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4630400" cy="8229600"/>
  <p:notesSz cx="8229600" cy="146304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715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93196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1030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12121"/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361244" y="1737598"/>
            <a:ext cx="8782755" cy="249959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>
              <a:lnSpc>
                <a:spcPts val="6561"/>
              </a:lnSpc>
            </a:pPr>
            <a:r>
              <a:rPr lang="en-US" sz="5249" kern="0" spc="-157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Introduction to Dairy, Eggs, and Meat</a:t>
            </a:r>
            <a:endParaRPr lang="en-US" sz="28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833199" y="4570452"/>
            <a:ext cx="7477601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2000" kern="0" spc="-35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Dairy, eggs, and meat are essential food groups that provide a wide array of nutrients and are integral to various cuisines worldwide.</a:t>
            </a:r>
            <a:endParaRPr lang="en-US" sz="2000" dirty="0"/>
          </a:p>
        </p:txBody>
      </p:sp>
      <p:sp>
        <p:nvSpPr>
          <p:cNvPr id="7" name="Text 4"/>
          <p:cNvSpPr/>
          <p:nvPr/>
        </p:nvSpPr>
        <p:spPr>
          <a:xfrm>
            <a:off x="833199" y="5531168"/>
            <a:ext cx="7477601" cy="35540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99"/>
              </a:lnSpc>
              <a:buNone/>
            </a:pPr>
            <a:endParaRPr lang="en-US" sz="1750" dirty="0"/>
          </a:p>
        </p:txBody>
      </p:sp>
      <p:sp>
        <p:nvSpPr>
          <p:cNvPr id="8" name="Text 5"/>
          <p:cNvSpPr/>
          <p:nvPr/>
        </p:nvSpPr>
        <p:spPr>
          <a:xfrm>
            <a:off x="6260975" y="6712214"/>
            <a:ext cx="2869557" cy="44494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kern="0" spc="-35" dirty="0">
                <a:solidFill>
                  <a:schemeClr val="bg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Dr Dammene Debbih Ouafa</a:t>
            </a:r>
            <a:endParaRPr lang="en-US" sz="175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1030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12121"/>
          </a:solidFill>
          <a:ln/>
        </p:spPr>
      </p:sp>
      <p:sp>
        <p:nvSpPr>
          <p:cNvPr id="4" name="Text 2"/>
          <p:cNvSpPr/>
          <p:nvPr/>
        </p:nvSpPr>
        <p:spPr>
          <a:xfrm>
            <a:off x="2037993" y="2469475"/>
            <a:ext cx="8232815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kern="0" spc="-131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Benefits of Dairy Products </a:t>
            </a:r>
            <a:r>
              <a:rPr lang="en-US" sz="2800" b="1" kern="100" baseline="300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1 </a:t>
            </a:r>
            <a:r>
              <a:rPr lang="en-US" sz="28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GB" sz="2800" b="1" baseline="300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2</a:t>
            </a:r>
            <a:endParaRPr lang="en-US" sz="2800" dirty="0"/>
          </a:p>
        </p:txBody>
      </p:sp>
      <p:sp>
        <p:nvSpPr>
          <p:cNvPr id="5" name="Shape 3"/>
          <p:cNvSpPr/>
          <p:nvPr/>
        </p:nvSpPr>
        <p:spPr>
          <a:xfrm>
            <a:off x="2037993" y="3781782"/>
            <a:ext cx="499943" cy="499943"/>
          </a:xfrm>
          <a:prstGeom prst="roundRect">
            <a:avLst>
              <a:gd name="adj" fmla="val 26667"/>
            </a:avLst>
          </a:prstGeom>
          <a:solidFill>
            <a:srgbClr val="0F0F0F"/>
          </a:solidFill>
          <a:ln/>
        </p:spPr>
      </p:sp>
      <p:sp>
        <p:nvSpPr>
          <p:cNvPr id="6" name="Text 4"/>
          <p:cNvSpPr/>
          <p:nvPr/>
        </p:nvSpPr>
        <p:spPr>
          <a:xfrm>
            <a:off x="2192893" y="3823454"/>
            <a:ext cx="190024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81"/>
              </a:lnSpc>
              <a:buNone/>
            </a:pPr>
            <a:r>
              <a:rPr lang="en-US" sz="2624" kern="0" spc="-79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1</a:t>
            </a:r>
            <a:endParaRPr lang="en-US" sz="2624" dirty="0"/>
          </a:p>
        </p:txBody>
      </p:sp>
      <p:sp>
        <p:nvSpPr>
          <p:cNvPr id="7" name="Text 5"/>
          <p:cNvSpPr/>
          <p:nvPr/>
        </p:nvSpPr>
        <p:spPr>
          <a:xfrm>
            <a:off x="2760107" y="3858101"/>
            <a:ext cx="264795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kern="0" spc="-66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Nutrient-Rich</a:t>
            </a:r>
            <a:endParaRPr lang="en-US" sz="2187" dirty="0"/>
          </a:p>
        </p:txBody>
      </p:sp>
      <p:sp>
        <p:nvSpPr>
          <p:cNvPr id="8" name="Text 6"/>
          <p:cNvSpPr/>
          <p:nvPr/>
        </p:nvSpPr>
        <p:spPr>
          <a:xfrm>
            <a:off x="2760107" y="4338518"/>
            <a:ext cx="2647950" cy="142160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kern="0" spc="-35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Dairy products are rich in essential nutrients like calcium, protein, and vitamins.</a:t>
            </a:r>
            <a:endParaRPr lang="en-US" sz="1750" dirty="0"/>
          </a:p>
        </p:txBody>
      </p:sp>
      <p:sp>
        <p:nvSpPr>
          <p:cNvPr id="9" name="Shape 7"/>
          <p:cNvSpPr/>
          <p:nvPr/>
        </p:nvSpPr>
        <p:spPr>
          <a:xfrm>
            <a:off x="5630228" y="3781782"/>
            <a:ext cx="499943" cy="499943"/>
          </a:xfrm>
          <a:prstGeom prst="roundRect">
            <a:avLst>
              <a:gd name="adj" fmla="val 26667"/>
            </a:avLst>
          </a:prstGeom>
          <a:solidFill>
            <a:srgbClr val="0F0F0F"/>
          </a:solidFill>
          <a:ln/>
        </p:spPr>
      </p:sp>
      <p:sp>
        <p:nvSpPr>
          <p:cNvPr id="10" name="Text 8"/>
          <p:cNvSpPr/>
          <p:nvPr/>
        </p:nvSpPr>
        <p:spPr>
          <a:xfrm>
            <a:off x="5785128" y="3823454"/>
            <a:ext cx="190024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81"/>
              </a:lnSpc>
              <a:buNone/>
            </a:pPr>
            <a:r>
              <a:rPr lang="en-US" sz="2624" kern="0" spc="-79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2</a:t>
            </a:r>
            <a:endParaRPr lang="en-US" sz="2624" dirty="0"/>
          </a:p>
        </p:txBody>
      </p:sp>
      <p:sp>
        <p:nvSpPr>
          <p:cNvPr id="11" name="Text 9"/>
          <p:cNvSpPr/>
          <p:nvPr/>
        </p:nvSpPr>
        <p:spPr>
          <a:xfrm>
            <a:off x="6352342" y="3858101"/>
            <a:ext cx="264795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kern="0" spc="-66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Bone Health</a:t>
            </a:r>
            <a:endParaRPr lang="en-US" sz="2187" dirty="0"/>
          </a:p>
        </p:txBody>
      </p:sp>
      <p:sp>
        <p:nvSpPr>
          <p:cNvPr id="12" name="Text 10"/>
          <p:cNvSpPr/>
          <p:nvPr/>
        </p:nvSpPr>
        <p:spPr>
          <a:xfrm>
            <a:off x="6352342" y="4338518"/>
            <a:ext cx="2647950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kern="0" spc="-35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Calcium in dairy products supports bone health and helps prevent osteoporosis.</a:t>
            </a:r>
            <a:endParaRPr lang="en-US" sz="1750" dirty="0"/>
          </a:p>
        </p:txBody>
      </p:sp>
      <p:sp>
        <p:nvSpPr>
          <p:cNvPr id="13" name="Shape 11"/>
          <p:cNvSpPr/>
          <p:nvPr/>
        </p:nvSpPr>
        <p:spPr>
          <a:xfrm>
            <a:off x="9222462" y="3781782"/>
            <a:ext cx="499943" cy="499943"/>
          </a:xfrm>
          <a:prstGeom prst="roundRect">
            <a:avLst>
              <a:gd name="adj" fmla="val 26667"/>
            </a:avLst>
          </a:prstGeom>
          <a:solidFill>
            <a:srgbClr val="0F0F0F"/>
          </a:solidFill>
          <a:ln/>
        </p:spPr>
      </p:sp>
      <p:sp>
        <p:nvSpPr>
          <p:cNvPr id="14" name="Text 12"/>
          <p:cNvSpPr/>
          <p:nvPr/>
        </p:nvSpPr>
        <p:spPr>
          <a:xfrm>
            <a:off x="9377362" y="3823454"/>
            <a:ext cx="190024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81"/>
              </a:lnSpc>
              <a:buNone/>
            </a:pPr>
            <a:r>
              <a:rPr lang="en-US" sz="2624" kern="0" spc="-79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3</a:t>
            </a:r>
            <a:endParaRPr lang="en-US" sz="2624" dirty="0"/>
          </a:p>
        </p:txBody>
      </p:sp>
      <p:sp>
        <p:nvSpPr>
          <p:cNvPr id="15" name="Text 13"/>
          <p:cNvSpPr/>
          <p:nvPr/>
        </p:nvSpPr>
        <p:spPr>
          <a:xfrm>
            <a:off x="9944576" y="3858101"/>
            <a:ext cx="264795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kern="0" spc="-66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Nourishing</a:t>
            </a:r>
            <a:endParaRPr lang="en-US" sz="2187" dirty="0"/>
          </a:p>
        </p:txBody>
      </p:sp>
      <p:sp>
        <p:nvSpPr>
          <p:cNvPr id="16" name="Text 14"/>
          <p:cNvSpPr/>
          <p:nvPr/>
        </p:nvSpPr>
        <p:spPr>
          <a:xfrm>
            <a:off x="9944576" y="4338518"/>
            <a:ext cx="2647950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kern="0" spc="-35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They provide energy and essential fats, aiding in overall nourishment.</a:t>
            </a:r>
            <a:endParaRPr lang="en-US" sz="17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1030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12121"/>
          </a:solidFill>
          <a:ln/>
        </p:spPr>
      </p:sp>
      <p:sp>
        <p:nvSpPr>
          <p:cNvPr id="4" name="Text 2"/>
          <p:cNvSpPr/>
          <p:nvPr/>
        </p:nvSpPr>
        <p:spPr>
          <a:xfrm>
            <a:off x="2037993" y="1998702"/>
            <a:ext cx="7282934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kern="0" spc="-131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Types of Dairy Products</a:t>
            </a:r>
            <a:endParaRPr lang="en-US" sz="4374" dirty="0"/>
          </a:p>
        </p:txBody>
      </p:sp>
      <p:sp>
        <p:nvSpPr>
          <p:cNvPr id="5" name="Text 3"/>
          <p:cNvSpPr/>
          <p:nvPr/>
        </p:nvSpPr>
        <p:spPr>
          <a:xfrm>
            <a:off x="2037993" y="3248501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kern="0" spc="-66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Milk</a:t>
            </a:r>
            <a:endParaRPr lang="en-US" sz="2187" dirty="0"/>
          </a:p>
        </p:txBody>
      </p:sp>
      <p:sp>
        <p:nvSpPr>
          <p:cNvPr id="6" name="Text 4"/>
          <p:cNvSpPr/>
          <p:nvPr/>
        </p:nvSpPr>
        <p:spPr>
          <a:xfrm>
            <a:off x="2037993" y="3817858"/>
            <a:ext cx="5006221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kern="0" spc="-35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Varied types including cow's milk, goat's milk, and plant-based alternatives.</a:t>
            </a:r>
            <a:endParaRPr lang="en-US" sz="1750" dirty="0"/>
          </a:p>
        </p:txBody>
      </p:sp>
      <p:sp>
        <p:nvSpPr>
          <p:cNvPr id="7" name="Text 5"/>
          <p:cNvSpPr/>
          <p:nvPr/>
        </p:nvSpPr>
        <p:spPr>
          <a:xfrm>
            <a:off x="5797193" y="5281890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kern="0" spc="-66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Yogurt</a:t>
            </a:r>
            <a:endParaRPr lang="en-US" sz="2187" dirty="0"/>
          </a:p>
        </p:txBody>
      </p:sp>
      <p:sp>
        <p:nvSpPr>
          <p:cNvPr id="8" name="Text 6"/>
          <p:cNvSpPr/>
          <p:nvPr/>
        </p:nvSpPr>
        <p:spPr>
          <a:xfrm>
            <a:off x="4069993" y="5800130"/>
            <a:ext cx="5006221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lnSpc>
                <a:spcPts val="2799"/>
              </a:lnSpc>
              <a:buNone/>
            </a:pPr>
            <a:r>
              <a:rPr lang="en-US" sz="1750" kern="0" spc="-35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Includes Greek, regular, and flavoured yogurts with diverse textures and tastes.</a:t>
            </a:r>
            <a:endParaRPr lang="en-US" sz="1750" dirty="0"/>
          </a:p>
        </p:txBody>
      </p:sp>
      <p:sp>
        <p:nvSpPr>
          <p:cNvPr id="9" name="Text 7"/>
          <p:cNvSpPr/>
          <p:nvPr/>
        </p:nvSpPr>
        <p:spPr>
          <a:xfrm>
            <a:off x="7593806" y="3248501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kern="0" spc="-66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Cheese</a:t>
            </a:r>
            <a:endParaRPr lang="en-US" sz="2187" dirty="0"/>
          </a:p>
        </p:txBody>
      </p:sp>
      <p:sp>
        <p:nvSpPr>
          <p:cNvPr id="10" name="Text 8"/>
          <p:cNvSpPr/>
          <p:nvPr/>
        </p:nvSpPr>
        <p:spPr>
          <a:xfrm>
            <a:off x="7593806" y="3817858"/>
            <a:ext cx="5006221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kern="0" spc="-35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From soft bries to hard cheddars, with countless regional variations.</a:t>
            </a:r>
            <a:endParaRPr lang="en-US" sz="17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1030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12121"/>
          </a:solidFill>
          <a:ln/>
        </p:spPr>
        <p:txBody>
          <a:bodyPr/>
          <a:lstStyle/>
          <a:p>
            <a:endParaRPr lang="fr-FR" dirty="0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657600" cy="822960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4490799" y="2032040"/>
            <a:ext cx="8232815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kern="0" spc="-131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Benefits of Consuming Eggs</a:t>
            </a:r>
            <a:endParaRPr lang="en-US" sz="4374" dirty="0"/>
          </a:p>
        </p:txBody>
      </p:sp>
      <p:sp>
        <p:nvSpPr>
          <p:cNvPr id="6" name="Shape 3"/>
          <p:cNvSpPr/>
          <p:nvPr/>
        </p:nvSpPr>
        <p:spPr>
          <a:xfrm>
            <a:off x="4801910" y="3059668"/>
            <a:ext cx="44410" cy="3137892"/>
          </a:xfrm>
          <a:prstGeom prst="rect">
            <a:avLst/>
          </a:prstGeom>
          <a:solidFill>
            <a:srgbClr val="0F0F0F"/>
          </a:solidFill>
          <a:ln/>
        </p:spPr>
      </p:sp>
      <p:sp>
        <p:nvSpPr>
          <p:cNvPr id="7" name="Shape 4"/>
          <p:cNvSpPr/>
          <p:nvPr/>
        </p:nvSpPr>
        <p:spPr>
          <a:xfrm>
            <a:off x="5074027" y="3460968"/>
            <a:ext cx="777597" cy="44410"/>
          </a:xfrm>
          <a:prstGeom prst="rect">
            <a:avLst/>
          </a:prstGeom>
          <a:solidFill>
            <a:srgbClr val="0F0F0F"/>
          </a:solidFill>
          <a:ln/>
        </p:spPr>
      </p:sp>
      <p:sp>
        <p:nvSpPr>
          <p:cNvPr id="8" name="Shape 5"/>
          <p:cNvSpPr/>
          <p:nvPr/>
        </p:nvSpPr>
        <p:spPr>
          <a:xfrm>
            <a:off x="4574084" y="3233261"/>
            <a:ext cx="499943" cy="499943"/>
          </a:xfrm>
          <a:prstGeom prst="roundRect">
            <a:avLst>
              <a:gd name="adj" fmla="val 26667"/>
            </a:avLst>
          </a:prstGeom>
          <a:solidFill>
            <a:srgbClr val="0F0F0F"/>
          </a:solidFill>
          <a:ln/>
        </p:spPr>
      </p:sp>
      <p:sp>
        <p:nvSpPr>
          <p:cNvPr id="9" name="Text 6"/>
          <p:cNvSpPr/>
          <p:nvPr/>
        </p:nvSpPr>
        <p:spPr>
          <a:xfrm>
            <a:off x="4728984" y="3274933"/>
            <a:ext cx="190024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81"/>
              </a:lnSpc>
              <a:buNone/>
            </a:pPr>
            <a:r>
              <a:rPr lang="en-US" sz="2624" kern="0" spc="-79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1</a:t>
            </a:r>
            <a:endParaRPr lang="en-US" sz="2624" dirty="0"/>
          </a:p>
        </p:txBody>
      </p:sp>
      <p:sp>
        <p:nvSpPr>
          <p:cNvPr id="10" name="Text 7"/>
          <p:cNvSpPr/>
          <p:nvPr/>
        </p:nvSpPr>
        <p:spPr>
          <a:xfrm>
            <a:off x="6046113" y="3281839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2400" kern="0" spc="-66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Protein-Packed </a:t>
            </a:r>
            <a:r>
              <a:rPr lang="en-GB" sz="2200" b="1" baseline="300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3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" name="Text 8"/>
          <p:cNvSpPr/>
          <p:nvPr/>
        </p:nvSpPr>
        <p:spPr>
          <a:xfrm>
            <a:off x="6046113" y="3762256"/>
            <a:ext cx="7751088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2000" kern="0" spc="-35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Eggs are a great source of high-quality protein, essential for muscle repair and growth.</a:t>
            </a:r>
            <a:endParaRPr lang="en-US" sz="2000" dirty="0"/>
          </a:p>
        </p:txBody>
      </p:sp>
      <p:sp>
        <p:nvSpPr>
          <p:cNvPr id="12" name="Shape 9"/>
          <p:cNvSpPr/>
          <p:nvPr/>
        </p:nvSpPr>
        <p:spPr>
          <a:xfrm>
            <a:off x="5074027" y="5318700"/>
            <a:ext cx="777597" cy="44410"/>
          </a:xfrm>
          <a:prstGeom prst="rect">
            <a:avLst/>
          </a:prstGeom>
          <a:solidFill>
            <a:srgbClr val="0F0F0F"/>
          </a:solidFill>
          <a:ln/>
        </p:spPr>
      </p:sp>
      <p:sp>
        <p:nvSpPr>
          <p:cNvPr id="13" name="Shape 10"/>
          <p:cNvSpPr/>
          <p:nvPr/>
        </p:nvSpPr>
        <p:spPr>
          <a:xfrm>
            <a:off x="4574084" y="5090993"/>
            <a:ext cx="499943" cy="499943"/>
          </a:xfrm>
          <a:prstGeom prst="roundRect">
            <a:avLst>
              <a:gd name="adj" fmla="val 26667"/>
            </a:avLst>
          </a:prstGeom>
          <a:solidFill>
            <a:srgbClr val="0F0F0F"/>
          </a:solidFill>
          <a:ln/>
        </p:spPr>
      </p:sp>
      <p:sp>
        <p:nvSpPr>
          <p:cNvPr id="14" name="Text 11"/>
          <p:cNvSpPr/>
          <p:nvPr/>
        </p:nvSpPr>
        <p:spPr>
          <a:xfrm>
            <a:off x="4728984" y="5132665"/>
            <a:ext cx="190024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81"/>
              </a:lnSpc>
              <a:buNone/>
            </a:pPr>
            <a:r>
              <a:rPr lang="en-US" sz="2624" kern="0" spc="-79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2</a:t>
            </a:r>
            <a:endParaRPr lang="en-US" sz="2624" dirty="0"/>
          </a:p>
        </p:txBody>
      </p:sp>
      <p:sp>
        <p:nvSpPr>
          <p:cNvPr id="15" name="Text 12"/>
          <p:cNvSpPr/>
          <p:nvPr/>
        </p:nvSpPr>
        <p:spPr>
          <a:xfrm>
            <a:off x="6046113" y="5139571"/>
            <a:ext cx="3007519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2400" kern="0" spc="-66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Nutrient Powerhous</a:t>
            </a:r>
            <a:r>
              <a:rPr lang="en-US" sz="2200" kern="0" spc="-66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e</a:t>
            </a:r>
            <a:r>
              <a:rPr lang="en-US" sz="2400" kern="0" spc="-66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Roboto Mono" pitchFamily="34" charset="-120"/>
              </a:rPr>
              <a:t> </a:t>
            </a:r>
            <a:r>
              <a:rPr lang="en-GB" sz="2400" b="1" baseline="300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4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6" name="Text 13"/>
          <p:cNvSpPr/>
          <p:nvPr/>
        </p:nvSpPr>
        <p:spPr>
          <a:xfrm>
            <a:off x="6046113" y="5619988"/>
            <a:ext cx="7751088" cy="35540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2000" kern="0" spc="-35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They contain vitamins, minerals, and antioxidants beneficial for overall health.</a:t>
            </a:r>
            <a:endParaRPr lang="en-US" sz="2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1030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12121"/>
          </a:solidFill>
          <a:ln/>
        </p:spPr>
      </p:sp>
      <p:sp>
        <p:nvSpPr>
          <p:cNvPr id="4" name="Text 2"/>
          <p:cNvSpPr/>
          <p:nvPr/>
        </p:nvSpPr>
        <p:spPr>
          <a:xfrm>
            <a:off x="2037993" y="2616518"/>
            <a:ext cx="5554980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kern="0" spc="-131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Types of Eggs</a:t>
            </a:r>
            <a:endParaRPr lang="en-US" sz="4374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7993" y="3755231"/>
            <a:ext cx="444341" cy="444341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2037993" y="4421743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2187" kern="0" spc="-66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Chicken Eggs</a:t>
            </a:r>
            <a:endParaRPr lang="en-US" sz="2187" dirty="0"/>
          </a:p>
        </p:txBody>
      </p:sp>
      <p:sp>
        <p:nvSpPr>
          <p:cNvPr id="7" name="Text 4"/>
          <p:cNvSpPr/>
          <p:nvPr/>
        </p:nvSpPr>
        <p:spPr>
          <a:xfrm>
            <a:off x="2037993" y="4902160"/>
            <a:ext cx="3295888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1750" kern="0" spc="-35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The most common type with white and brown varieties.</a:t>
            </a:r>
            <a:endParaRPr lang="en-US" sz="1750" dirty="0"/>
          </a:p>
        </p:txBody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7137" y="3755231"/>
            <a:ext cx="444341" cy="444341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5667137" y="4421743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2187" kern="0" spc="-66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Duck Eggs</a:t>
            </a:r>
            <a:endParaRPr lang="en-US" sz="2187" dirty="0"/>
          </a:p>
        </p:txBody>
      </p:sp>
      <p:sp>
        <p:nvSpPr>
          <p:cNvPr id="10" name="Text 6"/>
          <p:cNvSpPr/>
          <p:nvPr/>
        </p:nvSpPr>
        <p:spPr>
          <a:xfrm>
            <a:off x="5667137" y="4902160"/>
            <a:ext cx="3296007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1750" kern="0" spc="-35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Known for their larger yolk, prized for rich flavour and baking.</a:t>
            </a:r>
            <a:endParaRPr lang="en-US" sz="1750" dirty="0"/>
          </a:p>
        </p:txBody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96400" y="3755231"/>
            <a:ext cx="444341" cy="444341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9296400" y="4421743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2187" kern="0" spc="-66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Quail Eggs</a:t>
            </a:r>
            <a:endParaRPr lang="en-US" sz="2187" dirty="0"/>
          </a:p>
        </p:txBody>
      </p:sp>
      <p:sp>
        <p:nvSpPr>
          <p:cNvPr id="13" name="Text 8"/>
          <p:cNvSpPr/>
          <p:nvPr/>
        </p:nvSpPr>
        <p:spPr>
          <a:xfrm>
            <a:off x="9296400" y="4902160"/>
            <a:ext cx="3296007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1750" kern="0" spc="-35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Small and delicately flavored eggs often used in gourmet dishes.</a:t>
            </a:r>
            <a:endParaRPr lang="en-US" sz="17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1030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12121"/>
          </a:solidFill>
          <a:ln/>
        </p:spPr>
      </p:sp>
      <p:sp>
        <p:nvSpPr>
          <p:cNvPr id="5" name="Text 2"/>
          <p:cNvSpPr/>
          <p:nvPr/>
        </p:nvSpPr>
        <p:spPr>
          <a:xfrm>
            <a:off x="539687" y="1757839"/>
            <a:ext cx="8232815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kern="0" spc="-131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Benefits of Consuming Meat </a:t>
            </a:r>
            <a:r>
              <a:rPr lang="en-GB" sz="2400" b="1" baseline="300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5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Shape 3"/>
          <p:cNvSpPr/>
          <p:nvPr/>
        </p:nvSpPr>
        <p:spPr>
          <a:xfrm>
            <a:off x="2222367" y="5159562"/>
            <a:ext cx="499943" cy="499943"/>
          </a:xfrm>
          <a:prstGeom prst="roundRect">
            <a:avLst>
              <a:gd name="adj" fmla="val 26667"/>
            </a:avLst>
          </a:prstGeom>
          <a:solidFill>
            <a:srgbClr val="0F0F0F"/>
          </a:solidFill>
          <a:ln/>
        </p:spPr>
      </p:sp>
      <p:sp>
        <p:nvSpPr>
          <p:cNvPr id="7" name="Text 4"/>
          <p:cNvSpPr/>
          <p:nvPr/>
        </p:nvSpPr>
        <p:spPr>
          <a:xfrm>
            <a:off x="2377268" y="5201233"/>
            <a:ext cx="190024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81"/>
              </a:lnSpc>
              <a:buNone/>
            </a:pPr>
            <a:r>
              <a:rPr lang="en-US" sz="2624" kern="0" spc="-79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1</a:t>
            </a:r>
            <a:endParaRPr lang="en-US" sz="2624" dirty="0"/>
          </a:p>
        </p:txBody>
      </p:sp>
      <p:sp>
        <p:nvSpPr>
          <p:cNvPr id="8" name="Text 5"/>
          <p:cNvSpPr/>
          <p:nvPr/>
        </p:nvSpPr>
        <p:spPr>
          <a:xfrm>
            <a:off x="2944481" y="5235881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kern="0" spc="-66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Rich in Protein</a:t>
            </a:r>
            <a:endParaRPr lang="en-US" sz="2187" dirty="0"/>
          </a:p>
        </p:txBody>
      </p:sp>
      <p:sp>
        <p:nvSpPr>
          <p:cNvPr id="9" name="Text 6"/>
          <p:cNvSpPr/>
          <p:nvPr/>
        </p:nvSpPr>
        <p:spPr>
          <a:xfrm>
            <a:off x="2944481" y="5716298"/>
            <a:ext cx="3820001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kern="0" spc="-35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Meat is a primary source of complete proteins, crucial for overall health.</a:t>
            </a:r>
            <a:endParaRPr lang="en-US" sz="1750" dirty="0"/>
          </a:p>
        </p:txBody>
      </p:sp>
      <p:sp>
        <p:nvSpPr>
          <p:cNvPr id="10" name="Shape 7"/>
          <p:cNvSpPr/>
          <p:nvPr/>
        </p:nvSpPr>
        <p:spPr>
          <a:xfrm>
            <a:off x="8755145" y="5235881"/>
            <a:ext cx="499943" cy="499943"/>
          </a:xfrm>
          <a:prstGeom prst="roundRect">
            <a:avLst>
              <a:gd name="adj" fmla="val 26667"/>
            </a:avLst>
          </a:prstGeom>
          <a:solidFill>
            <a:srgbClr val="0F0F0F"/>
          </a:solidFill>
          <a:ln/>
        </p:spPr>
      </p:sp>
      <p:sp>
        <p:nvSpPr>
          <p:cNvPr id="11" name="Text 8"/>
          <p:cNvSpPr/>
          <p:nvPr/>
        </p:nvSpPr>
        <p:spPr>
          <a:xfrm>
            <a:off x="8910104" y="5277552"/>
            <a:ext cx="190024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81"/>
              </a:lnSpc>
              <a:buNone/>
            </a:pPr>
            <a:r>
              <a:rPr lang="en-US" sz="2624" kern="0" spc="-79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2</a:t>
            </a:r>
            <a:endParaRPr lang="en-US" sz="2624" dirty="0"/>
          </a:p>
        </p:txBody>
      </p:sp>
      <p:sp>
        <p:nvSpPr>
          <p:cNvPr id="12" name="Text 9"/>
          <p:cNvSpPr/>
          <p:nvPr/>
        </p:nvSpPr>
        <p:spPr>
          <a:xfrm>
            <a:off x="9477259" y="5312200"/>
            <a:ext cx="3007519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kern="0" spc="-66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Vitamins &amp; Minerals</a:t>
            </a:r>
            <a:endParaRPr lang="en-US" sz="2187" dirty="0"/>
          </a:p>
        </p:txBody>
      </p:sp>
      <p:sp>
        <p:nvSpPr>
          <p:cNvPr id="13" name="Text 10"/>
          <p:cNvSpPr/>
          <p:nvPr/>
        </p:nvSpPr>
        <p:spPr>
          <a:xfrm>
            <a:off x="9477259" y="5792617"/>
            <a:ext cx="3820001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kern="0" spc="-35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It provides essential nutrients, including iron, zinc, and B vitamins.</a:t>
            </a:r>
            <a:endParaRPr lang="en-US" sz="1750" dirty="0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81569F95-760E-4D1D-B5C5-F9F9CC7C7A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0840" y="0"/>
            <a:ext cx="6919560" cy="397798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1030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12121"/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2800" y="0"/>
            <a:ext cx="3657600" cy="822960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880111" y="1524040"/>
            <a:ext cx="5554980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kern="0" spc="-131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Types of Meat</a:t>
            </a:r>
            <a:endParaRPr lang="en-US" sz="4374" dirty="0"/>
          </a:p>
        </p:txBody>
      </p:sp>
      <p:sp>
        <p:nvSpPr>
          <p:cNvPr id="6" name="Shape 3"/>
          <p:cNvSpPr/>
          <p:nvPr/>
        </p:nvSpPr>
        <p:spPr>
          <a:xfrm>
            <a:off x="833199" y="3059668"/>
            <a:ext cx="4542115" cy="1635562"/>
          </a:xfrm>
          <a:prstGeom prst="roundRect">
            <a:avLst>
              <a:gd name="adj" fmla="val 8151"/>
            </a:avLst>
          </a:prstGeom>
          <a:solidFill>
            <a:srgbClr val="0F0F0F"/>
          </a:solidFill>
          <a:ln/>
        </p:spPr>
      </p:sp>
      <p:sp>
        <p:nvSpPr>
          <p:cNvPr id="7" name="Text 4"/>
          <p:cNvSpPr/>
          <p:nvPr/>
        </p:nvSpPr>
        <p:spPr>
          <a:xfrm>
            <a:off x="1055370" y="3281839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kern="0" spc="-66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Beef</a:t>
            </a:r>
            <a:endParaRPr lang="en-US" sz="2187" dirty="0"/>
          </a:p>
        </p:txBody>
      </p:sp>
      <p:sp>
        <p:nvSpPr>
          <p:cNvPr id="8" name="Text 5"/>
          <p:cNvSpPr/>
          <p:nvPr/>
        </p:nvSpPr>
        <p:spPr>
          <a:xfrm>
            <a:off x="1055370" y="3762256"/>
            <a:ext cx="4097774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kern="0" spc="-35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From steak to ground beef, offering versatility in textures and flavors.</a:t>
            </a:r>
            <a:endParaRPr lang="en-US" sz="1750" dirty="0"/>
          </a:p>
        </p:txBody>
      </p:sp>
      <p:sp>
        <p:nvSpPr>
          <p:cNvPr id="9" name="Shape 6"/>
          <p:cNvSpPr/>
          <p:nvPr/>
        </p:nvSpPr>
        <p:spPr>
          <a:xfrm>
            <a:off x="5597485" y="3059668"/>
            <a:ext cx="4542115" cy="1635562"/>
          </a:xfrm>
          <a:prstGeom prst="roundRect">
            <a:avLst>
              <a:gd name="adj" fmla="val 8151"/>
            </a:avLst>
          </a:prstGeom>
          <a:solidFill>
            <a:srgbClr val="0F0F0F"/>
          </a:solidFill>
          <a:ln/>
        </p:spPr>
      </p:sp>
      <p:sp>
        <p:nvSpPr>
          <p:cNvPr id="10" name="Text 7"/>
          <p:cNvSpPr/>
          <p:nvPr/>
        </p:nvSpPr>
        <p:spPr>
          <a:xfrm>
            <a:off x="5819656" y="3281839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kern="0" spc="-66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Poultry</a:t>
            </a:r>
            <a:endParaRPr lang="en-US" sz="2187" dirty="0"/>
          </a:p>
        </p:txBody>
      </p:sp>
      <p:sp>
        <p:nvSpPr>
          <p:cNvPr id="11" name="Text 8"/>
          <p:cNvSpPr/>
          <p:nvPr/>
        </p:nvSpPr>
        <p:spPr>
          <a:xfrm>
            <a:off x="5819656" y="3762256"/>
            <a:ext cx="4097774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kern="0" spc="-35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Includes chicken, turkey, and duck, each with unique tastes and textures.</a:t>
            </a:r>
            <a:endParaRPr lang="en-US" sz="1750" dirty="0"/>
          </a:p>
        </p:txBody>
      </p:sp>
      <p:sp>
        <p:nvSpPr>
          <p:cNvPr id="12" name="Shape 9"/>
          <p:cNvSpPr/>
          <p:nvPr/>
        </p:nvSpPr>
        <p:spPr>
          <a:xfrm>
            <a:off x="833199" y="4917400"/>
            <a:ext cx="9306401" cy="1280160"/>
          </a:xfrm>
          <a:prstGeom prst="roundRect">
            <a:avLst>
              <a:gd name="adj" fmla="val 10414"/>
            </a:avLst>
          </a:prstGeom>
          <a:solidFill>
            <a:srgbClr val="0F0F0F"/>
          </a:solidFill>
          <a:ln/>
        </p:spPr>
      </p:sp>
      <p:sp>
        <p:nvSpPr>
          <p:cNvPr id="13" name="Text 10"/>
          <p:cNvSpPr/>
          <p:nvPr/>
        </p:nvSpPr>
        <p:spPr>
          <a:xfrm>
            <a:off x="1055370" y="5139571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kern="0" spc="-66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Seafood</a:t>
            </a:r>
            <a:endParaRPr lang="en-US" sz="2187" dirty="0"/>
          </a:p>
        </p:txBody>
      </p:sp>
      <p:sp>
        <p:nvSpPr>
          <p:cNvPr id="14" name="Text 11"/>
          <p:cNvSpPr/>
          <p:nvPr/>
        </p:nvSpPr>
        <p:spPr>
          <a:xfrm>
            <a:off x="1055370" y="5619988"/>
            <a:ext cx="8862060" cy="35540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kern="0" spc="-35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Fresh and saltwater varieties, rich in omega-3 fatty acids and lean proteins.</a:t>
            </a:r>
            <a:endParaRPr lang="en-US" sz="17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1030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12121"/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6319599" y="2720697"/>
            <a:ext cx="7477601" cy="13887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kern="0" spc="-131" dirty="0">
                <a:solidFill>
                  <a:srgbClr val="FFFFF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Conclusion and Recommendations</a:t>
            </a:r>
            <a:endParaRPr lang="en-US" sz="4374" dirty="0"/>
          </a:p>
        </p:txBody>
      </p:sp>
      <p:sp>
        <p:nvSpPr>
          <p:cNvPr id="6" name="Text 3"/>
          <p:cNvSpPr/>
          <p:nvPr/>
        </p:nvSpPr>
        <p:spPr>
          <a:xfrm>
            <a:off x="6319599" y="4442698"/>
            <a:ext cx="7477601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kern="0" spc="-35" dirty="0">
                <a:solidFill>
                  <a:srgbClr val="E5E0D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Understanding the diverse benefits and types within the dairy, eggs, and meat categories allows for a well-rounded and nutritious diet. Individual preferences and dietary needs should guide consumption</a:t>
            </a:r>
            <a:r>
              <a:rPr lang="en-US" sz="1750" kern="0" spc="-35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Roboto" pitchFamily="34" charset="-120"/>
              </a:rPr>
              <a:t>. </a:t>
            </a:r>
            <a:r>
              <a:rPr lang="en-GB" sz="1800" b="1" baseline="300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6</a:t>
            </a:r>
            <a:endParaRPr lang="en-US" sz="175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>
            <a:extLst>
              <a:ext uri="{FF2B5EF4-FFF2-40B4-BE49-F238E27FC236}">
                <a16:creationId xmlns:a16="http://schemas.microsoft.com/office/drawing/2014/main" id="{AF870615-9104-46BD-B251-10561B40C586}"/>
              </a:ext>
            </a:extLst>
          </p:cNvPr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12121"/>
          </a:solidFill>
          <a:ln/>
        </p:spPr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DC7B348D-FF80-4991-9AA9-CE35896E3542}"/>
              </a:ext>
            </a:extLst>
          </p:cNvPr>
          <p:cNvSpPr/>
          <p:nvPr/>
        </p:nvSpPr>
        <p:spPr>
          <a:xfrm>
            <a:off x="936978" y="1196622"/>
            <a:ext cx="12860222" cy="633306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spcAft>
                <a:spcPts val="800"/>
              </a:spcAft>
            </a:pPr>
            <a:r>
              <a:rPr lang="en-US" sz="2000" b="1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References</a:t>
            </a:r>
            <a:endParaRPr lang="fr-FR" sz="2000" kern="100" dirty="0">
              <a:solidFill>
                <a:schemeClr val="bg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000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 </a:t>
            </a:r>
            <a:endParaRPr lang="fr-FR" sz="2000" kern="100" dirty="0">
              <a:solidFill>
                <a:schemeClr val="bg1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spcAft>
                <a:spcPts val="800"/>
              </a:spcAft>
            </a:pPr>
            <a:r>
              <a:rPr lang="en-US" sz="2000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1.	van den Heuvel, E. G.; </a:t>
            </a:r>
            <a:r>
              <a:rPr lang="en-US" sz="2000" kern="100" dirty="0" err="1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Steijns</a:t>
            </a:r>
            <a:r>
              <a:rPr lang="en-US" sz="2000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J. M. J. N. r. r., Dairy products and bone health: how strong is the scientific evidence? </a:t>
            </a:r>
            <a:r>
              <a:rPr lang="en-US" sz="2000" b="1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2018,</a:t>
            </a:r>
            <a:r>
              <a:rPr lang="en-US" sz="2000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31</a:t>
            </a:r>
            <a:r>
              <a:rPr lang="en-US" sz="2000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(2), 164-178.</a:t>
            </a:r>
            <a:endParaRPr lang="fr-FR" sz="2000" kern="100" dirty="0">
              <a:solidFill>
                <a:schemeClr val="bg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spcAft>
                <a:spcPts val="800"/>
              </a:spcAft>
            </a:pPr>
            <a:r>
              <a:rPr lang="en-US" sz="2000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2.	</a:t>
            </a:r>
            <a:r>
              <a:rPr lang="en-US" sz="2000" kern="100" dirty="0" err="1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Dror</a:t>
            </a:r>
            <a:r>
              <a:rPr lang="en-US" sz="2000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D. K.; Allen, L. H. J. N. r., Dairy product intake in children and adolescents in developed countries: trends, nutritional contribution, and a review of association with health outcomes. </a:t>
            </a:r>
            <a:r>
              <a:rPr lang="en-US" sz="2000" b="1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2014,</a:t>
            </a:r>
            <a:r>
              <a:rPr lang="en-US" sz="2000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72</a:t>
            </a:r>
            <a:r>
              <a:rPr lang="en-US" sz="2000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(2), 68-81.</a:t>
            </a:r>
            <a:endParaRPr lang="fr-FR" sz="2000" kern="100" dirty="0">
              <a:solidFill>
                <a:schemeClr val="bg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spcAft>
                <a:spcPts val="800"/>
              </a:spcAft>
            </a:pPr>
            <a:r>
              <a:rPr lang="en-US" sz="2000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3.	Book, O. M. N., The Best and Worst Breakfast Foods for Hormone Health.</a:t>
            </a:r>
            <a:endParaRPr lang="fr-FR" sz="2000" kern="100" dirty="0">
              <a:solidFill>
                <a:schemeClr val="bg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spcAft>
                <a:spcPts val="800"/>
              </a:spcAft>
            </a:pPr>
            <a:r>
              <a:rPr lang="en-US" sz="2000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4.	Applegate, E. J. J. o. t. A. C. o. N., Introduction: nutritional and functional roles of eggs in the diet. </a:t>
            </a:r>
            <a:r>
              <a:rPr lang="en-US" sz="2000" b="1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2000,</a:t>
            </a:r>
            <a:r>
              <a:rPr lang="en-US" sz="2000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19</a:t>
            </a:r>
            <a:r>
              <a:rPr lang="en-US" sz="2000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(sup5), 495S-498S.</a:t>
            </a:r>
            <a:endParaRPr lang="fr-FR" sz="2000" kern="100" dirty="0">
              <a:solidFill>
                <a:schemeClr val="bg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spcAft>
                <a:spcPts val="800"/>
              </a:spcAft>
            </a:pPr>
            <a:r>
              <a:rPr lang="en-US" sz="2000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5.	Ahmad, R. S.; Imran, A.; Hussain, M. B. J. M. s.; nutrition, Nutritional composition of meat. </a:t>
            </a:r>
            <a:r>
              <a:rPr lang="en-US" sz="2000" b="1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2018,</a:t>
            </a:r>
            <a:r>
              <a:rPr lang="en-US" sz="2000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61</a:t>
            </a:r>
            <a:r>
              <a:rPr lang="en-US" sz="2000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(10.5772), 61-75.</a:t>
            </a:r>
            <a:endParaRPr lang="fr-FR" sz="2000" kern="100" dirty="0">
              <a:solidFill>
                <a:schemeClr val="bg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spcAft>
                <a:spcPts val="800"/>
              </a:spcAft>
            </a:pPr>
            <a:r>
              <a:rPr lang="en-US" sz="2000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6.	Asp, E. H. J. F. p., Factors affecting food decisions made by individual consumers. </a:t>
            </a:r>
            <a:r>
              <a:rPr lang="en-US" sz="2000" b="1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1999,</a:t>
            </a:r>
            <a:r>
              <a:rPr lang="en-US" sz="2000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24</a:t>
            </a:r>
            <a:r>
              <a:rPr lang="en-US" sz="2000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(2-3), 287-294.</a:t>
            </a:r>
            <a:endParaRPr lang="fr-FR" sz="2000" kern="100" dirty="0">
              <a:solidFill>
                <a:schemeClr val="bg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lnSpc>
                <a:spcPts val="5468"/>
              </a:lnSpc>
              <a:buNone/>
            </a:pPr>
            <a:endParaRPr lang="en-US" sz="4374" dirty="0"/>
          </a:p>
        </p:txBody>
      </p:sp>
    </p:spTree>
    <p:extLst>
      <p:ext uri="{BB962C8B-B14F-4D97-AF65-F5344CB8AC3E}">
        <p14:creationId xmlns:p14="http://schemas.microsoft.com/office/powerpoint/2010/main" val="37764680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590</Words>
  <Application>Microsoft Office PowerPoint</Application>
  <PresentationFormat>Personnalisé</PresentationFormat>
  <Paragraphs>66</Paragraphs>
  <Slides>9</Slides>
  <Notes>8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Cambria</vt:lpstr>
      <vt:lpstr>Roboto</vt:lpstr>
      <vt:lpstr>Roboto Mono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dell</cp:lastModifiedBy>
  <cp:revision>7</cp:revision>
  <dcterms:created xsi:type="dcterms:W3CDTF">2024-03-01T18:39:09Z</dcterms:created>
  <dcterms:modified xsi:type="dcterms:W3CDTF">2024-03-01T23:13:13Z</dcterms:modified>
</cp:coreProperties>
</file>