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10" r:id="rId2"/>
    <p:sldId id="256" r:id="rId3"/>
    <p:sldId id="258" r:id="rId4"/>
    <p:sldId id="341" r:id="rId5"/>
    <p:sldId id="338" r:id="rId6"/>
    <p:sldId id="342" r:id="rId7"/>
    <p:sldId id="343" r:id="rId8"/>
    <p:sldId id="344" r:id="rId9"/>
    <p:sldId id="345" r:id="rId10"/>
    <p:sldId id="346" r:id="rId11"/>
    <p:sldId id="347" r:id="rId12"/>
    <p:sldId id="348" r:id="rId13"/>
    <p:sldId id="349" r:id="rId14"/>
    <p:sldId id="350" r:id="rId15"/>
    <p:sldId id="351" r:id="rId16"/>
    <p:sldId id="352" r:id="rId17"/>
    <p:sldId id="354" r:id="rId18"/>
    <p:sldId id="353" r:id="rId19"/>
    <p:sldId id="355" r:id="rId20"/>
    <p:sldId id="356" r:id="rId21"/>
    <p:sldId id="358" r:id="rId22"/>
    <p:sldId id="359" r:id="rId23"/>
    <p:sldId id="360" r:id="rId24"/>
    <p:sldId id="361" r:id="rId25"/>
    <p:sldId id="362" r:id="rId26"/>
    <p:sldId id="363" r:id="rId27"/>
    <p:sldId id="364" r:id="rId28"/>
    <p:sldId id="309" r:id="rId29"/>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422C16"/>
    <a:srgbClr val="0C788E"/>
    <a:srgbClr val="025198"/>
    <a:srgbClr val="000099"/>
    <a:srgbClr val="3366FF"/>
    <a:srgbClr val="9966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93537" autoAdjust="0"/>
  </p:normalViewPr>
  <p:slideViewPr>
    <p:cSldViewPr>
      <p:cViewPr varScale="1">
        <p:scale>
          <a:sx n="88" d="100"/>
          <a:sy n="88" d="100"/>
        </p:scale>
        <p:origin x="787"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35455F-4AFB-4B02-A8AE-1A61D081112E}" type="datetimeFigureOut">
              <a:rPr lang="fr-FR" smtClean="0"/>
              <a:pPr/>
              <a:t>03/02/2024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3DA07-ACC1-4F78-ADDA-B125C319C04E}" type="slidenum">
              <a:rPr lang="fr-FR" smtClean="0"/>
              <a:pPr/>
              <a:t>‹N°›</a:t>
            </a:fld>
            <a:endParaRPr lang="fr-FR"/>
          </a:p>
        </p:txBody>
      </p:sp>
    </p:spTree>
    <p:extLst>
      <p:ext uri="{BB962C8B-B14F-4D97-AF65-F5344CB8AC3E}">
        <p14:creationId xmlns:p14="http://schemas.microsoft.com/office/powerpoint/2010/main" val="71538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E43DA07-ACC1-4F78-ADDA-B125C319C04E}" type="slidenum">
              <a:rPr lang="fr-FR" smtClean="0"/>
              <a:pPr/>
              <a:t>2</a:t>
            </a:fld>
            <a:endParaRPr lang="fr-FR"/>
          </a:p>
        </p:txBody>
      </p:sp>
    </p:spTree>
    <p:extLst>
      <p:ext uri="{BB962C8B-B14F-4D97-AF65-F5344CB8AC3E}">
        <p14:creationId xmlns:p14="http://schemas.microsoft.com/office/powerpoint/2010/main" val="2780241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604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6042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A8E3FA-5476-4C17-A543-405D2F052340}" type="slidenum">
              <a:rPr lang="fr-FR"/>
              <a:pPr fontAlgn="base">
                <a:spcBef>
                  <a:spcPct val="0"/>
                </a:spcBef>
                <a:spcAft>
                  <a:spcPct val="0"/>
                </a:spcAft>
              </a:pPr>
              <a:t>28</a:t>
            </a:fld>
            <a:endParaRPr lang="fr-FR"/>
          </a:p>
        </p:txBody>
      </p:sp>
    </p:spTree>
    <p:extLst>
      <p:ext uri="{BB962C8B-B14F-4D97-AF65-F5344CB8AC3E}">
        <p14:creationId xmlns:p14="http://schemas.microsoft.com/office/powerpoint/2010/main" val="2209673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04AF7F54-F234-480B-83C7-FC6BE9E98E23}" type="slidenum">
              <a:rPr lang="es-ES"/>
              <a:pPr/>
              <a:t>‹N°›</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407AA896-86B2-4009-B245-9223A8927C25}" type="slidenum">
              <a:rPr lang="es-ES"/>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B318DA9D-3A33-4B49-BF43-348AF109680E}" type="slidenum">
              <a:rPr lang="es-ES"/>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9AC7E9D4-8F8C-4E44-AC03-1931369408A1}" type="slidenum">
              <a:rPr lang="es-ES"/>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880E875E-861F-456F-BD6E-0E7456FE8D8A}" type="slidenum">
              <a:rPr lang="es-ES"/>
              <a:pPr/>
              <a:t>‹N°›</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6EADCA8F-352F-4692-B240-0B88B2A020D4}" type="slidenum">
              <a:rPr lang="es-ES"/>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s-ES"/>
          </a:p>
        </p:txBody>
      </p:sp>
      <p:sp>
        <p:nvSpPr>
          <p:cNvPr id="8" name="Espace réservé du pied de page 7"/>
          <p:cNvSpPr>
            <a:spLocks noGrp="1"/>
          </p:cNvSpPr>
          <p:nvPr>
            <p:ph type="ftr" sz="quarter" idx="11"/>
          </p:nvPr>
        </p:nvSpPr>
        <p:spPr/>
        <p:txBody>
          <a:bodyPr/>
          <a:lstStyle>
            <a:lvl1pPr>
              <a:defRPr/>
            </a:lvl1pPr>
          </a:lstStyle>
          <a:p>
            <a:endParaRPr lang="es-ES"/>
          </a:p>
        </p:txBody>
      </p:sp>
      <p:sp>
        <p:nvSpPr>
          <p:cNvPr id="9" name="Espace réservé du numéro de diapositive 8"/>
          <p:cNvSpPr>
            <a:spLocks noGrp="1"/>
          </p:cNvSpPr>
          <p:nvPr>
            <p:ph type="sldNum" sz="quarter" idx="12"/>
          </p:nvPr>
        </p:nvSpPr>
        <p:spPr/>
        <p:txBody>
          <a:bodyPr/>
          <a:lstStyle>
            <a:lvl1pPr>
              <a:defRPr/>
            </a:lvl1pPr>
          </a:lstStyle>
          <a:p>
            <a:fld id="{6B69D852-C745-48D2-897A-B1AD3351A4D7}" type="slidenum">
              <a:rPr lang="es-ES"/>
              <a:pPr/>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s-ES"/>
          </a:p>
        </p:txBody>
      </p:sp>
      <p:sp>
        <p:nvSpPr>
          <p:cNvPr id="4" name="Espace réservé du pied de page 3"/>
          <p:cNvSpPr>
            <a:spLocks noGrp="1"/>
          </p:cNvSpPr>
          <p:nvPr>
            <p:ph type="ftr" sz="quarter" idx="11"/>
          </p:nvPr>
        </p:nvSpPr>
        <p:spPr/>
        <p:txBody>
          <a:bodyPr/>
          <a:lstStyle>
            <a:lvl1pPr>
              <a:defRPr/>
            </a:lvl1pPr>
          </a:lstStyle>
          <a:p>
            <a:endParaRPr lang="es-ES"/>
          </a:p>
        </p:txBody>
      </p:sp>
      <p:sp>
        <p:nvSpPr>
          <p:cNvPr id="5" name="Espace réservé du numéro de diapositive 4"/>
          <p:cNvSpPr>
            <a:spLocks noGrp="1"/>
          </p:cNvSpPr>
          <p:nvPr>
            <p:ph type="sldNum" sz="quarter" idx="12"/>
          </p:nvPr>
        </p:nvSpPr>
        <p:spPr/>
        <p:txBody>
          <a:bodyPr/>
          <a:lstStyle>
            <a:lvl1pPr>
              <a:defRPr/>
            </a:lvl1pPr>
          </a:lstStyle>
          <a:p>
            <a:fld id="{FCA885D6-63AB-4B68-84A0-756BD5166A5E}" type="slidenum">
              <a:rPr lang="es-ES"/>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s-ES"/>
          </a:p>
        </p:txBody>
      </p:sp>
      <p:sp>
        <p:nvSpPr>
          <p:cNvPr id="3" name="Espace réservé du pied de page 2"/>
          <p:cNvSpPr>
            <a:spLocks noGrp="1"/>
          </p:cNvSpPr>
          <p:nvPr>
            <p:ph type="ftr" sz="quarter" idx="11"/>
          </p:nvPr>
        </p:nvSpPr>
        <p:spPr/>
        <p:txBody>
          <a:bodyPr/>
          <a:lstStyle>
            <a:lvl1pPr>
              <a:defRPr/>
            </a:lvl1pPr>
          </a:lstStyle>
          <a:p>
            <a:endParaRPr lang="es-ES"/>
          </a:p>
        </p:txBody>
      </p:sp>
      <p:sp>
        <p:nvSpPr>
          <p:cNvPr id="4" name="Espace réservé du numéro de diapositive 3"/>
          <p:cNvSpPr>
            <a:spLocks noGrp="1"/>
          </p:cNvSpPr>
          <p:nvPr>
            <p:ph type="sldNum" sz="quarter" idx="12"/>
          </p:nvPr>
        </p:nvSpPr>
        <p:spPr/>
        <p:txBody>
          <a:bodyPr/>
          <a:lstStyle>
            <a:lvl1pPr>
              <a:defRPr/>
            </a:lvl1pPr>
          </a:lstStyle>
          <a:p>
            <a:fld id="{DC34485E-6B08-4F15-A9FF-FF6A3984455B}" type="slidenum">
              <a:rPr lang="es-ES"/>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EC812A30-540E-4F40-AE48-520FBCC6AF51}" type="slidenum">
              <a:rPr lang="es-ES"/>
              <a:pPr/>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1C198720-470C-487D-9948-365EE1EDD10B}" type="slidenum">
              <a:rPr lang="es-ES"/>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71872C3-DB97-42AC-B712-7B218AA87914}" type="slidenum">
              <a:rPr lang="es-ES"/>
              <a:pPr/>
              <a:t>‹N°›</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Sans"/>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7072755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479376" y="980728"/>
            <a:ext cx="11449272" cy="3970318"/>
          </a:xfrm>
          <a:prstGeom prst="rect">
            <a:avLst/>
          </a:prstGeom>
        </p:spPr>
        <p:txBody>
          <a:bodyPr wrap="square">
            <a:spAutoFit/>
          </a:bodyPr>
          <a:lstStyle/>
          <a:p>
            <a:pPr algn="just"/>
            <a:r>
              <a:rPr lang="fr-FR" sz="2800" dirty="0">
                <a:latin typeface="Times New Roman" panose="02020603050405020304" pitchFamily="18" charset="0"/>
                <a:cs typeface="Times New Roman" panose="02020603050405020304" pitchFamily="18" charset="0"/>
              </a:rPr>
              <a:t>En plus de ces critères, il est possible d'élaborer la classification des systèmes de distribution d'eau en fonction d'autres critères, tels que :</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diamètre des canalisations </a:t>
            </a: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pression de </a:t>
            </a: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l'eau.</a:t>
            </a:r>
            <a:endParaRPr lang="fr-FR"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longueur du </a:t>
            </a: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réseau</a:t>
            </a:r>
            <a:r>
              <a:rPr lang="fr-FR" sz="2800" dirty="0" smtClean="0">
                <a:latin typeface="Times New Roman" panose="02020603050405020304" pitchFamily="18" charset="0"/>
                <a:cs typeface="Times New Roman" panose="02020603050405020304" pitchFamily="18" charset="0"/>
              </a:rPr>
              <a:t>.</a:t>
            </a:r>
          </a:p>
          <a:p>
            <a:pPr algn="just"/>
            <a:endParaRPr lang="fr-FR"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Cette classification permet de mieux comprendre les différents systèmes de distribution d'eau et de les comparer. Elle est utile pour la conception, la construction et la gestion de ces systèmes.</a:t>
            </a:r>
          </a:p>
        </p:txBody>
      </p:sp>
    </p:spTree>
    <p:extLst>
      <p:ext uri="{BB962C8B-B14F-4D97-AF65-F5344CB8AC3E}">
        <p14:creationId xmlns:p14="http://schemas.microsoft.com/office/powerpoint/2010/main" val="37747653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01330" y="476672"/>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7" name="Rectangle 6"/>
          <p:cNvSpPr/>
          <p:nvPr/>
        </p:nvSpPr>
        <p:spPr>
          <a:xfrm>
            <a:off x="407368" y="1772816"/>
            <a:ext cx="11449272" cy="1815882"/>
          </a:xfrm>
          <a:prstGeom prst="rect">
            <a:avLst/>
          </a:prstGeom>
        </p:spPr>
        <p:txBody>
          <a:bodyPr wrap="square">
            <a:spAutoFit/>
          </a:bodyPr>
          <a:lstStyle/>
          <a:p>
            <a:pPr algn="just"/>
            <a:r>
              <a:rPr lang="fr-FR" sz="2800" dirty="0">
                <a:latin typeface="Times New Roman" panose="02020603050405020304" pitchFamily="18" charset="0"/>
                <a:cs typeface="Times New Roman" panose="02020603050405020304" pitchFamily="18" charset="0"/>
              </a:rPr>
              <a:t>Un système d'eau potable est un ensemble de structures et de machines et des ouvrages qui doit permettre de distribuer une eau de bonne qualité en quantité suffisante pour satisfaire aux besoins des usagers et, souvent, aux besoins en eau nécessaires pour lutter contre les incendies. </a:t>
            </a:r>
          </a:p>
        </p:txBody>
      </p:sp>
    </p:spTree>
    <p:extLst>
      <p:ext uri="{BB962C8B-B14F-4D97-AF65-F5344CB8AC3E}">
        <p14:creationId xmlns:p14="http://schemas.microsoft.com/office/powerpoint/2010/main" val="7981311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29" y="0"/>
            <a:ext cx="11953328" cy="6858000"/>
          </a:xfrm>
          <a:prstGeom prst="rect">
            <a:avLst/>
          </a:prstGeom>
        </p:spPr>
      </p:pic>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Tree>
    <p:extLst>
      <p:ext uri="{BB962C8B-B14F-4D97-AF65-F5344CB8AC3E}">
        <p14:creationId xmlns:p14="http://schemas.microsoft.com/office/powerpoint/2010/main" val="6840970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07368" y="1772816"/>
            <a:ext cx="7776864" cy="954107"/>
          </a:xfrm>
          <a:prstGeom prst="rect">
            <a:avLst/>
          </a:prstGeom>
        </p:spPr>
        <p:txBody>
          <a:bodyPr wrap="square">
            <a:spAutoFit/>
          </a:bodyPr>
          <a:lstStyle/>
          <a:p>
            <a:pPr algn="just"/>
            <a:r>
              <a:rPr lang="fr-FR" sz="2800" dirty="0">
                <a:latin typeface="Times New Roman" panose="02020603050405020304" pitchFamily="18" charset="0"/>
                <a:cs typeface="Times New Roman" panose="02020603050405020304" pitchFamily="18" charset="0"/>
              </a:rPr>
              <a:t>Point de prélèvement de l’eau dans la ressource se divise en 2 catégories</a:t>
            </a:r>
          </a:p>
        </p:txBody>
      </p:sp>
      <p:sp>
        <p:nvSpPr>
          <p:cNvPr id="4" name="Rectangle 14"/>
          <p:cNvSpPr>
            <a:spLocks noChangeArrowheads="1"/>
          </p:cNvSpPr>
          <p:nvPr/>
        </p:nvSpPr>
        <p:spPr bwMode="auto">
          <a:xfrm>
            <a:off x="119336" y="692696"/>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1.	Le système de production </a:t>
            </a:r>
            <a:endParaRPr lang="fr-FR" sz="3200" b="1" u="sng" dirty="0">
              <a:latin typeface="Lucida Calligraphy" pitchFamily="66" charset="0"/>
            </a:endParaRPr>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r="69277"/>
          <a:stretch/>
        </p:blipFill>
        <p:spPr>
          <a:xfrm>
            <a:off x="8497767" y="0"/>
            <a:ext cx="3672407" cy="6858000"/>
          </a:xfrm>
          <a:prstGeom prst="rect">
            <a:avLst/>
          </a:prstGeom>
        </p:spPr>
      </p:pic>
      <p:sp>
        <p:nvSpPr>
          <p:cNvPr id="6" name="Rectangle 14"/>
          <p:cNvSpPr>
            <a:spLocks noChangeArrowheads="1"/>
          </p:cNvSpPr>
          <p:nvPr/>
        </p:nvSpPr>
        <p:spPr bwMode="auto">
          <a:xfrm>
            <a:off x="171472" y="0"/>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Tree>
    <p:extLst>
      <p:ext uri="{BB962C8B-B14F-4D97-AF65-F5344CB8AC3E}">
        <p14:creationId xmlns:p14="http://schemas.microsoft.com/office/powerpoint/2010/main" val="4096997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heckerboard(across)">
                                      <p:cBhvr>
                                        <p:cTn id="11" dur="500"/>
                                        <p:tgtEl>
                                          <p:spTgt spid="7"/>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4" name="Rectangle 14"/>
          <p:cNvSpPr>
            <a:spLocks noChangeArrowheads="1"/>
          </p:cNvSpPr>
          <p:nvPr/>
        </p:nvSpPr>
        <p:spPr bwMode="auto">
          <a:xfrm>
            <a:off x="119336" y="692696"/>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1.	Le système de production </a:t>
            </a:r>
            <a:endParaRPr lang="fr-FR" sz="3200" b="1" u="sng" dirty="0">
              <a:latin typeface="Lucida Calligraphy" pitchFamily="66" charset="0"/>
            </a:endParaRPr>
          </a:p>
        </p:txBody>
      </p:sp>
      <p:sp>
        <p:nvSpPr>
          <p:cNvPr id="5" name="Rectangle 4"/>
          <p:cNvSpPr/>
          <p:nvPr/>
        </p:nvSpPr>
        <p:spPr>
          <a:xfrm>
            <a:off x="335360" y="1386947"/>
            <a:ext cx="11449272" cy="3970318"/>
          </a:xfrm>
          <a:prstGeom prst="rect">
            <a:avLst/>
          </a:prstGeom>
        </p:spPr>
        <p:txBody>
          <a:bodyPr wrap="square">
            <a:spAutoFit/>
          </a:bodyPr>
          <a:lstStyle/>
          <a:p>
            <a:pPr marL="457200" indent="-457200" algn="just">
              <a:buFont typeface="Wingdings" panose="05000000000000000000" pitchFamily="2" charset="2"/>
              <a:buChar char="Ø"/>
            </a:pPr>
            <a:r>
              <a:rPr lang="fr-FR"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Captage </a:t>
            </a:r>
            <a:r>
              <a:rPr lang="fr-F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 eaux de surface</a:t>
            </a:r>
          </a:p>
          <a:p>
            <a:pPr algn="just"/>
            <a:r>
              <a:rPr lang="fr-FR" sz="28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Captage en rivière </a:t>
            </a:r>
            <a:r>
              <a:rPr lang="fr-FR" sz="2800" dirty="0">
                <a:latin typeface="Times New Roman" panose="02020603050405020304" pitchFamily="18" charset="0"/>
                <a:cs typeface="Times New Roman" panose="02020603050405020304" pitchFamily="18" charset="0"/>
              </a:rPr>
              <a:t>: La prise doit être effectuée en amont des agglomérations pour éviter la prise des eaux polluées par les habitants.</a:t>
            </a:r>
          </a:p>
          <a:p>
            <a:pPr algn="just"/>
            <a:r>
              <a:rPr lang="fr-FR" sz="28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Captage </a:t>
            </a:r>
            <a:r>
              <a:rPr lang="fr-FR" sz="28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à partir d’un barrage(ou lac) :</a:t>
            </a:r>
          </a:p>
          <a:p>
            <a:pPr algn="just"/>
            <a:r>
              <a:rPr lang="fr-FR" sz="2800" dirty="0">
                <a:latin typeface="Times New Roman" panose="02020603050405020304" pitchFamily="18" charset="0"/>
                <a:cs typeface="Times New Roman" panose="02020603050405020304" pitchFamily="18" charset="0"/>
              </a:rPr>
              <a:t>On fait recours à la prise à partir d’un barrage lorsque les débits captés deviennent importants. </a:t>
            </a:r>
            <a:endParaRPr lang="fr-FR" sz="2800" dirty="0" smtClean="0">
              <a:latin typeface="Times New Roman" panose="02020603050405020304" pitchFamily="18" charset="0"/>
              <a:cs typeface="Times New Roman" panose="02020603050405020304" pitchFamily="18" charset="0"/>
            </a:endParaRPr>
          </a:p>
          <a:p>
            <a:pPr algn="just"/>
            <a:r>
              <a:rPr lang="fr-FR" sz="2800" dirty="0" smtClean="0">
                <a:latin typeface="Times New Roman" panose="02020603050405020304" pitchFamily="18" charset="0"/>
                <a:cs typeface="Times New Roman" panose="02020603050405020304" pitchFamily="18" charset="0"/>
              </a:rPr>
              <a:t>La </a:t>
            </a:r>
            <a:r>
              <a:rPr lang="fr-FR" sz="2800" dirty="0">
                <a:latin typeface="Times New Roman" panose="02020603050405020304" pitchFamily="18" charset="0"/>
                <a:cs typeface="Times New Roman" panose="02020603050405020304" pitchFamily="18" charset="0"/>
              </a:rPr>
              <a:t>prise doit se faire à une profondeur ou l’eau est de bonne qualité et à une température ne dépassant pas 15°C, car les eaux tièdes favorisent le développement des microbes.</a:t>
            </a:r>
          </a:p>
        </p:txBody>
      </p:sp>
    </p:spTree>
    <p:extLst>
      <p:ext uri="{BB962C8B-B14F-4D97-AF65-F5344CB8AC3E}">
        <p14:creationId xmlns:p14="http://schemas.microsoft.com/office/powerpoint/2010/main" val="7004298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4" name="Rectangle 14"/>
          <p:cNvSpPr>
            <a:spLocks noChangeArrowheads="1"/>
          </p:cNvSpPr>
          <p:nvPr/>
        </p:nvSpPr>
        <p:spPr bwMode="auto">
          <a:xfrm>
            <a:off x="119336" y="692696"/>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1.	Le système de production </a:t>
            </a:r>
            <a:endParaRPr lang="fr-FR" sz="3200" b="1" u="sng" dirty="0">
              <a:latin typeface="Lucida Calligraphy" pitchFamily="66" charset="0"/>
            </a:endParaRPr>
          </a:p>
        </p:txBody>
      </p:sp>
      <p:sp>
        <p:nvSpPr>
          <p:cNvPr id="5" name="Rectangle 4"/>
          <p:cNvSpPr/>
          <p:nvPr/>
        </p:nvSpPr>
        <p:spPr>
          <a:xfrm>
            <a:off x="335360" y="2276872"/>
            <a:ext cx="11449272" cy="2246769"/>
          </a:xfrm>
          <a:prstGeom prst="rect">
            <a:avLst/>
          </a:prstGeom>
        </p:spPr>
        <p:txBody>
          <a:bodyPr wrap="square">
            <a:spAutoFit/>
          </a:bodyPr>
          <a:lstStyle/>
          <a:p>
            <a:pPr marL="457200" indent="-457200" algn="just">
              <a:buFont typeface="Wingdings" panose="05000000000000000000" pitchFamily="2" charset="2"/>
              <a:buChar char="Ø"/>
            </a:pPr>
            <a:r>
              <a:rPr lang="fr-FR"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Captage </a:t>
            </a:r>
            <a:r>
              <a:rPr lang="fr-F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 eaux souterraines :</a:t>
            </a:r>
          </a:p>
          <a:p>
            <a:pPr algn="just"/>
            <a:r>
              <a:rPr lang="fr-FR" sz="2800" dirty="0">
                <a:latin typeface="Times New Roman" panose="02020603050405020304" pitchFamily="18" charset="0"/>
                <a:cs typeface="Times New Roman" panose="02020603050405020304" pitchFamily="18" charset="0"/>
              </a:rPr>
              <a:t>L’accès à la nappe peut s’effectuer comme suit :</a:t>
            </a:r>
          </a:p>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Verticalement par des puits et forages.</a:t>
            </a:r>
          </a:p>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Horizontalement par des drains.</a:t>
            </a:r>
          </a:p>
          <a:p>
            <a:pPr marL="457200" indent="-457200" algn="just">
              <a:buFont typeface="Arial" panose="020B0604020202020204" pitchFamily="34" charset="0"/>
              <a:buChar char="•"/>
            </a:pPr>
            <a:r>
              <a:rPr lang="fr-FR" sz="2800" dirty="0" smtClean="0">
                <a:latin typeface="Times New Roman" panose="02020603050405020304" pitchFamily="18" charset="0"/>
                <a:cs typeface="Times New Roman" panose="02020603050405020304" pitchFamily="18" charset="0"/>
              </a:rPr>
              <a:t>Par </a:t>
            </a:r>
            <a:r>
              <a:rPr lang="fr-FR" sz="2800" dirty="0">
                <a:latin typeface="Times New Roman" panose="02020603050405020304" pitchFamily="18" charset="0"/>
                <a:cs typeface="Times New Roman" panose="02020603050405020304" pitchFamily="18" charset="0"/>
              </a:rPr>
              <a:t>combinaison des 2 procédés en utilisant des puits à drains rayonnants.</a:t>
            </a:r>
          </a:p>
        </p:txBody>
      </p:sp>
    </p:spTree>
    <p:extLst>
      <p:ext uri="{BB962C8B-B14F-4D97-AF65-F5344CB8AC3E}">
        <p14:creationId xmlns:p14="http://schemas.microsoft.com/office/powerpoint/2010/main" val="4642741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4" name="Rectangle 14"/>
          <p:cNvSpPr>
            <a:spLocks noChangeArrowheads="1"/>
          </p:cNvSpPr>
          <p:nvPr/>
        </p:nvSpPr>
        <p:spPr bwMode="auto">
          <a:xfrm>
            <a:off x="119336" y="692696"/>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1.	Le système de production </a:t>
            </a:r>
            <a:endParaRPr lang="fr-FR" sz="3200" b="1" u="sng" dirty="0">
              <a:latin typeface="Lucida Calligraphy" pitchFamily="66" charset="0"/>
            </a:endParaRPr>
          </a:p>
        </p:txBody>
      </p:sp>
      <p:sp>
        <p:nvSpPr>
          <p:cNvPr id="5" name="Rectangle 4"/>
          <p:cNvSpPr/>
          <p:nvPr/>
        </p:nvSpPr>
        <p:spPr>
          <a:xfrm>
            <a:off x="695400" y="2132856"/>
            <a:ext cx="10585176" cy="1815882"/>
          </a:xfrm>
          <a:prstGeom prst="rect">
            <a:avLst/>
          </a:prstGeom>
        </p:spPr>
        <p:txBody>
          <a:bodyPr wrap="square">
            <a:spAutoFit/>
          </a:bodyPr>
          <a:lstStyle/>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Captage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 sources </a:t>
            </a:r>
            <a:r>
              <a:rPr lang="fr-FR" sz="2800" dirty="0">
                <a:latin typeface="Times New Roman" panose="02020603050405020304" pitchFamily="18" charset="0"/>
                <a:cs typeface="Times New Roman" panose="02020603050405020304" pitchFamily="18" charset="0"/>
              </a:rPr>
              <a:t>: Il n’existe pas de modèle standard de captage de sources. Car chaque source possède ses caractéristiques propres à elle</a:t>
            </a:r>
          </a:p>
          <a:p>
            <a:pPr marL="457200" indent="-457200" algn="just">
              <a:buFont typeface="Wingdings" panose="05000000000000000000" pitchFamily="2" charset="2"/>
              <a:buChar char="Ø"/>
            </a:pPr>
            <a:r>
              <a:rPr lang="fr-FR" sz="2800" dirty="0">
                <a:latin typeface="Times New Roman" panose="02020603050405020304" pitchFamily="18" charset="0"/>
                <a:cs typeface="Times New Roman" panose="02020603050405020304" pitchFamily="18" charset="0"/>
              </a:rPr>
              <a:t>Et pour l’irrigation </a:t>
            </a:r>
            <a:r>
              <a:rPr lang="fr-FR" sz="2800" dirty="0" smtClean="0">
                <a:latin typeface="Times New Roman" panose="02020603050405020304" pitchFamily="18" charset="0"/>
                <a:cs typeface="Times New Roman" panose="02020603050405020304" pitchFamily="18" charset="0"/>
              </a:rPr>
              <a:t>on </a:t>
            </a:r>
            <a:r>
              <a:rPr lang="fr-FR" sz="2800" dirty="0">
                <a:latin typeface="Times New Roman" panose="02020603050405020304" pitchFamily="18" charset="0"/>
                <a:cs typeface="Times New Roman" panose="02020603050405020304" pitchFamily="18" charset="0"/>
              </a:rPr>
              <a:t>peut utiliser les eaux des stations d’épuration</a:t>
            </a:r>
          </a:p>
        </p:txBody>
      </p:sp>
    </p:spTree>
    <p:extLst>
      <p:ext uri="{BB962C8B-B14F-4D97-AF65-F5344CB8AC3E}">
        <p14:creationId xmlns:p14="http://schemas.microsoft.com/office/powerpoint/2010/main" val="15017287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19337" y="692696"/>
            <a:ext cx="4176464"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2.	L’adduction d’eau</a:t>
            </a:r>
            <a:endParaRPr lang="fr-FR" sz="3200" b="1" u="sng" dirty="0">
              <a:latin typeface="Lucida Calligraphy" pitchFamily="66" charset="0"/>
            </a:endParaRPr>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r="69277"/>
          <a:stretch/>
        </p:blipFill>
        <p:spPr>
          <a:xfrm>
            <a:off x="8497767" y="0"/>
            <a:ext cx="3672407" cy="6858000"/>
          </a:xfrm>
          <a:prstGeom prst="rect">
            <a:avLst/>
          </a:prstGeom>
        </p:spPr>
      </p:pic>
      <p:sp>
        <p:nvSpPr>
          <p:cNvPr id="6" name="Rectangle 14"/>
          <p:cNvSpPr>
            <a:spLocks noChangeArrowheads="1"/>
          </p:cNvSpPr>
          <p:nvPr/>
        </p:nvSpPr>
        <p:spPr bwMode="auto">
          <a:xfrm>
            <a:off x="171472" y="0"/>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2" name="Rectangle 1"/>
          <p:cNvSpPr/>
          <p:nvPr/>
        </p:nvSpPr>
        <p:spPr>
          <a:xfrm>
            <a:off x="767880" y="1844824"/>
            <a:ext cx="6696272" cy="584775"/>
          </a:xfrm>
          <a:prstGeom prst="rect">
            <a:avLst/>
          </a:prstGeom>
        </p:spPr>
        <p:txBody>
          <a:bodyPr wrap="square">
            <a:spAutoFit/>
          </a:bodyPr>
          <a:lstStyle/>
          <a:p>
            <a:pPr algn="just"/>
            <a:r>
              <a:rPr lang="fr-FR" sz="3200" dirty="0">
                <a:latin typeface="Times New Roman" panose="02020603050405020304" pitchFamily="18" charset="0"/>
                <a:cs typeface="Times New Roman" panose="02020603050405020304" pitchFamily="18" charset="0"/>
              </a:rPr>
              <a:t>Soit gravitaire ou par refoulement</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09304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5" name="Rectangle 4"/>
          <p:cNvSpPr/>
          <p:nvPr/>
        </p:nvSpPr>
        <p:spPr>
          <a:xfrm>
            <a:off x="708151" y="1628800"/>
            <a:ext cx="10585176" cy="1815882"/>
          </a:xfrm>
          <a:prstGeom prst="rect">
            <a:avLst/>
          </a:prstGeom>
        </p:spPr>
        <p:txBody>
          <a:bodyPr wrap="square">
            <a:spAutoFit/>
          </a:bodyPr>
          <a:lstStyle/>
          <a:p>
            <a:pPr marL="457200" indent="-457200" algn="just">
              <a:buFont typeface="Wingdings" panose="05000000000000000000" pitchFamily="2" charset="2"/>
              <a:buChar char="Ø"/>
            </a:pPr>
            <a:r>
              <a:rPr lang="fr-FR" sz="2800" dirty="0" smtClean="0">
                <a:latin typeface="Times New Roman" panose="02020603050405020304" pitchFamily="18" charset="0"/>
                <a:cs typeface="Times New Roman" panose="02020603050405020304" pitchFamily="18" charset="0"/>
              </a:rPr>
              <a:t>l'adduction </a:t>
            </a:r>
            <a:r>
              <a:rPr lang="fr-FR" sz="2800" dirty="0">
                <a:latin typeface="Times New Roman" panose="02020603050405020304" pitchFamily="18" charset="0"/>
                <a:cs typeface="Times New Roman" panose="02020603050405020304" pitchFamily="18" charset="0"/>
              </a:rPr>
              <a:t>gravitaire, où l'écoulement de l'eau à des pressions importantes est </a:t>
            </a:r>
            <a:r>
              <a:rPr lang="fr-FR" sz="2800" dirty="0" smtClean="0">
                <a:latin typeface="Times New Roman" panose="02020603050405020304" pitchFamily="18" charset="0"/>
                <a:cs typeface="Times New Roman" panose="02020603050405020304" pitchFamily="18" charset="0"/>
              </a:rPr>
              <a:t>causée </a:t>
            </a:r>
            <a:r>
              <a:rPr lang="fr-FR" sz="2800" dirty="0">
                <a:latin typeface="Times New Roman" panose="02020603050405020304" pitchFamily="18" charset="0"/>
                <a:cs typeface="Times New Roman" panose="02020603050405020304" pitchFamily="18" charset="0"/>
              </a:rPr>
              <a:t>par la différence des niveaux hydrauliques : l'altitude de la source est supérieure à l'altitude du point de consommation, et se déplace donc grâce à la force de </a:t>
            </a:r>
            <a:r>
              <a:rPr lang="fr-FR" sz="2800" dirty="0" smtClean="0">
                <a:latin typeface="Times New Roman" panose="02020603050405020304" pitchFamily="18" charset="0"/>
                <a:cs typeface="Times New Roman" panose="02020603050405020304" pitchFamily="18" charset="0"/>
              </a:rPr>
              <a:t>gravitation</a:t>
            </a:r>
            <a:endParaRPr lang="fr-FR" sz="2800" dirty="0">
              <a:latin typeface="Times New Roman" panose="02020603050405020304" pitchFamily="18" charset="0"/>
              <a:cs typeface="Times New Roman" panose="02020603050405020304" pitchFamily="18" charset="0"/>
            </a:endParaRPr>
          </a:p>
        </p:txBody>
      </p:sp>
      <p:sp>
        <p:nvSpPr>
          <p:cNvPr id="7" name="Rectangle 14"/>
          <p:cNvSpPr>
            <a:spLocks noChangeArrowheads="1"/>
          </p:cNvSpPr>
          <p:nvPr/>
        </p:nvSpPr>
        <p:spPr bwMode="auto">
          <a:xfrm>
            <a:off x="690599" y="692696"/>
            <a:ext cx="4176464"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2.	L’adduction d’eau</a:t>
            </a:r>
            <a:endParaRPr lang="fr-FR" sz="3200" b="1" u="sng" dirty="0">
              <a:latin typeface="Lucida Calligraphy" pitchFamily="66" charset="0"/>
            </a:endParaRPr>
          </a:p>
        </p:txBody>
      </p:sp>
      <p:sp>
        <p:nvSpPr>
          <p:cNvPr id="8" name="Rectangle 7"/>
          <p:cNvSpPr/>
          <p:nvPr/>
        </p:nvSpPr>
        <p:spPr>
          <a:xfrm>
            <a:off x="686704" y="3792788"/>
            <a:ext cx="10585176" cy="1384995"/>
          </a:xfrm>
          <a:prstGeom prst="rect">
            <a:avLst/>
          </a:prstGeom>
        </p:spPr>
        <p:txBody>
          <a:bodyPr wrap="square">
            <a:spAutoFit/>
          </a:bodyPr>
          <a:lstStyle/>
          <a:p>
            <a:pPr marL="457200" indent="-457200" algn="just">
              <a:buFont typeface="Wingdings" panose="05000000000000000000" pitchFamily="2" charset="2"/>
              <a:buChar char="Ø"/>
            </a:pPr>
            <a:r>
              <a:rPr lang="fr-FR" sz="2800" dirty="0" smtClean="0">
                <a:latin typeface="Times New Roman" panose="02020603050405020304" pitchFamily="18" charset="0"/>
                <a:cs typeface="Times New Roman" panose="02020603050405020304" pitchFamily="18" charset="0"/>
              </a:rPr>
              <a:t>l'adduction </a:t>
            </a:r>
            <a:r>
              <a:rPr lang="fr-FR" sz="2800" dirty="0">
                <a:latin typeface="Times New Roman" panose="02020603050405020304" pitchFamily="18" charset="0"/>
                <a:cs typeface="Times New Roman" panose="02020603050405020304" pitchFamily="18" charset="0"/>
              </a:rPr>
              <a:t>par refoulement où la pression sur le réseau et l'acheminement de l'eau se fait à l'aide de pompes à l'intérieur de stations de pompage</a:t>
            </a:r>
          </a:p>
        </p:txBody>
      </p:sp>
    </p:spTree>
    <p:extLst>
      <p:ext uri="{BB962C8B-B14F-4D97-AF65-F5344CB8AC3E}">
        <p14:creationId xmlns:p14="http://schemas.microsoft.com/office/powerpoint/2010/main" val="18077342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5"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5981465"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3.	Le système de traitement </a:t>
            </a:r>
            <a:endParaRPr lang="fr-FR" sz="3200" b="1" u="sng" dirty="0">
              <a:latin typeface="Lucida Calligraphy" pitchFamily="66" charset="0"/>
            </a:endParaRPr>
          </a:p>
        </p:txBody>
      </p:sp>
      <p:pic>
        <p:nvPicPr>
          <p:cNvPr id="8" name="Image 7"/>
          <p:cNvPicPr>
            <a:picLocks noChangeAspect="1"/>
          </p:cNvPicPr>
          <p:nvPr/>
        </p:nvPicPr>
        <p:blipFill rotWithShape="1">
          <a:blip r:embed="rId2">
            <a:extLst>
              <a:ext uri="{28A0092B-C50C-407E-A947-70E740481C1C}">
                <a14:useLocalDpi xmlns:a14="http://schemas.microsoft.com/office/drawing/2010/main" val="0"/>
              </a:ext>
            </a:extLst>
          </a:blip>
          <a:srcRect l="26507" r="38554"/>
          <a:stretch/>
        </p:blipFill>
        <p:spPr>
          <a:xfrm>
            <a:off x="7989153" y="-3867"/>
            <a:ext cx="4176464" cy="6858000"/>
          </a:xfrm>
          <a:prstGeom prst="rect">
            <a:avLst/>
          </a:prstGeom>
        </p:spPr>
      </p:pic>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9" name="Rectangle 8"/>
          <p:cNvSpPr/>
          <p:nvPr/>
        </p:nvSpPr>
        <p:spPr>
          <a:xfrm>
            <a:off x="335360" y="1700808"/>
            <a:ext cx="7344816" cy="2677656"/>
          </a:xfrm>
          <a:prstGeom prst="rect">
            <a:avLst/>
          </a:prstGeom>
        </p:spPr>
        <p:txBody>
          <a:bodyPr wrap="square">
            <a:spAutoFit/>
          </a:bodyPr>
          <a:lstStyle/>
          <a:p>
            <a:pPr marL="0"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Parfois les eaux captées ne présentent pas en permanence, les qualités requises, elles doivent faire l’objet d’un traitement, ce traitement peut aussi avoir lieu après le transport. </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90564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2736679" y="491964"/>
            <a:ext cx="9144000" cy="1077218"/>
          </a:xfrm>
          <a:prstGeom prst="rect">
            <a:avLst/>
          </a:prstGeom>
          <a:noFill/>
          <a:ln w="9525">
            <a:noFill/>
            <a:miter lim="800000"/>
            <a:headEnd/>
            <a:tailEnd/>
          </a:ln>
        </p:spPr>
        <p:txBody>
          <a:bodyPr wrap="square">
            <a:spAutoFit/>
          </a:bodyPr>
          <a:lstStyle/>
          <a:p>
            <a:pPr algn="ctr"/>
            <a:r>
              <a:rPr lang="fr-FR" sz="1600" dirty="0">
                <a:latin typeface="Lucida Calligraphy" pitchFamily="66" charset="0"/>
              </a:rPr>
              <a:t>REPUBLIQUE ALGERIENNE DEMOCRATIQUE ET POPULAIRE</a:t>
            </a:r>
            <a:br>
              <a:rPr lang="fr-FR" sz="1600" dirty="0">
                <a:latin typeface="Lucida Calligraphy" pitchFamily="66" charset="0"/>
              </a:rPr>
            </a:br>
            <a:r>
              <a:rPr lang="fr-FR" sz="1600" dirty="0">
                <a:latin typeface="Lucida Calligraphy" pitchFamily="66" charset="0"/>
              </a:rPr>
              <a:t>MINISTERE DE L’ENSEIGNEMENT SUPERIEUR ET DE LA RECHERCHE SCIENTIFIQUE</a:t>
            </a:r>
            <a:br>
              <a:rPr lang="fr-FR" sz="1600" dirty="0">
                <a:latin typeface="Lucida Calligraphy" pitchFamily="66" charset="0"/>
              </a:rPr>
            </a:br>
            <a:r>
              <a:rPr lang="fr-FR" sz="1600" dirty="0">
                <a:latin typeface="Lucida Calligraphy" pitchFamily="66" charset="0"/>
              </a:rPr>
              <a:t/>
            </a:r>
            <a:br>
              <a:rPr lang="fr-FR" sz="1600" dirty="0">
                <a:latin typeface="Lucida Calligraphy" pitchFamily="66" charset="0"/>
              </a:rPr>
            </a:br>
            <a:r>
              <a:rPr lang="fr-FR" sz="1600" dirty="0">
                <a:latin typeface="Lucida Calligraphy" pitchFamily="66" charset="0"/>
              </a:rPr>
              <a:t>Université Larbi Ben M'</a:t>
            </a:r>
            <a:r>
              <a:rPr lang="fr-FR" sz="1600" dirty="0" err="1">
                <a:latin typeface="Lucida Calligraphy" pitchFamily="66" charset="0"/>
              </a:rPr>
              <a:t>hidi</a:t>
            </a:r>
            <a:r>
              <a:rPr lang="fr-FR" sz="1600" dirty="0">
                <a:latin typeface="Lucida Calligraphy" pitchFamily="66" charset="0"/>
              </a:rPr>
              <a:t> Oum El Bouaghi</a:t>
            </a:r>
            <a:endParaRPr lang="fr-FR" sz="1600" dirty="0">
              <a:latin typeface="Lucida Calligraphy" pitchFamily="66" charset="0"/>
            </a:endParaRPr>
          </a:p>
        </p:txBody>
      </p:sp>
      <p:sp>
        <p:nvSpPr>
          <p:cNvPr id="6" name="Rectangle 5"/>
          <p:cNvSpPr/>
          <p:nvPr/>
        </p:nvSpPr>
        <p:spPr>
          <a:xfrm>
            <a:off x="1559496" y="4149080"/>
            <a:ext cx="9793088" cy="584775"/>
          </a:xfrm>
          <a:prstGeom prst="rect">
            <a:avLst/>
          </a:prstGeom>
        </p:spPr>
        <p:txBody>
          <a:bodyPr wrap="square">
            <a:spAutoFit/>
          </a:bodyPr>
          <a:lstStyle/>
          <a:p>
            <a:pPr algn="ctr"/>
            <a:r>
              <a:rPr lang="fr-FR" sz="3200" b="1" i="1" dirty="0">
                <a:latin typeface="Castellar" pitchFamily="18" charset="0"/>
              </a:rPr>
              <a:t>Généralités et rappels </a:t>
            </a:r>
            <a:endParaRPr lang="fr-FR" sz="3200" b="1" i="1" dirty="0">
              <a:latin typeface="Castellar" pitchFamily="18" charset="0"/>
            </a:endParaRP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372" y="188640"/>
            <a:ext cx="1908212" cy="1908212"/>
          </a:xfrm>
          <a:prstGeom prst="rect">
            <a:avLst/>
          </a:prstGeom>
        </p:spPr>
      </p:pic>
      <p:sp>
        <p:nvSpPr>
          <p:cNvPr id="9" name="Rectangle 8"/>
          <p:cNvSpPr/>
          <p:nvPr/>
        </p:nvSpPr>
        <p:spPr>
          <a:xfrm>
            <a:off x="1271464" y="2276872"/>
            <a:ext cx="9793088" cy="1077218"/>
          </a:xfrm>
          <a:prstGeom prst="rect">
            <a:avLst/>
          </a:prstGeom>
        </p:spPr>
        <p:txBody>
          <a:bodyPr wrap="square">
            <a:spAutoFit/>
          </a:bodyPr>
          <a:lstStyle/>
          <a:p>
            <a:pPr algn="ctr"/>
            <a:r>
              <a:rPr lang="fr-FR" sz="3200" b="1" i="1" dirty="0" smtClean="0">
                <a:latin typeface="Castellar" pitchFamily="18" charset="0"/>
              </a:rPr>
              <a:t>Gestion des Ouvrages des réseaux d’eau potable</a:t>
            </a:r>
          </a:p>
          <a:p>
            <a:pPr algn="ctr"/>
            <a:r>
              <a:rPr lang="fr-FR" sz="3200" b="1" i="1" dirty="0" smtClean="0">
                <a:latin typeface="Castellar" pitchFamily="18" charset="0"/>
              </a:rPr>
              <a:t>Chapitre 01</a:t>
            </a:r>
            <a:endParaRPr lang="fr-FR" sz="3200" b="1" i="1" dirty="0">
              <a:latin typeface="Castellar"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5981465"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3.	Le système de traitement </a:t>
            </a:r>
            <a:endParaRPr lang="fr-FR" sz="3200" b="1" u="sng" dirty="0">
              <a:latin typeface="Lucida Calligraphy" pitchFamily="66" charset="0"/>
            </a:endParaRPr>
          </a:p>
        </p:txBody>
      </p:sp>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2" name="Rectangle 1"/>
          <p:cNvSpPr/>
          <p:nvPr/>
        </p:nvSpPr>
        <p:spPr>
          <a:xfrm>
            <a:off x="335360" y="1381971"/>
            <a:ext cx="11665296" cy="4985980"/>
          </a:xfrm>
          <a:prstGeom prst="rect">
            <a:avLst/>
          </a:prstGeom>
        </p:spPr>
        <p:txBody>
          <a:bodyPr wrap="square">
            <a:spAutoFit/>
          </a:bodyPr>
          <a:lstStyle/>
          <a:p>
            <a:pPr marL="0" marR="0" algn="justLow">
              <a:lnSpc>
                <a:spcPct val="150000"/>
              </a:lnSpc>
              <a:spcBef>
                <a:spcPts val="0"/>
              </a:spcBef>
              <a:spcAft>
                <a:spcPts val="0"/>
              </a:spcAft>
            </a:pPr>
            <a:r>
              <a:rPr lang="fr-FR" sz="2400" dirty="0">
                <a:latin typeface="Times New Roman" panose="02020603050405020304" pitchFamily="18" charset="0"/>
                <a:ea typeface="Times New Roman" panose="02020603050405020304" pitchFamily="18" charset="0"/>
              </a:rPr>
              <a:t>Le système de </a:t>
            </a:r>
            <a:r>
              <a:rPr lang="fr-FR" sz="2400" dirty="0" smtClean="0">
                <a:latin typeface="Times New Roman" panose="02020603050405020304" pitchFamily="18" charset="0"/>
                <a:ea typeface="Times New Roman" panose="02020603050405020304" pitchFamily="18" charset="0"/>
              </a:rPr>
              <a:t>traitement est </a:t>
            </a:r>
            <a:r>
              <a:rPr lang="fr-FR" sz="2400" dirty="0">
                <a:latin typeface="Times New Roman" panose="02020603050405020304" pitchFamily="18" charset="0"/>
                <a:ea typeface="Times New Roman" panose="02020603050405020304" pitchFamily="18" charset="0"/>
              </a:rPr>
              <a:t>nécessaire pour garantir une qualité conforme aux exigences de potabilité </a:t>
            </a:r>
            <a:r>
              <a:rPr lang="fr-FR" sz="2400" dirty="0" smtClean="0">
                <a:latin typeface="Times New Roman" panose="02020603050405020304" pitchFamily="18" charset="0"/>
                <a:ea typeface="Times New Roman" panose="02020603050405020304" pitchFamily="18" charset="0"/>
              </a:rPr>
              <a:t>et se </a:t>
            </a:r>
            <a:r>
              <a:rPr lang="fr-FR" sz="2400" dirty="0">
                <a:latin typeface="Times New Roman" panose="02020603050405020304" pitchFamily="18" charset="0"/>
                <a:ea typeface="Times New Roman" panose="02020603050405020304" pitchFamily="18" charset="0"/>
              </a:rPr>
              <a:t>divise par rapport au:</a:t>
            </a:r>
          </a:p>
          <a:p>
            <a:pPr marL="0" marR="0" algn="justLow">
              <a:lnSpc>
                <a:spcPct val="150000"/>
              </a:lnSpc>
              <a:spcBef>
                <a:spcPts val="0"/>
              </a:spcBef>
              <a:spcAft>
                <a:spcPts val="0"/>
              </a:spcAft>
            </a:pPr>
            <a:r>
              <a:rPr lang="fr-FR" sz="2400" dirty="0">
                <a:latin typeface="Times New Roman" panose="02020603050405020304" pitchFamily="18" charset="0"/>
                <a:ea typeface="Times New Roman" panose="02020603050405020304" pitchFamily="18" charset="0"/>
              </a:rPr>
              <a:t>1) </a:t>
            </a:r>
            <a:r>
              <a:rPr lang="fr-FR" sz="2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point de captage</a:t>
            </a:r>
          </a:p>
          <a:p>
            <a:pPr marL="342900" marR="0" indent="-342900" algn="justLow">
              <a:lnSpc>
                <a:spcPct val="150000"/>
              </a:lnSpc>
              <a:spcBef>
                <a:spcPts val="0"/>
              </a:spcBef>
              <a:spcAft>
                <a:spcPts val="0"/>
              </a:spcAft>
              <a:buFont typeface="Arial" panose="020B0604020202020204" pitchFamily="34" charset="0"/>
              <a:buChar char="•"/>
            </a:pPr>
            <a:r>
              <a:rPr lang="fr-FR" sz="2000" dirty="0">
                <a:latin typeface="Times New Roman" panose="02020603050405020304" pitchFamily="18" charset="0"/>
                <a:ea typeface="Times New Roman" panose="02020603050405020304" pitchFamily="18" charset="0"/>
              </a:rPr>
              <a:t>Les eaux des barrages ou d’une rivière nécessitent un traitement classique</a:t>
            </a:r>
          </a:p>
          <a:p>
            <a:pPr marL="342900" marR="0" indent="-342900" algn="justLow">
              <a:lnSpc>
                <a:spcPct val="150000"/>
              </a:lnSpc>
              <a:spcBef>
                <a:spcPts val="0"/>
              </a:spcBef>
              <a:spcAft>
                <a:spcPts val="0"/>
              </a:spcAft>
              <a:buFont typeface="Arial" panose="020B0604020202020204" pitchFamily="34" charset="0"/>
              <a:buChar char="•"/>
            </a:pPr>
            <a:r>
              <a:rPr lang="fr-FR" sz="2000" dirty="0">
                <a:latin typeface="Times New Roman" panose="02020603050405020304" pitchFamily="18" charset="0"/>
                <a:ea typeface="Times New Roman" panose="02020603050405020304" pitchFamily="18" charset="0"/>
              </a:rPr>
              <a:t>Les eaux </a:t>
            </a:r>
            <a:r>
              <a:rPr lang="fr-FR" sz="2000" dirty="0" smtClean="0">
                <a:latin typeface="Times New Roman" panose="02020603050405020304" pitchFamily="18" charset="0"/>
                <a:ea typeface="Times New Roman" panose="02020603050405020304" pitchFamily="18" charset="0"/>
              </a:rPr>
              <a:t>Salées </a:t>
            </a:r>
            <a:r>
              <a:rPr lang="fr-FR" sz="2000" dirty="0">
                <a:latin typeface="Times New Roman" panose="02020603050405020304" pitchFamily="18" charset="0"/>
                <a:ea typeface="Times New Roman" panose="02020603050405020304" pitchFamily="18" charset="0"/>
              </a:rPr>
              <a:t>ou l’eau de la mer nécessitent une station de déminéralisation ou de dessalement</a:t>
            </a:r>
          </a:p>
          <a:p>
            <a:pPr marL="0" marR="0" algn="justLow">
              <a:lnSpc>
                <a:spcPct val="150000"/>
              </a:lnSpc>
              <a:spcBef>
                <a:spcPts val="0"/>
              </a:spcBef>
              <a:spcAft>
                <a:spcPts val="0"/>
              </a:spcAft>
            </a:pPr>
            <a:r>
              <a:rPr lang="fr-FR" sz="2400" dirty="0">
                <a:latin typeface="Times New Roman" panose="02020603050405020304" pitchFamily="18" charset="0"/>
                <a:ea typeface="Times New Roman" panose="02020603050405020304" pitchFamily="18" charset="0"/>
              </a:rPr>
              <a:t>2</a:t>
            </a:r>
            <a:r>
              <a:rPr lang="fr-FR" sz="2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type d’utilisation</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I ‘irrigation</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L’industrie et les produits pharmaceutiques. </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Les agglomérations</a:t>
            </a:r>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451214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5981465"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4.	Le système de stockage</a:t>
            </a:r>
            <a:endParaRPr lang="fr-FR" sz="3200" b="1" u="sng" dirty="0">
              <a:latin typeface="Lucida Calligraphy" pitchFamily="66" charset="0"/>
            </a:endParaRPr>
          </a:p>
        </p:txBody>
      </p:sp>
      <p:pic>
        <p:nvPicPr>
          <p:cNvPr id="8" name="Image 7"/>
          <p:cNvPicPr>
            <a:picLocks noChangeAspect="1"/>
          </p:cNvPicPr>
          <p:nvPr/>
        </p:nvPicPr>
        <p:blipFill rotWithShape="1">
          <a:blip r:embed="rId2">
            <a:extLst>
              <a:ext uri="{28A0092B-C50C-407E-A947-70E740481C1C}">
                <a14:useLocalDpi xmlns:a14="http://schemas.microsoft.com/office/drawing/2010/main" val="0"/>
              </a:ext>
            </a:extLst>
          </a:blip>
          <a:srcRect l="55422" r="24699"/>
          <a:stretch/>
        </p:blipFill>
        <p:spPr>
          <a:xfrm>
            <a:off x="9408368" y="0"/>
            <a:ext cx="2376264" cy="6858000"/>
          </a:xfrm>
          <a:prstGeom prst="rect">
            <a:avLst/>
          </a:prstGeom>
        </p:spPr>
      </p:pic>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9" name="Rectangle 8"/>
          <p:cNvSpPr/>
          <p:nvPr/>
        </p:nvSpPr>
        <p:spPr>
          <a:xfrm>
            <a:off x="674878" y="2132856"/>
            <a:ext cx="7344816" cy="1953868"/>
          </a:xfrm>
          <a:prstGeom prst="rect">
            <a:avLst/>
          </a:prstGeom>
        </p:spPr>
        <p:txBody>
          <a:bodyPr wrap="square">
            <a:spAutoFit/>
          </a:bodyPr>
          <a:lstStyle/>
          <a:p>
            <a:pPr marL="0"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Pour pouvoir satisfaire à tout moment, la demande en eau on crée des réservoirs qui permettent de gérer la consommation</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095982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2" name="Rectangle 1"/>
          <p:cNvSpPr/>
          <p:nvPr/>
        </p:nvSpPr>
        <p:spPr>
          <a:xfrm>
            <a:off x="335360" y="1381971"/>
            <a:ext cx="11665296" cy="5078313"/>
          </a:xfrm>
          <a:prstGeom prst="rect">
            <a:avLst/>
          </a:prstGeom>
        </p:spPr>
        <p:txBody>
          <a:bodyPr wrap="square">
            <a:spAutoFit/>
          </a:bodyPr>
          <a:lstStyle/>
          <a:p>
            <a:pPr marL="0" marR="0" algn="justLow">
              <a:lnSpc>
                <a:spcPct val="150000"/>
              </a:lnSpc>
              <a:spcBef>
                <a:spcPts val="0"/>
              </a:spcBef>
              <a:spcAft>
                <a:spcPts val="0"/>
              </a:spcAft>
            </a:pPr>
            <a:r>
              <a:rPr lang="fr-FR" sz="2400" dirty="0">
                <a:latin typeface="Times New Roman" panose="02020603050405020304" pitchFamily="18" charset="0"/>
                <a:ea typeface="Times New Roman" panose="02020603050405020304" pitchFamily="18" charset="0"/>
              </a:rPr>
              <a:t>Les réservoirs de stockage ont pour rôle essentiel de :</a:t>
            </a:r>
          </a:p>
          <a:p>
            <a:pPr marL="342900" marR="0" indent="-342900" algn="justLow">
              <a:lnSpc>
                <a:spcPct val="150000"/>
              </a:lnSpc>
              <a:spcBef>
                <a:spcPts val="0"/>
              </a:spcBef>
              <a:spcAft>
                <a:spcPts val="0"/>
              </a:spcAft>
              <a:buFont typeface="Arial" panose="020B0604020202020204" pitchFamily="34" charset="0"/>
              <a:buChar char="•"/>
            </a:pPr>
            <a:r>
              <a:rPr lang="fr-FR" sz="2400" dirty="0" smtClean="0">
                <a:latin typeface="Times New Roman" panose="02020603050405020304" pitchFamily="18" charset="0"/>
                <a:ea typeface="Times New Roman" panose="02020603050405020304" pitchFamily="18" charset="0"/>
              </a:rPr>
              <a:t>Se substituer </a:t>
            </a:r>
            <a:r>
              <a:rPr lang="fr-FR" sz="2400" dirty="0">
                <a:latin typeface="Times New Roman" panose="02020603050405020304" pitchFamily="18" charset="0"/>
                <a:ea typeface="Times New Roman" panose="02020603050405020304" pitchFamily="18" charset="0"/>
              </a:rPr>
              <a:t>aux adductions et aux ouvrages de captage en cas de pannes ou d’interruption au niveau de la production (</a:t>
            </a:r>
            <a:r>
              <a:rPr lang="fr-FR" sz="2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fonction de réserve).</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Faire face aux modulations de la demande par rapport aux débits provenant de l’ouvrage de captage (</a:t>
            </a:r>
            <a:r>
              <a:rPr lang="fr-FR" sz="2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fonction de démodulation</a:t>
            </a:r>
            <a:r>
              <a:rPr lang="fr-FR" sz="2400" dirty="0" smtClean="0">
                <a:latin typeface="Times New Roman" panose="02020603050405020304" pitchFamily="18" charset="0"/>
                <a:ea typeface="Times New Roman" panose="02020603050405020304" pitchFamily="18" charset="0"/>
              </a:rPr>
              <a:t>).</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Assurer la régulation du fonctionnement du groupe de pompage équipant l’ouvrage de captage, cas d’une adduction de refoulement (</a:t>
            </a:r>
            <a:r>
              <a:rPr lang="fr-FR" sz="2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fonction de régulation</a:t>
            </a:r>
            <a:r>
              <a:rPr lang="fr-FR" sz="2400" dirty="0">
                <a:latin typeface="Times New Roman" panose="02020603050405020304" pitchFamily="18" charset="0"/>
                <a:ea typeface="Times New Roman" panose="02020603050405020304" pitchFamily="18" charset="0"/>
              </a:rPr>
              <a:t>).</a:t>
            </a:r>
          </a:p>
          <a:p>
            <a:pPr marL="342900" marR="0" indent="-342900" algn="justLow">
              <a:lnSpc>
                <a:spcPct val="150000"/>
              </a:lnSpc>
              <a:spcBef>
                <a:spcPts val="0"/>
              </a:spcBef>
              <a:spcAft>
                <a:spcPts val="0"/>
              </a:spcAf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rPr>
              <a:t>Permettre une sécurité en matière de protection contre l’incendie (cas des centres et agglomérations urbaines, équipés de bouches d’incendie</a:t>
            </a:r>
            <a:r>
              <a:rPr lang="fr-FR" sz="2400" dirty="0" smtClean="0">
                <a:latin typeface="Times New Roman" panose="02020603050405020304" pitchFamily="18" charset="0"/>
                <a:ea typeface="Times New Roman" panose="02020603050405020304" pitchFamily="18" charset="0"/>
              </a:rPr>
              <a:t>).</a:t>
            </a:r>
            <a:endParaRPr lang="fr-FR" sz="2400" dirty="0">
              <a:latin typeface="Times New Roman" panose="02020603050405020304" pitchFamily="18" charset="0"/>
              <a:ea typeface="Times New Roman" panose="02020603050405020304" pitchFamily="18" charset="0"/>
            </a:endParaRPr>
          </a:p>
        </p:txBody>
      </p:sp>
      <p:sp>
        <p:nvSpPr>
          <p:cNvPr id="5" name="Rectangle 14"/>
          <p:cNvSpPr>
            <a:spLocks noChangeArrowheads="1"/>
          </p:cNvSpPr>
          <p:nvPr/>
        </p:nvSpPr>
        <p:spPr bwMode="auto">
          <a:xfrm>
            <a:off x="690598" y="692696"/>
            <a:ext cx="5981465"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4.	Le système de stockage</a:t>
            </a:r>
            <a:endParaRPr lang="fr-FR" sz="3200" b="1" u="sng" dirty="0">
              <a:latin typeface="Lucida Calligraphy" pitchFamily="66" charset="0"/>
            </a:endParaRPr>
          </a:p>
        </p:txBody>
      </p:sp>
    </p:spTree>
    <p:extLst>
      <p:ext uri="{BB962C8B-B14F-4D97-AF65-F5344CB8AC3E}">
        <p14:creationId xmlns:p14="http://schemas.microsoft.com/office/powerpoint/2010/main" val="3337603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7133594"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5.	Le système de distribution.</a:t>
            </a:r>
            <a:endParaRPr lang="fr-FR" sz="3200" b="1" u="sng" dirty="0">
              <a:latin typeface="Lucida Calligraphy" pitchFamily="66" charset="0"/>
            </a:endParaRPr>
          </a:p>
        </p:txBody>
      </p:sp>
      <p:pic>
        <p:nvPicPr>
          <p:cNvPr id="8" name="Image 7"/>
          <p:cNvPicPr>
            <a:picLocks noChangeAspect="1"/>
          </p:cNvPicPr>
          <p:nvPr/>
        </p:nvPicPr>
        <p:blipFill rotWithShape="1">
          <a:blip r:embed="rId2">
            <a:extLst>
              <a:ext uri="{28A0092B-C50C-407E-A947-70E740481C1C}">
                <a14:useLocalDpi xmlns:a14="http://schemas.microsoft.com/office/drawing/2010/main" val="0"/>
              </a:ext>
            </a:extLst>
          </a:blip>
          <a:srcRect l="71084" r="603"/>
          <a:stretch/>
        </p:blipFill>
        <p:spPr>
          <a:xfrm>
            <a:off x="8807624" y="0"/>
            <a:ext cx="3384376" cy="6858000"/>
          </a:xfrm>
          <a:prstGeom prst="rect">
            <a:avLst/>
          </a:prstGeom>
        </p:spPr>
      </p:pic>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Tree>
    <p:extLst>
      <p:ext uri="{BB962C8B-B14F-4D97-AF65-F5344CB8AC3E}">
        <p14:creationId xmlns:p14="http://schemas.microsoft.com/office/powerpoint/2010/main" val="4846221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7133594"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5.	Le système de distribution.</a:t>
            </a:r>
            <a:endParaRPr lang="fr-FR" sz="3200" b="1" u="sng" dirty="0">
              <a:latin typeface="Lucida Calligraphy" pitchFamily="66" charset="0"/>
            </a:endParaRPr>
          </a:p>
        </p:txBody>
      </p:sp>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5" name="Rectangle 4"/>
          <p:cNvSpPr/>
          <p:nvPr/>
        </p:nvSpPr>
        <p:spPr>
          <a:xfrm>
            <a:off x="263352" y="1844824"/>
            <a:ext cx="11665296" cy="3323987"/>
          </a:xfrm>
          <a:prstGeom prst="rect">
            <a:avLst/>
          </a:prstGeom>
        </p:spPr>
        <p:txBody>
          <a:bodyPr wrap="square">
            <a:spAutoFit/>
          </a:bodyPr>
          <a:lstStyle/>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Il est constitué par une série de conduites desservant les différents consommateurs l’écoulement de l’eau dans ces conduites se faits le plus souvent par gravité. Le système doit assurer la fonction </a:t>
            </a:r>
            <a:r>
              <a:rPr lang="fr-FR" sz="2800" dirty="0" smtClean="0">
                <a:latin typeface="Times New Roman" panose="02020603050405020304" pitchFamily="18" charset="0"/>
                <a:ea typeface="Times New Roman" panose="02020603050405020304" pitchFamily="18" charset="0"/>
              </a:rPr>
              <a:t> « </a:t>
            </a:r>
            <a:r>
              <a:rPr lang="fr-FR" sz="2800" dirty="0">
                <a:latin typeface="Times New Roman" panose="02020603050405020304" pitchFamily="18" charset="0"/>
                <a:ea typeface="Times New Roman" panose="02020603050405020304" pitchFamily="18" charset="0"/>
              </a:rPr>
              <a:t>Transport</a:t>
            </a:r>
            <a:r>
              <a:rPr lang="fr-FR" sz="2800" dirty="0" smtClean="0">
                <a:latin typeface="Times New Roman" panose="02020603050405020304" pitchFamily="18" charset="0"/>
                <a:ea typeface="Times New Roman" panose="02020603050405020304" pitchFamily="18" charset="0"/>
              </a:rPr>
              <a:t> » </a:t>
            </a:r>
            <a:r>
              <a:rPr lang="fr-FR" sz="2800" dirty="0">
                <a:latin typeface="Times New Roman" panose="02020603050405020304" pitchFamily="18" charset="0"/>
                <a:ea typeface="Times New Roman" panose="02020603050405020304" pitchFamily="18" charset="0"/>
              </a:rPr>
              <a:t>du point d’eau mobilisée jusqu’aux points de distribution, ainsi que la fonction </a:t>
            </a:r>
            <a:r>
              <a:rPr lang="fr-FR" sz="2800" dirty="0" smtClean="0">
                <a:latin typeface="Times New Roman" panose="02020603050405020304" pitchFamily="18" charset="0"/>
                <a:ea typeface="Times New Roman" panose="02020603050405020304" pitchFamily="18" charset="0"/>
              </a:rPr>
              <a:t>« </a:t>
            </a:r>
            <a:r>
              <a:rPr lang="fr-FR" sz="2800" dirty="0">
                <a:latin typeface="Times New Roman" panose="02020603050405020304" pitchFamily="18" charset="0"/>
                <a:ea typeface="Times New Roman" panose="02020603050405020304" pitchFamily="18" charset="0"/>
              </a:rPr>
              <a:t>mise en pression</a:t>
            </a:r>
            <a:r>
              <a:rPr lang="fr-FR" sz="2800" dirty="0" smtClean="0">
                <a:latin typeface="Times New Roman" panose="02020603050405020304" pitchFamily="18" charset="0"/>
                <a:ea typeface="Times New Roman" panose="02020603050405020304" pitchFamily="18" charset="0"/>
              </a:rPr>
              <a:t> », </a:t>
            </a:r>
            <a:r>
              <a:rPr lang="fr-FR" sz="2800" dirty="0">
                <a:latin typeface="Times New Roman" panose="02020603050405020304" pitchFamily="18" charset="0"/>
                <a:ea typeface="Times New Roman" panose="02020603050405020304" pitchFamily="18" charset="0"/>
              </a:rPr>
              <a:t>et ce avec une fiabilité suffisante.</a:t>
            </a:r>
          </a:p>
        </p:txBody>
      </p:sp>
    </p:spTree>
    <p:extLst>
      <p:ext uri="{BB962C8B-B14F-4D97-AF65-F5344CB8AC3E}">
        <p14:creationId xmlns:p14="http://schemas.microsoft.com/office/powerpoint/2010/main" val="2248741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4"/>
          <p:cNvSpPr>
            <a:spLocks noChangeArrowheads="1"/>
          </p:cNvSpPr>
          <p:nvPr/>
        </p:nvSpPr>
        <p:spPr bwMode="auto">
          <a:xfrm>
            <a:off x="690598" y="692696"/>
            <a:ext cx="7133594"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5.	Le système de distribution.</a:t>
            </a:r>
            <a:endParaRPr lang="fr-FR" sz="3200" b="1" u="sng" dirty="0">
              <a:latin typeface="Lucida Calligraphy" pitchFamily="66" charset="0"/>
            </a:endParaRPr>
          </a:p>
        </p:txBody>
      </p:sp>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5" name="Rectangle 4"/>
          <p:cNvSpPr/>
          <p:nvPr/>
        </p:nvSpPr>
        <p:spPr>
          <a:xfrm>
            <a:off x="263352" y="1844824"/>
            <a:ext cx="11665296" cy="3323987"/>
          </a:xfrm>
          <a:prstGeom prst="rect">
            <a:avLst/>
          </a:prstGeom>
        </p:spPr>
        <p:txBody>
          <a:bodyPr wrap="square">
            <a:spAutoFit/>
          </a:bodyPr>
          <a:lstStyle/>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Classement des réseaux de distribution  :</a:t>
            </a:r>
          </a:p>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Les réseaux de distribution peuvent être classés comme suit :</a:t>
            </a:r>
          </a:p>
          <a:p>
            <a:pPr marL="457200" marR="0" indent="-457200" algn="justLow">
              <a:lnSpc>
                <a:spcPct val="150000"/>
              </a:lnSpc>
              <a:spcBef>
                <a:spcPts val="0"/>
              </a:spcBef>
              <a:spcAft>
                <a:spcPts val="0"/>
              </a:spcAft>
              <a:buFont typeface="Arial" panose="020B0604020202020204" pitchFamily="34" charset="0"/>
              <a:buChar char="•"/>
            </a:pPr>
            <a:r>
              <a:rPr lang="fr-FR" sz="2800" dirty="0" smtClean="0">
                <a:latin typeface="Times New Roman" panose="02020603050405020304" pitchFamily="18" charset="0"/>
                <a:ea typeface="Times New Roman" panose="02020603050405020304" pitchFamily="18" charset="0"/>
              </a:rPr>
              <a:t>Les </a:t>
            </a:r>
            <a:r>
              <a:rPr lang="fr-FR" sz="2800" dirty="0">
                <a:latin typeface="Times New Roman" panose="02020603050405020304" pitchFamily="18" charset="0"/>
                <a:ea typeface="Times New Roman" panose="02020603050405020304" pitchFamily="18" charset="0"/>
              </a:rPr>
              <a:t>réseaux ramifiés.</a:t>
            </a:r>
          </a:p>
          <a:p>
            <a:pPr marL="457200" marR="0" indent="-457200" algn="justLow">
              <a:lnSpc>
                <a:spcPct val="150000"/>
              </a:lnSpc>
              <a:spcBef>
                <a:spcPts val="0"/>
              </a:spcBef>
              <a:spcAft>
                <a:spcPts val="0"/>
              </a:spcAft>
              <a:buFont typeface="Arial" panose="020B0604020202020204" pitchFamily="34" charset="0"/>
              <a:buChar char="•"/>
            </a:pPr>
            <a:r>
              <a:rPr lang="fr-FR" sz="2800" dirty="0" smtClean="0">
                <a:latin typeface="Times New Roman" panose="02020603050405020304" pitchFamily="18" charset="0"/>
                <a:ea typeface="Times New Roman" panose="02020603050405020304" pitchFamily="18" charset="0"/>
              </a:rPr>
              <a:t>Les </a:t>
            </a:r>
            <a:r>
              <a:rPr lang="fr-FR" sz="2800" dirty="0">
                <a:latin typeface="Times New Roman" panose="02020603050405020304" pitchFamily="18" charset="0"/>
                <a:ea typeface="Times New Roman" panose="02020603050405020304" pitchFamily="18" charset="0"/>
              </a:rPr>
              <a:t>réseaux maillés.</a:t>
            </a:r>
          </a:p>
          <a:p>
            <a:pPr marL="457200" marR="0" indent="-457200" algn="justLow">
              <a:lnSpc>
                <a:spcPct val="150000"/>
              </a:lnSpc>
              <a:spcBef>
                <a:spcPts val="0"/>
              </a:spcBef>
              <a:spcAft>
                <a:spcPts val="0"/>
              </a:spcAft>
              <a:buFont typeface="Arial" panose="020B0604020202020204" pitchFamily="34" charset="0"/>
              <a:buChar char="•"/>
            </a:pPr>
            <a:r>
              <a:rPr lang="fr-FR" sz="2800" dirty="0" smtClean="0">
                <a:latin typeface="Times New Roman" panose="02020603050405020304" pitchFamily="18" charset="0"/>
                <a:ea typeface="Times New Roman" panose="02020603050405020304" pitchFamily="18" charset="0"/>
              </a:rPr>
              <a:t>Les </a:t>
            </a:r>
            <a:r>
              <a:rPr lang="fr-FR" sz="2800" dirty="0">
                <a:latin typeface="Times New Roman" panose="02020603050405020304" pitchFamily="18" charset="0"/>
                <a:ea typeface="Times New Roman" panose="02020603050405020304" pitchFamily="18" charset="0"/>
              </a:rPr>
              <a:t>réseaux à plusieurs alimentations (eau potable, eau industrielle,...)</a:t>
            </a:r>
          </a:p>
        </p:txBody>
      </p:sp>
    </p:spTree>
    <p:extLst>
      <p:ext uri="{BB962C8B-B14F-4D97-AF65-F5344CB8AC3E}">
        <p14:creationId xmlns:p14="http://schemas.microsoft.com/office/powerpoint/2010/main" val="39539133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5" name="Rectangle 4"/>
          <p:cNvSpPr/>
          <p:nvPr/>
        </p:nvSpPr>
        <p:spPr>
          <a:xfrm>
            <a:off x="263352" y="1052736"/>
            <a:ext cx="11665296" cy="5262979"/>
          </a:xfrm>
          <a:prstGeom prst="rect">
            <a:avLst/>
          </a:prstGeom>
        </p:spPr>
        <p:txBody>
          <a:bodyPr wrap="square">
            <a:spAutoFit/>
          </a:bodyPr>
          <a:lstStyle/>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En plus de ces </a:t>
            </a:r>
            <a:r>
              <a:rPr lang="fr-FR" sz="2800" dirty="0" smtClean="0">
                <a:latin typeface="Times New Roman" panose="02020603050405020304" pitchFamily="18" charset="0"/>
                <a:ea typeface="Times New Roman" panose="02020603050405020304" pitchFamily="18" charset="0"/>
              </a:rPr>
              <a:t>cinq </a:t>
            </a:r>
            <a:r>
              <a:rPr lang="fr-FR" sz="2800" dirty="0">
                <a:latin typeface="Times New Roman" panose="02020603050405020304" pitchFamily="18" charset="0"/>
                <a:ea typeface="Times New Roman" panose="02020603050405020304" pitchFamily="18" charset="0"/>
              </a:rPr>
              <a:t>éléments principaux, un système d'eau potable peut également inclure des éléments complémentaires, tels que :</a:t>
            </a:r>
          </a:p>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	</a:t>
            </a:r>
            <a:r>
              <a:rPr lang="fr-FR" sz="2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Les stations de relèvement</a:t>
            </a:r>
            <a:r>
              <a:rPr lang="fr-FR" sz="2800" dirty="0">
                <a:latin typeface="Times New Roman" panose="02020603050405020304" pitchFamily="18" charset="0"/>
                <a:ea typeface="Times New Roman" panose="02020603050405020304" pitchFamily="18" charset="0"/>
              </a:rPr>
              <a:t>, qui sont chargées de relever l'eau d'un point plus bas vers un point plus haut.</a:t>
            </a:r>
          </a:p>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	</a:t>
            </a:r>
            <a:r>
              <a:rPr lang="fr-FR" sz="2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Les stations de pompage, </a:t>
            </a:r>
            <a:r>
              <a:rPr lang="fr-FR" sz="2800" dirty="0">
                <a:latin typeface="Times New Roman" panose="02020603050405020304" pitchFamily="18" charset="0"/>
                <a:ea typeface="Times New Roman" panose="02020603050405020304" pitchFamily="18" charset="0"/>
              </a:rPr>
              <a:t>qui sont chargées de pomper l'eau d'un point plus bas vers un point plus haut.</a:t>
            </a:r>
          </a:p>
          <a:p>
            <a:pPr marR="0" algn="justLow">
              <a:lnSpc>
                <a:spcPct val="150000"/>
              </a:lnSpc>
              <a:spcBef>
                <a:spcPts val="0"/>
              </a:spcBef>
              <a:spcAft>
                <a:spcPts val="0"/>
              </a:spcAft>
            </a:pPr>
            <a:r>
              <a:rPr lang="fr-FR" sz="2800" dirty="0">
                <a:latin typeface="Times New Roman" panose="02020603050405020304" pitchFamily="18" charset="0"/>
                <a:ea typeface="Times New Roman" panose="02020603050405020304" pitchFamily="18" charset="0"/>
              </a:rPr>
              <a:t>•	</a:t>
            </a:r>
            <a:r>
              <a:rPr lang="fr-FR" sz="2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Les réservoirs d'eau incendies</a:t>
            </a:r>
            <a:r>
              <a:rPr lang="fr-FR" sz="2800" dirty="0">
                <a:latin typeface="Times New Roman" panose="02020603050405020304" pitchFamily="18" charset="0"/>
                <a:ea typeface="Times New Roman" panose="02020603050405020304" pitchFamily="18" charset="0"/>
              </a:rPr>
              <a:t>, qui sont chargés de fournir l'eau nécessaire à la lutte contre les incendies.</a:t>
            </a:r>
          </a:p>
        </p:txBody>
      </p:sp>
    </p:spTree>
    <p:extLst>
      <p:ext uri="{BB962C8B-B14F-4D97-AF65-F5344CB8AC3E}">
        <p14:creationId xmlns:p14="http://schemas.microsoft.com/office/powerpoint/2010/main" val="5368395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4"/>
          <p:cNvSpPr>
            <a:spLocks noChangeArrowheads="1"/>
          </p:cNvSpPr>
          <p:nvPr/>
        </p:nvSpPr>
        <p:spPr bwMode="auto">
          <a:xfrm>
            <a:off x="3917841" y="3421"/>
            <a:ext cx="8274159"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Composition d’un système d’eau potable</a:t>
            </a:r>
            <a:endParaRPr lang="fr-FR" sz="3200" b="1" u="sng" dirty="0">
              <a:latin typeface="Lucida Calligraphy" pitchFamily="66" charset="0"/>
            </a:endParaRPr>
          </a:p>
        </p:txBody>
      </p:sp>
      <p:sp>
        <p:nvSpPr>
          <p:cNvPr id="5" name="Rectangle 4"/>
          <p:cNvSpPr/>
          <p:nvPr/>
        </p:nvSpPr>
        <p:spPr>
          <a:xfrm>
            <a:off x="263353" y="1628800"/>
            <a:ext cx="11665296" cy="4524315"/>
          </a:xfrm>
          <a:prstGeom prst="rect">
            <a:avLst/>
          </a:prstGeom>
        </p:spPr>
        <p:txBody>
          <a:bodyPr wrap="square">
            <a:spAutoFit/>
          </a:bodyPr>
          <a:lstStyle/>
          <a:p>
            <a:pPr marR="0" algn="justLow">
              <a:lnSpc>
                <a:spcPct val="150000"/>
              </a:lnSpc>
              <a:spcBef>
                <a:spcPts val="0"/>
              </a:spcBef>
              <a:spcAft>
                <a:spcPts val="0"/>
              </a:spcAft>
            </a:pPr>
            <a:r>
              <a:rPr lang="fr-FR" sz="2400" dirty="0">
                <a:latin typeface="Times New Roman" panose="02020603050405020304" pitchFamily="18" charset="0"/>
                <a:ea typeface="Times New Roman" panose="02020603050405020304" pitchFamily="18" charset="0"/>
              </a:rPr>
              <a:t>Les stations de pompage et les stations de relevage sont des installations qui utilisent des pompes pour acheminer l'eau. Cependant, elles ont des fonctions différentes.</a:t>
            </a:r>
          </a:p>
          <a:p>
            <a:pPr marL="342900" marR="0" indent="-342900" algn="justLow">
              <a:lnSpc>
                <a:spcPct val="150000"/>
              </a:lnSpc>
              <a:spcBef>
                <a:spcPts val="0"/>
              </a:spcBef>
              <a:spcAft>
                <a:spcPts val="0"/>
              </a:spcAft>
              <a:buFont typeface="Arial" panose="020B0604020202020204" pitchFamily="34" charset="0"/>
              <a:buChar char="•"/>
            </a:pPr>
            <a:r>
              <a:rPr lang="fr-FR" sz="2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Les stations de pompage </a:t>
            </a:r>
            <a:r>
              <a:rPr lang="fr-FR" sz="2400" dirty="0">
                <a:latin typeface="Times New Roman" panose="02020603050405020304" pitchFamily="18" charset="0"/>
                <a:ea typeface="Times New Roman" panose="02020603050405020304" pitchFamily="18" charset="0"/>
              </a:rPr>
              <a:t>sont utilisées pour acheminer l'eau d'une source vers un réservoir, une conduite ou une autre installation. Elles sont généralement situées à proximité de la source d'eau.</a:t>
            </a:r>
          </a:p>
          <a:p>
            <a:pPr marL="342900" marR="0" indent="-342900" algn="justLow">
              <a:lnSpc>
                <a:spcPct val="150000"/>
              </a:lnSpc>
              <a:spcBef>
                <a:spcPts val="0"/>
              </a:spcBef>
              <a:spcAft>
                <a:spcPts val="0"/>
              </a:spcAft>
              <a:buFont typeface="Arial" panose="020B0604020202020204" pitchFamily="34" charset="0"/>
              <a:buChar char="•"/>
            </a:pPr>
            <a:r>
              <a:rPr lang="fr-FR" sz="24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Les stations de relevage </a:t>
            </a:r>
            <a:r>
              <a:rPr lang="fr-FR" sz="2400" dirty="0">
                <a:latin typeface="Times New Roman" panose="02020603050405020304" pitchFamily="18" charset="0"/>
                <a:ea typeface="Times New Roman" panose="02020603050405020304" pitchFamily="18" charset="0"/>
              </a:rPr>
              <a:t>sont utilisées pour relever l'eau d'un point plus bas vers un point plus haut. Elles sont généralement situées dans les zones où le terrain est accidenté ou où la source d'eau est située en dessous du niveau des consommateurs.</a:t>
            </a:r>
          </a:p>
        </p:txBody>
      </p:sp>
      <p:sp>
        <p:nvSpPr>
          <p:cNvPr id="4" name="Rectangle 14"/>
          <p:cNvSpPr>
            <a:spLocks noChangeArrowheads="1"/>
          </p:cNvSpPr>
          <p:nvPr/>
        </p:nvSpPr>
        <p:spPr bwMode="auto">
          <a:xfrm>
            <a:off x="911424" y="598243"/>
            <a:ext cx="223224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Remarque </a:t>
            </a:r>
            <a:endParaRPr lang="fr-FR" sz="3200" b="1" u="sng" dirty="0">
              <a:latin typeface="Lucida Calligraphy" pitchFamily="66" charset="0"/>
            </a:endParaRPr>
          </a:p>
        </p:txBody>
      </p:sp>
    </p:spTree>
    <p:extLst>
      <p:ext uri="{BB962C8B-B14F-4D97-AF65-F5344CB8AC3E}">
        <p14:creationId xmlns:p14="http://schemas.microsoft.com/office/powerpoint/2010/main" val="20637182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57400" y="1714488"/>
            <a:ext cx="8610600" cy="2200292"/>
          </a:xfrm>
        </p:spPr>
        <p:txBody>
          <a:bodyPr>
            <a:noAutofit/>
          </a:bodyPr>
          <a:lstStyle/>
          <a:p>
            <a:pPr fontAlgn="auto">
              <a:spcAft>
                <a:spcPts val="0"/>
              </a:spcAft>
              <a:defRPr/>
            </a:pPr>
            <a:r>
              <a:rPr lang="fr-FR" sz="8000" dirty="0">
                <a:effectLst>
                  <a:glow rad="139700">
                    <a:schemeClr val="accent3">
                      <a:satMod val="175000"/>
                      <a:alpha val="40000"/>
                    </a:schemeClr>
                  </a:glow>
                  <a:outerShdw blurRad="38100" dist="25400" dir="5400000" algn="tl" rotWithShape="0">
                    <a:srgbClr val="000000">
                      <a:alpha val="43000"/>
                    </a:srgbClr>
                  </a:outerShdw>
                </a:effectLst>
                <a:latin typeface="Times New Roman" pitchFamily="18" charset="0"/>
                <a:cs typeface="Times New Roman" pitchFamily="18" charset="0"/>
              </a:rPr>
              <a:t>Merci pour votre attention</a:t>
            </a:r>
            <a:r>
              <a:rPr lang="fr-FR" sz="8000" dirty="0">
                <a:latin typeface="Times New Roman" pitchFamily="18" charset="0"/>
                <a:cs typeface="Times New Roman" pitchFamily="18" charset="0"/>
              </a:rPr>
              <a:t> </a:t>
            </a:r>
          </a:p>
        </p:txBody>
      </p:sp>
      <p:pic>
        <p:nvPicPr>
          <p:cNvPr id="1028" name="Picture 4"/>
          <p:cNvPicPr>
            <a:picLocks noChangeAspect="1" noChangeArrowheads="1"/>
          </p:cNvPicPr>
          <p:nvPr/>
        </p:nvPicPr>
        <p:blipFill>
          <a:blip r:embed="rId3"/>
          <a:srcRect/>
          <a:stretch>
            <a:fillRect/>
          </a:stretch>
        </p:blipFill>
        <p:spPr bwMode="auto">
          <a:xfrm>
            <a:off x="1524000" y="0"/>
            <a:ext cx="9144000" cy="6858000"/>
          </a:xfrm>
          <a:prstGeom prst="rect">
            <a:avLst/>
          </a:prstGeom>
          <a:noFill/>
          <a:ln w="9525">
            <a:noFill/>
            <a:miter lim="800000"/>
            <a:headEnd/>
            <a:tailEnd/>
          </a:ln>
          <a:effectLst/>
        </p:spPr>
      </p:pic>
      <p:sp>
        <p:nvSpPr>
          <p:cNvPr id="6" name="ZoneTexte 5"/>
          <p:cNvSpPr txBox="1">
            <a:spLocks noChangeArrowheads="1"/>
          </p:cNvSpPr>
          <p:nvPr/>
        </p:nvSpPr>
        <p:spPr bwMode="auto">
          <a:xfrm>
            <a:off x="3851276" y="3613150"/>
            <a:ext cx="373063" cy="431800"/>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R</a:t>
            </a:r>
            <a:endParaRPr lang="fr-FR" sz="2200">
              <a:solidFill>
                <a:srgbClr val="FFFF00"/>
              </a:solidFill>
              <a:latin typeface="Times New Roman" pitchFamily="18" charset="0"/>
              <a:cs typeface="Times New Roman" pitchFamily="18" charset="0"/>
            </a:endParaRPr>
          </a:p>
        </p:txBody>
      </p:sp>
      <p:sp>
        <p:nvSpPr>
          <p:cNvPr id="7" name="ZoneTexte 6"/>
          <p:cNvSpPr txBox="1">
            <a:spLocks noChangeArrowheads="1"/>
          </p:cNvSpPr>
          <p:nvPr/>
        </p:nvSpPr>
        <p:spPr bwMode="auto">
          <a:xfrm>
            <a:off x="4822826" y="830263"/>
            <a:ext cx="434975" cy="430212"/>
          </a:xfrm>
          <a:prstGeom prst="rect">
            <a:avLst/>
          </a:prstGeom>
          <a:noFill/>
          <a:ln w="9525">
            <a:noFill/>
            <a:miter lim="800000"/>
            <a:headEnd/>
            <a:tailEnd/>
          </a:ln>
        </p:spPr>
        <p:txBody>
          <a:bodyPr wrap="none">
            <a:spAutoFit/>
          </a:bodyPr>
          <a:lstStyle/>
          <a:p>
            <a:r>
              <a:rPr lang="en-US" sz="2200">
                <a:solidFill>
                  <a:srgbClr val="FF0000"/>
                </a:solidFill>
                <a:latin typeface="Times New Roman" pitchFamily="18" charset="0"/>
                <a:cs typeface="Times New Roman" pitchFamily="18" charset="0"/>
              </a:rPr>
              <a:t>M</a:t>
            </a:r>
            <a:endParaRPr lang="fr-FR" sz="2200">
              <a:solidFill>
                <a:srgbClr val="FF0000"/>
              </a:solidFill>
              <a:latin typeface="Times New Roman" pitchFamily="18" charset="0"/>
              <a:cs typeface="Times New Roman" pitchFamily="18" charset="0"/>
            </a:endParaRPr>
          </a:p>
        </p:txBody>
      </p:sp>
      <p:sp>
        <p:nvSpPr>
          <p:cNvPr id="8" name="ZoneTexte 7"/>
          <p:cNvSpPr txBox="1">
            <a:spLocks noChangeArrowheads="1"/>
          </p:cNvSpPr>
          <p:nvPr/>
        </p:nvSpPr>
        <p:spPr bwMode="auto">
          <a:xfrm>
            <a:off x="4524376" y="1160463"/>
            <a:ext cx="373063" cy="430212"/>
          </a:xfrm>
          <a:prstGeom prst="rect">
            <a:avLst/>
          </a:prstGeom>
          <a:noFill/>
          <a:ln w="9525">
            <a:noFill/>
            <a:miter lim="800000"/>
            <a:headEnd/>
            <a:tailEnd/>
          </a:ln>
        </p:spPr>
        <p:txBody>
          <a:bodyPr wrap="none">
            <a:spAutoFit/>
          </a:bodyPr>
          <a:lstStyle/>
          <a:p>
            <a:r>
              <a:rPr lang="en-US" sz="2200">
                <a:solidFill>
                  <a:srgbClr val="FF0000"/>
                </a:solidFill>
                <a:latin typeface="Times New Roman" pitchFamily="18" charset="0"/>
                <a:cs typeface="Times New Roman" pitchFamily="18" charset="0"/>
              </a:rPr>
              <a:t>R</a:t>
            </a:r>
            <a:endParaRPr lang="fr-FR" sz="2200">
              <a:solidFill>
                <a:srgbClr val="FF0000"/>
              </a:solidFill>
              <a:latin typeface="Times New Roman" pitchFamily="18" charset="0"/>
              <a:cs typeface="Times New Roman" pitchFamily="18" charset="0"/>
            </a:endParaRPr>
          </a:p>
        </p:txBody>
      </p:sp>
      <p:sp>
        <p:nvSpPr>
          <p:cNvPr id="9" name="ZoneTexte 8"/>
          <p:cNvSpPr txBox="1">
            <a:spLocks noChangeArrowheads="1"/>
          </p:cNvSpPr>
          <p:nvPr/>
        </p:nvSpPr>
        <p:spPr bwMode="auto">
          <a:xfrm>
            <a:off x="4699000" y="976313"/>
            <a:ext cx="357188" cy="430212"/>
          </a:xfrm>
          <a:prstGeom prst="rect">
            <a:avLst/>
          </a:prstGeom>
          <a:noFill/>
          <a:ln w="9525">
            <a:noFill/>
            <a:miter lim="800000"/>
            <a:headEnd/>
            <a:tailEnd/>
          </a:ln>
        </p:spPr>
        <p:txBody>
          <a:bodyPr wrap="none">
            <a:spAutoFit/>
          </a:bodyPr>
          <a:lstStyle/>
          <a:p>
            <a:r>
              <a:rPr lang="en-US" sz="2200" dirty="0">
                <a:solidFill>
                  <a:srgbClr val="FF0000"/>
                </a:solidFill>
                <a:latin typeface="Times New Roman" pitchFamily="18" charset="0"/>
                <a:cs typeface="Times New Roman" pitchFamily="18" charset="0"/>
              </a:rPr>
              <a:t>E</a:t>
            </a:r>
            <a:endParaRPr lang="fr-FR" sz="2200" dirty="0">
              <a:solidFill>
                <a:srgbClr val="FF0000"/>
              </a:solidFill>
              <a:latin typeface="Times New Roman" pitchFamily="18" charset="0"/>
              <a:cs typeface="Times New Roman" pitchFamily="18" charset="0"/>
            </a:endParaRPr>
          </a:p>
        </p:txBody>
      </p:sp>
      <p:sp>
        <p:nvSpPr>
          <p:cNvPr id="10" name="ZoneTexte 9"/>
          <p:cNvSpPr txBox="1">
            <a:spLocks noChangeArrowheads="1"/>
          </p:cNvSpPr>
          <p:nvPr/>
        </p:nvSpPr>
        <p:spPr bwMode="auto">
          <a:xfrm>
            <a:off x="4398964" y="1633538"/>
            <a:ext cx="409575" cy="430212"/>
          </a:xfrm>
          <a:prstGeom prst="rect">
            <a:avLst/>
          </a:prstGeom>
          <a:noFill/>
          <a:ln w="9525">
            <a:noFill/>
            <a:miter lim="800000"/>
            <a:headEnd/>
            <a:tailEnd/>
          </a:ln>
        </p:spPr>
        <p:txBody>
          <a:bodyPr>
            <a:spAutoFit/>
          </a:bodyPr>
          <a:lstStyle/>
          <a:p>
            <a:r>
              <a:rPr lang="en-US" sz="2200">
                <a:solidFill>
                  <a:srgbClr val="FF0000"/>
                </a:solidFill>
                <a:latin typeface="Times New Roman" pitchFamily="18" charset="0"/>
                <a:cs typeface="Times New Roman" pitchFamily="18" charset="0"/>
              </a:rPr>
              <a:t>I</a:t>
            </a:r>
            <a:endParaRPr lang="fr-FR" sz="2200">
              <a:solidFill>
                <a:srgbClr val="FF0000"/>
              </a:solidFill>
              <a:latin typeface="Times New Roman" pitchFamily="18" charset="0"/>
              <a:cs typeface="Times New Roman" pitchFamily="18" charset="0"/>
            </a:endParaRPr>
          </a:p>
        </p:txBody>
      </p:sp>
      <p:sp>
        <p:nvSpPr>
          <p:cNvPr id="11" name="ZoneTexte 10"/>
          <p:cNvSpPr txBox="1">
            <a:spLocks noChangeArrowheads="1"/>
          </p:cNvSpPr>
          <p:nvPr/>
        </p:nvSpPr>
        <p:spPr bwMode="auto">
          <a:xfrm>
            <a:off x="3940175" y="3370263"/>
            <a:ext cx="357188" cy="430212"/>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T</a:t>
            </a:r>
            <a:endParaRPr lang="fr-FR" sz="2200">
              <a:solidFill>
                <a:srgbClr val="FFFF00"/>
              </a:solidFill>
              <a:latin typeface="Times New Roman" pitchFamily="18" charset="0"/>
              <a:cs typeface="Times New Roman" pitchFamily="18" charset="0"/>
            </a:endParaRPr>
          </a:p>
        </p:txBody>
      </p:sp>
      <p:sp>
        <p:nvSpPr>
          <p:cNvPr id="12" name="ZoneTexte 11"/>
          <p:cNvSpPr txBox="1">
            <a:spLocks noChangeArrowheads="1"/>
          </p:cNvSpPr>
          <p:nvPr/>
        </p:nvSpPr>
        <p:spPr bwMode="auto">
          <a:xfrm>
            <a:off x="4259263" y="2214563"/>
            <a:ext cx="387350" cy="431800"/>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O</a:t>
            </a:r>
            <a:endParaRPr lang="fr-FR" sz="2200">
              <a:solidFill>
                <a:srgbClr val="0070C0"/>
              </a:solidFill>
              <a:latin typeface="Times New Roman" pitchFamily="18" charset="0"/>
              <a:cs typeface="Times New Roman" pitchFamily="18" charset="0"/>
            </a:endParaRPr>
          </a:p>
        </p:txBody>
      </p:sp>
      <p:sp>
        <p:nvSpPr>
          <p:cNvPr id="13" name="ZoneTexte 12"/>
          <p:cNvSpPr txBox="1">
            <a:spLocks noChangeArrowheads="1"/>
          </p:cNvSpPr>
          <p:nvPr/>
        </p:nvSpPr>
        <p:spPr bwMode="auto">
          <a:xfrm>
            <a:off x="4351338" y="1985963"/>
            <a:ext cx="342900" cy="431800"/>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P</a:t>
            </a:r>
            <a:endParaRPr lang="fr-FR" sz="2200">
              <a:solidFill>
                <a:srgbClr val="0070C0"/>
              </a:solidFill>
              <a:latin typeface="Times New Roman" pitchFamily="18" charset="0"/>
              <a:cs typeface="Times New Roman" pitchFamily="18" charset="0"/>
            </a:endParaRPr>
          </a:p>
        </p:txBody>
      </p:sp>
      <p:sp>
        <p:nvSpPr>
          <p:cNvPr id="14" name="ZoneTexte 13"/>
          <p:cNvSpPr txBox="1">
            <a:spLocks noChangeArrowheads="1"/>
          </p:cNvSpPr>
          <p:nvPr/>
        </p:nvSpPr>
        <p:spPr bwMode="auto">
          <a:xfrm>
            <a:off x="4102101" y="2641601"/>
            <a:ext cx="371475" cy="430213"/>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R</a:t>
            </a:r>
            <a:endParaRPr lang="fr-FR" sz="2200">
              <a:solidFill>
                <a:srgbClr val="0070C0"/>
              </a:solidFill>
              <a:latin typeface="Times New Roman" pitchFamily="18" charset="0"/>
              <a:cs typeface="Times New Roman" pitchFamily="18" charset="0"/>
            </a:endParaRPr>
          </a:p>
        </p:txBody>
      </p:sp>
      <p:sp>
        <p:nvSpPr>
          <p:cNvPr id="15" name="ZoneTexte 14"/>
          <p:cNvSpPr txBox="1">
            <a:spLocks noChangeArrowheads="1"/>
          </p:cNvSpPr>
          <p:nvPr/>
        </p:nvSpPr>
        <p:spPr bwMode="auto">
          <a:xfrm>
            <a:off x="4214814" y="2444751"/>
            <a:ext cx="388937" cy="430213"/>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U</a:t>
            </a:r>
            <a:endParaRPr lang="fr-FR" sz="2200">
              <a:solidFill>
                <a:srgbClr val="0070C0"/>
              </a:solidFill>
              <a:latin typeface="Times New Roman" pitchFamily="18" charset="0"/>
              <a:cs typeface="Times New Roman" pitchFamily="18" charset="0"/>
            </a:endParaRPr>
          </a:p>
        </p:txBody>
      </p:sp>
      <p:sp>
        <p:nvSpPr>
          <p:cNvPr id="16" name="ZoneTexte 15"/>
          <p:cNvSpPr txBox="1">
            <a:spLocks noChangeArrowheads="1"/>
          </p:cNvSpPr>
          <p:nvPr/>
        </p:nvSpPr>
        <p:spPr bwMode="auto">
          <a:xfrm>
            <a:off x="3979864" y="3167063"/>
            <a:ext cx="388937" cy="431800"/>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O</a:t>
            </a:r>
            <a:endParaRPr lang="fr-FR" sz="2200">
              <a:solidFill>
                <a:srgbClr val="FFFF00"/>
              </a:solidFill>
              <a:latin typeface="Times New Roman" pitchFamily="18" charset="0"/>
              <a:cs typeface="Times New Roman" pitchFamily="18" charset="0"/>
            </a:endParaRPr>
          </a:p>
        </p:txBody>
      </p:sp>
      <p:sp>
        <p:nvSpPr>
          <p:cNvPr id="17" name="ZoneTexte 16"/>
          <p:cNvSpPr txBox="1">
            <a:spLocks noChangeArrowheads="1"/>
          </p:cNvSpPr>
          <p:nvPr/>
        </p:nvSpPr>
        <p:spPr bwMode="auto">
          <a:xfrm>
            <a:off x="4013200" y="2941638"/>
            <a:ext cx="388938" cy="430212"/>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V</a:t>
            </a:r>
            <a:endParaRPr lang="fr-FR" sz="2200">
              <a:solidFill>
                <a:srgbClr val="FFFF00"/>
              </a:solidFill>
              <a:latin typeface="Times New Roman" pitchFamily="18" charset="0"/>
              <a:cs typeface="Times New Roman" pitchFamily="18" charset="0"/>
            </a:endParaRPr>
          </a:p>
        </p:txBody>
      </p:sp>
      <p:sp>
        <p:nvSpPr>
          <p:cNvPr id="18" name="ZoneTexte 17"/>
          <p:cNvSpPr txBox="1">
            <a:spLocks noChangeArrowheads="1"/>
          </p:cNvSpPr>
          <p:nvPr/>
        </p:nvSpPr>
        <p:spPr bwMode="auto">
          <a:xfrm>
            <a:off x="3784600" y="3857626"/>
            <a:ext cx="357188" cy="430213"/>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E</a:t>
            </a:r>
            <a:endParaRPr lang="fr-FR" sz="2200">
              <a:solidFill>
                <a:srgbClr val="FFFF00"/>
              </a:solidFill>
              <a:latin typeface="Times New Roman" pitchFamily="18" charset="0"/>
              <a:cs typeface="Times New Roman" pitchFamily="18" charset="0"/>
            </a:endParaRPr>
          </a:p>
        </p:txBody>
      </p:sp>
      <p:sp>
        <p:nvSpPr>
          <p:cNvPr id="19" name="ZoneTexte 18"/>
          <p:cNvSpPr txBox="1">
            <a:spLocks noChangeArrowheads="1"/>
          </p:cNvSpPr>
          <p:nvPr/>
        </p:nvSpPr>
        <p:spPr bwMode="auto">
          <a:xfrm>
            <a:off x="3738564" y="4141788"/>
            <a:ext cx="388937"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A</a:t>
            </a:r>
            <a:endParaRPr lang="fr-FR" sz="2200">
              <a:latin typeface="Times New Roman" pitchFamily="18" charset="0"/>
              <a:cs typeface="Times New Roman" pitchFamily="18" charset="0"/>
            </a:endParaRPr>
          </a:p>
        </p:txBody>
      </p:sp>
      <p:sp>
        <p:nvSpPr>
          <p:cNvPr id="20" name="ZoneTexte 19"/>
          <p:cNvSpPr txBox="1">
            <a:spLocks noChangeArrowheads="1"/>
          </p:cNvSpPr>
          <p:nvPr/>
        </p:nvSpPr>
        <p:spPr bwMode="auto">
          <a:xfrm>
            <a:off x="3738564" y="4400551"/>
            <a:ext cx="357187"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1" name="ZoneTexte 20"/>
          <p:cNvSpPr txBox="1">
            <a:spLocks noChangeArrowheads="1"/>
          </p:cNvSpPr>
          <p:nvPr/>
        </p:nvSpPr>
        <p:spPr bwMode="auto">
          <a:xfrm>
            <a:off x="3754439" y="4629151"/>
            <a:ext cx="358775"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2" name="ZoneTexte 21"/>
          <p:cNvSpPr txBox="1">
            <a:spLocks noChangeArrowheads="1"/>
          </p:cNvSpPr>
          <p:nvPr/>
        </p:nvSpPr>
        <p:spPr bwMode="auto">
          <a:xfrm>
            <a:off x="3667125" y="4857750"/>
            <a:ext cx="357188"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E</a:t>
            </a:r>
            <a:endParaRPr lang="fr-FR" sz="2200">
              <a:latin typeface="Times New Roman" pitchFamily="18" charset="0"/>
              <a:cs typeface="Times New Roman" pitchFamily="18" charset="0"/>
            </a:endParaRPr>
          </a:p>
        </p:txBody>
      </p:sp>
      <p:sp>
        <p:nvSpPr>
          <p:cNvPr id="23" name="ZoneTexte 22"/>
          <p:cNvSpPr txBox="1">
            <a:spLocks noChangeArrowheads="1"/>
          </p:cNvSpPr>
          <p:nvPr/>
        </p:nvSpPr>
        <p:spPr bwMode="auto">
          <a:xfrm>
            <a:off x="3717925" y="5116513"/>
            <a:ext cx="387350"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N</a:t>
            </a:r>
            <a:endParaRPr lang="fr-FR" sz="2200">
              <a:latin typeface="Times New Roman" pitchFamily="18" charset="0"/>
              <a:cs typeface="Times New Roman" pitchFamily="18" charset="0"/>
            </a:endParaRPr>
          </a:p>
        </p:txBody>
      </p:sp>
      <p:sp>
        <p:nvSpPr>
          <p:cNvPr id="24" name="ZoneTexte 23"/>
          <p:cNvSpPr txBox="1">
            <a:spLocks noChangeArrowheads="1"/>
          </p:cNvSpPr>
          <p:nvPr/>
        </p:nvSpPr>
        <p:spPr bwMode="auto">
          <a:xfrm>
            <a:off x="3667125" y="5345113"/>
            <a:ext cx="357188"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5" name="ZoneTexte 24"/>
          <p:cNvSpPr txBox="1">
            <a:spLocks noChangeArrowheads="1"/>
          </p:cNvSpPr>
          <p:nvPr/>
        </p:nvSpPr>
        <p:spPr bwMode="auto">
          <a:xfrm>
            <a:off x="3756025" y="5575301"/>
            <a:ext cx="279400"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I</a:t>
            </a:r>
            <a:endParaRPr lang="fr-FR" sz="2200">
              <a:latin typeface="Times New Roman" pitchFamily="18" charset="0"/>
              <a:cs typeface="Times New Roman" pitchFamily="18" charset="0"/>
            </a:endParaRPr>
          </a:p>
        </p:txBody>
      </p:sp>
      <p:sp>
        <p:nvSpPr>
          <p:cNvPr id="26" name="ZoneTexte 25"/>
          <p:cNvSpPr txBox="1">
            <a:spLocks noChangeArrowheads="1"/>
          </p:cNvSpPr>
          <p:nvPr/>
        </p:nvSpPr>
        <p:spPr bwMode="auto">
          <a:xfrm>
            <a:off x="3667125" y="5830888"/>
            <a:ext cx="388938"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O</a:t>
            </a:r>
            <a:endParaRPr lang="fr-FR" sz="2200">
              <a:latin typeface="Times New Roman" pitchFamily="18" charset="0"/>
              <a:cs typeface="Times New Roman" pitchFamily="18" charset="0"/>
            </a:endParaRPr>
          </a:p>
        </p:txBody>
      </p:sp>
      <p:sp>
        <p:nvSpPr>
          <p:cNvPr id="27" name="ZoneTexte 26"/>
          <p:cNvSpPr txBox="1">
            <a:spLocks noChangeArrowheads="1"/>
          </p:cNvSpPr>
          <p:nvPr/>
        </p:nvSpPr>
        <p:spPr bwMode="auto">
          <a:xfrm>
            <a:off x="3595689" y="6059488"/>
            <a:ext cx="388937"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N</a:t>
            </a:r>
            <a:endParaRPr lang="fr-FR" sz="2200">
              <a:latin typeface="Times New Roman" pitchFamily="18" charset="0"/>
              <a:cs typeface="Times New Roman" pitchFamily="18" charset="0"/>
            </a:endParaRPr>
          </a:p>
        </p:txBody>
      </p:sp>
      <p:sp>
        <p:nvSpPr>
          <p:cNvPr id="28" name="ZoneTexte 27"/>
          <p:cNvSpPr txBox="1">
            <a:spLocks noChangeArrowheads="1"/>
          </p:cNvSpPr>
          <p:nvPr/>
        </p:nvSpPr>
        <p:spPr bwMode="auto">
          <a:xfrm>
            <a:off x="4438651" y="1420813"/>
            <a:ext cx="409575" cy="431800"/>
          </a:xfrm>
          <a:prstGeom prst="rect">
            <a:avLst/>
          </a:prstGeom>
          <a:noFill/>
          <a:ln w="9525">
            <a:noFill/>
            <a:miter lim="800000"/>
            <a:headEnd/>
            <a:tailEnd/>
          </a:ln>
        </p:spPr>
        <p:txBody>
          <a:bodyPr>
            <a:spAutoFit/>
          </a:bodyPr>
          <a:lstStyle/>
          <a:p>
            <a:r>
              <a:rPr lang="en-US" sz="2200" dirty="0">
                <a:solidFill>
                  <a:srgbClr val="FF0000"/>
                </a:solidFill>
                <a:latin typeface="Times New Roman" pitchFamily="18" charset="0"/>
                <a:cs typeface="Times New Roman" pitchFamily="18" charset="0"/>
              </a:rPr>
              <a:t>C</a:t>
            </a:r>
            <a:endParaRPr lang="fr-FR" sz="2200" dirty="0">
              <a:solidFill>
                <a:srgbClr val="FF0000"/>
              </a:solidFill>
              <a:latin typeface="Times New Roman" pitchFamily="18" charset="0"/>
              <a:cs typeface="Times New Roman" pitchFamily="18" charset="0"/>
            </a:endParaRPr>
          </a:p>
        </p:txBody>
      </p:sp>
      <p:sp>
        <p:nvSpPr>
          <p:cNvPr id="29" name="ZoneTexte 28"/>
          <p:cNvSpPr txBox="1"/>
          <p:nvPr/>
        </p:nvSpPr>
        <p:spPr>
          <a:xfrm>
            <a:off x="1881158" y="1857364"/>
            <a:ext cx="4429156" cy="3785652"/>
          </a:xfrm>
          <a:prstGeom prst="rect">
            <a:avLst/>
          </a:prstGeom>
          <a:noFill/>
        </p:spPr>
        <p:txBody>
          <a:bodyPr>
            <a:spAutoFit/>
          </a:bodyPr>
          <a:lstStyle/>
          <a:p>
            <a:pPr algn="ctr">
              <a:defRPr/>
            </a:pPr>
            <a:r>
              <a:rPr lang="en-US" sz="6000" dirty="0">
                <a:solidFill>
                  <a:schemeClr val="bg1"/>
                </a:solidFill>
                <a:effectLst>
                  <a:reflection blurRad="6350" stA="60000" endA="900" endPos="58000" dir="5400000" sy="-100000" algn="bl" rotWithShape="0"/>
                </a:effectLst>
                <a:latin typeface="Times New Roman" pitchFamily="18" charset="0"/>
                <a:cs typeface="Times New Roman" pitchFamily="18" charset="0"/>
              </a:rPr>
              <a:t>MERCI POUR VOTRE </a:t>
            </a:r>
          </a:p>
          <a:p>
            <a:pPr algn="ctr">
              <a:defRPr/>
            </a:pPr>
            <a:r>
              <a:rPr lang="en-US" sz="6000" dirty="0">
                <a:solidFill>
                  <a:schemeClr val="bg1"/>
                </a:solidFill>
                <a:effectLst>
                  <a:reflection blurRad="6350" stA="60000" endA="900" endPos="58000" dir="5400000" sy="-100000" algn="bl" rotWithShape="0"/>
                </a:effectLst>
                <a:latin typeface="Times New Roman" pitchFamily="18" charset="0"/>
                <a:cs typeface="Times New Roman" pitchFamily="18" charset="0"/>
              </a:rPr>
              <a:t>ATTENTION</a:t>
            </a:r>
            <a:endParaRPr lang="fr-FR" sz="6000" dirty="0">
              <a:solidFill>
                <a:schemeClr val="bg1"/>
              </a:solidFill>
              <a:effectLst>
                <a:reflection blurRad="6350" stA="60000" endA="900" endPos="58000" dir="5400000" sy="-100000" algn="bl" rotWithShape="0"/>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par>
                          <p:cTn id="50" fill="hold">
                            <p:stCondLst>
                              <p:cond delay="50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childTnLst>
                          </p:cTn>
                        </p:par>
                        <p:par>
                          <p:cTn id="54" fill="hold">
                            <p:stCondLst>
                              <p:cond delay="550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par>
                          <p:cTn id="62" fill="hold">
                            <p:stCondLst>
                              <p:cond delay="6500"/>
                            </p:stCondLst>
                            <p:childTnLst>
                              <p:par>
                                <p:cTn id="63" presetID="10" presetClass="entr" presetSubtype="0" fill="hold" grpId="0" nodeType="after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500"/>
                                        <p:tgtEl>
                                          <p:spTgt spid="20"/>
                                        </p:tgtEl>
                                      </p:cBhvr>
                                    </p:animEffect>
                                  </p:childTnLst>
                                </p:cTn>
                              </p:par>
                            </p:childTnLst>
                          </p:cTn>
                        </p:par>
                        <p:par>
                          <p:cTn id="66" fill="hold">
                            <p:stCondLst>
                              <p:cond delay="7000"/>
                            </p:stCondLst>
                            <p:childTnLst>
                              <p:par>
                                <p:cTn id="67" presetID="10" presetClass="entr" presetSubtype="0"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childTnLst>
                                </p:cTn>
                              </p:par>
                            </p:childTnLst>
                          </p:cTn>
                        </p:par>
                        <p:par>
                          <p:cTn id="70" fill="hold">
                            <p:stCondLst>
                              <p:cond delay="7500"/>
                            </p:stCondLst>
                            <p:childTnLst>
                              <p:par>
                                <p:cTn id="71" presetID="10"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childTnLst>
                          </p:cTn>
                        </p:par>
                        <p:par>
                          <p:cTn id="74" fill="hold">
                            <p:stCondLst>
                              <p:cond delay="8000"/>
                            </p:stCondLst>
                            <p:childTnLst>
                              <p:par>
                                <p:cTn id="75" presetID="10" presetClass="entr" presetSubtype="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500"/>
                                        <p:tgtEl>
                                          <p:spTgt spid="23"/>
                                        </p:tgtEl>
                                      </p:cBhvr>
                                    </p:animEffect>
                                  </p:childTnLst>
                                </p:cTn>
                              </p:par>
                            </p:childTnLst>
                          </p:cTn>
                        </p:par>
                        <p:par>
                          <p:cTn id="78" fill="hold">
                            <p:stCondLst>
                              <p:cond delay="8500"/>
                            </p:stCondLst>
                            <p:childTnLst>
                              <p:par>
                                <p:cTn id="79" presetID="10" presetClass="entr" presetSubtype="0"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500"/>
                                        <p:tgtEl>
                                          <p:spTgt spid="24"/>
                                        </p:tgtEl>
                                      </p:cBhvr>
                                    </p:animEffect>
                                  </p:childTnLst>
                                </p:cTn>
                              </p:par>
                            </p:childTnLst>
                          </p:cTn>
                        </p:par>
                        <p:par>
                          <p:cTn id="82" fill="hold">
                            <p:stCondLst>
                              <p:cond delay="9000"/>
                            </p:stCondLst>
                            <p:childTnLst>
                              <p:par>
                                <p:cTn id="83" presetID="10"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500"/>
                                        <p:tgtEl>
                                          <p:spTgt spid="25"/>
                                        </p:tgtEl>
                                      </p:cBhvr>
                                    </p:animEffect>
                                  </p:childTnLst>
                                </p:cTn>
                              </p:par>
                            </p:childTnLst>
                          </p:cTn>
                        </p:par>
                        <p:par>
                          <p:cTn id="86" fill="hold">
                            <p:stCondLst>
                              <p:cond delay="9500"/>
                            </p:stCondLst>
                            <p:childTnLst>
                              <p:par>
                                <p:cTn id="87" presetID="10" presetClass="entr" presetSubtype="0"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fade">
                                      <p:cBhvr>
                                        <p:cTn id="89" dur="500"/>
                                        <p:tgtEl>
                                          <p:spTgt spid="26"/>
                                        </p:tgtEl>
                                      </p:cBhvr>
                                    </p:animEffect>
                                  </p:childTnLst>
                                </p:cTn>
                              </p:par>
                            </p:childTnLst>
                          </p:cTn>
                        </p:par>
                        <p:par>
                          <p:cTn id="90" fill="hold">
                            <p:stCondLst>
                              <p:cond delay="10000"/>
                            </p:stCondLst>
                            <p:childTnLst>
                              <p:par>
                                <p:cTn id="91" presetID="10" presetClass="entr" presetSubtype="0"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500"/>
                                        <p:tgtEl>
                                          <p:spTgt spid="27"/>
                                        </p:tgtEl>
                                      </p:cBhvr>
                                    </p:animEffect>
                                  </p:childTnLst>
                                </p:cTn>
                              </p:par>
                            </p:childTnLst>
                          </p:cTn>
                        </p:par>
                        <p:par>
                          <p:cTn id="94" fill="hold">
                            <p:stCondLst>
                              <p:cond delay="10500"/>
                            </p:stCondLst>
                            <p:childTnLst>
                              <p:par>
                                <p:cTn id="95" presetID="0" presetClass="path" presetSubtype="0" accel="50000" decel="50000" fill="hold" grpId="1" nodeType="afterEffect">
                                  <p:stCondLst>
                                    <p:cond delay="0"/>
                                  </p:stCondLst>
                                  <p:childTnLst>
                                    <p:animMotion origin="layout" path="M 0 0 C -0.03663 0.00533 -0.07309 0.01065 -0.1033 0.03426 C -0.13351 0.05787 -0.15556 0.09167 -0.18073 0.1419 C -0.2059 0.19213 -0.23524 0.27662 -0.25486 0.33542 C -0.27448 0.39422 -0.28681 0.44954 -0.29844 0.49468 C -0.31007 0.53982 -0.31979 0.59283 -0.32431 0.60648 C -0.32882 0.62014 -0.32396 0.57709 -0.32587 0.57639 C -0.32778 0.5757 -0.33177 0.58889 -0.33559 0.60209 " pathEditMode="relative" ptsTypes="aaaaaaaA">
                                      <p:cBhvr>
                                        <p:cTn id="96" dur="500" fill="hold"/>
                                        <p:tgtEl>
                                          <p:spTgt spid="7"/>
                                        </p:tgtEl>
                                        <p:attrNameLst>
                                          <p:attrName>ppt_x</p:attrName>
                                          <p:attrName>ppt_y</p:attrName>
                                        </p:attrNameLst>
                                      </p:cBhvr>
                                    </p:animMotion>
                                  </p:childTnLst>
                                </p:cTn>
                              </p:par>
                            </p:childTnLst>
                          </p:cTn>
                        </p:par>
                        <p:par>
                          <p:cTn id="97" fill="hold">
                            <p:stCondLst>
                              <p:cond delay="11000"/>
                            </p:stCondLst>
                            <p:childTnLst>
                              <p:par>
                                <p:cTn id="98" presetID="0" presetClass="path" presetSubtype="0" accel="50000" decel="50000" fill="hold" grpId="1" nodeType="afterEffect">
                                  <p:stCondLst>
                                    <p:cond delay="0"/>
                                  </p:stCondLst>
                                  <p:childTnLst>
                                    <p:animMotion origin="layout" path="M 0 0 C -0.01562 0.00579 -0.03107 0.01181 -0.04687 0.02361 C -0.0625 0.03542 -0.07204 0.03264 -0.09375 0.07107 C -0.11527 0.10949 -0.15572 0.19607 -0.17743 0.25371 C -0.1993 0.31134 -0.21232 0.37222 -0.22413 0.41713 C -0.23593 0.46204 -0.24166 0.49514 -0.24843 0.52269 C -0.2552 0.55023 -0.26076 0.57824 -0.26458 0.58287 C -0.2684 0.5875 -0.26597 0.55116 -0.271 0.55047 C -0.27604 0.54977 -0.28559 0.56412 -0.29513 0.57847 " pathEditMode="relative" ptsTypes="aaaaaaaaA">
                                      <p:cBhvr>
                                        <p:cTn id="99" dur="500" fill="hold"/>
                                        <p:tgtEl>
                                          <p:spTgt spid="9"/>
                                        </p:tgtEl>
                                        <p:attrNameLst>
                                          <p:attrName>ppt_x</p:attrName>
                                          <p:attrName>ppt_y</p:attrName>
                                        </p:attrNameLst>
                                      </p:cBhvr>
                                    </p:animMotion>
                                  </p:childTnLst>
                                </p:cTn>
                              </p:par>
                            </p:childTnLst>
                          </p:cTn>
                        </p:par>
                        <p:par>
                          <p:cTn id="100" fill="hold">
                            <p:stCondLst>
                              <p:cond delay="11500"/>
                            </p:stCondLst>
                            <p:childTnLst>
                              <p:par>
                                <p:cTn id="101" presetID="0" presetClass="path" presetSubtype="0" accel="50000" decel="50000" fill="hold" grpId="1" nodeType="afterEffect">
                                  <p:stCondLst>
                                    <p:cond delay="0"/>
                                  </p:stCondLst>
                                  <p:childTnLst>
                                    <p:animMotion origin="layout" path="M -0.00799 0.00973 C -0.02466 0.02408 -0.04097 0.03866 -0.0625 0.07917 C -0.0842 0.11968 -0.11736 0.19815 -0.13698 0.25278 C -0.1566 0.30718 -0.1691 0.36273 -0.18056 0.40602 C -0.19219 0.44931 -0.19879 0.48496 -0.20695 0.51204 C -0.21476 0.53889 -0.22257 0.56273 -0.22865 0.56713 C -0.23472 0.57176 -0.23768 0.54167 -0.24254 0.53866 C -0.24757 0.53565 -0.25295 0.54213 -0.25799 0.54861 " pathEditMode="relative" rAng="0" ptsTypes="aaaaaaaA">
                                      <p:cBhvr>
                                        <p:cTn id="102" dur="500" fill="hold"/>
                                        <p:tgtEl>
                                          <p:spTgt spid="8"/>
                                        </p:tgtEl>
                                        <p:attrNameLst>
                                          <p:attrName>ppt_x</p:attrName>
                                          <p:attrName>ppt_y</p:attrName>
                                        </p:attrNameLst>
                                      </p:cBhvr>
                                      <p:rCtr x="-12500" y="28100"/>
                                    </p:animMotion>
                                  </p:childTnLst>
                                </p:cTn>
                              </p:par>
                            </p:childTnLst>
                          </p:cTn>
                        </p:par>
                        <p:par>
                          <p:cTn id="103" fill="hold">
                            <p:stCondLst>
                              <p:cond delay="12000"/>
                            </p:stCondLst>
                            <p:childTnLst>
                              <p:par>
                                <p:cTn id="104" presetID="0" presetClass="path" presetSubtype="0" accel="50000" decel="50000" fill="hold" grpId="1" nodeType="afterEffect">
                                  <p:stCondLst>
                                    <p:cond delay="0"/>
                                  </p:stCondLst>
                                  <p:childTnLst>
                                    <p:animMotion origin="layout" path="M 4.16667E-6 2.59259E-6 C -0.02865 0.02338 -0.0573 0.04745 -0.08073 0.09629 C -0.104 0.14537 -0.12587 0.24166 -0.13976 0.29328 C -0.15365 0.3449 -0.1573 0.375 -0.16441 0.40671 C -0.17153 0.43796 -0.17709 0.45949 -0.18247 0.48194 C -0.18785 0.5044 -0.19237 0.53657 -0.19723 0.54051 C -0.20191 0.5449 -0.20417 0.5118 -0.21025 0.50694 C -0.2165 0.50208 -0.2257 0.50671 -0.2349 0.51134 " pathEditMode="relative" rAng="0" ptsTypes="aaaaaaaA">
                                      <p:cBhvr>
                                        <p:cTn id="105" dur="500" fill="hold"/>
                                        <p:tgtEl>
                                          <p:spTgt spid="28"/>
                                        </p:tgtEl>
                                        <p:attrNameLst>
                                          <p:attrName>ppt_x</p:attrName>
                                          <p:attrName>ppt_y</p:attrName>
                                        </p:attrNameLst>
                                      </p:cBhvr>
                                      <p:rCtr x="-11800" y="27200"/>
                                    </p:animMotion>
                                  </p:childTnLst>
                                </p:cTn>
                              </p:par>
                            </p:childTnLst>
                          </p:cTn>
                        </p:par>
                        <p:par>
                          <p:cTn id="106" fill="hold">
                            <p:stCondLst>
                              <p:cond delay="12500"/>
                            </p:stCondLst>
                            <p:childTnLst>
                              <p:par>
                                <p:cTn id="107" presetID="0" presetClass="path" presetSubtype="0" accel="50000" decel="50000" fill="hold" grpId="1" nodeType="afterEffect">
                                  <p:stCondLst>
                                    <p:cond delay="0"/>
                                  </p:stCondLst>
                                  <p:childTnLst>
                                    <p:animMotion origin="layout" path="M 4.44444E-6 -0.00023 C -0.01702 -0.00277 -0.03368 -0.00509 -0.05018 0.02037 C -0.0665 0.04607 -0.08282 0.10903 -0.09827 0.15371 C -0.11355 0.19862 -0.13073 0.24931 -0.14202 0.28936 C -0.15296 0.3294 -0.15938 0.36389 -0.16511 0.39399 C -0.17066 0.42454 -0.17379 0.45579 -0.17605 0.47223 C -0.17848 0.48889 -0.17674 0.49306 -0.17917 0.49306 C -0.18143 0.49306 -0.18542 0.47454 -0.18993 0.47223 C -0.19462 0.47037 -0.20087 0.47547 -0.20695 0.48079 " pathEditMode="relative" rAng="0" ptsTypes="aaaaaaaaA">
                                      <p:cBhvr>
                                        <p:cTn id="108" dur="500" fill="hold"/>
                                        <p:tgtEl>
                                          <p:spTgt spid="10"/>
                                        </p:tgtEl>
                                        <p:attrNameLst>
                                          <p:attrName>ppt_x</p:attrName>
                                          <p:attrName>ppt_y</p:attrName>
                                        </p:attrNameLst>
                                      </p:cBhvr>
                                      <p:rCtr x="-10300" y="24400"/>
                                    </p:animMotion>
                                  </p:childTnLst>
                                </p:cTn>
                              </p:par>
                            </p:childTnLst>
                          </p:cTn>
                        </p:par>
                        <p:par>
                          <p:cTn id="109" fill="hold">
                            <p:stCondLst>
                              <p:cond delay="13000"/>
                            </p:stCondLst>
                            <p:childTnLst>
                              <p:par>
                                <p:cTn id="110" presetID="0" presetClass="path" presetSubtype="0" accel="50000" decel="50000" fill="hold" grpId="1" nodeType="afterEffect">
                                  <p:stCondLst>
                                    <p:cond delay="0"/>
                                  </p:stCondLst>
                                  <p:childTnLst>
                                    <p:animMotion origin="layout" path="M -1.38889E-6 -4.81481E-6 C -0.01285 0.00093 -0.02552 0.00209 -0.04132 0.02038 C -0.05694 0.03866 -0.07917 0.07362 -0.09427 0.10926 C -0.1092 0.14491 -0.12239 0.19607 -0.13177 0.23357 C -0.14132 0.27061 -0.14618 0.30695 -0.15069 0.33288 C -0.15521 0.35834 -0.15694 0.36922 -0.1592 0.38635 C -0.16163 0.40371 -0.16267 0.43079 -0.16441 0.43588 C -0.16614 0.44144 -0.16771 0.41829 -0.16944 0.4176 C -0.17118 0.4169 -0.17292 0.42431 -0.17448 0.43195 " pathEditMode="relative" rAng="0" ptsTypes="aaaaaaaaA">
                                      <p:cBhvr>
                                        <p:cTn id="111" dur="500" fill="hold"/>
                                        <p:tgtEl>
                                          <p:spTgt spid="13"/>
                                        </p:tgtEl>
                                        <p:attrNameLst>
                                          <p:attrName>ppt_x</p:attrName>
                                          <p:attrName>ppt_y</p:attrName>
                                        </p:attrNameLst>
                                      </p:cBhvr>
                                      <p:rCtr x="-8700" y="22100"/>
                                    </p:animMotion>
                                  </p:childTnLst>
                                </p:cTn>
                              </p:par>
                            </p:childTnLst>
                          </p:cTn>
                        </p:par>
                        <p:par>
                          <p:cTn id="112" fill="hold">
                            <p:stCondLst>
                              <p:cond delay="13500"/>
                            </p:stCondLst>
                            <p:childTnLst>
                              <p:par>
                                <p:cTn id="113" presetID="0" presetClass="path" presetSubtype="0" accel="50000" decel="50000" fill="hold" grpId="1" nodeType="afterEffect">
                                  <p:stCondLst>
                                    <p:cond delay="0"/>
                                  </p:stCondLst>
                                  <p:childTnLst>
                                    <p:animMotion origin="layout" path="M -2.5E-6 1.85185E-6 C -0.01701 0.00787 -0.03316 0.01666 -0.05017 0.05046 C -0.06701 0.08426 -0.08854 0.15648 -0.10139 0.20185 C -0.11441 0.24699 -0.12187 0.28565 -0.12812 0.32129 C -0.13455 0.35671 -0.13593 0.40162 -0.13975 0.41504 C -0.14357 0.42916 -0.14826 0.40301 -0.15104 0.40208 " pathEditMode="relative" rAng="0" ptsTypes="aaaaaA">
                                      <p:cBhvr>
                                        <p:cTn id="114" dur="500" fill="hold"/>
                                        <p:tgtEl>
                                          <p:spTgt spid="12"/>
                                        </p:tgtEl>
                                        <p:attrNameLst>
                                          <p:attrName>ppt_x</p:attrName>
                                          <p:attrName>ppt_y</p:attrName>
                                        </p:attrNameLst>
                                      </p:cBhvr>
                                      <p:rCtr x="-7600" y="21500"/>
                                    </p:animMotion>
                                  </p:childTnLst>
                                </p:cTn>
                              </p:par>
                            </p:childTnLst>
                          </p:cTn>
                        </p:par>
                        <p:par>
                          <p:cTn id="115" fill="hold">
                            <p:stCondLst>
                              <p:cond delay="14000"/>
                            </p:stCondLst>
                            <p:childTnLst>
                              <p:par>
                                <p:cTn id="116" presetID="0" presetClass="path" presetSubtype="0" accel="50000" decel="50000" fill="hold" grpId="1" nodeType="afterEffect">
                                  <p:stCondLst>
                                    <p:cond delay="0"/>
                                  </p:stCondLst>
                                  <p:childTnLst>
                                    <p:animMotion origin="layout" path="M -0.00312 -1.48148E-6 C -0.01528 0.00301 -0.02743 0.00625 -0.03871 0.01806 C -0.05017 0.02986 -0.06406 0.04699 -0.07257 0.0706 C -0.08107 0.09421 -0.08489 0.12593 -0.09045 0.15949 C -0.09583 0.19306 -0.10121 0.24005 -0.10503 0.27269 C -0.10868 0.30533 -0.11076 0.33634 -0.11302 0.35556 C -0.11545 0.37477 -0.11736 0.38565 -0.11944 0.38773 C -0.12135 0.38982 -0.12361 0.37871 -0.12569 0.36759 " pathEditMode="relative" rAng="0" ptsTypes="aaaaaaaA">
                                      <p:cBhvr>
                                        <p:cTn id="117" dur="500" fill="hold"/>
                                        <p:tgtEl>
                                          <p:spTgt spid="15"/>
                                        </p:tgtEl>
                                        <p:attrNameLst>
                                          <p:attrName>ppt_x</p:attrName>
                                          <p:attrName>ppt_y</p:attrName>
                                        </p:attrNameLst>
                                      </p:cBhvr>
                                      <p:rCtr x="-6100" y="19500"/>
                                    </p:animMotion>
                                  </p:childTnLst>
                                </p:cTn>
                              </p:par>
                            </p:childTnLst>
                          </p:cTn>
                        </p:par>
                        <p:par>
                          <p:cTn id="118" fill="hold">
                            <p:stCondLst>
                              <p:cond delay="14500"/>
                            </p:stCondLst>
                            <p:childTnLst>
                              <p:par>
                                <p:cTn id="119" presetID="0" presetClass="path" presetSubtype="0" accel="50000" decel="50000" fill="hold" grpId="1" nodeType="afterEffect">
                                  <p:stCondLst>
                                    <p:cond delay="0"/>
                                  </p:stCondLst>
                                  <p:childTnLst>
                                    <p:animMotion origin="layout" path="M 3.05556E-6 4.81481E-6 C -0.00938 0.00162 -0.01841 0.00347 -0.02761 0.01412 C -0.03681 0.02476 -0.04723 0.03587 -0.05521 0.06458 C -0.0632 0.09328 -0.07136 0.14722 -0.07535 0.18587 C -0.07934 0.22453 -0.0783 0.27037 -0.07917 0.29699 C -0.08004 0.32361 -0.07848 0.33796 -0.08091 0.34537 C -0.08316 0.35277 -0.08837 0.34699 -0.09358 0.34143 " pathEditMode="relative" rAng="0" ptsTypes="aaaaaaA">
                                      <p:cBhvr>
                                        <p:cTn id="120" dur="500" fill="hold"/>
                                        <p:tgtEl>
                                          <p:spTgt spid="14"/>
                                        </p:tgtEl>
                                        <p:attrNameLst>
                                          <p:attrName>ppt_x</p:attrName>
                                          <p:attrName>ppt_y</p:attrName>
                                        </p:attrNameLst>
                                      </p:cBhvr>
                                      <p:rCtr x="-4700" y="17600"/>
                                    </p:animMotion>
                                  </p:childTnLst>
                                </p:cTn>
                              </p:par>
                            </p:childTnLst>
                          </p:cTn>
                        </p:par>
                        <p:par>
                          <p:cTn id="121" fill="hold">
                            <p:stCondLst>
                              <p:cond delay="15000"/>
                            </p:stCondLst>
                            <p:childTnLst>
                              <p:par>
                                <p:cTn id="122" presetID="0" presetClass="path" presetSubtype="0" accel="50000" decel="50000" fill="hold" grpId="1" nodeType="afterEffect">
                                  <p:stCondLst>
                                    <p:cond delay="0"/>
                                  </p:stCondLst>
                                  <p:childTnLst>
                                    <p:animMotion origin="layout" path="M 0 0 C -0.02083 0.0125 -0.04149 0.025 -0.06215 0.05255 C -0.08281 0.0801 -0.10555 0.12223 -0.1243 0.16574 C -0.14305 0.20926 -0.16441 0.28056 -0.1743 0.3132 C -0.1842 0.34584 -0.18055 0.35648 -0.18333 0.36158 C -0.18611 0.36667 -0.18819 0.34607 -0.19097 0.34352 C -0.19375 0.34098 -0.19687 0.34329 -0.2 0.34561 " pathEditMode="relative" ptsTypes="aaaaaaA">
                                      <p:cBhvr>
                                        <p:cTn id="123" dur="500" fill="hold"/>
                                        <p:tgtEl>
                                          <p:spTgt spid="17"/>
                                        </p:tgtEl>
                                        <p:attrNameLst>
                                          <p:attrName>ppt_x</p:attrName>
                                          <p:attrName>ppt_y</p:attrName>
                                        </p:attrNameLst>
                                      </p:cBhvr>
                                    </p:animMotion>
                                  </p:childTnLst>
                                </p:cTn>
                              </p:par>
                            </p:childTnLst>
                          </p:cTn>
                        </p:par>
                        <p:par>
                          <p:cTn id="124" fill="hold">
                            <p:stCondLst>
                              <p:cond delay="15500"/>
                            </p:stCondLst>
                            <p:childTnLst>
                              <p:par>
                                <p:cTn id="125" presetID="0" presetClass="path" presetSubtype="0" accel="50000" decel="50000" fill="hold" grpId="1" nodeType="afterEffect">
                                  <p:stCondLst>
                                    <p:cond delay="0"/>
                                  </p:stCondLst>
                                  <p:childTnLst>
                                    <p:animMotion origin="layout" path="M 3.05556E-6 2.96296E-6 C -0.00799 0.00046 -0.01598 0.00115 -0.03021 0.01875 C -0.04427 0.03634 -0.07153 0.08055 -0.08542 0.10532 C -0.09948 0.12986 -0.10556 0.1449 -0.11407 0.16643 C -0.12257 0.18796 -0.13038 0.21273 -0.13629 0.23426 C -0.14202 0.25578 -0.14497 0.27777 -0.14896 0.29537 C -0.15295 0.31296 -0.15747 0.33634 -0.16007 0.33958 C -0.1625 0.34282 -0.16216 0.31898 -0.16476 0.31412 C -0.16719 0.30926 -0.17153 0.30949 -0.1757 0.31018 " pathEditMode="relative" rAng="0" ptsTypes="aaaaaaaaA">
                                      <p:cBhvr>
                                        <p:cTn id="126" dur="500" fill="hold"/>
                                        <p:tgtEl>
                                          <p:spTgt spid="16"/>
                                        </p:tgtEl>
                                        <p:attrNameLst>
                                          <p:attrName>ppt_x</p:attrName>
                                          <p:attrName>ppt_y</p:attrName>
                                        </p:attrNameLst>
                                      </p:cBhvr>
                                      <p:rCtr x="-8800" y="17100"/>
                                    </p:animMotion>
                                  </p:childTnLst>
                                </p:cTn>
                              </p:par>
                            </p:childTnLst>
                          </p:cTn>
                        </p:par>
                        <p:par>
                          <p:cTn id="127" fill="hold">
                            <p:stCondLst>
                              <p:cond delay="16000"/>
                            </p:stCondLst>
                            <p:childTnLst>
                              <p:par>
                                <p:cTn id="128" presetID="0" presetClass="path" presetSubtype="0" accel="50000" decel="50000" fill="hold" grpId="1" nodeType="afterEffect">
                                  <p:stCondLst>
                                    <p:cond delay="0"/>
                                  </p:stCondLst>
                                  <p:childTnLst>
                                    <p:animMotion origin="layout" path="M -0.00312 4.81481E-6 C -0.0118 4.81481E-6 -0.02031 0.00023 -0.0342 0.02013 C -0.04792 0.04004 -0.07292 0.09097 -0.08594 0.11921 C -0.09896 0.14745 -0.10521 0.1662 -0.11198 0.18981 C -0.11875 0.21342 -0.12344 0.2412 -0.12656 0.26064 C -0.12951 0.28009 -0.12795 0.30486 -0.12969 0.30717 C -0.1316 0.30949 -0.13455 0.27916 -0.13785 0.27476 C -0.14097 0.27037 -0.14531 0.27546 -0.14913 0.28078 " pathEditMode="relative" rAng="0" ptsTypes="aaaaaaaA">
                                      <p:cBhvr>
                                        <p:cTn id="129" dur="500" fill="hold"/>
                                        <p:tgtEl>
                                          <p:spTgt spid="11"/>
                                        </p:tgtEl>
                                        <p:attrNameLst>
                                          <p:attrName>ppt_x</p:attrName>
                                          <p:attrName>ppt_y</p:attrName>
                                        </p:attrNameLst>
                                      </p:cBhvr>
                                      <p:rCtr x="-7300" y="15500"/>
                                    </p:animMotion>
                                  </p:childTnLst>
                                </p:cTn>
                              </p:par>
                            </p:childTnLst>
                          </p:cTn>
                        </p:par>
                        <p:par>
                          <p:cTn id="130" fill="hold">
                            <p:stCondLst>
                              <p:cond delay="16500"/>
                            </p:stCondLst>
                            <p:childTnLst>
                              <p:par>
                                <p:cTn id="131" presetID="0" presetClass="path" presetSubtype="0" accel="50000" decel="50000" fill="hold" grpId="1" nodeType="afterEffect">
                                  <p:stCondLst>
                                    <p:cond delay="0"/>
                                  </p:stCondLst>
                                  <p:childTnLst>
                                    <p:animMotion origin="layout" path="M -0.00313 -3.33333E-6 C -0.02049 0.01528 -0.0375 0.03079 -0.05157 0.0588 C -0.0658 0.08658 -0.08091 0.13241 -0.08837 0.16667 C -0.09549 0.2007 -0.09497 0.24422 -0.0967 0.26389 C -0.09827 0.28334 -0.09601 0.2882 -0.09827 0.28473 C -0.1007 0.28148 -0.10625 0.2507 -0.1099 0.24468 C -0.11372 0.23866 -0.11771 0.24375 -0.12136 0.24885 " pathEditMode="relative" rAng="0" ptsTypes="aaaaaaA">
                                      <p:cBhvr>
                                        <p:cTn id="132" dur="500" fill="hold"/>
                                        <p:tgtEl>
                                          <p:spTgt spid="6"/>
                                        </p:tgtEl>
                                        <p:attrNameLst>
                                          <p:attrName>ppt_x</p:attrName>
                                          <p:attrName>ppt_y</p:attrName>
                                        </p:attrNameLst>
                                      </p:cBhvr>
                                      <p:rCtr x="-5900" y="14400"/>
                                    </p:animMotion>
                                  </p:childTnLst>
                                </p:cTn>
                              </p:par>
                            </p:childTnLst>
                          </p:cTn>
                        </p:par>
                        <p:par>
                          <p:cTn id="133" fill="hold">
                            <p:stCondLst>
                              <p:cond delay="17000"/>
                            </p:stCondLst>
                            <p:childTnLst>
                              <p:par>
                                <p:cTn id="134" presetID="0" presetClass="path" presetSubtype="0" accel="50000" decel="50000" fill="hold" grpId="1" nodeType="afterEffect">
                                  <p:stCondLst>
                                    <p:cond delay="0"/>
                                  </p:stCondLst>
                                  <p:childTnLst>
                                    <p:animMotion origin="layout" path="M 0.00503 1.11022E-16 C -0.01025 0.00532 -0.02518 0.01088 -0.0382 0.03241 C -0.05104 0.05394 -0.06789 0.10347 -0.07327 0.12986 C -0.0783 0.15602 -0.0691 0.17801 -0.06893 0.19028 C -0.06858 0.20231 -0.06893 0.19468 -0.07101 0.20324 C -0.07327 0.21204 -0.07969 0.23333 -0.08143 0.24236 C -0.08299 0.25116 -0.07882 0.26319 -0.08143 0.25741 C -0.08403 0.25162 -0.09427 0.21412 -0.0974 0.20764 " pathEditMode="relative" rAng="0" ptsTypes="aaaaaaaA">
                                      <p:cBhvr>
                                        <p:cTn id="135" dur="500" fill="hold"/>
                                        <p:tgtEl>
                                          <p:spTgt spid="18"/>
                                        </p:tgtEl>
                                        <p:attrNameLst>
                                          <p:attrName>ppt_x</p:attrName>
                                          <p:attrName>ppt_y</p:attrName>
                                        </p:attrNameLst>
                                      </p:cBhvr>
                                      <p:rCtr x="-5100" y="13100"/>
                                    </p:animMotion>
                                  </p:childTnLst>
                                </p:cTn>
                              </p:par>
                            </p:childTnLst>
                          </p:cTn>
                        </p:par>
                        <p:par>
                          <p:cTn id="136" fill="hold">
                            <p:stCondLst>
                              <p:cond delay="17500"/>
                            </p:stCondLst>
                            <p:childTnLst>
                              <p:par>
                                <p:cTn id="137" presetID="0" presetClass="path" presetSubtype="0" accel="50000" decel="50000" fill="hold" grpId="1" nodeType="afterEffect">
                                  <p:stCondLst>
                                    <p:cond delay="0"/>
                                  </p:stCondLst>
                                  <p:childTnLst>
                                    <p:animMotion origin="layout" path="M 1.94444E-6 -0.00093 C -0.01024 -0.00232 -0.02031 -0.00301 -0.04323 0.00625 C -0.06597 0.0155 -0.10972 0.02754 -0.13715 0.05509 C -0.16441 0.0831 -0.19184 0.14398 -0.20712 0.17245 C -0.22257 0.20092 -0.22431 0.22175 -0.22934 0.22708 C -0.23455 0.2324 -0.23507 0.20439 -0.2375 0.20324 C -0.23976 0.20162 -0.24184 0.21018 -0.24375 0.21851 " pathEditMode="relative" rAng="0" ptsTypes="aaaaaaA">
                                      <p:cBhvr>
                                        <p:cTn id="138" dur="500" fill="hold"/>
                                        <p:tgtEl>
                                          <p:spTgt spid="19"/>
                                        </p:tgtEl>
                                        <p:attrNameLst>
                                          <p:attrName>ppt_x</p:attrName>
                                          <p:attrName>ppt_y</p:attrName>
                                        </p:attrNameLst>
                                      </p:cBhvr>
                                      <p:rCtr x="-12200" y="11600"/>
                                    </p:animMotion>
                                  </p:childTnLst>
                                </p:cTn>
                              </p:par>
                            </p:childTnLst>
                          </p:cTn>
                        </p:par>
                        <p:par>
                          <p:cTn id="139" fill="hold">
                            <p:stCondLst>
                              <p:cond delay="18000"/>
                            </p:stCondLst>
                            <p:childTnLst>
                              <p:par>
                                <p:cTn id="140" presetID="0" presetClass="path" presetSubtype="0" accel="50000" decel="50000" fill="hold" grpId="1" nodeType="afterEffect">
                                  <p:stCondLst>
                                    <p:cond delay="0"/>
                                  </p:stCondLst>
                                  <p:childTnLst>
                                    <p:animMotion origin="layout" path="M -1.94444E-6 3.33333E-6 C -0.02621 3.33333E-6 -0.05208 3.33333E-6 -0.07396 0.00879 C -0.09566 0.01782 -0.11753 0.03912 -0.13055 0.0537 C -0.14375 0.06852 -0.1434 0.08217 -0.1526 0.09699 C -0.1618 0.11227 -0.17812 0.13032 -0.18559 0.14352 C -0.19288 0.15717 -0.19392 0.16967 -0.19653 0.17777 C -0.19896 0.18588 -0.19896 0.19467 -0.20121 0.19328 C -0.2033 0.19213 -0.20625 0.17291 -0.2092 0.17152 C -0.21198 0.17037 -0.21528 0.17777 -0.2184 0.18541 " pathEditMode="relative" rAng="0" ptsTypes="aaaaaaaaA">
                                      <p:cBhvr>
                                        <p:cTn id="141" dur="500" fill="hold"/>
                                        <p:tgtEl>
                                          <p:spTgt spid="20"/>
                                        </p:tgtEl>
                                        <p:attrNameLst>
                                          <p:attrName>ppt_x</p:attrName>
                                          <p:attrName>ppt_y</p:attrName>
                                        </p:attrNameLst>
                                      </p:cBhvr>
                                      <p:rCtr x="-10900" y="9700"/>
                                    </p:animMotion>
                                  </p:childTnLst>
                                </p:cTn>
                              </p:par>
                            </p:childTnLst>
                          </p:cTn>
                        </p:par>
                        <p:par>
                          <p:cTn id="142" fill="hold">
                            <p:stCondLst>
                              <p:cond delay="18500"/>
                            </p:stCondLst>
                            <p:childTnLst>
                              <p:par>
                                <p:cTn id="143" presetID="0" presetClass="path" presetSubtype="0" accel="50000" decel="50000" fill="hold" grpId="1" nodeType="afterEffect">
                                  <p:stCondLst>
                                    <p:cond delay="0"/>
                                  </p:stCondLst>
                                  <p:childTnLst>
                                    <p:animMotion origin="layout" path="M -1.66667E-6 -0.00023 C -0.02066 -0.00093 -0.0408 -0.00116 -0.05694 0.00162 C -0.07326 0.0044 -0.08611 0.00833 -0.09757 0.0169 C -0.10937 0.02546 -0.11892 0.0412 -0.12691 0.05324 C -0.13489 0.06528 -0.13871 0.07546 -0.14462 0.08958 C -0.15087 0.10347 -0.15885 0.12685 -0.16441 0.13727 C -0.16979 0.14745 -0.17448 0.15069 -0.17743 0.15069 C -0.18021 0.15069 -0.17969 0.14144 -0.18229 0.13727 C -0.18455 0.1331 -0.18941 0.125 -0.19201 0.12593 C -0.19427 0.12662 -0.19566 0.13472 -0.1967 0.14282 " pathEditMode="relative" rAng="0" ptsTypes="aaaaaaaaaA">
                                      <p:cBhvr>
                                        <p:cTn id="144" dur="500" fill="hold"/>
                                        <p:tgtEl>
                                          <p:spTgt spid="21"/>
                                        </p:tgtEl>
                                        <p:attrNameLst>
                                          <p:attrName>ppt_x</p:attrName>
                                          <p:attrName>ppt_y</p:attrName>
                                        </p:attrNameLst>
                                      </p:cBhvr>
                                      <p:rCtr x="-9800" y="7500"/>
                                    </p:animMotion>
                                  </p:childTnLst>
                                </p:cTn>
                              </p:par>
                            </p:childTnLst>
                          </p:cTn>
                        </p:par>
                        <p:par>
                          <p:cTn id="145" fill="hold">
                            <p:stCondLst>
                              <p:cond delay="19000"/>
                            </p:stCondLst>
                            <p:childTnLst>
                              <p:par>
                                <p:cTn id="146" presetID="0" presetClass="path" presetSubtype="0" accel="50000" decel="50000" fill="hold" grpId="1" nodeType="afterEffect">
                                  <p:stCondLst>
                                    <p:cond delay="0"/>
                                  </p:stCondLst>
                                  <p:childTnLst>
                                    <p:animMotion origin="layout" path="M 5.55556E-7 0.01413 C -0.01962 0.01366 -0.03924 0.0132 -0.05764 0.02639 C -0.07604 0.03959 -0.0974 0.075 -0.11059 0.09306 C -0.12379 0.11112 -0.13021 0.13264 -0.13646 0.13542 C -0.14271 0.1382 -0.14375 0.11297 -0.14861 0.10926 C -0.15347 0.10556 -0.15938 0.10926 -0.16528 0.1132 " pathEditMode="relative" rAng="0" ptsTypes="aaaaaA">
                                      <p:cBhvr>
                                        <p:cTn id="147" dur="500" fill="hold"/>
                                        <p:tgtEl>
                                          <p:spTgt spid="22"/>
                                        </p:tgtEl>
                                        <p:attrNameLst>
                                          <p:attrName>ppt_x</p:attrName>
                                          <p:attrName>ppt_y</p:attrName>
                                        </p:attrNameLst>
                                      </p:cBhvr>
                                      <p:rCtr x="-8300" y="6200"/>
                                    </p:animMotion>
                                  </p:childTnLst>
                                </p:cTn>
                              </p:par>
                            </p:childTnLst>
                          </p:cTn>
                        </p:par>
                        <p:par>
                          <p:cTn id="148" fill="hold">
                            <p:stCondLst>
                              <p:cond delay="19500"/>
                            </p:stCondLst>
                            <p:childTnLst>
                              <p:par>
                                <p:cTn id="149" presetID="0" presetClass="path" presetSubtype="0" accel="50000" decel="50000" fill="hold" grpId="1" nodeType="afterEffect">
                                  <p:stCondLst>
                                    <p:cond delay="0"/>
                                  </p:stCondLst>
                                  <p:childTnLst>
                                    <p:animMotion origin="layout" path="M -1.11111E-6 -4.81481E-6 C -0.01146 0.00186 -0.02257 0.00371 -0.03177 0.01621 C -0.04114 0.02871 -0.04844 0.06204 -0.05625 0.07477 C -0.06423 0.0875 -0.06875 0.09213 -0.07882 0.09283 C -0.08906 0.09352 -0.10729 0.08403 -0.11736 0.07871 C -0.12726 0.07338 -0.13333 0.06135 -0.13837 0.06065 C -0.1434 0.05996 -0.14548 0.06737 -0.14705 0.07477 " pathEditMode="relative" rAng="0" ptsTypes="aaaaaaA">
                                      <p:cBhvr>
                                        <p:cTn id="150" dur="500" fill="hold"/>
                                        <p:tgtEl>
                                          <p:spTgt spid="23"/>
                                        </p:tgtEl>
                                        <p:attrNameLst>
                                          <p:attrName>ppt_x</p:attrName>
                                          <p:attrName>ppt_y</p:attrName>
                                        </p:attrNameLst>
                                      </p:cBhvr>
                                      <p:rCtr x="-7400" y="4700"/>
                                    </p:animMotion>
                                  </p:childTnLst>
                                </p:cTn>
                              </p:par>
                            </p:childTnLst>
                          </p:cTn>
                        </p:par>
                        <p:par>
                          <p:cTn id="151" fill="hold">
                            <p:stCondLst>
                              <p:cond delay="20000"/>
                            </p:stCondLst>
                            <p:childTnLst>
                              <p:par>
                                <p:cTn id="152" presetID="0" presetClass="path" presetSubtype="0" accel="50000" decel="50000" fill="hold" grpId="1" nodeType="afterEffect">
                                  <p:stCondLst>
                                    <p:cond delay="0"/>
                                  </p:stCondLst>
                                  <p:childTnLst>
                                    <p:animMotion origin="layout" path="M 0 0 C -0.01164 0.00439 -0.02327 0.00879 -0.03334 0.01597 C -0.04341 0.02314 -0.05174 0.03587 -0.06059 0.04236 C -0.06945 0.04884 -0.07969 0.05671 -0.08646 0.05439 C -0.09323 0.05208 -0.09757 0.03101 -0.10157 0.02824 C -0.10556 0.02546 -0.10816 0.03171 -0.11059 0.03819 " pathEditMode="relative" ptsTypes="aaaaaA">
                                      <p:cBhvr>
                                        <p:cTn id="153" dur="500" fill="hold"/>
                                        <p:tgtEl>
                                          <p:spTgt spid="24"/>
                                        </p:tgtEl>
                                        <p:attrNameLst>
                                          <p:attrName>ppt_x</p:attrName>
                                          <p:attrName>ppt_y</p:attrName>
                                        </p:attrNameLst>
                                      </p:cBhvr>
                                    </p:animMotion>
                                  </p:childTnLst>
                                </p:cTn>
                              </p:par>
                            </p:childTnLst>
                          </p:cTn>
                        </p:par>
                        <p:par>
                          <p:cTn id="154" fill="hold">
                            <p:stCondLst>
                              <p:cond delay="20500"/>
                            </p:stCondLst>
                            <p:childTnLst>
                              <p:par>
                                <p:cTn id="155" presetID="0" presetClass="path" presetSubtype="0" accel="50000" decel="50000" fill="hold" grpId="1" nodeType="afterEffect">
                                  <p:stCondLst>
                                    <p:cond delay="0"/>
                                  </p:stCondLst>
                                  <p:childTnLst>
                                    <p:animMotion origin="layout" path="M 0 0 C -0.00399 0.00439 -0.00798 0.00879 -0.01962 0.01203 C -0.03125 0.01527 -0.0592 0.02407 -0.06962 0.02014 C -0.08003 0.0162 -0.07795 -0.00903 -0.08177 -0.01204 C -0.08559 -0.01505 -0.08906 -0.00649 -0.09236 0.00208 " pathEditMode="relative" ptsTypes="aaaaA">
                                      <p:cBhvr>
                                        <p:cTn id="156" dur="500" fill="hold"/>
                                        <p:tgtEl>
                                          <p:spTgt spid="25"/>
                                        </p:tgtEl>
                                        <p:attrNameLst>
                                          <p:attrName>ppt_x</p:attrName>
                                          <p:attrName>ppt_y</p:attrName>
                                        </p:attrNameLst>
                                      </p:cBhvr>
                                    </p:animMotion>
                                  </p:childTnLst>
                                </p:cTn>
                              </p:par>
                            </p:childTnLst>
                          </p:cTn>
                        </p:par>
                        <p:par>
                          <p:cTn id="157" fill="hold">
                            <p:stCondLst>
                              <p:cond delay="21000"/>
                            </p:stCondLst>
                            <p:childTnLst>
                              <p:par>
                                <p:cTn id="158" presetID="0" presetClass="path" presetSubtype="0" accel="50000" decel="50000" fill="hold" grpId="1" nodeType="afterEffect">
                                  <p:stCondLst>
                                    <p:cond delay="0"/>
                                  </p:stCondLst>
                                  <p:childTnLst>
                                    <p:animMotion origin="layout" path="M -0.00313 -1.48148E-6 C -0.01112 -0.01227 -0.01875 -0.02338 -0.0257 -0.03426 C -0.03247 -0.04537 -0.03594 -0.06643 -0.04428 -0.06643 C -0.05226 -0.06643 -0.06754 -0.03866 -0.07362 -0.03426 " pathEditMode="relative" rAng="0" ptsTypes="aaaA">
                                      <p:cBhvr>
                                        <p:cTn id="159" dur="500" fill="hold"/>
                                        <p:tgtEl>
                                          <p:spTgt spid="26"/>
                                        </p:tgtEl>
                                        <p:attrNameLst>
                                          <p:attrName>ppt_x</p:attrName>
                                          <p:attrName>ppt_y</p:attrName>
                                        </p:attrNameLst>
                                      </p:cBhvr>
                                      <p:rCtr x="-3500" y="-3300"/>
                                    </p:animMotion>
                                  </p:childTnLst>
                                </p:cTn>
                              </p:par>
                            </p:childTnLst>
                          </p:cTn>
                        </p:par>
                        <p:par>
                          <p:cTn id="160" fill="hold">
                            <p:stCondLst>
                              <p:cond delay="21500"/>
                            </p:stCondLst>
                            <p:childTnLst>
                              <p:par>
                                <p:cTn id="161" presetID="0" presetClass="path" presetSubtype="0" accel="50000" decel="50000" fill="hold" grpId="1" nodeType="afterEffect">
                                  <p:stCondLst>
                                    <p:cond delay="0"/>
                                  </p:stCondLst>
                                  <p:childTnLst>
                                    <p:animMotion origin="layout" path="M -0.00468 3.7037E-6 C -0.00104 -0.00926 0.00278 -0.01852 0.00278 -0.03033 C 0.00278 -0.04213 -0.00121 -0.06667 -0.00468 -0.07061 C -0.00816 -0.07454 -0.01302 -0.0551 -0.0184 -0.0544 C -0.02378 -0.05371 -0.03021 -0.06019 -0.03663 -0.06667 " pathEditMode="relative" rAng="0" ptsTypes="aaaaA">
                                      <p:cBhvr>
                                        <p:cTn id="162" dur="500" fill="hold"/>
                                        <p:tgtEl>
                                          <p:spTgt spid="27"/>
                                        </p:tgtEl>
                                        <p:attrNameLst>
                                          <p:attrName>ppt_x</p:attrName>
                                          <p:attrName>ppt_y</p:attrName>
                                        </p:attrNameLst>
                                      </p:cBhvr>
                                      <p:rCtr x="-1200" y="-3700"/>
                                    </p:animMotion>
                                  </p:childTnLst>
                                </p:cTn>
                              </p:par>
                            </p:childTnLst>
                          </p:cTn>
                        </p:par>
                        <p:par>
                          <p:cTn id="163" fill="hold">
                            <p:stCondLst>
                              <p:cond delay="22000"/>
                            </p:stCondLst>
                            <p:childTnLst>
                              <p:par>
                                <p:cTn id="164" presetID="10" presetClass="exit" presetSubtype="0" fill="hold" grpId="2" nodeType="afterEffect">
                                  <p:stCondLst>
                                    <p:cond delay="2000"/>
                                  </p:stCondLst>
                                  <p:childTnLst>
                                    <p:animEffect transition="out" filter="fade">
                                      <p:cBhvr>
                                        <p:cTn id="165" dur="1000"/>
                                        <p:tgtEl>
                                          <p:spTgt spid="6"/>
                                        </p:tgtEl>
                                      </p:cBhvr>
                                    </p:animEffect>
                                    <p:set>
                                      <p:cBhvr>
                                        <p:cTn id="166" dur="1" fill="hold">
                                          <p:stCondLst>
                                            <p:cond delay="999"/>
                                          </p:stCondLst>
                                        </p:cTn>
                                        <p:tgtEl>
                                          <p:spTgt spid="6"/>
                                        </p:tgtEl>
                                        <p:attrNameLst>
                                          <p:attrName>style.visibility</p:attrName>
                                        </p:attrNameLst>
                                      </p:cBhvr>
                                      <p:to>
                                        <p:strVal val="hidden"/>
                                      </p:to>
                                    </p:set>
                                  </p:childTnLst>
                                </p:cTn>
                              </p:par>
                              <p:par>
                                <p:cTn id="167" presetID="10" presetClass="exit" presetSubtype="0" fill="hold" grpId="2" nodeType="withEffect">
                                  <p:stCondLst>
                                    <p:cond delay="2000"/>
                                  </p:stCondLst>
                                  <p:childTnLst>
                                    <p:animEffect transition="out" filter="fade">
                                      <p:cBhvr>
                                        <p:cTn id="168" dur="2000"/>
                                        <p:tgtEl>
                                          <p:spTgt spid="7"/>
                                        </p:tgtEl>
                                      </p:cBhvr>
                                    </p:animEffect>
                                    <p:set>
                                      <p:cBhvr>
                                        <p:cTn id="169" dur="1" fill="hold">
                                          <p:stCondLst>
                                            <p:cond delay="1999"/>
                                          </p:stCondLst>
                                        </p:cTn>
                                        <p:tgtEl>
                                          <p:spTgt spid="7"/>
                                        </p:tgtEl>
                                        <p:attrNameLst>
                                          <p:attrName>style.visibility</p:attrName>
                                        </p:attrNameLst>
                                      </p:cBhvr>
                                      <p:to>
                                        <p:strVal val="hidden"/>
                                      </p:to>
                                    </p:set>
                                  </p:childTnLst>
                                </p:cTn>
                              </p:par>
                              <p:par>
                                <p:cTn id="170" presetID="10" presetClass="exit" presetSubtype="0" fill="hold" grpId="2" nodeType="withEffect">
                                  <p:stCondLst>
                                    <p:cond delay="2000"/>
                                  </p:stCondLst>
                                  <p:childTnLst>
                                    <p:animEffect transition="out" filter="fade">
                                      <p:cBhvr>
                                        <p:cTn id="171" dur="2000"/>
                                        <p:tgtEl>
                                          <p:spTgt spid="8"/>
                                        </p:tgtEl>
                                      </p:cBhvr>
                                    </p:animEffect>
                                    <p:set>
                                      <p:cBhvr>
                                        <p:cTn id="172" dur="1" fill="hold">
                                          <p:stCondLst>
                                            <p:cond delay="1999"/>
                                          </p:stCondLst>
                                        </p:cTn>
                                        <p:tgtEl>
                                          <p:spTgt spid="8"/>
                                        </p:tgtEl>
                                        <p:attrNameLst>
                                          <p:attrName>style.visibility</p:attrName>
                                        </p:attrNameLst>
                                      </p:cBhvr>
                                      <p:to>
                                        <p:strVal val="hidden"/>
                                      </p:to>
                                    </p:set>
                                  </p:childTnLst>
                                </p:cTn>
                              </p:par>
                              <p:par>
                                <p:cTn id="173" presetID="10" presetClass="exit" presetSubtype="0" fill="hold" grpId="2" nodeType="withEffect">
                                  <p:stCondLst>
                                    <p:cond delay="2000"/>
                                  </p:stCondLst>
                                  <p:childTnLst>
                                    <p:animEffect transition="out" filter="fade">
                                      <p:cBhvr>
                                        <p:cTn id="174" dur="2000"/>
                                        <p:tgtEl>
                                          <p:spTgt spid="9"/>
                                        </p:tgtEl>
                                      </p:cBhvr>
                                    </p:animEffect>
                                    <p:set>
                                      <p:cBhvr>
                                        <p:cTn id="175" dur="1" fill="hold">
                                          <p:stCondLst>
                                            <p:cond delay="1999"/>
                                          </p:stCondLst>
                                        </p:cTn>
                                        <p:tgtEl>
                                          <p:spTgt spid="9"/>
                                        </p:tgtEl>
                                        <p:attrNameLst>
                                          <p:attrName>style.visibility</p:attrName>
                                        </p:attrNameLst>
                                      </p:cBhvr>
                                      <p:to>
                                        <p:strVal val="hidden"/>
                                      </p:to>
                                    </p:set>
                                  </p:childTnLst>
                                </p:cTn>
                              </p:par>
                              <p:par>
                                <p:cTn id="176" presetID="10" presetClass="exit" presetSubtype="0" fill="hold" grpId="2" nodeType="withEffect">
                                  <p:stCondLst>
                                    <p:cond delay="2000"/>
                                  </p:stCondLst>
                                  <p:childTnLst>
                                    <p:animEffect transition="out" filter="fade">
                                      <p:cBhvr>
                                        <p:cTn id="177" dur="2000"/>
                                        <p:tgtEl>
                                          <p:spTgt spid="10"/>
                                        </p:tgtEl>
                                      </p:cBhvr>
                                    </p:animEffect>
                                    <p:set>
                                      <p:cBhvr>
                                        <p:cTn id="178" dur="1" fill="hold">
                                          <p:stCondLst>
                                            <p:cond delay="1999"/>
                                          </p:stCondLst>
                                        </p:cTn>
                                        <p:tgtEl>
                                          <p:spTgt spid="10"/>
                                        </p:tgtEl>
                                        <p:attrNameLst>
                                          <p:attrName>style.visibility</p:attrName>
                                        </p:attrNameLst>
                                      </p:cBhvr>
                                      <p:to>
                                        <p:strVal val="hidden"/>
                                      </p:to>
                                    </p:set>
                                  </p:childTnLst>
                                </p:cTn>
                              </p:par>
                              <p:par>
                                <p:cTn id="179" presetID="10" presetClass="exit" presetSubtype="0" fill="hold" grpId="2" nodeType="withEffect">
                                  <p:stCondLst>
                                    <p:cond delay="2000"/>
                                  </p:stCondLst>
                                  <p:childTnLst>
                                    <p:animEffect transition="out" filter="fade">
                                      <p:cBhvr>
                                        <p:cTn id="180" dur="2000"/>
                                        <p:tgtEl>
                                          <p:spTgt spid="11"/>
                                        </p:tgtEl>
                                      </p:cBhvr>
                                    </p:animEffect>
                                    <p:set>
                                      <p:cBhvr>
                                        <p:cTn id="181" dur="1" fill="hold">
                                          <p:stCondLst>
                                            <p:cond delay="1999"/>
                                          </p:stCondLst>
                                        </p:cTn>
                                        <p:tgtEl>
                                          <p:spTgt spid="11"/>
                                        </p:tgtEl>
                                        <p:attrNameLst>
                                          <p:attrName>style.visibility</p:attrName>
                                        </p:attrNameLst>
                                      </p:cBhvr>
                                      <p:to>
                                        <p:strVal val="hidden"/>
                                      </p:to>
                                    </p:set>
                                  </p:childTnLst>
                                </p:cTn>
                              </p:par>
                              <p:par>
                                <p:cTn id="182" presetID="10" presetClass="exit" presetSubtype="0" fill="hold" grpId="2" nodeType="withEffect">
                                  <p:stCondLst>
                                    <p:cond delay="2000"/>
                                  </p:stCondLst>
                                  <p:childTnLst>
                                    <p:animEffect transition="out" filter="fade">
                                      <p:cBhvr>
                                        <p:cTn id="183" dur="2000"/>
                                        <p:tgtEl>
                                          <p:spTgt spid="12"/>
                                        </p:tgtEl>
                                      </p:cBhvr>
                                    </p:animEffect>
                                    <p:set>
                                      <p:cBhvr>
                                        <p:cTn id="184" dur="1" fill="hold">
                                          <p:stCondLst>
                                            <p:cond delay="1999"/>
                                          </p:stCondLst>
                                        </p:cTn>
                                        <p:tgtEl>
                                          <p:spTgt spid="12"/>
                                        </p:tgtEl>
                                        <p:attrNameLst>
                                          <p:attrName>style.visibility</p:attrName>
                                        </p:attrNameLst>
                                      </p:cBhvr>
                                      <p:to>
                                        <p:strVal val="hidden"/>
                                      </p:to>
                                    </p:set>
                                  </p:childTnLst>
                                </p:cTn>
                              </p:par>
                              <p:par>
                                <p:cTn id="185" presetID="10" presetClass="exit" presetSubtype="0" fill="hold" grpId="2" nodeType="withEffect">
                                  <p:stCondLst>
                                    <p:cond delay="2000"/>
                                  </p:stCondLst>
                                  <p:childTnLst>
                                    <p:animEffect transition="out" filter="fade">
                                      <p:cBhvr>
                                        <p:cTn id="186" dur="2000"/>
                                        <p:tgtEl>
                                          <p:spTgt spid="13"/>
                                        </p:tgtEl>
                                      </p:cBhvr>
                                    </p:animEffect>
                                    <p:set>
                                      <p:cBhvr>
                                        <p:cTn id="187" dur="1" fill="hold">
                                          <p:stCondLst>
                                            <p:cond delay="1999"/>
                                          </p:stCondLst>
                                        </p:cTn>
                                        <p:tgtEl>
                                          <p:spTgt spid="13"/>
                                        </p:tgtEl>
                                        <p:attrNameLst>
                                          <p:attrName>style.visibility</p:attrName>
                                        </p:attrNameLst>
                                      </p:cBhvr>
                                      <p:to>
                                        <p:strVal val="hidden"/>
                                      </p:to>
                                    </p:set>
                                  </p:childTnLst>
                                </p:cTn>
                              </p:par>
                              <p:par>
                                <p:cTn id="188" presetID="10" presetClass="exit" presetSubtype="0" fill="hold" grpId="2" nodeType="withEffect">
                                  <p:stCondLst>
                                    <p:cond delay="2000"/>
                                  </p:stCondLst>
                                  <p:childTnLst>
                                    <p:animEffect transition="out" filter="fade">
                                      <p:cBhvr>
                                        <p:cTn id="189" dur="2000"/>
                                        <p:tgtEl>
                                          <p:spTgt spid="14"/>
                                        </p:tgtEl>
                                      </p:cBhvr>
                                    </p:animEffect>
                                    <p:set>
                                      <p:cBhvr>
                                        <p:cTn id="190" dur="1" fill="hold">
                                          <p:stCondLst>
                                            <p:cond delay="1999"/>
                                          </p:stCondLst>
                                        </p:cTn>
                                        <p:tgtEl>
                                          <p:spTgt spid="14"/>
                                        </p:tgtEl>
                                        <p:attrNameLst>
                                          <p:attrName>style.visibility</p:attrName>
                                        </p:attrNameLst>
                                      </p:cBhvr>
                                      <p:to>
                                        <p:strVal val="hidden"/>
                                      </p:to>
                                    </p:set>
                                  </p:childTnLst>
                                </p:cTn>
                              </p:par>
                              <p:par>
                                <p:cTn id="191" presetID="10" presetClass="exit" presetSubtype="0" fill="hold" grpId="2" nodeType="withEffect">
                                  <p:stCondLst>
                                    <p:cond delay="2000"/>
                                  </p:stCondLst>
                                  <p:childTnLst>
                                    <p:animEffect transition="out" filter="fade">
                                      <p:cBhvr>
                                        <p:cTn id="192" dur="2000"/>
                                        <p:tgtEl>
                                          <p:spTgt spid="15"/>
                                        </p:tgtEl>
                                      </p:cBhvr>
                                    </p:animEffect>
                                    <p:set>
                                      <p:cBhvr>
                                        <p:cTn id="193" dur="1" fill="hold">
                                          <p:stCondLst>
                                            <p:cond delay="1999"/>
                                          </p:stCondLst>
                                        </p:cTn>
                                        <p:tgtEl>
                                          <p:spTgt spid="15"/>
                                        </p:tgtEl>
                                        <p:attrNameLst>
                                          <p:attrName>style.visibility</p:attrName>
                                        </p:attrNameLst>
                                      </p:cBhvr>
                                      <p:to>
                                        <p:strVal val="hidden"/>
                                      </p:to>
                                    </p:set>
                                  </p:childTnLst>
                                </p:cTn>
                              </p:par>
                              <p:par>
                                <p:cTn id="194" presetID="10" presetClass="exit" presetSubtype="0" fill="hold" grpId="2" nodeType="withEffect">
                                  <p:stCondLst>
                                    <p:cond delay="2000"/>
                                  </p:stCondLst>
                                  <p:childTnLst>
                                    <p:animEffect transition="out" filter="fade">
                                      <p:cBhvr>
                                        <p:cTn id="195" dur="2000"/>
                                        <p:tgtEl>
                                          <p:spTgt spid="16"/>
                                        </p:tgtEl>
                                      </p:cBhvr>
                                    </p:animEffect>
                                    <p:set>
                                      <p:cBhvr>
                                        <p:cTn id="196" dur="1" fill="hold">
                                          <p:stCondLst>
                                            <p:cond delay="1999"/>
                                          </p:stCondLst>
                                        </p:cTn>
                                        <p:tgtEl>
                                          <p:spTgt spid="16"/>
                                        </p:tgtEl>
                                        <p:attrNameLst>
                                          <p:attrName>style.visibility</p:attrName>
                                        </p:attrNameLst>
                                      </p:cBhvr>
                                      <p:to>
                                        <p:strVal val="hidden"/>
                                      </p:to>
                                    </p:set>
                                  </p:childTnLst>
                                </p:cTn>
                              </p:par>
                              <p:par>
                                <p:cTn id="197" presetID="10" presetClass="exit" presetSubtype="0" fill="hold" grpId="2" nodeType="withEffect">
                                  <p:stCondLst>
                                    <p:cond delay="2000"/>
                                  </p:stCondLst>
                                  <p:childTnLst>
                                    <p:animEffect transition="out" filter="fade">
                                      <p:cBhvr>
                                        <p:cTn id="198" dur="2000"/>
                                        <p:tgtEl>
                                          <p:spTgt spid="17"/>
                                        </p:tgtEl>
                                      </p:cBhvr>
                                    </p:animEffect>
                                    <p:set>
                                      <p:cBhvr>
                                        <p:cTn id="199" dur="1" fill="hold">
                                          <p:stCondLst>
                                            <p:cond delay="1999"/>
                                          </p:stCondLst>
                                        </p:cTn>
                                        <p:tgtEl>
                                          <p:spTgt spid="17"/>
                                        </p:tgtEl>
                                        <p:attrNameLst>
                                          <p:attrName>style.visibility</p:attrName>
                                        </p:attrNameLst>
                                      </p:cBhvr>
                                      <p:to>
                                        <p:strVal val="hidden"/>
                                      </p:to>
                                    </p:set>
                                  </p:childTnLst>
                                </p:cTn>
                              </p:par>
                              <p:par>
                                <p:cTn id="200" presetID="10" presetClass="exit" presetSubtype="0" fill="hold" grpId="2" nodeType="withEffect">
                                  <p:stCondLst>
                                    <p:cond delay="2000"/>
                                  </p:stCondLst>
                                  <p:childTnLst>
                                    <p:animEffect transition="out" filter="fade">
                                      <p:cBhvr>
                                        <p:cTn id="201" dur="2000"/>
                                        <p:tgtEl>
                                          <p:spTgt spid="18"/>
                                        </p:tgtEl>
                                      </p:cBhvr>
                                    </p:animEffect>
                                    <p:set>
                                      <p:cBhvr>
                                        <p:cTn id="202" dur="1" fill="hold">
                                          <p:stCondLst>
                                            <p:cond delay="1999"/>
                                          </p:stCondLst>
                                        </p:cTn>
                                        <p:tgtEl>
                                          <p:spTgt spid="18"/>
                                        </p:tgtEl>
                                        <p:attrNameLst>
                                          <p:attrName>style.visibility</p:attrName>
                                        </p:attrNameLst>
                                      </p:cBhvr>
                                      <p:to>
                                        <p:strVal val="hidden"/>
                                      </p:to>
                                    </p:set>
                                  </p:childTnLst>
                                </p:cTn>
                              </p:par>
                              <p:par>
                                <p:cTn id="203" presetID="10" presetClass="exit" presetSubtype="0" fill="hold" grpId="2" nodeType="withEffect">
                                  <p:stCondLst>
                                    <p:cond delay="2000"/>
                                  </p:stCondLst>
                                  <p:childTnLst>
                                    <p:animEffect transition="out" filter="fade">
                                      <p:cBhvr>
                                        <p:cTn id="204" dur="2000"/>
                                        <p:tgtEl>
                                          <p:spTgt spid="19"/>
                                        </p:tgtEl>
                                      </p:cBhvr>
                                    </p:animEffect>
                                    <p:set>
                                      <p:cBhvr>
                                        <p:cTn id="205" dur="1" fill="hold">
                                          <p:stCondLst>
                                            <p:cond delay="1999"/>
                                          </p:stCondLst>
                                        </p:cTn>
                                        <p:tgtEl>
                                          <p:spTgt spid="19"/>
                                        </p:tgtEl>
                                        <p:attrNameLst>
                                          <p:attrName>style.visibility</p:attrName>
                                        </p:attrNameLst>
                                      </p:cBhvr>
                                      <p:to>
                                        <p:strVal val="hidden"/>
                                      </p:to>
                                    </p:set>
                                  </p:childTnLst>
                                </p:cTn>
                              </p:par>
                              <p:par>
                                <p:cTn id="206" presetID="10" presetClass="exit" presetSubtype="0" fill="hold" grpId="2" nodeType="withEffect">
                                  <p:stCondLst>
                                    <p:cond delay="2000"/>
                                  </p:stCondLst>
                                  <p:childTnLst>
                                    <p:animEffect transition="out" filter="fade">
                                      <p:cBhvr>
                                        <p:cTn id="207" dur="2000"/>
                                        <p:tgtEl>
                                          <p:spTgt spid="20"/>
                                        </p:tgtEl>
                                      </p:cBhvr>
                                    </p:animEffect>
                                    <p:set>
                                      <p:cBhvr>
                                        <p:cTn id="208" dur="1" fill="hold">
                                          <p:stCondLst>
                                            <p:cond delay="1999"/>
                                          </p:stCondLst>
                                        </p:cTn>
                                        <p:tgtEl>
                                          <p:spTgt spid="20"/>
                                        </p:tgtEl>
                                        <p:attrNameLst>
                                          <p:attrName>style.visibility</p:attrName>
                                        </p:attrNameLst>
                                      </p:cBhvr>
                                      <p:to>
                                        <p:strVal val="hidden"/>
                                      </p:to>
                                    </p:set>
                                  </p:childTnLst>
                                </p:cTn>
                              </p:par>
                              <p:par>
                                <p:cTn id="209" presetID="10" presetClass="exit" presetSubtype="0" fill="hold" grpId="2" nodeType="withEffect">
                                  <p:stCondLst>
                                    <p:cond delay="2000"/>
                                  </p:stCondLst>
                                  <p:childTnLst>
                                    <p:animEffect transition="out" filter="fade">
                                      <p:cBhvr>
                                        <p:cTn id="210" dur="2000"/>
                                        <p:tgtEl>
                                          <p:spTgt spid="21"/>
                                        </p:tgtEl>
                                      </p:cBhvr>
                                    </p:animEffect>
                                    <p:set>
                                      <p:cBhvr>
                                        <p:cTn id="211" dur="1" fill="hold">
                                          <p:stCondLst>
                                            <p:cond delay="1999"/>
                                          </p:stCondLst>
                                        </p:cTn>
                                        <p:tgtEl>
                                          <p:spTgt spid="21"/>
                                        </p:tgtEl>
                                        <p:attrNameLst>
                                          <p:attrName>style.visibility</p:attrName>
                                        </p:attrNameLst>
                                      </p:cBhvr>
                                      <p:to>
                                        <p:strVal val="hidden"/>
                                      </p:to>
                                    </p:set>
                                  </p:childTnLst>
                                </p:cTn>
                              </p:par>
                              <p:par>
                                <p:cTn id="212" presetID="10" presetClass="exit" presetSubtype="0" fill="hold" grpId="2" nodeType="withEffect">
                                  <p:stCondLst>
                                    <p:cond delay="2000"/>
                                  </p:stCondLst>
                                  <p:childTnLst>
                                    <p:animEffect transition="out" filter="fade">
                                      <p:cBhvr>
                                        <p:cTn id="213" dur="2000"/>
                                        <p:tgtEl>
                                          <p:spTgt spid="22"/>
                                        </p:tgtEl>
                                      </p:cBhvr>
                                    </p:animEffect>
                                    <p:set>
                                      <p:cBhvr>
                                        <p:cTn id="214" dur="1" fill="hold">
                                          <p:stCondLst>
                                            <p:cond delay="1999"/>
                                          </p:stCondLst>
                                        </p:cTn>
                                        <p:tgtEl>
                                          <p:spTgt spid="22"/>
                                        </p:tgtEl>
                                        <p:attrNameLst>
                                          <p:attrName>style.visibility</p:attrName>
                                        </p:attrNameLst>
                                      </p:cBhvr>
                                      <p:to>
                                        <p:strVal val="hidden"/>
                                      </p:to>
                                    </p:set>
                                  </p:childTnLst>
                                </p:cTn>
                              </p:par>
                              <p:par>
                                <p:cTn id="215" presetID="10" presetClass="exit" presetSubtype="0" fill="hold" grpId="2" nodeType="withEffect">
                                  <p:stCondLst>
                                    <p:cond delay="2000"/>
                                  </p:stCondLst>
                                  <p:childTnLst>
                                    <p:animEffect transition="out" filter="fade">
                                      <p:cBhvr>
                                        <p:cTn id="216" dur="2000"/>
                                        <p:tgtEl>
                                          <p:spTgt spid="23"/>
                                        </p:tgtEl>
                                      </p:cBhvr>
                                    </p:animEffect>
                                    <p:set>
                                      <p:cBhvr>
                                        <p:cTn id="217" dur="1" fill="hold">
                                          <p:stCondLst>
                                            <p:cond delay="1999"/>
                                          </p:stCondLst>
                                        </p:cTn>
                                        <p:tgtEl>
                                          <p:spTgt spid="23"/>
                                        </p:tgtEl>
                                        <p:attrNameLst>
                                          <p:attrName>style.visibility</p:attrName>
                                        </p:attrNameLst>
                                      </p:cBhvr>
                                      <p:to>
                                        <p:strVal val="hidden"/>
                                      </p:to>
                                    </p:set>
                                  </p:childTnLst>
                                </p:cTn>
                              </p:par>
                              <p:par>
                                <p:cTn id="218" presetID="10" presetClass="exit" presetSubtype="0" fill="hold" grpId="2" nodeType="withEffect">
                                  <p:stCondLst>
                                    <p:cond delay="2000"/>
                                  </p:stCondLst>
                                  <p:childTnLst>
                                    <p:animEffect transition="out" filter="fade">
                                      <p:cBhvr>
                                        <p:cTn id="219" dur="2000"/>
                                        <p:tgtEl>
                                          <p:spTgt spid="24"/>
                                        </p:tgtEl>
                                      </p:cBhvr>
                                    </p:animEffect>
                                    <p:set>
                                      <p:cBhvr>
                                        <p:cTn id="220" dur="1" fill="hold">
                                          <p:stCondLst>
                                            <p:cond delay="1999"/>
                                          </p:stCondLst>
                                        </p:cTn>
                                        <p:tgtEl>
                                          <p:spTgt spid="24"/>
                                        </p:tgtEl>
                                        <p:attrNameLst>
                                          <p:attrName>style.visibility</p:attrName>
                                        </p:attrNameLst>
                                      </p:cBhvr>
                                      <p:to>
                                        <p:strVal val="hidden"/>
                                      </p:to>
                                    </p:set>
                                  </p:childTnLst>
                                </p:cTn>
                              </p:par>
                              <p:par>
                                <p:cTn id="221" presetID="10" presetClass="exit" presetSubtype="0" fill="hold" grpId="2" nodeType="withEffect">
                                  <p:stCondLst>
                                    <p:cond delay="2000"/>
                                  </p:stCondLst>
                                  <p:childTnLst>
                                    <p:animEffect transition="out" filter="fade">
                                      <p:cBhvr>
                                        <p:cTn id="222" dur="2000"/>
                                        <p:tgtEl>
                                          <p:spTgt spid="25"/>
                                        </p:tgtEl>
                                      </p:cBhvr>
                                    </p:animEffect>
                                    <p:set>
                                      <p:cBhvr>
                                        <p:cTn id="223" dur="1" fill="hold">
                                          <p:stCondLst>
                                            <p:cond delay="1999"/>
                                          </p:stCondLst>
                                        </p:cTn>
                                        <p:tgtEl>
                                          <p:spTgt spid="25"/>
                                        </p:tgtEl>
                                        <p:attrNameLst>
                                          <p:attrName>style.visibility</p:attrName>
                                        </p:attrNameLst>
                                      </p:cBhvr>
                                      <p:to>
                                        <p:strVal val="hidden"/>
                                      </p:to>
                                    </p:set>
                                  </p:childTnLst>
                                </p:cTn>
                              </p:par>
                              <p:par>
                                <p:cTn id="224" presetID="10" presetClass="exit" presetSubtype="0" fill="hold" grpId="2" nodeType="withEffect">
                                  <p:stCondLst>
                                    <p:cond delay="2000"/>
                                  </p:stCondLst>
                                  <p:childTnLst>
                                    <p:animEffect transition="out" filter="fade">
                                      <p:cBhvr>
                                        <p:cTn id="225" dur="2000"/>
                                        <p:tgtEl>
                                          <p:spTgt spid="26"/>
                                        </p:tgtEl>
                                      </p:cBhvr>
                                    </p:animEffect>
                                    <p:set>
                                      <p:cBhvr>
                                        <p:cTn id="226" dur="1" fill="hold">
                                          <p:stCondLst>
                                            <p:cond delay="1999"/>
                                          </p:stCondLst>
                                        </p:cTn>
                                        <p:tgtEl>
                                          <p:spTgt spid="26"/>
                                        </p:tgtEl>
                                        <p:attrNameLst>
                                          <p:attrName>style.visibility</p:attrName>
                                        </p:attrNameLst>
                                      </p:cBhvr>
                                      <p:to>
                                        <p:strVal val="hidden"/>
                                      </p:to>
                                    </p:set>
                                  </p:childTnLst>
                                </p:cTn>
                              </p:par>
                              <p:par>
                                <p:cTn id="227" presetID="10" presetClass="exit" presetSubtype="0" fill="hold" grpId="2" nodeType="withEffect">
                                  <p:stCondLst>
                                    <p:cond delay="2000"/>
                                  </p:stCondLst>
                                  <p:childTnLst>
                                    <p:animEffect transition="out" filter="fade">
                                      <p:cBhvr>
                                        <p:cTn id="228" dur="2000"/>
                                        <p:tgtEl>
                                          <p:spTgt spid="27"/>
                                        </p:tgtEl>
                                      </p:cBhvr>
                                    </p:animEffect>
                                    <p:set>
                                      <p:cBhvr>
                                        <p:cTn id="229" dur="1" fill="hold">
                                          <p:stCondLst>
                                            <p:cond delay="1999"/>
                                          </p:stCondLst>
                                        </p:cTn>
                                        <p:tgtEl>
                                          <p:spTgt spid="27"/>
                                        </p:tgtEl>
                                        <p:attrNameLst>
                                          <p:attrName>style.visibility</p:attrName>
                                        </p:attrNameLst>
                                      </p:cBhvr>
                                      <p:to>
                                        <p:strVal val="hidden"/>
                                      </p:to>
                                    </p:set>
                                  </p:childTnLst>
                                </p:cTn>
                              </p:par>
                              <p:par>
                                <p:cTn id="230" presetID="10" presetClass="exit" presetSubtype="0" fill="hold" grpId="2" nodeType="withEffect">
                                  <p:stCondLst>
                                    <p:cond delay="2000"/>
                                  </p:stCondLst>
                                  <p:childTnLst>
                                    <p:animEffect transition="out" filter="fade">
                                      <p:cBhvr>
                                        <p:cTn id="231" dur="2000"/>
                                        <p:tgtEl>
                                          <p:spTgt spid="28"/>
                                        </p:tgtEl>
                                      </p:cBhvr>
                                    </p:animEffect>
                                    <p:set>
                                      <p:cBhvr>
                                        <p:cTn id="232" dur="1" fill="hold">
                                          <p:stCondLst>
                                            <p:cond delay="1999"/>
                                          </p:stCondLst>
                                        </p:cTn>
                                        <p:tgtEl>
                                          <p:spTgt spid="28"/>
                                        </p:tgtEl>
                                        <p:attrNameLst>
                                          <p:attrName>style.visibility</p:attrName>
                                        </p:attrNameLst>
                                      </p:cBhvr>
                                      <p:to>
                                        <p:strVal val="hidden"/>
                                      </p:to>
                                    </p:set>
                                  </p:childTnLst>
                                </p:cTn>
                              </p:par>
                              <p:par>
                                <p:cTn id="233" presetID="10" presetClass="entr" presetSubtype="0" fill="hold" nodeType="withEffect">
                                  <p:stCondLst>
                                    <p:cond delay="2000"/>
                                  </p:stCondLst>
                                  <p:childTnLst>
                                    <p:set>
                                      <p:cBhvr>
                                        <p:cTn id="234" dur="1" fill="hold">
                                          <p:stCondLst>
                                            <p:cond delay="0"/>
                                          </p:stCondLst>
                                        </p:cTn>
                                        <p:tgtEl>
                                          <p:spTgt spid="29"/>
                                        </p:tgtEl>
                                        <p:attrNameLst>
                                          <p:attrName>style.visibility</p:attrName>
                                        </p:attrNameLst>
                                      </p:cBhvr>
                                      <p:to>
                                        <p:strVal val="visible"/>
                                      </p:to>
                                    </p:set>
                                    <p:animEffect transition="in" filter="fade">
                                      <p:cBhvr>
                                        <p:cTn id="235"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7" grpId="0"/>
      <p:bldP spid="7" grpId="1"/>
      <p:bldP spid="7" grpId="2"/>
      <p:bldP spid="8" grpId="0"/>
      <p:bldP spid="8" grpId="1"/>
      <p:bldP spid="8" grpId="2"/>
      <p:bldP spid="9" grpId="0"/>
      <p:bldP spid="9" grpId="1"/>
      <p:bldP spid="9" grpId="2"/>
      <p:bldP spid="10" grpId="0"/>
      <p:bldP spid="10" grpId="1"/>
      <p:bldP spid="10" grpId="2"/>
      <p:bldP spid="11" grpId="0"/>
      <p:bldP spid="11" grpId="1"/>
      <p:bldP spid="11" grpId="2"/>
      <p:bldP spid="12" grpId="0"/>
      <p:bldP spid="12" grpId="1"/>
      <p:bldP spid="12" grpId="2"/>
      <p:bldP spid="13" grpId="0"/>
      <p:bldP spid="13" grpId="1"/>
      <p:bldP spid="13" grpId="2"/>
      <p:bldP spid="14" grpId="0"/>
      <p:bldP spid="14" grpId="1"/>
      <p:bldP spid="14" grpId="2"/>
      <p:bldP spid="15" grpId="0"/>
      <p:bldP spid="15" grpId="1"/>
      <p:bldP spid="15" grpId="2"/>
      <p:bldP spid="16" grpId="0"/>
      <p:bldP spid="16" grpId="1"/>
      <p:bldP spid="16" grpId="2"/>
      <p:bldP spid="17" grpId="0"/>
      <p:bldP spid="17" grpId="1"/>
      <p:bldP spid="17" grpId="2"/>
      <p:bldP spid="18" grpId="0"/>
      <p:bldP spid="18" grpId="1"/>
      <p:bldP spid="18" grpId="2"/>
      <p:bldP spid="19" grpId="0"/>
      <p:bldP spid="19" grpId="1"/>
      <p:bldP spid="19" grpId="2"/>
      <p:bldP spid="20" grpId="0"/>
      <p:bldP spid="20" grpId="1"/>
      <p:bldP spid="20" grpId="2"/>
      <p:bldP spid="21" grpId="0"/>
      <p:bldP spid="21" grpId="1"/>
      <p:bldP spid="21" grpId="2"/>
      <p:bldP spid="22" grpId="0"/>
      <p:bldP spid="22" grpId="1"/>
      <p:bldP spid="22" grpId="2"/>
      <p:bldP spid="23" grpId="0"/>
      <p:bldP spid="23" grpId="1"/>
      <p:bldP spid="23" grpId="2"/>
      <p:bldP spid="24" grpId="0"/>
      <p:bldP spid="24" grpId="1"/>
      <p:bldP spid="24" grpId="2"/>
      <p:bldP spid="25" grpId="0"/>
      <p:bldP spid="25" grpId="1"/>
      <p:bldP spid="25" grpId="2"/>
      <p:bldP spid="26" grpId="0"/>
      <p:bldP spid="26" grpId="1"/>
      <p:bldP spid="26" grpId="2"/>
      <p:bldP spid="27" grpId="0"/>
      <p:bldP spid="27" grpId="1"/>
      <p:bldP spid="27" grpId="2"/>
      <p:bldP spid="28" grpId="0"/>
      <p:bldP spid="28" grpId="1"/>
      <p:bldP spid="28"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8879632" y="116632"/>
            <a:ext cx="3312368" cy="584775"/>
          </a:xfrm>
          <a:prstGeom prst="rect">
            <a:avLst/>
          </a:prstGeom>
          <a:noFill/>
          <a:ln w="9525">
            <a:noFill/>
            <a:miter lim="800000"/>
            <a:headEnd/>
            <a:tailEnd/>
          </a:ln>
        </p:spPr>
        <p:txBody>
          <a:bodyPr wrap="square">
            <a:spAutoFit/>
          </a:bodyPr>
          <a:lstStyle/>
          <a:p>
            <a:pPr marL="514350" indent="-514350"/>
            <a:r>
              <a:rPr lang="fr-FR" sz="3200" b="1" u="sng" dirty="0" smtClean="0">
                <a:latin typeface="Lucida Calligraphy" pitchFamily="66" charset="0"/>
              </a:rPr>
              <a:t>Introduction</a:t>
            </a:r>
            <a:endParaRPr lang="fr-FR" sz="3200" b="1" u="sng" dirty="0">
              <a:latin typeface="Lucida Calligraphy" pitchFamily="66" charset="0"/>
            </a:endParaRPr>
          </a:p>
        </p:txBody>
      </p:sp>
      <p:sp>
        <p:nvSpPr>
          <p:cNvPr id="5" name="Rectangle 4"/>
          <p:cNvSpPr/>
          <p:nvPr/>
        </p:nvSpPr>
        <p:spPr>
          <a:xfrm>
            <a:off x="479376" y="1268760"/>
            <a:ext cx="11377264" cy="3323987"/>
          </a:xfrm>
          <a:prstGeom prst="rect">
            <a:avLst/>
          </a:prstGeom>
        </p:spPr>
        <p:txBody>
          <a:bodyPr wrap="square">
            <a:spAutoFit/>
          </a:bodyPr>
          <a:lstStyle/>
          <a:p>
            <a:pPr algn="just">
              <a:lnSpc>
                <a:spcPct val="150000"/>
              </a:lnSpc>
            </a:pPr>
            <a:r>
              <a:rPr lang="fr-FR" sz="2800" dirty="0">
                <a:latin typeface="Times New Roman" panose="02020603050405020304" pitchFamily="18" charset="0"/>
                <a:cs typeface="Times New Roman" panose="02020603050405020304" pitchFamily="18" charset="0"/>
              </a:rPr>
              <a:t>Une agglomération urbaine ou rurale est parcourue par un flux d’eau qui conditionne son activité et son développement.</a:t>
            </a:r>
          </a:p>
          <a:p>
            <a:pPr algn="just">
              <a:lnSpc>
                <a:spcPct val="150000"/>
              </a:lnSpc>
            </a:pPr>
            <a:r>
              <a:rPr lang="fr-FR" sz="2800" dirty="0">
                <a:latin typeface="Times New Roman" panose="02020603050405020304" pitchFamily="18" charset="0"/>
                <a:cs typeface="Times New Roman" panose="02020603050405020304" pitchFamily="18" charset="0"/>
              </a:rPr>
              <a:t>Dans une agglomération, l'eau suit un cycle complexe qui implique son prélèvement, son traitement, sa distribution, son utilisation et son rejet dans le milieu naturel. Ce cycle est appelé le cycle de l'eau en ville</a:t>
            </a: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8879632" y="116632"/>
            <a:ext cx="3312368" cy="584775"/>
          </a:xfrm>
          <a:prstGeom prst="rect">
            <a:avLst/>
          </a:prstGeom>
          <a:noFill/>
          <a:ln w="9525">
            <a:noFill/>
            <a:miter lim="800000"/>
            <a:headEnd/>
            <a:tailEnd/>
          </a:ln>
        </p:spPr>
        <p:txBody>
          <a:bodyPr wrap="square">
            <a:spAutoFit/>
          </a:bodyPr>
          <a:lstStyle/>
          <a:p>
            <a:pPr marL="514350" indent="-514350"/>
            <a:r>
              <a:rPr lang="fr-FR" sz="3200" b="1" u="sng" dirty="0" smtClean="0">
                <a:latin typeface="Lucida Calligraphy" pitchFamily="66" charset="0"/>
              </a:rPr>
              <a:t>Introduction</a:t>
            </a:r>
            <a:endParaRPr lang="fr-FR" sz="3200" b="1" u="sng" dirty="0">
              <a:latin typeface="Lucida Calligraphy" pitchFamily="66" charset="0"/>
            </a:endParaRPr>
          </a:p>
        </p:txBody>
      </p:sp>
      <p:sp>
        <p:nvSpPr>
          <p:cNvPr id="5" name="Rectangle 4"/>
          <p:cNvSpPr/>
          <p:nvPr/>
        </p:nvSpPr>
        <p:spPr>
          <a:xfrm>
            <a:off x="479376" y="1412776"/>
            <a:ext cx="11377264" cy="3970318"/>
          </a:xfrm>
          <a:prstGeom prst="rect">
            <a:avLst/>
          </a:prstGeom>
        </p:spPr>
        <p:txBody>
          <a:bodyPr wrap="square">
            <a:spAutoFit/>
          </a:bodyPr>
          <a:lstStyle/>
          <a:p>
            <a:pPr algn="just">
              <a:lnSpc>
                <a:spcPct val="150000"/>
              </a:lnSpc>
            </a:pPr>
            <a:r>
              <a:rPr lang="fr-FR" sz="2800" dirty="0">
                <a:latin typeface="Times New Roman" panose="02020603050405020304" pitchFamily="18" charset="0"/>
                <a:cs typeface="Times New Roman" panose="02020603050405020304" pitchFamily="18" charset="0"/>
              </a:rPr>
              <a:t>La gestion des ouvrages d'AEP (Alimentation en Eau Potable) est donc un enjeu majeur pour </a:t>
            </a:r>
            <a:r>
              <a:rPr lang="fr-FR" sz="2800" dirty="0">
                <a:latin typeface="Times New Roman" panose="02020603050405020304" pitchFamily="18" charset="0"/>
                <a:cs typeface="Times New Roman" panose="02020603050405020304" pitchFamily="18" charset="0"/>
              </a:rPr>
              <a:t>les autorités locales et </a:t>
            </a:r>
            <a:r>
              <a:rPr lang="fr-FR" sz="2800" dirty="0">
                <a:latin typeface="Times New Roman" panose="02020603050405020304" pitchFamily="18" charset="0"/>
                <a:cs typeface="Times New Roman" panose="02020603050405020304" pitchFamily="18" charset="0"/>
              </a:rPr>
              <a:t>les acteurs du secteur de </a:t>
            </a:r>
            <a:r>
              <a:rPr lang="fr-FR" sz="2800" dirty="0" smtClean="0">
                <a:latin typeface="Times New Roman" panose="02020603050405020304" pitchFamily="18" charset="0"/>
                <a:cs typeface="Times New Roman" panose="02020603050405020304" pitchFamily="18" charset="0"/>
              </a:rPr>
              <a:t>l'eau.</a:t>
            </a:r>
          </a:p>
          <a:p>
            <a:pPr algn="just">
              <a:lnSpc>
                <a:spcPct val="150000"/>
              </a:lnSpc>
            </a:pPr>
            <a:r>
              <a:rPr lang="fr-FR" sz="2800" dirty="0" smtClean="0">
                <a:latin typeface="Times New Roman" panose="02020603050405020304" pitchFamily="18" charset="0"/>
                <a:cs typeface="Times New Roman" panose="02020603050405020304" pitchFamily="18" charset="0"/>
              </a:rPr>
              <a:t>Une </a:t>
            </a:r>
            <a:r>
              <a:rPr lang="fr-FR" sz="2800" dirty="0">
                <a:latin typeface="Times New Roman" panose="02020603050405020304" pitchFamily="18" charset="0"/>
                <a:cs typeface="Times New Roman" panose="02020603050405020304" pitchFamily="18" charset="0"/>
              </a:rPr>
              <a:t>gestion efficace </a:t>
            </a:r>
            <a:r>
              <a:rPr lang="fr-FR" sz="2800" dirty="0" smtClean="0">
                <a:latin typeface="Times New Roman" panose="02020603050405020304" pitchFamily="18" charset="0"/>
                <a:cs typeface="Times New Roman" panose="02020603050405020304" pitchFamily="18" charset="0"/>
              </a:rPr>
              <a:t>des </a:t>
            </a:r>
            <a:r>
              <a:rPr lang="fr-FR" sz="2800" dirty="0">
                <a:latin typeface="Times New Roman" panose="02020603050405020304" pitchFamily="18" charset="0"/>
                <a:cs typeface="Times New Roman" panose="02020603050405020304" pitchFamily="18" charset="0"/>
              </a:rPr>
              <a:t>ouvrages d'AEP est un facteur clé pour le développement durable d'une agglomération. </a:t>
            </a:r>
            <a:r>
              <a:rPr lang="fr-FR" sz="2800" dirty="0">
                <a:latin typeface="Times New Roman" panose="02020603050405020304" pitchFamily="18" charset="0"/>
                <a:cs typeface="Times New Roman" panose="02020603050405020304" pitchFamily="18" charset="0"/>
              </a:rPr>
              <a:t>En garantissant la qualité et la disponibilité de l'eau potable, elle contribue à la santé publique, à la protection de l'environnement et à la prospérité économique.</a:t>
            </a:r>
          </a:p>
        </p:txBody>
      </p:sp>
    </p:spTree>
    <p:extLst>
      <p:ext uri="{BB962C8B-B14F-4D97-AF65-F5344CB8AC3E}">
        <p14:creationId xmlns:p14="http://schemas.microsoft.com/office/powerpoint/2010/main" val="36766198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5400" y="1268760"/>
            <a:ext cx="10225862" cy="954107"/>
          </a:xfrm>
          <a:prstGeom prst="rect">
            <a:avLst/>
          </a:prstGeom>
        </p:spPr>
        <p:txBody>
          <a:bodyPr wrap="square">
            <a:spAutoFit/>
          </a:bodyPr>
          <a:lstStyle/>
          <a:p>
            <a:pPr algn="just"/>
            <a:r>
              <a:rPr lang="fr-FR" sz="2800" dirty="0">
                <a:latin typeface="Times New Roman" panose="02020603050405020304" pitchFamily="18" charset="0"/>
                <a:cs typeface="Times New Roman" panose="02020603050405020304" pitchFamily="18" charset="0"/>
              </a:rPr>
              <a:t>Les systèmes de distribution d'eau peuvent être classés selon plusieurs critères, qui permettent de les caractériser et de les </a:t>
            </a:r>
            <a:r>
              <a:rPr lang="fr-FR" sz="2800" dirty="0" smtClean="0">
                <a:latin typeface="Times New Roman" panose="02020603050405020304" pitchFamily="18" charset="0"/>
                <a:cs typeface="Times New Roman" panose="02020603050405020304" pitchFamily="18" charset="0"/>
              </a:rPr>
              <a:t>comparer</a:t>
            </a:r>
            <a:r>
              <a:rPr lang="fr-FR" sz="2800" dirty="0">
                <a:latin typeface="Times New Roman" panose="02020603050405020304" pitchFamily="18" charset="0"/>
                <a:cs typeface="Times New Roman" panose="02020603050405020304" pitchFamily="18" charset="0"/>
              </a:rPr>
              <a:t>:</a:t>
            </a:r>
          </a:p>
        </p:txBody>
      </p:sp>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709179" y="2708920"/>
            <a:ext cx="10225862" cy="2246769"/>
          </a:xfrm>
          <a:prstGeom prst="rect">
            <a:avLst/>
          </a:prstGeom>
        </p:spPr>
        <p:txBody>
          <a:bodyPr wrap="square">
            <a:spAutoFit/>
          </a:bodyPr>
          <a:lstStyle/>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Critère 1 : Type de </a:t>
            </a:r>
            <a:r>
              <a:rPr lang="fr-FR" sz="2800" dirty="0" smtClean="0">
                <a:latin typeface="Times New Roman" panose="02020603050405020304" pitchFamily="18" charset="0"/>
                <a:cs typeface="Times New Roman" panose="02020603050405020304" pitchFamily="18" charset="0"/>
              </a:rPr>
              <a:t>consommateur</a:t>
            </a:r>
          </a:p>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Critère 2 : Type de zone </a:t>
            </a:r>
            <a:r>
              <a:rPr lang="fr-FR" sz="2800" dirty="0" smtClean="0">
                <a:latin typeface="Times New Roman" panose="02020603050405020304" pitchFamily="18" charset="0"/>
                <a:cs typeface="Times New Roman" panose="02020603050405020304" pitchFamily="18" charset="0"/>
              </a:rPr>
              <a:t>d'alimentation</a:t>
            </a:r>
          </a:p>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Critère 3 : Source </a:t>
            </a:r>
            <a:r>
              <a:rPr lang="fr-FR" sz="2800" dirty="0" smtClean="0">
                <a:latin typeface="Times New Roman" panose="02020603050405020304" pitchFamily="18" charset="0"/>
                <a:cs typeface="Times New Roman" panose="02020603050405020304" pitchFamily="18" charset="0"/>
              </a:rPr>
              <a:t>d'alimentation</a:t>
            </a:r>
          </a:p>
          <a:p>
            <a:pPr marL="457200" indent="-457200" algn="just">
              <a:buFont typeface="Arial" panose="020B0604020202020204" pitchFamily="34" charset="0"/>
              <a:buChar char="•"/>
            </a:pPr>
            <a:r>
              <a:rPr lang="fr-FR" sz="2800" dirty="0">
                <a:latin typeface="Times New Roman" panose="02020603050405020304" pitchFamily="18" charset="0"/>
                <a:cs typeface="Times New Roman" panose="02020603050405020304" pitchFamily="18" charset="0"/>
              </a:rPr>
              <a:t>Critère 4 : Méthode d'amené </a:t>
            </a:r>
            <a:r>
              <a:rPr lang="fr-FR" sz="2800" dirty="0" smtClean="0">
                <a:latin typeface="Times New Roman" panose="02020603050405020304" pitchFamily="18" charset="0"/>
                <a:cs typeface="Times New Roman" panose="02020603050405020304" pitchFamily="18" charset="0"/>
              </a:rPr>
              <a:t>d'eau</a:t>
            </a:r>
          </a:p>
          <a:p>
            <a:pPr marL="457200" indent="-457200" algn="just">
              <a:buFont typeface="Arial" panose="020B0604020202020204" pitchFamily="34" charset="0"/>
              <a:buChar char="•"/>
            </a:pPr>
            <a:r>
              <a:rPr lang="fr-FR" sz="2800" dirty="0" smtClean="0">
                <a:latin typeface="Times New Roman" panose="02020603050405020304" pitchFamily="18" charset="0"/>
                <a:cs typeface="Times New Roman" panose="02020603050405020304" pitchFamily="18" charset="0"/>
              </a:rPr>
              <a:t>D’autre critère </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389141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ppt_x"/>
                                          </p:val>
                                        </p:tav>
                                        <p:tav tm="100000">
                                          <p:val>
                                            <p:strVal val="#ppt_x"/>
                                          </p:val>
                                        </p:tav>
                                      </p:tavLst>
                                    </p:anim>
                                    <p:anim calcmode="lin" valueType="num">
                                      <p:cBhvr additive="base">
                                        <p:cTn id="11" dur="500" fill="hold"/>
                                        <p:tgtEl>
                                          <p:spTgt spid="6"/>
                                        </p:tgtEl>
                                        <p:attrNameLst>
                                          <p:attrName>ppt_y</p:attrName>
                                        </p:attrNameLst>
                                      </p:cBhvr>
                                      <p:tavLst>
                                        <p:tav tm="0">
                                          <p:val>
                                            <p:strVal val="1+#ppt_h/2"/>
                                          </p:val>
                                        </p:tav>
                                        <p:tav tm="100000">
                                          <p:val>
                                            <p:strVal val="#ppt_y"/>
                                          </p:val>
                                        </p:tav>
                                      </p:tavLst>
                                    </p:anim>
                                  </p:childTnLst>
                                </p:cTn>
                              </p:par>
                              <p:par>
                                <p:cTn id="12" presetID="5" presetClass="entr" presetSubtype="1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4511824" y="692696"/>
            <a:ext cx="727280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Critère 1 : Type de consommateur</a:t>
            </a:r>
          </a:p>
        </p:txBody>
      </p:sp>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695400" y="1700808"/>
            <a:ext cx="10225862" cy="4401205"/>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Selon </a:t>
            </a:r>
            <a:r>
              <a:rPr lang="fr-FR" sz="2800" dirty="0">
                <a:latin typeface="Times New Roman" panose="02020603050405020304" pitchFamily="18" charset="0"/>
                <a:cs typeface="Times New Roman" panose="02020603050405020304" pitchFamily="18" charset="0"/>
              </a:rPr>
              <a:t>le type de consommateur, on distingue les systèmes de distribution d'eau suivants :</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potable </a:t>
            </a:r>
            <a:r>
              <a:rPr lang="fr-FR" sz="2800" dirty="0" smtClean="0">
                <a:latin typeface="Times New Roman" panose="02020603050405020304" pitchFamily="18" charset="0"/>
                <a:cs typeface="Times New Roman" panose="02020603050405020304" pitchFamily="18" charset="0"/>
              </a:rPr>
              <a:t>:</a:t>
            </a: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ils fournissent </a:t>
            </a:r>
            <a:r>
              <a:rPr lang="fr-FR" sz="2800" dirty="0">
                <a:latin typeface="Times New Roman" panose="02020603050405020304" pitchFamily="18" charset="0"/>
                <a:cs typeface="Times New Roman" panose="02020603050405020304" pitchFamily="18" charset="0"/>
              </a:rPr>
              <a:t>de l'eau potable à la population, pour </a:t>
            </a:r>
            <a:r>
              <a:rPr lang="fr-FR" sz="2800" dirty="0" smtClean="0">
                <a:latin typeface="Times New Roman" panose="02020603050405020304" pitchFamily="18" charset="0"/>
                <a:cs typeface="Times New Roman" panose="02020603050405020304" pitchFamily="18" charset="0"/>
              </a:rPr>
              <a:t>	l'alimentation</a:t>
            </a:r>
            <a:r>
              <a:rPr lang="fr-FR" sz="2800" dirty="0">
                <a:latin typeface="Times New Roman" panose="02020603050405020304" pitchFamily="18" charset="0"/>
                <a:cs typeface="Times New Roman" panose="02020603050405020304" pitchFamily="18" charset="0"/>
              </a:rPr>
              <a:t>, l'hygiène et la santé.</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agricole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fournissent de l'eau pour l'irrigation des cultures.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industrielle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fournissent de l'eau pour les besoins industriels, tels que la </a:t>
            </a:r>
            <a:r>
              <a:rPr lang="fr-FR" sz="2800" dirty="0" smtClean="0">
                <a:latin typeface="Times New Roman" panose="02020603050405020304" pitchFamily="18" charset="0"/>
                <a:cs typeface="Times New Roman" panose="02020603050405020304" pitchFamily="18" charset="0"/>
              </a:rPr>
              <a:t>	production</a:t>
            </a:r>
            <a:r>
              <a:rPr lang="fr-FR" sz="2800" dirty="0">
                <a:latin typeface="Times New Roman" panose="02020603050405020304" pitchFamily="18" charset="0"/>
                <a:cs typeface="Times New Roman" panose="02020603050405020304" pitchFamily="18" charset="0"/>
              </a:rPr>
              <a:t>, le refroidissement et le nettoyage.</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1249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3143672" y="692696"/>
            <a:ext cx="8640960"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Critère 2 : Type de zone d'alimentation</a:t>
            </a:r>
          </a:p>
        </p:txBody>
      </p:sp>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695400" y="1700808"/>
            <a:ext cx="10225862" cy="3539430"/>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Selon </a:t>
            </a:r>
            <a:r>
              <a:rPr lang="fr-FR" sz="2800" dirty="0">
                <a:latin typeface="Times New Roman" panose="02020603050405020304" pitchFamily="18" charset="0"/>
                <a:cs typeface="Times New Roman" panose="02020603050405020304" pitchFamily="18" charset="0"/>
              </a:rPr>
              <a:t>le type de zone d'alimentation, on distingue les systèmes de distribution d'eau suivants :</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urbains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alimentent les villes et les agglomérations.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ruraux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alimentent les zones rurales.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industriels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alimentent les zones industrielles.</a:t>
            </a:r>
          </a:p>
        </p:txBody>
      </p:sp>
    </p:spTree>
    <p:extLst>
      <p:ext uri="{BB962C8B-B14F-4D97-AF65-F5344CB8AC3E}">
        <p14:creationId xmlns:p14="http://schemas.microsoft.com/office/powerpoint/2010/main" val="6967260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4799856" y="611976"/>
            <a:ext cx="6984776"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Critère 3 : Source d'alimentation</a:t>
            </a:r>
          </a:p>
        </p:txBody>
      </p:sp>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695400" y="1700808"/>
            <a:ext cx="11017224" cy="3539430"/>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Selon </a:t>
            </a:r>
            <a:r>
              <a:rPr lang="fr-FR" sz="2800" dirty="0">
                <a:latin typeface="Times New Roman" panose="02020603050405020304" pitchFamily="18" charset="0"/>
                <a:cs typeface="Times New Roman" panose="02020603050405020304" pitchFamily="18" charset="0"/>
              </a:rPr>
              <a:t>la source d'alimentation, on distingue les systèmes de distribution d'eau suivants :</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à partir des eaux de surface </a:t>
            </a:r>
            <a:r>
              <a:rPr lang="fr-FR" sz="2800" dirty="0" smtClean="0">
                <a:latin typeface="Times New Roman" panose="02020603050405020304" pitchFamily="18" charset="0"/>
                <a:cs typeface="Times New Roman" panose="02020603050405020304" pitchFamily="18" charset="0"/>
              </a:rPr>
              <a:t>:</a:t>
            </a: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ils utilisent les eaux des rivières, des lacs, des retenues ou des mers.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à partir des eaux souterraines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utilisent les eaux des nappes phréatiques.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distribution d'eau combinés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ils </a:t>
            </a:r>
            <a:r>
              <a:rPr lang="fr-FR" sz="2800" dirty="0">
                <a:latin typeface="Times New Roman" panose="02020603050405020304" pitchFamily="18" charset="0"/>
                <a:cs typeface="Times New Roman" panose="02020603050405020304" pitchFamily="18" charset="0"/>
              </a:rPr>
              <a:t>utilisent à la fois les eaux de surface et les eaux souterraines.</a:t>
            </a:r>
          </a:p>
        </p:txBody>
      </p:sp>
    </p:spTree>
    <p:extLst>
      <p:ext uri="{BB962C8B-B14F-4D97-AF65-F5344CB8AC3E}">
        <p14:creationId xmlns:p14="http://schemas.microsoft.com/office/powerpoint/2010/main" val="20673054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4223792" y="611976"/>
            <a:ext cx="7560840"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Critère 4 : Méthode d'amené d'eau</a:t>
            </a:r>
          </a:p>
        </p:txBody>
      </p:sp>
      <p:sp>
        <p:nvSpPr>
          <p:cNvPr id="6" name="Rectangle 14"/>
          <p:cNvSpPr>
            <a:spLocks noChangeArrowheads="1"/>
          </p:cNvSpPr>
          <p:nvPr/>
        </p:nvSpPr>
        <p:spPr bwMode="auto">
          <a:xfrm>
            <a:off x="1566257" y="107921"/>
            <a:ext cx="10513168"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Classification des systèmes de distribution d’eau</a:t>
            </a:r>
            <a:endParaRPr lang="fr-FR" sz="3200" b="1" u="sng" dirty="0">
              <a:latin typeface="Lucida Calligraphy" pitchFamily="66" charset="0"/>
            </a:endParaRPr>
          </a:p>
        </p:txBody>
      </p:sp>
      <p:sp>
        <p:nvSpPr>
          <p:cNvPr id="7" name="Rectangle 6"/>
          <p:cNvSpPr/>
          <p:nvPr/>
        </p:nvSpPr>
        <p:spPr>
          <a:xfrm>
            <a:off x="695400" y="1700808"/>
            <a:ext cx="11017224" cy="4832092"/>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Selon </a:t>
            </a:r>
            <a:r>
              <a:rPr lang="fr-FR" sz="2800" dirty="0">
                <a:latin typeface="Times New Roman" panose="02020603050405020304" pitchFamily="18" charset="0"/>
                <a:cs typeface="Times New Roman" panose="02020603050405020304" pitchFamily="18" charset="0"/>
              </a:rPr>
              <a:t>la méthode d'amené d'eau, on distingue les systèmes de distribution d'eau suivants :</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gravitaires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l'eau </a:t>
            </a:r>
            <a:r>
              <a:rPr lang="fr-FR" sz="2800" dirty="0">
                <a:latin typeface="Times New Roman" panose="02020603050405020304" pitchFamily="18" charset="0"/>
                <a:cs typeface="Times New Roman" panose="02020603050405020304" pitchFamily="18" charset="0"/>
              </a:rPr>
              <a:t>est acheminée par gravité, de la source d'alimentation jusqu'aux consommateurs.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refoulement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l'eau </a:t>
            </a:r>
            <a:r>
              <a:rPr lang="fr-FR" sz="2800" dirty="0">
                <a:latin typeface="Times New Roman" panose="02020603050405020304" pitchFamily="18" charset="0"/>
                <a:cs typeface="Times New Roman" panose="02020603050405020304" pitchFamily="18" charset="0"/>
              </a:rPr>
              <a:t>est acheminée par pompage, de la source d'alimentation jusqu'aux consommateurs.</a:t>
            </a:r>
          </a:p>
          <a:p>
            <a:pPr marL="457200" indent="-457200" algn="just">
              <a:buFont typeface="Wingdings" panose="05000000000000000000" pitchFamily="2" charset="2"/>
              <a:buChar char="Ø"/>
            </a:pPr>
            <a:r>
              <a:rPr lang="fr-FR" sz="2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Systèmes </a:t>
            </a:r>
            <a:r>
              <a:rPr lang="fr-F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combinés </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l'eau </a:t>
            </a:r>
            <a:r>
              <a:rPr lang="fr-FR" sz="2800" dirty="0">
                <a:latin typeface="Times New Roman" panose="02020603050405020304" pitchFamily="18" charset="0"/>
                <a:cs typeface="Times New Roman" panose="02020603050405020304" pitchFamily="18" charset="0"/>
              </a:rPr>
              <a:t>est acheminée par gravité et par pompage, en fonction des besoins.</a:t>
            </a:r>
          </a:p>
        </p:txBody>
      </p:sp>
    </p:spTree>
    <p:extLst>
      <p:ext uri="{BB962C8B-B14F-4D97-AF65-F5344CB8AC3E}">
        <p14:creationId xmlns:p14="http://schemas.microsoft.com/office/powerpoint/2010/main" val="5708163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5"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14109</TotalTime>
  <Words>1282</Words>
  <Application>Microsoft Office PowerPoint</Application>
  <PresentationFormat>Grand écran</PresentationFormat>
  <Paragraphs>164</Paragraphs>
  <Slides>28</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28</vt:i4>
      </vt:variant>
    </vt:vector>
  </HeadingPairs>
  <TitlesOfParts>
    <vt:vector size="35" baseType="lpstr">
      <vt:lpstr>Arial</vt:lpstr>
      <vt:lpstr>Calibri</vt:lpstr>
      <vt:lpstr>Castellar</vt:lpstr>
      <vt:lpstr>Lucida Calligraphy</vt:lpstr>
      <vt:lpstr>Times New Roman</vt:lpstr>
      <vt:lpstr>Wingdings</vt:lpstr>
      <vt:lpstr>Diseño predeterminado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Compte Microsoft</cp:lastModifiedBy>
  <cp:revision>796</cp:revision>
  <dcterms:created xsi:type="dcterms:W3CDTF">2010-05-23T14:28:12Z</dcterms:created>
  <dcterms:modified xsi:type="dcterms:W3CDTF">2024-02-03T23:24:15Z</dcterms:modified>
</cp:coreProperties>
</file>