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61" r:id="rId2"/>
    <p:sldId id="273" r:id="rId3"/>
    <p:sldId id="274" r:id="rId4"/>
    <p:sldId id="275" r:id="rId5"/>
    <p:sldId id="276" r:id="rId6"/>
    <p:sldId id="277" r:id="rId7"/>
    <p:sldId id="302" r:id="rId8"/>
    <p:sldId id="278" r:id="rId9"/>
    <p:sldId id="279" r:id="rId10"/>
    <p:sldId id="280" r:id="rId11"/>
    <p:sldId id="281" r:id="rId12"/>
    <p:sldId id="282" r:id="rId13"/>
    <p:sldId id="283" r:id="rId14"/>
    <p:sldId id="304" r:id="rId15"/>
    <p:sldId id="305" r:id="rId16"/>
    <p:sldId id="306" r:id="rId17"/>
    <p:sldId id="307" r:id="rId18"/>
    <p:sldId id="284" r:id="rId19"/>
    <p:sldId id="308" r:id="rId20"/>
    <p:sldId id="309" r:id="rId21"/>
    <p:sldId id="310" r:id="rId22"/>
    <p:sldId id="285" r:id="rId23"/>
    <p:sldId id="294" r:id="rId24"/>
    <p:sldId id="293" r:id="rId25"/>
    <p:sldId id="286" r:id="rId26"/>
    <p:sldId id="296" r:id="rId27"/>
    <p:sldId id="287" r:id="rId28"/>
    <p:sldId id="288" r:id="rId29"/>
    <p:sldId id="289" r:id="rId30"/>
    <p:sldId id="290" r:id="rId31"/>
    <p:sldId id="291" r:id="rId32"/>
    <p:sldId id="292" r:id="rId33"/>
    <p:sldId id="297" r:id="rId34"/>
    <p:sldId id="298" r:id="rId35"/>
    <p:sldId id="311" r:id="rId36"/>
    <p:sldId id="312" r:id="rId37"/>
    <p:sldId id="313" r:id="rId38"/>
    <p:sldId id="314" r:id="rId39"/>
    <p:sldId id="315"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2" r:id="rId92"/>
    <p:sldId id="333" r:id="rId93"/>
    <p:sldId id="334" r:id="rId94"/>
    <p:sldId id="335" r:id="rId95"/>
    <p:sldId id="336" r:id="rId96"/>
    <p:sldId id="337" r:id="rId97"/>
    <p:sldId id="338" r:id="rId98"/>
    <p:sldId id="339" r:id="rId99"/>
    <p:sldId id="340" r:id="rId100"/>
    <p:sldId id="341" r:id="rId101"/>
    <p:sldId id="378" r:id="rId102"/>
    <p:sldId id="379" r:id="rId103"/>
    <p:sldId id="380" r:id="rId104"/>
    <p:sldId id="381" r:id="rId105"/>
    <p:sldId id="382" r:id="rId106"/>
    <p:sldId id="383" r:id="rId107"/>
    <p:sldId id="384" r:id="rId108"/>
    <p:sldId id="385"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77FEE-CDF0-47E4-B324-777079B668E7}" type="datetimeFigureOut">
              <a:rPr lang="fr-FR" smtClean="0"/>
              <a:pPr/>
              <a:t>14/12/2023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C6045-1233-4334-BC08-CDAE1739C8AA}"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25</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26</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29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31</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34</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76</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77</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78</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79</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80</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82</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83</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84</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85</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86</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87</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88</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89</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90</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6</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92</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93</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94</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95</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96</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97</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98</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99</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100</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7</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102</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103</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104</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105</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106</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107</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70C6045-1233-4334-BC08-CDAE1739C8AA}"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3C6694-3CEA-4C98-A1E1-79E188B6C04A}" type="datetimeFigureOut">
              <a:rPr lang="fr-FR" smtClean="0"/>
              <a:pPr/>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2FFD2E-8EFC-4C26-A77E-648E4281885C}"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C6694-3CEA-4C98-A1E1-79E188B6C04A}" type="datetimeFigureOut">
              <a:rPr lang="fr-FR" smtClean="0"/>
              <a:pPr/>
              <a:t>14/12/2023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FFD2E-8EFC-4C26-A77E-648E4281885C}"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268760"/>
            <a:ext cx="8424936" cy="4680520"/>
          </a:xfrm>
        </p:spPr>
        <p:txBody>
          <a:bodyPr>
            <a:normAutofit/>
          </a:bodyPr>
          <a:lstStyle/>
          <a:p>
            <a:pPr rtl="1"/>
            <a:endParaRPr lang="ar-DZ" sz="2800" b="1" dirty="0" smtClean="0">
              <a:solidFill>
                <a:srgbClr val="C00000"/>
              </a:solidFill>
            </a:endParaRPr>
          </a:p>
          <a:p>
            <a:pPr rtl="1"/>
            <a:endParaRPr lang="ar-DZ" sz="2800" b="1" dirty="0" smtClean="0">
              <a:solidFill>
                <a:srgbClr val="C00000"/>
              </a:solidFill>
            </a:endParaRPr>
          </a:p>
          <a:p>
            <a:pPr rtl="1"/>
            <a:r>
              <a:rPr lang="ar-DZ" sz="2800" b="1" dirty="0" smtClean="0">
                <a:solidFill>
                  <a:srgbClr val="C00000"/>
                </a:solidFill>
              </a:rPr>
              <a:t>تعريف تسويق الخدمات</a:t>
            </a:r>
          </a:p>
          <a:p>
            <a:pPr rtl="1"/>
            <a:endParaRPr lang="ar-DZ" sz="2800" dirty="0" smtClean="0">
              <a:solidFill>
                <a:schemeClr val="tx1"/>
              </a:solidFill>
            </a:endParaRPr>
          </a:p>
          <a:p>
            <a:pPr rtl="1"/>
            <a:r>
              <a:rPr lang="ar-DZ" dirty="0" smtClean="0">
                <a:solidFill>
                  <a:schemeClr val="tx1"/>
                </a:solidFill>
              </a:rPr>
              <a:t>تحديد حاجات ورغبات وتطلعات وتفضيلات وميول الأسواق المستهدفة، ثمّ العمل على تقديم ما يوافقها من خدمات لإحداث السلوك المرغوب لدى العملاء أو المستفيدين بشكل فعّال و كفاءة عالية تفوق كفاءة المنافسين وبطريقة تعزّز أهداف جميع الأطراف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lnSpcReduction="10000"/>
          </a:bodyPr>
          <a:lstStyle/>
          <a:p>
            <a:pPr rtl="1"/>
            <a:r>
              <a:rPr lang="ar-DZ" sz="3000" b="1" dirty="0" smtClean="0">
                <a:solidFill>
                  <a:srgbClr val="C00000"/>
                </a:solidFill>
              </a:rPr>
              <a:t>1-</a:t>
            </a:r>
            <a:r>
              <a:rPr lang="ar-DZ" sz="3000" b="1" dirty="0" smtClean="0">
                <a:solidFill>
                  <a:schemeClr val="tx1"/>
                </a:solidFill>
              </a:rPr>
              <a:t> </a:t>
            </a:r>
            <a:r>
              <a:rPr lang="ar-DZ" sz="3000" b="1" dirty="0" smtClean="0">
                <a:solidFill>
                  <a:srgbClr val="C00000"/>
                </a:solidFill>
              </a:rPr>
              <a:t>الخطوات الرئيسة في تخطيط الخدمة </a:t>
            </a:r>
          </a:p>
          <a:p>
            <a:pPr rtl="1"/>
            <a:r>
              <a:rPr lang="ar-DZ" sz="3000" b="1" dirty="0" smtClean="0">
                <a:solidFill>
                  <a:srgbClr val="C00000"/>
                </a:solidFill>
              </a:rPr>
              <a:t>مفهوم عملية تقديم الخدمة:</a:t>
            </a:r>
          </a:p>
          <a:p>
            <a:pPr algn="r" rtl="1"/>
            <a:r>
              <a:rPr lang="ar-DZ" sz="3000" dirty="0" smtClean="0">
                <a:solidFill>
                  <a:schemeClr val="tx1"/>
                </a:solidFill>
              </a:rPr>
              <a:t>تقدم المؤسسات الخدمية لعملائها حزمة تحتوي على الخدمة الجوهر بالإضافة إلى مجموعة من الخدمات التكميلية التي أصبحت تمثل قاعدة ومعيارا لتمييز المؤسسات الناجحة عن غيرها.</a:t>
            </a:r>
          </a:p>
          <a:p>
            <a:pPr algn="r" rtl="1"/>
            <a:r>
              <a:rPr lang="ar-DZ" sz="3000" dirty="0" smtClean="0">
                <a:solidFill>
                  <a:schemeClr val="tx1"/>
                </a:solidFill>
              </a:rPr>
              <a:t>إنّ البحث عن المزايا التنافسية في الصناعة الخدمية غالبا ما يؤكد على أهمية دور الخدمات التكميلية وأدائها</a:t>
            </a:r>
          </a:p>
          <a:p>
            <a:pPr rtl="1">
              <a:buFont typeface="Wingdings" pitchFamily="2" charset="2"/>
              <a:buChar char="q"/>
            </a:pPr>
            <a:r>
              <a:rPr lang="ar-DZ" sz="2800" b="1" dirty="0" smtClean="0">
                <a:solidFill>
                  <a:schemeClr val="tx1"/>
                </a:solidFill>
              </a:rPr>
              <a:t>سلم الهوية السوقية</a:t>
            </a:r>
            <a:r>
              <a:rPr lang="fr-FR" sz="2800" b="1" dirty="0" err="1" smtClean="0">
                <a:solidFill>
                  <a:schemeClr val="tx1"/>
                </a:solidFill>
              </a:rPr>
              <a:t>Scale</a:t>
            </a:r>
            <a:r>
              <a:rPr lang="fr-FR" sz="2800" b="1" dirty="0" smtClean="0">
                <a:solidFill>
                  <a:schemeClr val="tx1"/>
                </a:solidFill>
              </a:rPr>
              <a:t> of </a:t>
            </a:r>
            <a:r>
              <a:rPr lang="fr-FR" sz="2800" b="1" dirty="0" err="1" smtClean="0">
                <a:solidFill>
                  <a:schemeClr val="tx1"/>
                </a:solidFill>
              </a:rPr>
              <a:t>Market</a:t>
            </a:r>
            <a:r>
              <a:rPr lang="fr-FR" sz="2800" b="1" dirty="0" smtClean="0">
                <a:solidFill>
                  <a:schemeClr val="tx1"/>
                </a:solidFill>
              </a:rPr>
              <a:t> </a:t>
            </a:r>
            <a:r>
              <a:rPr lang="fr-FR" sz="2800" b="1" dirty="0" err="1" smtClean="0">
                <a:solidFill>
                  <a:schemeClr val="tx1"/>
                </a:solidFill>
              </a:rPr>
              <a:t>Entities</a:t>
            </a:r>
            <a:r>
              <a:rPr lang="fr-FR" sz="2800" b="1" dirty="0" smtClean="0">
                <a:solidFill>
                  <a:schemeClr val="tx1"/>
                </a:solidFill>
              </a:rPr>
              <a:t> </a:t>
            </a:r>
            <a:endParaRPr lang="ar-DZ" sz="2800" b="1" dirty="0" smtClean="0">
              <a:solidFill>
                <a:schemeClr val="tx1"/>
              </a:solidFill>
            </a:endParaRPr>
          </a:p>
          <a:p>
            <a:pPr rtl="1">
              <a:buFont typeface="Wingdings" pitchFamily="2" charset="2"/>
              <a:buChar char="q"/>
            </a:pPr>
            <a:r>
              <a:rPr lang="ar-DZ" sz="2800" b="1" dirty="0" smtClean="0">
                <a:solidFill>
                  <a:schemeClr val="tx1"/>
                </a:solidFill>
              </a:rPr>
              <a:t>النموذج الجزيئي</a:t>
            </a:r>
            <a:r>
              <a:rPr lang="fr-FR" sz="2800" b="1" dirty="0" err="1" smtClean="0">
                <a:solidFill>
                  <a:schemeClr val="tx1"/>
                </a:solidFill>
              </a:rPr>
              <a:t>Molecular</a:t>
            </a:r>
            <a:r>
              <a:rPr lang="fr-FR" sz="2800" b="1" dirty="0" smtClean="0">
                <a:solidFill>
                  <a:schemeClr val="tx1"/>
                </a:solidFill>
              </a:rPr>
              <a:t> Model </a:t>
            </a:r>
            <a:endParaRPr lang="ar-DZ" sz="2800" b="1" dirty="0" smtClean="0">
              <a:solidFill>
                <a:schemeClr val="tx1"/>
              </a:solidFill>
            </a:endParaRPr>
          </a:p>
          <a:p>
            <a:pPr rtl="1">
              <a:buFont typeface="Wingdings" pitchFamily="2" charset="2"/>
              <a:buChar char="q"/>
            </a:pPr>
            <a:r>
              <a:rPr lang="ar-DZ" sz="2800" b="1" dirty="0" smtClean="0">
                <a:solidFill>
                  <a:schemeClr val="tx1"/>
                </a:solidFill>
              </a:rPr>
              <a:t>نموذج تقديم الخدمة</a:t>
            </a:r>
            <a:r>
              <a:rPr lang="fr-FR" sz="2800" b="1" dirty="0" smtClean="0">
                <a:solidFill>
                  <a:schemeClr val="tx1"/>
                </a:solidFill>
              </a:rPr>
              <a:t>Servuction Model </a:t>
            </a:r>
            <a:endParaRPr lang="ar-DZ" sz="2800" b="1" dirty="0" smtClean="0">
              <a:solidFill>
                <a:schemeClr val="tx1"/>
              </a:solidFill>
            </a:endParaRPr>
          </a:p>
          <a:p>
            <a:pPr rtl="1">
              <a:buFont typeface="Wingdings" pitchFamily="2" charset="2"/>
              <a:buChar char="q"/>
            </a:pPr>
            <a:r>
              <a:rPr lang="ar-DZ" sz="2800" b="1" dirty="0" smtClean="0">
                <a:solidFill>
                  <a:schemeClr val="tx1"/>
                </a:solidFill>
              </a:rPr>
              <a:t>زهرة تقديم الخدمة</a:t>
            </a:r>
            <a:r>
              <a:rPr lang="fr-FR" sz="2800" b="1" dirty="0" err="1" smtClean="0">
                <a:solidFill>
                  <a:schemeClr val="tx1"/>
                </a:solidFill>
              </a:rPr>
              <a:t>Flower</a:t>
            </a:r>
            <a:r>
              <a:rPr lang="fr-FR" sz="2800" b="1" dirty="0" smtClean="0">
                <a:solidFill>
                  <a:schemeClr val="tx1"/>
                </a:solidFill>
              </a:rPr>
              <a:t> of service</a:t>
            </a:r>
            <a:r>
              <a:rPr lang="fr-FR" sz="2800" b="1" dirty="0" smtClean="0">
                <a:solidFill>
                  <a:srgbClr val="C00000"/>
                </a:solidFill>
              </a:rPr>
              <a:t>    </a:t>
            </a:r>
          </a:p>
          <a:p>
            <a:pPr rtl="1">
              <a:buFont typeface="Wingdings" pitchFamily="2" charset="2"/>
              <a:buChar char="q"/>
            </a:pPr>
            <a:endParaRPr lang="ar-DZ" sz="2800" b="1" dirty="0" smtClean="0">
              <a:solidFill>
                <a:schemeClr val="tx1"/>
              </a:solidFill>
            </a:endParaRPr>
          </a:p>
          <a:p>
            <a:pPr rtl="1">
              <a:buFont typeface="Wingdings" pitchFamily="2" charset="2"/>
              <a:buChar char="q"/>
            </a:pPr>
            <a:endParaRPr lang="ar-DZ" sz="28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pic>
        <p:nvPicPr>
          <p:cNvPr id="6" name="Picture 2"/>
          <p:cNvPicPr>
            <a:picLocks noChangeAspect="1" noChangeArrowheads="1"/>
          </p:cNvPicPr>
          <p:nvPr/>
        </p:nvPicPr>
        <p:blipFill>
          <a:blip r:embed="rId3"/>
          <a:srcRect/>
          <a:stretch>
            <a:fillRect/>
          </a:stretch>
        </p:blipFill>
        <p:spPr bwMode="auto">
          <a:xfrm>
            <a:off x="214282" y="1428736"/>
            <a:ext cx="8929718"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rtl="1"/>
            <a:r>
              <a:rPr lang="ar-DZ" sz="2800" b="1" dirty="0" smtClean="0">
                <a:solidFill>
                  <a:schemeClr val="tx1"/>
                </a:solidFill>
              </a:rPr>
              <a:t>وتتضمّن الاستراتيجيات والسياسات والأساليب والإجراءات المتبعة من قبل المؤسسة الخدمية في إنتاج الخدمة وتقديمها للزبون. كما تتضمّن طبيعة التكنولوجيا المدمجة، تفويض السلطات وحرية تصرّف العاملين، ومدى إشراك الزبائن في عملية تقديم الخدمة.....</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rtl="1"/>
            <a:r>
              <a:rPr lang="ar-DZ" sz="2800" b="1" dirty="0" smtClean="0">
                <a:solidFill>
                  <a:schemeClr val="tx1"/>
                </a:solidFill>
              </a:rPr>
              <a:t>وتتضمّن الاستراتيجيات والسياسات والأساليب والإجراءات المتبعة من قبل المؤسسة الخدمية في إنتاج الخدمة وتقديمها للزبون. كما تتضمّن طبيعة التكنولوجيا المدمجة، تفويض السلطات وحرية تصرّف العاملين، ومدى إشراك الزبائن في عملية تقديم الخدمة.....</a:t>
            </a:r>
          </a:p>
        </p:txBody>
      </p:sp>
      <p:pic>
        <p:nvPicPr>
          <p:cNvPr id="1026" name="Picture 2"/>
          <p:cNvPicPr>
            <a:picLocks noChangeAspect="1" noChangeArrowheads="1"/>
          </p:cNvPicPr>
          <p:nvPr/>
        </p:nvPicPr>
        <p:blipFill>
          <a:blip r:embed="rId3"/>
          <a:srcRect/>
          <a:stretch>
            <a:fillRect/>
          </a:stretch>
        </p:blipFill>
        <p:spPr bwMode="auto">
          <a:xfrm>
            <a:off x="0" y="1428736"/>
            <a:ext cx="9144000"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rtl="1"/>
            <a:r>
              <a:rPr lang="ar-DZ" sz="2800" b="1" dirty="0" smtClean="0">
                <a:solidFill>
                  <a:schemeClr val="tx1"/>
                </a:solidFill>
              </a:rPr>
              <a:t>وتتضمّن الاستراتيجيات والسياسات والأساليب والإجراءات المتبعة من قبل المؤسسة الخدمية في إنتاج الخدمة وتقديمها للزبون. كما تتضمّن طبيعة التكنولوجيا المدمجة، تفويض السلطات وحرية تصرّف العاملين، ومدى إشراك الزبائن في عملية تقديم الخدمة.....</a:t>
            </a:r>
          </a:p>
        </p:txBody>
      </p:sp>
      <p:pic>
        <p:nvPicPr>
          <p:cNvPr id="2050" name="Picture 2"/>
          <p:cNvPicPr>
            <a:picLocks noChangeAspect="1" noChangeArrowheads="1"/>
          </p:cNvPicPr>
          <p:nvPr/>
        </p:nvPicPr>
        <p:blipFill>
          <a:blip r:embed="rId3"/>
          <a:srcRect/>
          <a:stretch>
            <a:fillRect/>
          </a:stretch>
        </p:blipFill>
        <p:spPr bwMode="auto">
          <a:xfrm>
            <a:off x="0" y="1214422"/>
            <a:ext cx="9144000" cy="5643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rtl="1"/>
            <a:r>
              <a:rPr lang="ar-DZ" sz="2800" b="1" dirty="0" smtClean="0">
                <a:solidFill>
                  <a:schemeClr val="tx1"/>
                </a:solidFill>
              </a:rPr>
              <a:t>وتتضمّن الاستراتيجيات والسياسات والأساليب والإجراءات المتبعة من قبل المؤسسة الخدمية في إنتاج الخدمة وتقديمها للزبون. كما تتضمّن طبيعة التكنولوجيا المدمجة، تفويض السلطات وحرية تصرّف العاملين، ومدى إشراك الزبائن في عملية تقديم الخدمة.....</a:t>
            </a:r>
          </a:p>
        </p:txBody>
      </p:sp>
      <p:pic>
        <p:nvPicPr>
          <p:cNvPr id="3074" name="Picture 2"/>
          <p:cNvPicPr>
            <a:picLocks noChangeAspect="1" noChangeArrowheads="1"/>
          </p:cNvPicPr>
          <p:nvPr/>
        </p:nvPicPr>
        <p:blipFill>
          <a:blip r:embed="rId3"/>
          <a:srcRect/>
          <a:stretch>
            <a:fillRect/>
          </a:stretch>
        </p:blipFill>
        <p:spPr bwMode="auto">
          <a:xfrm>
            <a:off x="0" y="1285860"/>
            <a:ext cx="9144000"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2800" b="1" dirty="0" smtClean="0">
                <a:solidFill>
                  <a:srgbClr val="FF0000"/>
                </a:solidFill>
              </a:rPr>
              <a:t>أ ــ متاح للخدمة </a:t>
            </a:r>
            <a:r>
              <a:rPr lang="fr-FR" sz="2800" b="1" dirty="0" err="1" smtClean="0">
                <a:solidFill>
                  <a:srgbClr val="FF0000"/>
                </a:solidFill>
              </a:rPr>
              <a:t>Available</a:t>
            </a:r>
            <a:r>
              <a:rPr lang="fr-FR" sz="2800" b="1" dirty="0" smtClean="0">
                <a:solidFill>
                  <a:srgbClr val="FF0000"/>
                </a:solidFill>
              </a:rPr>
              <a:t> for Service</a:t>
            </a:r>
            <a:r>
              <a:rPr lang="ar-DZ" sz="2800" b="1" dirty="0" smtClean="0">
                <a:solidFill>
                  <a:srgbClr val="FF0000"/>
                </a:solidFill>
              </a:rPr>
              <a:t> </a:t>
            </a:r>
          </a:p>
          <a:p>
            <a:pPr algn="just" rtl="1"/>
            <a:r>
              <a:rPr lang="ar-DZ" sz="2800" dirty="0" smtClean="0">
                <a:solidFill>
                  <a:schemeClr val="tx1"/>
                </a:solidFill>
              </a:rPr>
              <a:t>تقع بعض مؤسسات</a:t>
            </a:r>
            <a:r>
              <a:rPr lang="ar-DZ" sz="2800" b="1" dirty="0" smtClean="0">
                <a:solidFill>
                  <a:schemeClr val="tx1"/>
                </a:solidFill>
              </a:rPr>
              <a:t> </a:t>
            </a:r>
            <a:r>
              <a:rPr lang="ar-DZ" sz="2800" dirty="0" smtClean="0">
                <a:solidFill>
                  <a:schemeClr val="tx1"/>
                </a:solidFill>
              </a:rPr>
              <a:t>الخدمات - وغالبًا ما تكون الخدمات الحكومية على وجه الخصوص - في هذه الفئة لأنها تعتبر العمليات شرًا ضروريًا يجب التنفيذ بأقل تكلفة. هناك القليل من الدافع للبحث عن تحسينات في الجودة لأن العملاء غالبًا ما لا يكون لديهم بدائل. يحتاج العمال إلى إشراف مباشر بسبب مهاراتهم المحدودة وإمكانات الأداء الضعيف الذي ينتج عن الحد الأدنى من الاستثمار في التدريب. لا يستثمر في التكنولوجيا الجديدة حتى يكون ذلك ضروريًا للبقاء. هذه الشركات غير تنافسية بشكل أساسي ، وهي موجودة في هذه المرحلة فقط حتى يتم تحدّيها من قبل المنافسة.</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2800" b="1" dirty="0" smtClean="0">
                <a:solidFill>
                  <a:srgbClr val="FF0000"/>
                </a:solidFill>
              </a:rPr>
              <a:t>ب ــ رحلة رجل </a:t>
            </a:r>
            <a:r>
              <a:rPr lang="fr-FR" sz="2800" b="1" dirty="0" err="1" smtClean="0">
                <a:solidFill>
                  <a:srgbClr val="FF0000"/>
                </a:solidFill>
              </a:rPr>
              <a:t>Journeyman</a:t>
            </a:r>
            <a:endParaRPr lang="ar-DZ" sz="2800" b="1" dirty="0" smtClean="0">
              <a:solidFill>
                <a:srgbClr val="FF0000"/>
              </a:solidFill>
            </a:endParaRPr>
          </a:p>
          <a:p>
            <a:pPr algn="just" rtl="1"/>
            <a:r>
              <a:rPr lang="ar-DZ" sz="2800" dirty="0" smtClean="0">
                <a:solidFill>
                  <a:schemeClr val="tx1"/>
                </a:solidFill>
              </a:rPr>
              <a:t>بعد الحفاظ على وجود محمي في المرحلة 1 ، قد تواجه مؤسسات الخدمات المنافسةَ ، وبالتالي ، قد تضطر إلى إعادة تقييم نظام التسليم الخاص بها. ممّا يحتمّ على مديري العمليات تبني ممارسات الصناعة للحفاظ على التكافؤ مع المنافسين وتجنب فقدان  حصص من السوق.</a:t>
            </a:r>
          </a:p>
          <a:p>
            <a:pPr algn="just" rtl="1"/>
            <a:r>
              <a:rPr lang="ar-DZ" sz="2800" dirty="0" smtClean="0">
                <a:solidFill>
                  <a:schemeClr val="tx1"/>
                </a:solidFill>
              </a:rPr>
              <a:t>  عندما لا تتنافس المؤسسات على فعالية العمليات ، فإنها غالبًا ما تكون مبدعة في التنافس على طول أبعاد أخرى (اتساع خط الإنتاج ، الخدمات المحيطية ، الإعلان). تتّبع القوى العاملة الإجراءات القياسية وليس من المتوقع أن تأخذ أي مبادرة عندما تنشأ ظروف غير عادية. لم تعترف هذه المؤسسات بعد بالمساهمة المحتملة للعمليات في القدرة التنافسية لها.</a:t>
            </a:r>
          </a:p>
          <a:p>
            <a:pPr algn="just" rtl="1"/>
            <a:r>
              <a:rPr lang="ar-DZ" sz="2800" dirty="0" smtClean="0">
                <a:solidFill>
                  <a:schemeClr val="tx1"/>
                </a:solidFill>
              </a:rPr>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2800" b="1" dirty="0" smtClean="0">
                <a:solidFill>
                  <a:srgbClr val="FF0000"/>
                </a:solidFill>
              </a:rPr>
              <a:t>ج ــ تحقّق الكفاءة المميّزة </a:t>
            </a:r>
            <a:r>
              <a:rPr lang="fr-FR" sz="2800" b="1" dirty="0" smtClean="0">
                <a:solidFill>
                  <a:srgbClr val="FF0000"/>
                </a:solidFill>
              </a:rPr>
              <a:t>Distinctive </a:t>
            </a:r>
            <a:r>
              <a:rPr lang="fr-FR" sz="2800" b="1" dirty="0" err="1" smtClean="0">
                <a:solidFill>
                  <a:srgbClr val="FF0000"/>
                </a:solidFill>
              </a:rPr>
              <a:t>Competence</a:t>
            </a:r>
            <a:r>
              <a:rPr lang="fr-FR" sz="2800" b="1" dirty="0" smtClean="0">
                <a:solidFill>
                  <a:srgbClr val="FF0000"/>
                </a:solidFill>
              </a:rPr>
              <a:t> </a:t>
            </a:r>
            <a:r>
              <a:rPr lang="fr-FR" sz="2800" b="1" dirty="0" err="1" smtClean="0">
                <a:solidFill>
                  <a:srgbClr val="FF0000"/>
                </a:solidFill>
              </a:rPr>
              <a:t>Achieved</a:t>
            </a:r>
            <a:endParaRPr lang="ar-DZ" sz="2800" b="1" dirty="0" smtClean="0">
              <a:solidFill>
                <a:srgbClr val="FF0000"/>
              </a:solidFill>
            </a:endParaRPr>
          </a:p>
          <a:p>
            <a:pPr algn="just" rtl="1"/>
            <a:r>
              <a:rPr lang="ar-DZ" sz="2800" dirty="0" smtClean="0">
                <a:solidFill>
                  <a:schemeClr val="tx1"/>
                </a:solidFill>
              </a:rPr>
              <a:t>تتطلّب المؤسسات في المرحلة الثالثة أن يكون لديها مديرون لهم </a:t>
            </a:r>
            <a:r>
              <a:rPr lang="ar-DZ" sz="2800" b="1" dirty="0" smtClean="0">
                <a:solidFill>
                  <a:schemeClr val="tx1"/>
                </a:solidFill>
              </a:rPr>
              <a:t>رؤية</a:t>
            </a:r>
            <a:r>
              <a:rPr lang="ar-DZ" sz="2800" dirty="0" smtClean="0">
                <a:solidFill>
                  <a:schemeClr val="tx1"/>
                </a:solidFill>
              </a:rPr>
              <a:t> عمّا يخلق قيمة للعميل ويفهمون الدور الذي يجب على مديري العمليات أن يلعبوه في تقديم الخدمة للعملاء. على سبيل المثال ، أدرك جان كارلزون ، الرئيس التنفيذي السابق لشركة الخطوط الجوية الاسكندنافية (</a:t>
            </a:r>
            <a:r>
              <a:rPr lang="fr-FR" sz="2800" dirty="0" smtClean="0">
                <a:solidFill>
                  <a:schemeClr val="tx1"/>
                </a:solidFill>
              </a:rPr>
              <a:t>SAS) ، </a:t>
            </a:r>
            <a:r>
              <a:rPr lang="ar-DZ" sz="2800" dirty="0" smtClean="0">
                <a:solidFill>
                  <a:schemeClr val="tx1"/>
                </a:solidFill>
              </a:rPr>
              <a:t>أن استعادة سوق مسار الأعمال ، الذي ضاع بسبب المنافسة العدوانية ، يتطلب تحسين أداء المغادرة في الوقت المحدد. لتحقيق هذا الهدف ، كان عليه أن يوفر دورًا قياديًا عزز ابتكارات العمليات ، مثل عدم السماح للمسافرين المتأخرين بالصعودعلى متن الطائرة حتى لو لم تغادر بعد.</a:t>
            </a:r>
          </a:p>
          <a:p>
            <a:pPr algn="just" rtl="1"/>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b="1" dirty="0" smtClean="0"/>
              <a:t>عملية تقديم الخدمة(الاجراءات)</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2800" b="1" dirty="0" smtClean="0">
                <a:solidFill>
                  <a:srgbClr val="FF0000"/>
                </a:solidFill>
              </a:rPr>
              <a:t>د ــ تقديم الخدمة من الطراز العالمي </a:t>
            </a:r>
            <a:r>
              <a:rPr lang="fr-FR" sz="2800" b="1" dirty="0" smtClean="0">
                <a:solidFill>
                  <a:srgbClr val="FF0000"/>
                </a:solidFill>
              </a:rPr>
              <a:t>World-Class Service </a:t>
            </a:r>
            <a:r>
              <a:rPr lang="fr-FR" sz="2800" b="1" dirty="0" err="1" smtClean="0">
                <a:solidFill>
                  <a:srgbClr val="FF0000"/>
                </a:solidFill>
              </a:rPr>
              <a:t>Delivery</a:t>
            </a:r>
            <a:endParaRPr lang="ar-DZ" sz="2800" b="1" dirty="0" smtClean="0">
              <a:solidFill>
                <a:srgbClr val="FF0000"/>
              </a:solidFill>
            </a:endParaRPr>
          </a:p>
          <a:p>
            <a:pPr algn="just" rtl="1"/>
            <a:endParaRPr lang="ar-DZ" sz="2800" b="1" dirty="0" smtClean="0">
              <a:solidFill>
                <a:srgbClr val="FF0000"/>
              </a:solidFill>
            </a:endParaRPr>
          </a:p>
          <a:p>
            <a:pPr algn="just" rtl="1"/>
            <a:r>
              <a:rPr lang="ar-DZ" sz="2800" dirty="0" smtClean="0">
                <a:solidFill>
                  <a:schemeClr val="tx1"/>
                </a:solidFill>
              </a:rPr>
              <a:t>غير راضية عن مجرد تلبية توقعات العملاء ، تتوسع المؤسسات ذات المستوى العالمي في هذه التوقعات إلى المستويات التي يجد المنافسون فيها صعوبة في الوفاء بها. الإدارة استباقية في تعزيز معايير الأداء الأعلى وتحديد فرص العمل الجديدة من خلال الاستماع إلى العملاء. تحدد مؤسسات الخدمات ذات المستوى العالمي معايير الجودة التي يتم من خلالها الحكم على الآخرين. تنافس على مستوى عالمي، مبتكرة، تعتمد تكنولوجيا متطوّرة .....</a:t>
            </a:r>
          </a:p>
          <a:p>
            <a:pPr algn="just" rtl="1"/>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1-</a:t>
            </a:r>
            <a:r>
              <a:rPr lang="ar-DZ" sz="3000" b="1" dirty="0" smtClean="0">
                <a:solidFill>
                  <a:schemeClr val="tx1"/>
                </a:solidFill>
              </a:rPr>
              <a:t> </a:t>
            </a:r>
            <a:r>
              <a:rPr lang="ar-DZ" sz="3000" b="1" dirty="0" smtClean="0">
                <a:solidFill>
                  <a:srgbClr val="C00000"/>
                </a:solidFill>
              </a:rPr>
              <a:t>الخطوات الرئيسة في تخطيط الخدمة </a:t>
            </a:r>
          </a:p>
          <a:p>
            <a:pPr rtl="1"/>
            <a:r>
              <a:rPr lang="ar-DZ" sz="3500" b="1" u="sng" dirty="0" smtClean="0">
                <a:solidFill>
                  <a:srgbClr val="C00000"/>
                </a:solidFill>
              </a:rPr>
              <a:t>طبيعة تقديم الخدمة</a:t>
            </a:r>
          </a:p>
          <a:p>
            <a:pPr algn="r" rtl="1"/>
            <a:r>
              <a:rPr lang="ar-DZ" sz="2800" b="1" dirty="0" smtClean="0">
                <a:solidFill>
                  <a:schemeClr val="tx1"/>
                </a:solidFill>
              </a:rPr>
              <a:t>من أجل تصميم الخدمة يجب تحديد المكونات الأساسية التالية:</a:t>
            </a:r>
          </a:p>
          <a:p>
            <a:pPr algn="r" rtl="1"/>
            <a:r>
              <a:rPr lang="ar-DZ" sz="3000" b="1" dirty="0" smtClean="0">
                <a:solidFill>
                  <a:srgbClr val="C00000"/>
                </a:solidFill>
              </a:rPr>
              <a:t>جوهر الخدمة </a:t>
            </a:r>
            <a:r>
              <a:rPr lang="ar-DZ" sz="2800" b="1" dirty="0" smtClean="0">
                <a:solidFill>
                  <a:schemeClr val="tx1"/>
                </a:solidFill>
              </a:rPr>
              <a:t>: ما الذي يقوم العميل بشرائه أصلا؟</a:t>
            </a:r>
          </a:p>
          <a:p>
            <a:pPr algn="r" rtl="1"/>
            <a:r>
              <a:rPr lang="ar-DZ" sz="2800" b="1" dirty="0" smtClean="0">
                <a:solidFill>
                  <a:schemeClr val="tx1"/>
                </a:solidFill>
              </a:rPr>
              <a:t>                   ما نوع العمل الذي تمارسه المؤسسة؟</a:t>
            </a:r>
          </a:p>
          <a:p>
            <a:pPr algn="r" rtl="1"/>
            <a:r>
              <a:rPr lang="ar-DZ" sz="3000" b="1" dirty="0" smtClean="0">
                <a:solidFill>
                  <a:schemeClr val="tx1"/>
                </a:solidFill>
              </a:rPr>
              <a:t>يقدم جوهر الخدمة منافع تهدف إلى إيجاد حلول للمشاكل الأساسية التي يرغب الزبون بحلها</a:t>
            </a:r>
          </a:p>
          <a:p>
            <a:pPr algn="r" rtl="1"/>
            <a:r>
              <a:rPr lang="ar-DZ" sz="3000" b="1" dirty="0" smtClean="0">
                <a:solidFill>
                  <a:srgbClr val="C00000"/>
                </a:solidFill>
              </a:rPr>
              <a:t>جوهر عملية تقديم الخدمة </a:t>
            </a:r>
            <a:r>
              <a:rPr lang="ar-DZ" sz="3000" b="1" dirty="0" smtClean="0">
                <a:solidFill>
                  <a:schemeClr val="tx1"/>
                </a:solidFill>
              </a:rPr>
              <a:t>: كيف يتم تقديم جوهر الخدمة للزبون؟</a:t>
            </a:r>
          </a:p>
          <a:p>
            <a:pPr algn="r" rtl="1"/>
            <a:r>
              <a:rPr lang="ar-DZ" sz="3000" b="1" dirty="0" smtClean="0">
                <a:solidFill>
                  <a:schemeClr val="tx1"/>
                </a:solidFill>
              </a:rPr>
              <a:t>معالجة الناس،معالجة الممتلكات، معالجة المثير العقلي، المعلومات</a:t>
            </a:r>
          </a:p>
          <a:p>
            <a:pPr algn="r" rtl="1"/>
            <a:r>
              <a:rPr lang="ar-DZ" sz="3000" b="1" dirty="0" smtClean="0">
                <a:solidFill>
                  <a:srgbClr val="C00000"/>
                </a:solidFill>
              </a:rPr>
              <a:t>مجموعة الخدمات الإضافية </a:t>
            </a:r>
            <a:r>
              <a:rPr lang="ar-DZ" sz="3000" b="1" dirty="0" smtClean="0">
                <a:solidFill>
                  <a:schemeClr val="tx1"/>
                </a:solidFill>
              </a:rPr>
              <a:t>: كيف يتم تسهيل الخدمة الجوهر؟</a:t>
            </a:r>
          </a:p>
          <a:p>
            <a:pPr algn="r" rtl="1"/>
            <a:endParaRPr lang="ar-DZ" sz="30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endParaRPr lang="ar-DZ" sz="3000" b="1" dirty="0" smtClean="0">
              <a:solidFill>
                <a:srgbClr val="C00000"/>
              </a:solidFill>
            </a:endParaRPr>
          </a:p>
          <a:p>
            <a:pPr rtl="1"/>
            <a:r>
              <a:rPr lang="ar-DZ" sz="3000" b="1" dirty="0" smtClean="0">
                <a:solidFill>
                  <a:srgbClr val="C00000"/>
                </a:solidFill>
              </a:rPr>
              <a:t>2-</a:t>
            </a:r>
            <a:r>
              <a:rPr lang="ar-DZ" b="1" dirty="0" smtClean="0">
                <a:solidFill>
                  <a:schemeClr val="tx1"/>
                </a:solidFill>
              </a:rPr>
              <a:t> </a:t>
            </a:r>
            <a:r>
              <a:rPr lang="ar-DZ" b="1" dirty="0" smtClean="0">
                <a:solidFill>
                  <a:srgbClr val="C00000"/>
                </a:solidFill>
              </a:rPr>
              <a:t>تصميم الخدمة</a:t>
            </a:r>
            <a:endParaRPr lang="ar-DZ" b="1" dirty="0" smtClean="0">
              <a:solidFill>
                <a:schemeClr val="tx1"/>
              </a:solidFill>
            </a:endParaRPr>
          </a:p>
          <a:p>
            <a:pPr algn="just" rtl="1"/>
            <a:endParaRPr lang="ar-DZ" sz="3000" dirty="0" smtClean="0">
              <a:solidFill>
                <a:schemeClr val="tx1"/>
              </a:solidFill>
            </a:endParaRPr>
          </a:p>
          <a:p>
            <a:pPr algn="just" rtl="1"/>
            <a:r>
              <a:rPr lang="ar-DZ" sz="3000" dirty="0" smtClean="0">
                <a:solidFill>
                  <a:schemeClr val="tx1"/>
                </a:solidFill>
              </a:rPr>
              <a:t>تختلف الخدمة عن السلعة في كونها عملية أو أداء غير ملموس، فإذا كان تصميم السلعة يتمّ من خلال رسومات تصميمية(معمارية) توضّح تفاصيل شكل المنتج، فإنّ عملية الخدمة تنطوي على مجسم غير ملموس يتطلّب تحديد جميع الأنشطة الرئيسية المتضمّنة في عملية إنتاج وتقديم الخدمة وتحديد الارتباطات الموجودة بينها، يمكن تصميم الخدمة من خلال خطوتين </a:t>
            </a:r>
            <a:r>
              <a:rPr lang="ar-DZ" sz="3000" dirty="0" err="1" smtClean="0">
                <a:solidFill>
                  <a:schemeClr val="tx1"/>
                </a:solidFill>
              </a:rPr>
              <a:t>مهمّتين:</a:t>
            </a:r>
            <a:r>
              <a:rPr lang="ar-DZ" sz="3000" dirty="0" smtClean="0">
                <a:solidFill>
                  <a:schemeClr val="tx1"/>
                </a:solidFill>
              </a:rPr>
              <a:t> </a:t>
            </a:r>
          </a:p>
          <a:p>
            <a:pPr algn="just" rtl="1"/>
            <a:endParaRPr lang="ar-DZ" sz="3000" dirty="0" smtClean="0">
              <a:solidFill>
                <a:schemeClr val="tx1"/>
              </a:solidFill>
            </a:endParaRPr>
          </a:p>
          <a:p>
            <a:pPr rtl="1"/>
            <a:endParaRPr lang="en-US" sz="30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 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2-</a:t>
            </a:r>
            <a:r>
              <a:rPr lang="ar-DZ" b="1" dirty="0" smtClean="0">
                <a:solidFill>
                  <a:schemeClr val="tx1"/>
                </a:solidFill>
              </a:rPr>
              <a:t> </a:t>
            </a:r>
            <a:r>
              <a:rPr lang="ar-DZ" b="1" dirty="0" smtClean="0">
                <a:solidFill>
                  <a:srgbClr val="C00000"/>
                </a:solidFill>
              </a:rPr>
              <a:t>تصميم الخدمة</a:t>
            </a:r>
            <a:endParaRPr lang="ar-DZ" b="1" dirty="0" smtClean="0">
              <a:solidFill>
                <a:schemeClr val="tx1"/>
              </a:solidFill>
            </a:endParaRPr>
          </a:p>
          <a:p>
            <a:pPr rtl="1"/>
            <a:r>
              <a:rPr lang="ar-DZ" sz="3000" b="1" dirty="0" smtClean="0">
                <a:solidFill>
                  <a:schemeClr val="tx1"/>
                </a:solidFill>
              </a:rPr>
              <a:t>أـ </a:t>
            </a:r>
            <a:r>
              <a:rPr lang="ar-DZ" sz="3000" b="1" u="sng" dirty="0" smtClean="0">
                <a:solidFill>
                  <a:schemeClr val="tx1"/>
                </a:solidFill>
              </a:rPr>
              <a:t>تحديد الملامح </a:t>
            </a:r>
            <a:r>
              <a:rPr lang="ar-DZ" sz="3000" b="1" u="sng" dirty="0" err="1" smtClean="0">
                <a:solidFill>
                  <a:schemeClr val="tx1"/>
                </a:solidFill>
              </a:rPr>
              <a:t>السيماتية</a:t>
            </a:r>
            <a:r>
              <a:rPr lang="ar-DZ" sz="3000" b="1" u="sng" dirty="0" smtClean="0">
                <a:solidFill>
                  <a:schemeClr val="tx1"/>
                </a:solidFill>
              </a:rPr>
              <a:t> للخدمة بيانيا </a:t>
            </a:r>
            <a:r>
              <a:rPr lang="en-US" sz="3000" b="1" dirty="0" smtClean="0">
                <a:solidFill>
                  <a:schemeClr val="tx1"/>
                </a:solidFill>
              </a:rPr>
              <a:t>Blueprinting</a:t>
            </a:r>
            <a:endParaRPr lang="ar-DZ" sz="3000" b="1" dirty="0" smtClean="0">
              <a:solidFill>
                <a:srgbClr val="C00000"/>
              </a:solidFill>
            </a:endParaRPr>
          </a:p>
          <a:p>
            <a:pPr rtl="1">
              <a:buFont typeface="Wingdings" pitchFamily="2" charset="2"/>
              <a:buChar char="v"/>
            </a:pPr>
            <a:endParaRPr lang="ar-DZ" sz="3000" b="1" dirty="0" smtClean="0">
              <a:solidFill>
                <a:schemeClr val="tx1"/>
              </a:solidFill>
            </a:endParaRPr>
          </a:p>
          <a:p>
            <a:pPr rtl="1">
              <a:buFont typeface="Wingdings" pitchFamily="2" charset="2"/>
              <a:buChar char="v"/>
            </a:pPr>
            <a:r>
              <a:rPr lang="ar-DZ" sz="3000" b="1" dirty="0" smtClean="0">
                <a:solidFill>
                  <a:schemeClr val="tx1"/>
                </a:solidFill>
              </a:rPr>
              <a:t>تمثيل الخدمة على شكل هيكل جزيئي</a:t>
            </a:r>
          </a:p>
          <a:p>
            <a:pPr rtl="1">
              <a:buFont typeface="Wingdings" pitchFamily="2" charset="2"/>
              <a:buChar char="v"/>
            </a:pPr>
            <a:r>
              <a:rPr lang="ar-DZ" sz="3000" b="1" dirty="0" smtClean="0">
                <a:solidFill>
                  <a:schemeClr val="tx1"/>
                </a:solidFill>
              </a:rPr>
              <a:t>تقسيم وتجزئة العملية إلى خطوات منطقية</a:t>
            </a:r>
          </a:p>
          <a:p>
            <a:pPr rtl="1">
              <a:buFont typeface="Wingdings" pitchFamily="2" charset="2"/>
              <a:buChar char="v"/>
            </a:pPr>
            <a:r>
              <a:rPr lang="ar-DZ" sz="3000" b="1" dirty="0" smtClean="0">
                <a:solidFill>
                  <a:schemeClr val="tx1"/>
                </a:solidFill>
              </a:rPr>
              <a:t>الإقرار بعدم تماثل العملية</a:t>
            </a:r>
          </a:p>
          <a:p>
            <a:pPr rtl="1">
              <a:buFont typeface="Wingdings" pitchFamily="2" charset="2"/>
              <a:buChar char="v"/>
            </a:pPr>
            <a:r>
              <a:rPr lang="ar-DZ" sz="3000" b="1" dirty="0" smtClean="0">
                <a:solidFill>
                  <a:schemeClr val="tx1"/>
                </a:solidFill>
              </a:rPr>
              <a:t>تشخيص عناصر العملية غير المرئية</a:t>
            </a: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 المنتج الخدمي</a:t>
            </a:r>
            <a:endParaRPr lang="fr-FR" dirty="0"/>
          </a:p>
        </p:txBody>
      </p:sp>
      <p:pic>
        <p:nvPicPr>
          <p:cNvPr id="5" name="Picture 4"/>
          <p:cNvPicPr/>
          <p:nvPr/>
        </p:nvPicPr>
        <p:blipFill>
          <a:blip r:embed="rId3"/>
          <a:srcRect/>
          <a:stretch>
            <a:fillRect/>
          </a:stretch>
        </p:blipFill>
        <p:spPr bwMode="auto">
          <a:xfrm>
            <a:off x="0" y="1214422"/>
            <a:ext cx="9144000" cy="5643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الفصل الثاني: المنتج الخدمي</a:t>
            </a:r>
            <a:endParaRPr lang="fr-FR" dirty="0"/>
          </a:p>
        </p:txBody>
      </p:sp>
      <p:pic>
        <p:nvPicPr>
          <p:cNvPr id="4" name="Picture 3"/>
          <p:cNvPicPr/>
          <p:nvPr/>
        </p:nvPicPr>
        <p:blipFill>
          <a:blip r:embed="rId3"/>
          <a:srcRect/>
          <a:stretch>
            <a:fillRect/>
          </a:stretch>
        </p:blipFill>
        <p:spPr bwMode="auto">
          <a:xfrm>
            <a:off x="0" y="347662"/>
            <a:ext cx="9144000" cy="651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pic>
        <p:nvPicPr>
          <p:cNvPr id="5" name="Picture 4"/>
          <p:cNvPicPr/>
          <p:nvPr/>
        </p:nvPicPr>
        <p:blipFill>
          <a:blip r:embed="rId3"/>
          <a:srcRect/>
          <a:stretch>
            <a:fillRect/>
          </a:stretch>
        </p:blipFill>
        <p:spPr bwMode="auto">
          <a:xfrm>
            <a:off x="0" y="1142984"/>
            <a:ext cx="9144000" cy="5715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pic>
        <p:nvPicPr>
          <p:cNvPr id="5" name="Picture 4"/>
          <p:cNvPicPr/>
          <p:nvPr/>
        </p:nvPicPr>
        <p:blipFill>
          <a:blip r:embed="rId3"/>
          <a:srcRect/>
          <a:stretch>
            <a:fillRect/>
          </a:stretch>
        </p:blipFill>
        <p:spPr bwMode="auto">
          <a:xfrm>
            <a:off x="0" y="1142984"/>
            <a:ext cx="9144000" cy="5715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2-</a:t>
            </a:r>
            <a:r>
              <a:rPr lang="ar-DZ" b="1" dirty="0" smtClean="0">
                <a:solidFill>
                  <a:schemeClr val="tx1"/>
                </a:solidFill>
              </a:rPr>
              <a:t> </a:t>
            </a:r>
            <a:r>
              <a:rPr lang="ar-DZ" b="1" dirty="0" smtClean="0">
                <a:solidFill>
                  <a:srgbClr val="C00000"/>
                </a:solidFill>
              </a:rPr>
              <a:t>تصميم الخدمة</a:t>
            </a:r>
            <a:endParaRPr lang="ar-DZ" b="1" dirty="0" smtClean="0">
              <a:solidFill>
                <a:schemeClr val="tx1"/>
              </a:solidFill>
            </a:endParaRPr>
          </a:p>
          <a:p>
            <a:pPr rtl="1"/>
            <a:r>
              <a:rPr lang="ar-DZ" sz="3000" b="1" dirty="0" smtClean="0">
                <a:solidFill>
                  <a:schemeClr val="tx1"/>
                </a:solidFill>
              </a:rPr>
              <a:t>ب ـ </a:t>
            </a:r>
            <a:r>
              <a:rPr lang="ar-DZ" sz="3000" b="1" u="sng" dirty="0" smtClean="0">
                <a:solidFill>
                  <a:schemeClr val="tx1"/>
                </a:solidFill>
              </a:rPr>
              <a:t>بناء خرائط الخدمة </a:t>
            </a:r>
            <a:r>
              <a:rPr lang="en-US" sz="3000" b="1" dirty="0" smtClean="0">
                <a:solidFill>
                  <a:schemeClr val="tx1"/>
                </a:solidFill>
              </a:rPr>
              <a:t>Service Maps</a:t>
            </a:r>
          </a:p>
          <a:p>
            <a:pPr rtl="1"/>
            <a:r>
              <a:rPr lang="en-US" sz="3000" b="1" dirty="0" smtClean="0">
                <a:solidFill>
                  <a:schemeClr val="tx1"/>
                </a:solidFill>
              </a:rPr>
              <a:t>P.131</a:t>
            </a:r>
            <a:endParaRPr lang="ar-DZ" sz="3000" b="1" dirty="0" smtClean="0">
              <a:solidFill>
                <a:schemeClr val="tx1"/>
              </a:solidFill>
            </a:endParaRPr>
          </a:p>
          <a:p>
            <a:pPr algn="just" rtl="1"/>
            <a:r>
              <a:rPr lang="ar-DZ" sz="3000" b="1" dirty="0" smtClean="0">
                <a:solidFill>
                  <a:schemeClr val="tx1"/>
                </a:solidFill>
              </a:rPr>
              <a:t>وتتمّ بالاعتماد على النماذج والأشكال المرئية المخصّصة لتحديد الملامح </a:t>
            </a:r>
            <a:r>
              <a:rPr lang="ar-DZ" sz="3000" b="1" dirty="0" err="1" smtClean="0">
                <a:solidFill>
                  <a:schemeClr val="tx1"/>
                </a:solidFill>
              </a:rPr>
              <a:t>السيماتية</a:t>
            </a:r>
            <a:r>
              <a:rPr lang="ar-DZ" sz="3000" b="1" dirty="0" smtClean="0">
                <a:solidFill>
                  <a:schemeClr val="tx1"/>
                </a:solidFill>
              </a:rPr>
              <a:t> </a:t>
            </a:r>
            <a:r>
              <a:rPr lang="ar-DZ" sz="3000" b="1" dirty="0" err="1" smtClean="0">
                <a:solidFill>
                  <a:schemeClr val="tx1"/>
                </a:solidFill>
              </a:rPr>
              <a:t>للخدمة.</a:t>
            </a:r>
            <a:r>
              <a:rPr lang="ar-DZ" sz="3000" b="1" dirty="0" smtClean="0">
                <a:solidFill>
                  <a:schemeClr val="tx1"/>
                </a:solidFill>
              </a:rPr>
              <a:t> وهي توضّح ليس فقط عناصر الخدمة، وإنّما توضّح بشكل أكبر العلاقات التفاعلية بين مقدّم الخدمة والزبون</a:t>
            </a:r>
            <a:r>
              <a:rPr lang="fr-FR" sz="3000" b="1" dirty="0" smtClean="0">
                <a:solidFill>
                  <a:schemeClr val="tx1"/>
                </a:solidFill>
              </a:rPr>
              <a:t> </a:t>
            </a:r>
            <a:endParaRPr lang="ar-DZ" sz="3000" b="1" dirty="0" smtClean="0">
              <a:solidFill>
                <a:schemeClr val="tx1"/>
              </a:solidFill>
            </a:endParaRPr>
          </a:p>
          <a:p>
            <a:pPr algn="just" rtl="1"/>
            <a:r>
              <a:rPr lang="ar-SA" sz="2800" dirty="0" smtClean="0">
                <a:solidFill>
                  <a:schemeClr val="tx1"/>
                </a:solidFill>
              </a:rPr>
              <a:t>خريطة الخدمة هي تمثيل مرئي لمختلف المكونات والتفاعلات المشاركة في تقديم الخدمة</a:t>
            </a:r>
            <a:r>
              <a:rPr lang="fr-FR" sz="2800" dirty="0" smtClean="0">
                <a:solidFill>
                  <a:schemeClr val="tx1"/>
                </a:solidFill>
              </a:rPr>
              <a:t>. </a:t>
            </a:r>
            <a:r>
              <a:rPr lang="ar-SA" sz="2800" dirty="0" smtClean="0">
                <a:solidFill>
                  <a:schemeClr val="tx1"/>
                </a:solidFill>
              </a:rPr>
              <a:t>فه</a:t>
            </a:r>
            <a:r>
              <a:rPr lang="ar-DZ" sz="2800" dirty="0" smtClean="0">
                <a:solidFill>
                  <a:schemeClr val="tx1"/>
                </a:solidFill>
              </a:rPr>
              <a:t>ي</a:t>
            </a:r>
            <a:r>
              <a:rPr lang="ar-SA" sz="2800" dirty="0" smtClean="0">
                <a:solidFill>
                  <a:schemeClr val="tx1"/>
                </a:solidFill>
              </a:rPr>
              <a:t> </a:t>
            </a:r>
            <a:r>
              <a:rPr lang="ar-DZ" sz="2800" dirty="0" smtClean="0">
                <a:solidFill>
                  <a:schemeClr val="tx1"/>
                </a:solidFill>
              </a:rPr>
              <a:t>ت</a:t>
            </a:r>
            <a:r>
              <a:rPr lang="ar-SA" sz="2800" dirty="0" smtClean="0">
                <a:solidFill>
                  <a:schemeClr val="tx1"/>
                </a:solidFill>
              </a:rPr>
              <a:t>ساعد في توضيح رحلة العميل ونقاط الاتصال والعمليات الأساسية التي تشكل الخدمة</a:t>
            </a:r>
            <a:r>
              <a:rPr lang="fr-FR" sz="2800" dirty="0" smtClean="0">
                <a:solidFill>
                  <a:schemeClr val="tx1"/>
                </a:solidFill>
              </a:rPr>
              <a:t>.</a:t>
            </a:r>
          </a:p>
          <a:p>
            <a:pPr algn="just" rtl="1"/>
            <a:endParaRPr lang="ar-DZ" sz="30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2-</a:t>
            </a:r>
            <a:r>
              <a:rPr lang="ar-DZ" b="1" dirty="0" smtClean="0">
                <a:solidFill>
                  <a:schemeClr val="tx1"/>
                </a:solidFill>
              </a:rPr>
              <a:t> </a:t>
            </a:r>
            <a:r>
              <a:rPr lang="ar-DZ" b="1" dirty="0" smtClean="0">
                <a:solidFill>
                  <a:srgbClr val="C00000"/>
                </a:solidFill>
              </a:rPr>
              <a:t>تصميم الخدمة</a:t>
            </a:r>
            <a:endParaRPr lang="ar-DZ" b="1" dirty="0" smtClean="0">
              <a:solidFill>
                <a:schemeClr val="tx1"/>
              </a:solidFill>
            </a:endParaRPr>
          </a:p>
          <a:p>
            <a:pPr rtl="1"/>
            <a:r>
              <a:rPr lang="ar-DZ" sz="3000" b="1" dirty="0" smtClean="0">
                <a:solidFill>
                  <a:schemeClr val="tx1"/>
                </a:solidFill>
              </a:rPr>
              <a:t>ب ـ </a:t>
            </a:r>
            <a:r>
              <a:rPr lang="ar-DZ" sz="3000" b="1" u="sng" dirty="0" smtClean="0">
                <a:solidFill>
                  <a:schemeClr val="tx1"/>
                </a:solidFill>
              </a:rPr>
              <a:t>بناء خرائط الخدمة </a:t>
            </a:r>
            <a:r>
              <a:rPr lang="en-US" sz="3000" b="1" dirty="0" smtClean="0">
                <a:solidFill>
                  <a:schemeClr val="tx1"/>
                </a:solidFill>
              </a:rPr>
              <a:t>Service Maps</a:t>
            </a:r>
          </a:p>
          <a:p>
            <a:pPr algn="just" rtl="1"/>
            <a:endParaRPr lang="ar-DZ" sz="30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pic>
        <p:nvPicPr>
          <p:cNvPr id="4" name="Picture 3"/>
          <p:cNvPicPr/>
          <p:nvPr/>
        </p:nvPicPr>
        <p:blipFill>
          <a:blip r:embed="rId3"/>
          <a:srcRect/>
          <a:stretch>
            <a:fillRect/>
          </a:stretch>
        </p:blipFill>
        <p:spPr bwMode="auto">
          <a:xfrm>
            <a:off x="0" y="2608870"/>
            <a:ext cx="9144000" cy="3391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340768"/>
            <a:ext cx="8424936" cy="4968552"/>
          </a:xfrm>
        </p:spPr>
        <p:txBody>
          <a:bodyPr>
            <a:normAutofit/>
          </a:bodyPr>
          <a:lstStyle/>
          <a:p>
            <a:pPr rtl="1"/>
            <a:r>
              <a:rPr lang="ar-DZ" sz="3000" b="1" dirty="0" smtClean="0">
                <a:solidFill>
                  <a:srgbClr val="C00000"/>
                </a:solidFill>
              </a:rPr>
              <a:t>المزيج التسويقي الخدمي</a:t>
            </a:r>
          </a:p>
          <a:p>
            <a:pPr rtl="1"/>
            <a:endParaRPr lang="ar-DZ" sz="3000" b="1" dirty="0" smtClean="0">
              <a:solidFill>
                <a:srgbClr val="C00000"/>
              </a:solidFill>
            </a:endParaRPr>
          </a:p>
          <a:p>
            <a:pPr rtl="1"/>
            <a:r>
              <a:rPr lang="ar-DZ" sz="3000" b="1" dirty="0" smtClean="0">
                <a:solidFill>
                  <a:schemeClr val="tx1"/>
                </a:solidFill>
              </a:rPr>
              <a:t>بالنظر لطبيعة الخدمات، فإنّه يتطلّب التعامل بحذر شديد ودقّة متناهية مع موضوع إعداد المزيج التسويقي </a:t>
            </a:r>
            <a:r>
              <a:rPr lang="ar-DZ" sz="3000" b="1" dirty="0" err="1" smtClean="0">
                <a:solidFill>
                  <a:schemeClr val="tx1"/>
                </a:solidFill>
              </a:rPr>
              <a:t>الخدمي.</a:t>
            </a:r>
            <a:r>
              <a:rPr lang="ar-DZ" sz="3000" b="1" dirty="0" smtClean="0">
                <a:solidFill>
                  <a:schemeClr val="tx1"/>
                </a:solidFill>
              </a:rPr>
              <a:t> تختلف المؤسسات الخدمية في أساليبها المعتمدة الخاصّة بسياساتها التسويقية اعتمادا على فصول السنة، أنماط الطلب، طبيعة المستفيدين، مستوى مشاركة المستفيد في إنتاج الخدمة، درجة التفاعل بين مورد الخدمة </a:t>
            </a:r>
            <a:r>
              <a:rPr lang="ar-DZ" sz="3000" b="1" dirty="0" err="1" smtClean="0">
                <a:solidFill>
                  <a:schemeClr val="tx1"/>
                </a:solidFill>
              </a:rPr>
              <a:t>والمستفيد...</a:t>
            </a:r>
            <a:endParaRPr lang="ar-DZ" sz="2800" b="1" dirty="0" smtClean="0">
              <a:solidFill>
                <a:schemeClr val="tx1"/>
              </a:solidFill>
            </a:endParaRPr>
          </a:p>
          <a:p>
            <a:pPr algn="r" rtl="1"/>
            <a:endParaRPr lang="ar-DZ" sz="2800" b="1" dirty="0" smtClean="0">
              <a:solidFill>
                <a:srgbClr val="C00000"/>
              </a:solidFill>
            </a:endParaRPr>
          </a:p>
          <a:p>
            <a:pPr rtl="1"/>
            <a:endParaRPr lang="ar-DZ" sz="28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3-</a:t>
            </a:r>
            <a:r>
              <a:rPr lang="ar-DZ" b="1" dirty="0" smtClean="0">
                <a:solidFill>
                  <a:schemeClr val="tx1"/>
                </a:solidFill>
              </a:rPr>
              <a:t> </a:t>
            </a:r>
            <a:r>
              <a:rPr lang="ar-DZ" b="1" dirty="0" smtClean="0">
                <a:solidFill>
                  <a:srgbClr val="C00000"/>
                </a:solidFill>
              </a:rPr>
              <a:t>تطويرالخدمة</a:t>
            </a:r>
            <a:endParaRPr lang="ar-DZ" b="1" dirty="0" smtClean="0">
              <a:solidFill>
                <a:schemeClr val="tx1"/>
              </a:solidFill>
            </a:endParaRPr>
          </a:p>
          <a:p>
            <a:pPr algn="just" rtl="1"/>
            <a:endParaRPr lang="ar-DZ" sz="3000" b="1" dirty="0" smtClean="0">
              <a:solidFill>
                <a:schemeClr val="tx1"/>
              </a:solidFill>
            </a:endParaRPr>
          </a:p>
          <a:p>
            <a:pPr algn="just" rtl="1"/>
            <a:r>
              <a:rPr lang="ar-DZ" sz="2800" dirty="0" smtClean="0">
                <a:solidFill>
                  <a:schemeClr val="tx1"/>
                </a:solidFill>
              </a:rPr>
              <a:t>بفعل المنافسة والتغيّر في الحاجات والرغبات يعدّ تطوير الخدمة حيويا وضروريا.</a:t>
            </a:r>
            <a:endParaRPr lang="fr-FR" sz="2800" dirty="0" smtClean="0">
              <a:solidFill>
                <a:schemeClr val="tx1"/>
              </a:solidFill>
            </a:endParaRPr>
          </a:p>
          <a:p>
            <a:pPr algn="just" rtl="1"/>
            <a:r>
              <a:rPr lang="ar-DZ" sz="2800" dirty="0" smtClean="0">
                <a:solidFill>
                  <a:schemeClr val="tx1"/>
                </a:solidFill>
              </a:rPr>
              <a:t>مستويات فئات الخدمات الجديدة:</a:t>
            </a:r>
            <a:endParaRPr lang="fr-FR" sz="2800" dirty="0" smtClean="0">
              <a:solidFill>
                <a:schemeClr val="tx1"/>
              </a:solidFill>
            </a:endParaRPr>
          </a:p>
          <a:p>
            <a:pPr lvl="1" algn="just" rtl="1">
              <a:buFont typeface="Wingdings" pitchFamily="2" charset="2"/>
              <a:buChar char="ü"/>
            </a:pPr>
            <a:r>
              <a:rPr lang="ar-DZ" dirty="0" smtClean="0">
                <a:solidFill>
                  <a:schemeClr val="tx1"/>
                </a:solidFill>
              </a:rPr>
              <a:t>الخدمات المبتكرة الجديدة</a:t>
            </a:r>
            <a:endParaRPr lang="fr-FR" dirty="0" smtClean="0">
              <a:solidFill>
                <a:schemeClr val="tx1"/>
              </a:solidFill>
            </a:endParaRPr>
          </a:p>
          <a:p>
            <a:pPr lvl="1" algn="just" rtl="1">
              <a:buFont typeface="Wingdings" pitchFamily="2" charset="2"/>
              <a:buChar char="ü"/>
            </a:pPr>
            <a:r>
              <a:rPr lang="ar-DZ" dirty="0" smtClean="0">
                <a:solidFill>
                  <a:schemeClr val="tx1"/>
                </a:solidFill>
              </a:rPr>
              <a:t>العمليات المبتكرة الجديدة</a:t>
            </a:r>
            <a:endParaRPr lang="fr-FR" dirty="0" smtClean="0">
              <a:solidFill>
                <a:schemeClr val="tx1"/>
              </a:solidFill>
            </a:endParaRPr>
          </a:p>
          <a:p>
            <a:pPr lvl="1" algn="just" rtl="1">
              <a:buFont typeface="Wingdings" pitchFamily="2" charset="2"/>
              <a:buChar char="ü"/>
            </a:pPr>
            <a:r>
              <a:rPr lang="ar-DZ" dirty="0" smtClean="0">
                <a:solidFill>
                  <a:schemeClr val="tx1"/>
                </a:solidFill>
              </a:rPr>
              <a:t>توسيع خطوط الخدمات</a:t>
            </a:r>
            <a:endParaRPr lang="fr-FR" dirty="0" smtClean="0">
              <a:solidFill>
                <a:schemeClr val="tx1"/>
              </a:solidFill>
            </a:endParaRPr>
          </a:p>
          <a:p>
            <a:pPr lvl="1" algn="just" rtl="1">
              <a:buFont typeface="Wingdings" pitchFamily="2" charset="2"/>
              <a:buChar char="ü"/>
            </a:pPr>
            <a:r>
              <a:rPr lang="ar-DZ" dirty="0" smtClean="0">
                <a:solidFill>
                  <a:schemeClr val="tx1"/>
                </a:solidFill>
              </a:rPr>
              <a:t>تحسين الخدمة</a:t>
            </a:r>
            <a:endParaRPr lang="fr-FR" dirty="0" smtClean="0">
              <a:solidFill>
                <a:schemeClr val="tx1"/>
              </a:solidFill>
            </a:endParaRPr>
          </a:p>
          <a:p>
            <a:pPr lvl="1" algn="just" rtl="1">
              <a:buFont typeface="Wingdings" pitchFamily="2" charset="2"/>
              <a:buChar char="ü"/>
            </a:pPr>
            <a:r>
              <a:rPr lang="ar-DZ" dirty="0" smtClean="0">
                <a:solidFill>
                  <a:schemeClr val="tx1"/>
                </a:solidFill>
              </a:rPr>
              <a:t>تغيير أسلوب الخدمة</a:t>
            </a:r>
            <a:endParaRPr lang="fr-FR"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71546"/>
            <a:ext cx="8424936" cy="5429288"/>
          </a:xfrm>
        </p:spPr>
        <p:txBody>
          <a:bodyPr>
            <a:normAutofit/>
          </a:bodyPr>
          <a:lstStyle/>
          <a:p>
            <a:pPr rtl="1"/>
            <a:r>
              <a:rPr lang="ar-DZ" sz="3000" b="1" dirty="0" smtClean="0">
                <a:solidFill>
                  <a:srgbClr val="C00000"/>
                </a:solidFill>
              </a:rPr>
              <a:t>4-</a:t>
            </a:r>
            <a:r>
              <a:rPr lang="ar-DZ" b="1" dirty="0" smtClean="0">
                <a:solidFill>
                  <a:schemeClr val="tx1"/>
                </a:solidFill>
              </a:rPr>
              <a:t> </a:t>
            </a:r>
            <a:r>
              <a:rPr lang="ar-DZ" b="1" dirty="0" smtClean="0">
                <a:solidFill>
                  <a:srgbClr val="C00000"/>
                </a:solidFill>
              </a:rPr>
              <a:t>دورة حياة الخدمة</a:t>
            </a:r>
            <a:endParaRPr lang="ar-DZ" b="1" dirty="0" smtClean="0">
              <a:solidFill>
                <a:schemeClr val="tx1"/>
              </a:solidFill>
            </a:endParaRPr>
          </a:p>
          <a:p>
            <a:pPr algn="just" rtl="1"/>
            <a:endParaRPr lang="ar-DZ" sz="3000" b="1" dirty="0" smtClean="0">
              <a:solidFill>
                <a:schemeClr val="tx1"/>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pic>
        <p:nvPicPr>
          <p:cNvPr id="4" name="Picture 3"/>
          <p:cNvPicPr/>
          <p:nvPr/>
        </p:nvPicPr>
        <p:blipFill>
          <a:blip r:embed="rId3"/>
          <a:srcRect/>
          <a:stretch>
            <a:fillRect/>
          </a:stretch>
        </p:blipFill>
        <p:spPr bwMode="auto">
          <a:xfrm>
            <a:off x="0" y="1757379"/>
            <a:ext cx="9144000" cy="5100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lnSpcReduction="10000"/>
          </a:bodyPr>
          <a:lstStyle/>
          <a:p>
            <a:pPr rtl="1"/>
            <a:r>
              <a:rPr lang="ar-DZ" sz="3000" b="1" dirty="0" smtClean="0">
                <a:solidFill>
                  <a:srgbClr val="C00000"/>
                </a:solidFill>
              </a:rPr>
              <a:t>1ــ استراتيجيات التسعير</a:t>
            </a:r>
          </a:p>
          <a:p>
            <a:pPr algn="r" rtl="1"/>
            <a:r>
              <a:rPr lang="ar-DZ" sz="3000" u="sng" dirty="0" smtClean="0">
                <a:solidFill>
                  <a:schemeClr val="tx1"/>
                </a:solidFill>
              </a:rPr>
              <a:t>الاستراتيجيات الخاصة بضبط السعر </a:t>
            </a:r>
            <a:r>
              <a:rPr lang="ar-DZ" sz="3000" u="sng" dirty="0" err="1" smtClean="0">
                <a:solidFill>
                  <a:schemeClr val="tx1"/>
                </a:solidFill>
              </a:rPr>
              <a:t>الأساسي</a:t>
            </a:r>
            <a:r>
              <a:rPr lang="ar-DZ" sz="3000" b="1" dirty="0" err="1" smtClean="0">
                <a:solidFill>
                  <a:schemeClr val="tx1"/>
                </a:solidFill>
              </a:rPr>
              <a:t>:</a:t>
            </a:r>
            <a:endParaRPr lang="ar-DZ" sz="3000" b="1" dirty="0" smtClean="0">
              <a:solidFill>
                <a:schemeClr val="tx1"/>
              </a:solidFill>
            </a:endParaRPr>
          </a:p>
          <a:p>
            <a:pPr algn="r" rtl="1"/>
            <a:r>
              <a:rPr lang="ar-DZ" sz="3000" b="1" dirty="0" smtClean="0">
                <a:solidFill>
                  <a:schemeClr val="tx1"/>
                </a:solidFill>
              </a:rPr>
              <a:t>	</a:t>
            </a:r>
            <a:r>
              <a:rPr lang="ar-DZ" sz="3000" b="1" dirty="0" smtClean="0">
                <a:solidFill>
                  <a:srgbClr val="FF0000"/>
                </a:solidFill>
              </a:rPr>
              <a:t>استراتيجية التسعير </a:t>
            </a:r>
            <a:r>
              <a:rPr lang="ar-DZ" sz="3000" b="1" dirty="0" err="1" smtClean="0">
                <a:solidFill>
                  <a:srgbClr val="FF0000"/>
                </a:solidFill>
              </a:rPr>
              <a:t>القيادي\الريادي</a:t>
            </a:r>
            <a:r>
              <a:rPr lang="ar-DZ" sz="3000" b="1" dirty="0" err="1" smtClean="0">
                <a:solidFill>
                  <a:schemeClr val="tx1"/>
                </a:solidFill>
              </a:rPr>
              <a:t>؟؟؟؟؟</a:t>
            </a:r>
            <a:endParaRPr lang="ar-DZ" sz="3000" b="1" dirty="0" smtClean="0">
              <a:solidFill>
                <a:schemeClr val="tx1"/>
              </a:solidFill>
            </a:endParaRPr>
          </a:p>
          <a:p>
            <a:pPr algn="r" rtl="1"/>
            <a:r>
              <a:rPr lang="ar-DZ" sz="3000" b="1" dirty="0" smtClean="0">
                <a:solidFill>
                  <a:schemeClr val="tx1"/>
                </a:solidFill>
              </a:rPr>
              <a:t>	استراتيجية قشط السوق</a:t>
            </a:r>
          </a:p>
          <a:p>
            <a:pPr algn="r" rtl="1"/>
            <a:r>
              <a:rPr lang="ar-DZ" sz="3000" b="1" dirty="0" smtClean="0">
                <a:solidFill>
                  <a:schemeClr val="tx1"/>
                </a:solidFill>
              </a:rPr>
              <a:t>	استراتيجية اختراق السوق</a:t>
            </a:r>
          </a:p>
          <a:p>
            <a:pPr algn="r" rtl="1"/>
            <a:r>
              <a:rPr lang="ar-DZ" sz="3000" b="1" dirty="0" smtClean="0">
                <a:solidFill>
                  <a:schemeClr val="tx1"/>
                </a:solidFill>
              </a:rPr>
              <a:t>	</a:t>
            </a:r>
            <a:r>
              <a:rPr lang="ar-DZ" sz="3000" b="1" dirty="0" smtClean="0">
                <a:solidFill>
                  <a:srgbClr val="FF0000"/>
                </a:solidFill>
              </a:rPr>
              <a:t>استراتيجية الحزمة </a:t>
            </a:r>
            <a:r>
              <a:rPr lang="ar-DZ" sz="3000" b="1" dirty="0" err="1" smtClean="0">
                <a:solidFill>
                  <a:srgbClr val="FF0000"/>
                </a:solidFill>
              </a:rPr>
              <a:t>السعرية</a:t>
            </a:r>
            <a:r>
              <a:rPr lang="ar-DZ" sz="3000" b="1" dirty="0" smtClean="0">
                <a:solidFill>
                  <a:srgbClr val="FF0000"/>
                </a:solidFill>
              </a:rPr>
              <a:t> </a:t>
            </a:r>
            <a:r>
              <a:rPr lang="ar-DZ" sz="3000" b="1" dirty="0" err="1" smtClean="0">
                <a:solidFill>
                  <a:schemeClr val="tx1"/>
                </a:solidFill>
              </a:rPr>
              <a:t>؟؟؟؟؟</a:t>
            </a:r>
            <a:endParaRPr lang="ar-DZ" sz="3000" b="1" dirty="0" smtClean="0">
              <a:solidFill>
                <a:schemeClr val="tx1"/>
              </a:solidFill>
            </a:endParaRPr>
          </a:p>
          <a:p>
            <a:pPr algn="r" rtl="1"/>
            <a:r>
              <a:rPr lang="ar-DZ" sz="3000" u="sng" dirty="0" smtClean="0">
                <a:solidFill>
                  <a:schemeClr val="tx1"/>
                </a:solidFill>
              </a:rPr>
              <a:t>الاستراتيجيات الخاصة بضبط </a:t>
            </a:r>
            <a:r>
              <a:rPr lang="ar-DZ" sz="3000" u="sng" dirty="0" err="1" smtClean="0">
                <a:solidFill>
                  <a:schemeClr val="tx1"/>
                </a:solidFill>
              </a:rPr>
              <a:t>السعر</a:t>
            </a:r>
            <a:r>
              <a:rPr lang="ar-DZ" sz="3000" b="1" dirty="0" err="1" smtClean="0">
                <a:solidFill>
                  <a:schemeClr val="tx1"/>
                </a:solidFill>
              </a:rPr>
              <a:t>:</a:t>
            </a:r>
            <a:endParaRPr lang="ar-DZ" sz="3000" b="1" dirty="0" smtClean="0">
              <a:solidFill>
                <a:schemeClr val="tx1"/>
              </a:solidFill>
            </a:endParaRPr>
          </a:p>
          <a:p>
            <a:pPr algn="r" rtl="1"/>
            <a:r>
              <a:rPr lang="ar-DZ" sz="3000" b="1" dirty="0" smtClean="0">
                <a:solidFill>
                  <a:schemeClr val="tx1"/>
                </a:solidFill>
              </a:rPr>
              <a:t>	الاستراتيجية التمييزية</a:t>
            </a:r>
          </a:p>
          <a:p>
            <a:pPr algn="r" rtl="1"/>
            <a:r>
              <a:rPr lang="ar-DZ" sz="3000" b="1" dirty="0" smtClean="0">
                <a:solidFill>
                  <a:schemeClr val="tx1"/>
                </a:solidFill>
              </a:rPr>
              <a:t>	الاستراتيجية الترويجية</a:t>
            </a:r>
          </a:p>
          <a:p>
            <a:pPr algn="r" rtl="1"/>
            <a:r>
              <a:rPr lang="ar-DZ" sz="3000" b="1" dirty="0" smtClean="0">
                <a:solidFill>
                  <a:schemeClr val="tx1"/>
                </a:solidFill>
              </a:rPr>
              <a:t>	الاستراتيجية </a:t>
            </a:r>
            <a:r>
              <a:rPr lang="ar-DZ" sz="3000" b="1" dirty="0" err="1" smtClean="0">
                <a:solidFill>
                  <a:schemeClr val="tx1"/>
                </a:solidFill>
              </a:rPr>
              <a:t>النفسية </a:t>
            </a:r>
            <a:r>
              <a:rPr lang="ar-DZ" sz="3000" b="1" dirty="0" smtClean="0">
                <a:solidFill>
                  <a:schemeClr val="tx1"/>
                </a:solidFill>
              </a:rPr>
              <a:t>(العشرية</a:t>
            </a:r>
            <a:r>
              <a:rPr lang="ar-DZ" sz="3000" b="1" dirty="0" err="1" smtClean="0">
                <a:solidFill>
                  <a:schemeClr val="tx1"/>
                </a:solidFill>
              </a:rPr>
              <a:t>)</a:t>
            </a:r>
            <a:endParaRPr lang="ar-DZ" sz="30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endParaRPr lang="fr-FR" sz="2800" b="1" dirty="0" smtClean="0">
              <a:solidFill>
                <a:schemeClr val="tx1"/>
              </a:solidFill>
            </a:endParaRPr>
          </a:p>
          <a:p>
            <a:pPr rtl="1"/>
            <a:endParaRPr lang="fr-FR" sz="2800" b="1" dirty="0" smtClean="0">
              <a:solidFill>
                <a:schemeClr val="tx1"/>
              </a:solidFill>
            </a:endParaRPr>
          </a:p>
          <a:p>
            <a:pPr rtl="1"/>
            <a:r>
              <a:rPr lang="ar-DZ" sz="2800" b="1" dirty="0" smtClean="0">
                <a:solidFill>
                  <a:schemeClr val="tx1"/>
                </a:solidFill>
              </a:rPr>
              <a:t>يعبّرالسعر بالنسبة للمستهلك عن قيمة الخدمة المدركة التي يمكن ثمثيلها في الشكي الموالي:</a:t>
            </a:r>
          </a:p>
          <a:p>
            <a:pPr rtl="1"/>
            <a:r>
              <a:rPr lang="ar-DZ" sz="2800" b="1" dirty="0" smtClean="0">
                <a:solidFill>
                  <a:schemeClr val="tx1"/>
                </a:solidFill>
              </a:rPr>
              <a:t> </a:t>
            </a:r>
            <a:endParaRPr lang="fr-FR" sz="2800" b="1" dirty="0" smtClean="0">
              <a:solidFill>
                <a:schemeClr val="tx1"/>
              </a:solidFill>
            </a:endParaRPr>
          </a:p>
          <a:p>
            <a:pPr rtl="1"/>
            <a:r>
              <a:rPr lang="fr-FR" sz="2800" b="1" dirty="0" err="1" smtClean="0">
                <a:solidFill>
                  <a:schemeClr val="tx1"/>
                </a:solidFill>
              </a:rPr>
              <a:t>Buyer’s</a:t>
            </a:r>
            <a:r>
              <a:rPr lang="fr-FR" sz="2800" b="1" dirty="0" smtClean="0">
                <a:solidFill>
                  <a:schemeClr val="tx1"/>
                </a:solidFill>
              </a:rPr>
              <a:t> Perception of Value</a:t>
            </a:r>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endParaRPr lang="ar-DZ" sz="2800" b="1"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23825" y="0"/>
            <a:ext cx="889635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864"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r>
              <a:rPr lang="ar-DZ" sz="3000" b="1" dirty="0" smtClean="0">
                <a:solidFill>
                  <a:srgbClr val="C00000"/>
                </a:solidFill>
              </a:rPr>
              <a:t>2ــ الأعتبارات الخاصة بالتسعير</a:t>
            </a:r>
          </a:p>
          <a:p>
            <a:pPr algn="r" rtl="1"/>
            <a:r>
              <a:rPr lang="ar-DZ" sz="3000" b="1" dirty="0" smtClean="0">
                <a:solidFill>
                  <a:schemeClr val="tx1"/>
                </a:solidFill>
              </a:rPr>
              <a:t>	</a:t>
            </a:r>
            <a:endParaRPr lang="ar-DZ" sz="2800" b="1" dirty="0" smtClean="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864"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r>
              <a:rPr lang="ar-DZ" sz="3000" b="1" dirty="0" smtClean="0">
                <a:solidFill>
                  <a:srgbClr val="C00000"/>
                </a:solidFill>
              </a:rPr>
              <a:t>2ــ الأعتبارات الخاصة بالتسعير</a:t>
            </a:r>
          </a:p>
          <a:p>
            <a:pPr algn="r" rtl="1"/>
            <a:r>
              <a:rPr lang="ar-DZ" sz="3000" b="1" dirty="0" smtClean="0">
                <a:solidFill>
                  <a:schemeClr val="tx1"/>
                </a:solidFill>
              </a:rPr>
              <a:t>	</a:t>
            </a:r>
            <a:endParaRPr lang="ar-DZ" sz="2800" b="1" dirty="0" smtClean="0">
              <a:solidFill>
                <a:schemeClr val="tx1"/>
              </a:solidFill>
            </a:endParaRPr>
          </a:p>
        </p:txBody>
      </p:sp>
      <p:pic>
        <p:nvPicPr>
          <p:cNvPr id="3074" name="Picture 2"/>
          <p:cNvPicPr>
            <a:picLocks noChangeAspect="1" noChangeArrowheads="1"/>
          </p:cNvPicPr>
          <p:nvPr/>
        </p:nvPicPr>
        <p:blipFill>
          <a:blip r:embed="rId3"/>
          <a:srcRect/>
          <a:stretch>
            <a:fillRect/>
          </a:stretch>
        </p:blipFill>
        <p:spPr bwMode="auto">
          <a:xfrm>
            <a:off x="0" y="1943100"/>
            <a:ext cx="9143999" cy="491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endParaRPr lang="ar-DZ" sz="3000" b="1" dirty="0" smtClean="0">
              <a:solidFill>
                <a:srgbClr val="C00000"/>
              </a:solidFill>
            </a:endParaRPr>
          </a:p>
          <a:p>
            <a:pPr rtl="1"/>
            <a:r>
              <a:rPr lang="ar-DZ" sz="3000" b="1" dirty="0" smtClean="0">
                <a:solidFill>
                  <a:srgbClr val="C00000"/>
                </a:solidFill>
              </a:rPr>
              <a:t>أساليب التسعير</a:t>
            </a:r>
          </a:p>
          <a:p>
            <a:pPr algn="r" rtl="1"/>
            <a:r>
              <a:rPr lang="ar-DZ" sz="3000" b="1" dirty="0" smtClean="0">
                <a:solidFill>
                  <a:schemeClr val="tx1"/>
                </a:solidFill>
              </a:rPr>
              <a:t>	التسعير على أساس التكلفة</a:t>
            </a:r>
          </a:p>
          <a:p>
            <a:pPr algn="r" rtl="1"/>
            <a:r>
              <a:rPr lang="ar-DZ" sz="3000" b="1" dirty="0" smtClean="0">
                <a:solidFill>
                  <a:schemeClr val="tx1"/>
                </a:solidFill>
              </a:rPr>
              <a:t>	التسعير على أساس المنافسة</a:t>
            </a:r>
          </a:p>
          <a:p>
            <a:pPr algn="r" rtl="1"/>
            <a:r>
              <a:rPr lang="ar-DZ" sz="3000" b="1" dirty="0" smtClean="0">
                <a:solidFill>
                  <a:schemeClr val="tx1"/>
                </a:solidFill>
              </a:rPr>
              <a:t>	</a:t>
            </a:r>
            <a:r>
              <a:rPr lang="ar-DZ" sz="3000" b="1" dirty="0" smtClean="0">
                <a:solidFill>
                  <a:srgbClr val="FF0000"/>
                </a:solidFill>
              </a:rPr>
              <a:t>التسعير على أساس الزبون</a:t>
            </a:r>
          </a:p>
          <a:p>
            <a:pPr algn="r" rtl="1"/>
            <a:r>
              <a:rPr lang="ar-DZ" sz="3000" b="1" dirty="0" smtClean="0">
                <a:solidFill>
                  <a:schemeClr val="tx1"/>
                </a:solidFill>
              </a:rPr>
              <a:t>		</a:t>
            </a: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9"/>
            <a:ext cx="6840760"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827584" y="1196752"/>
            <a:ext cx="7488832" cy="5304082"/>
          </a:xfrm>
        </p:spPr>
        <p:txBody>
          <a:bodyPr>
            <a:normAutofit/>
          </a:bodyPr>
          <a:lstStyle/>
          <a:p>
            <a:pPr rtl="1"/>
            <a:endParaRPr lang="ar-DZ" sz="3000" b="1" dirty="0" smtClean="0">
              <a:solidFill>
                <a:srgbClr val="C00000"/>
              </a:solidFill>
            </a:endParaRPr>
          </a:p>
          <a:p>
            <a:pPr rtl="1"/>
            <a:r>
              <a:rPr lang="ar-DZ" sz="3000" b="1" dirty="0" smtClean="0">
                <a:solidFill>
                  <a:schemeClr val="tx1"/>
                </a:solidFill>
              </a:rPr>
              <a:t>	</a:t>
            </a:r>
            <a:r>
              <a:rPr lang="ar-DZ" sz="3000" b="1" dirty="0" smtClean="0">
                <a:solidFill>
                  <a:srgbClr val="FF0000"/>
                </a:solidFill>
              </a:rPr>
              <a:t>التسعير على أساس الزبون</a:t>
            </a:r>
            <a:endParaRPr lang="ar-DZ" sz="3000" b="1" dirty="0" smtClean="0">
              <a:solidFill>
                <a:schemeClr val="tx1"/>
              </a:solidFill>
            </a:endParaRPr>
          </a:p>
          <a:p>
            <a:endParaRPr lang="en-US" sz="2800" dirty="0" smtClean="0">
              <a:solidFill>
                <a:schemeClr val="tx1"/>
              </a:solidFill>
            </a:endParaRPr>
          </a:p>
          <a:p>
            <a:r>
              <a:rPr lang="en-US" sz="2800" dirty="0" smtClean="0">
                <a:solidFill>
                  <a:schemeClr val="tx1"/>
                </a:solidFill>
              </a:rPr>
              <a:t>To price services effectively, the service firm must first understand what its target</a:t>
            </a:r>
            <a:r>
              <a:rPr lang="fr-FR" sz="2800" dirty="0" smtClean="0">
                <a:solidFill>
                  <a:schemeClr val="tx1"/>
                </a:solidFill>
              </a:rPr>
              <a:t> </a:t>
            </a:r>
            <a:r>
              <a:rPr lang="en-US" sz="2800" dirty="0" smtClean="0">
                <a:solidFill>
                  <a:schemeClr val="tx1"/>
                </a:solidFill>
              </a:rPr>
              <a:t>market truly values. Three alternative pricing strategies that convey value to the customer :</a:t>
            </a:r>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9"/>
            <a:ext cx="6840760" cy="1080120"/>
          </a:xfrm>
        </p:spPr>
        <p:txBody>
          <a:bodyPr>
            <a:normAutofit/>
          </a:bodyPr>
          <a:lstStyle/>
          <a:p>
            <a:pPr rtl="1"/>
            <a:r>
              <a:rPr lang="ar-DZ" dirty="0" smtClean="0"/>
              <a:t>تسعير المنتج الخدمي</a:t>
            </a:r>
            <a:endParaRPr lang="fr-FR" dirty="0"/>
          </a:p>
        </p:txBody>
      </p:sp>
      <p:sp>
        <p:nvSpPr>
          <p:cNvPr id="3" name="Sous-titre 2"/>
          <p:cNvSpPr>
            <a:spLocks noGrp="1"/>
          </p:cNvSpPr>
          <p:nvPr>
            <p:ph type="subTitle" idx="1"/>
          </p:nvPr>
        </p:nvSpPr>
        <p:spPr>
          <a:xfrm>
            <a:off x="827584" y="1196752"/>
            <a:ext cx="7488832" cy="5304082"/>
          </a:xfrm>
        </p:spPr>
        <p:txBody>
          <a:bodyPr>
            <a:normAutofit/>
          </a:bodyPr>
          <a:lstStyle/>
          <a:p>
            <a:pPr rtl="1"/>
            <a:r>
              <a:rPr lang="ar-DZ" sz="3000" b="1" dirty="0" smtClean="0">
                <a:solidFill>
                  <a:schemeClr val="tx1"/>
                </a:solidFill>
              </a:rPr>
              <a:t>	</a:t>
            </a:r>
            <a:r>
              <a:rPr lang="ar-DZ" sz="3000" b="1" dirty="0" smtClean="0">
                <a:solidFill>
                  <a:srgbClr val="FF0000"/>
                </a:solidFill>
              </a:rPr>
              <a:t>3ــ</a:t>
            </a:r>
            <a:r>
              <a:rPr lang="ar-DZ" sz="3000" b="1" dirty="0" smtClean="0">
                <a:solidFill>
                  <a:schemeClr val="tx1"/>
                </a:solidFill>
              </a:rPr>
              <a:t> </a:t>
            </a:r>
            <a:r>
              <a:rPr lang="ar-DZ" sz="3000" b="1" dirty="0" smtClean="0">
                <a:solidFill>
                  <a:srgbClr val="FF0000"/>
                </a:solidFill>
              </a:rPr>
              <a:t>التسعير على أساس التّوجّه التسويقي</a:t>
            </a:r>
            <a:r>
              <a:rPr lang="ar-DZ" sz="3000" b="1" dirty="0" smtClean="0">
                <a:solidFill>
                  <a:schemeClr val="tx1"/>
                </a:solidFill>
              </a:rPr>
              <a:t>	</a:t>
            </a:r>
          </a:p>
          <a:p>
            <a:endParaRPr lang="en-US" sz="2800" dirty="0" smtClean="0">
              <a:solidFill>
                <a:schemeClr val="tx1"/>
              </a:solidFill>
            </a:endParaRPr>
          </a:p>
        </p:txBody>
      </p:sp>
      <p:graphicFrame>
        <p:nvGraphicFramePr>
          <p:cNvPr id="4" name="Tableau 3"/>
          <p:cNvGraphicFramePr>
            <a:graphicFrameLocks noGrp="1"/>
          </p:cNvGraphicFramePr>
          <p:nvPr/>
        </p:nvGraphicFramePr>
        <p:xfrm>
          <a:off x="251519" y="1844824"/>
          <a:ext cx="8568954" cy="4982598"/>
        </p:xfrm>
        <a:graphic>
          <a:graphicData uri="http://schemas.openxmlformats.org/drawingml/2006/table">
            <a:tbl>
              <a:tblPr firstRow="1" bandRow="1">
                <a:tableStyleId>{5C22544A-7EE6-4342-B048-85BDC9FD1C3A}</a:tableStyleId>
              </a:tblPr>
              <a:tblGrid>
                <a:gridCol w="2664297"/>
                <a:gridCol w="3048339"/>
                <a:gridCol w="2856318"/>
              </a:tblGrid>
              <a:tr h="576064">
                <a:tc>
                  <a:txBody>
                    <a:bodyPr/>
                    <a:lstStyle/>
                    <a:p>
                      <a:pPr algn="ctr"/>
                      <a:r>
                        <a:rPr lang="fr-FR" sz="2400" b="1" kern="1200" baseline="0" dirty="0" smtClean="0">
                          <a:solidFill>
                            <a:schemeClr val="lt1"/>
                          </a:solidFill>
                          <a:latin typeface="+mn-lt"/>
                          <a:ea typeface="+mn-ea"/>
                          <a:cs typeface="+mn-cs"/>
                        </a:rPr>
                        <a:t>PRICING STRATEGY</a:t>
                      </a:r>
                      <a:endParaRPr lang="fr-FR" sz="2400" dirty="0"/>
                    </a:p>
                  </a:txBody>
                  <a:tcPr/>
                </a:tc>
                <a:tc>
                  <a:txBody>
                    <a:bodyPr/>
                    <a:lstStyle/>
                    <a:p>
                      <a:pPr algn="ctr"/>
                      <a:r>
                        <a:rPr lang="fr-FR" sz="2400" b="1" kern="1200" baseline="0" dirty="0" smtClean="0">
                          <a:solidFill>
                            <a:schemeClr val="lt1"/>
                          </a:solidFill>
                          <a:latin typeface="+mn-lt"/>
                          <a:ea typeface="+mn-ea"/>
                          <a:cs typeface="+mn-cs"/>
                        </a:rPr>
                        <a:t>PROVIDES VALUE BY</a:t>
                      </a:r>
                      <a:endParaRPr lang="fr-FR" sz="2400" dirty="0"/>
                    </a:p>
                  </a:txBody>
                  <a:tcPr/>
                </a:tc>
                <a:tc>
                  <a:txBody>
                    <a:bodyPr/>
                    <a:lstStyle/>
                    <a:p>
                      <a:pPr algn="ctr"/>
                      <a:r>
                        <a:rPr lang="fr-FR" sz="2400" b="1" kern="1200" baseline="0" dirty="0" smtClean="0">
                          <a:solidFill>
                            <a:schemeClr val="lt1"/>
                          </a:solidFill>
                          <a:latin typeface="+mn-lt"/>
                          <a:ea typeface="+mn-ea"/>
                          <a:cs typeface="+mn-cs"/>
                        </a:rPr>
                        <a:t>IMPLEMENTED AS …</a:t>
                      </a:r>
                      <a:endParaRPr lang="fr-FR" sz="2400" dirty="0"/>
                    </a:p>
                  </a:txBody>
                  <a:tcPr/>
                </a:tc>
              </a:tr>
              <a:tr h="1206134">
                <a:tc>
                  <a:txBody>
                    <a:bodyPr/>
                    <a:lstStyle/>
                    <a:p>
                      <a:pPr algn="ctr"/>
                      <a:r>
                        <a:rPr lang="fr-FR" sz="2000" kern="1200" baseline="0" dirty="0" smtClean="0">
                          <a:solidFill>
                            <a:schemeClr val="dk1"/>
                          </a:solidFill>
                          <a:latin typeface="+mn-lt"/>
                          <a:ea typeface="+mn-ea"/>
                          <a:cs typeface="+mn-cs"/>
                        </a:rPr>
                        <a:t>Satisfaction-</a:t>
                      </a:r>
                      <a:r>
                        <a:rPr lang="fr-FR" sz="2000" kern="1200" baseline="0" dirty="0" err="1" smtClean="0">
                          <a:solidFill>
                            <a:schemeClr val="dk1"/>
                          </a:solidFill>
                          <a:latin typeface="+mn-lt"/>
                          <a:ea typeface="+mn-ea"/>
                          <a:cs typeface="+mn-cs"/>
                        </a:rPr>
                        <a:t>based</a:t>
                      </a:r>
                      <a:r>
                        <a:rPr lang="fr-FR" sz="2000" kern="1200" baseline="0" dirty="0" smtClean="0">
                          <a:solidFill>
                            <a:schemeClr val="dk1"/>
                          </a:solidFill>
                          <a:latin typeface="+mn-lt"/>
                          <a:ea typeface="+mn-ea"/>
                          <a:cs typeface="+mn-cs"/>
                        </a:rPr>
                        <a:t>  </a:t>
                      </a:r>
                      <a:r>
                        <a:rPr lang="fr-FR" sz="2000" kern="1200" baseline="0" dirty="0" err="1" smtClean="0">
                          <a:solidFill>
                            <a:schemeClr val="dk1"/>
                          </a:solidFill>
                          <a:latin typeface="+mn-lt"/>
                          <a:ea typeface="+mn-ea"/>
                          <a:cs typeface="+mn-cs"/>
                        </a:rPr>
                        <a:t>pricing</a:t>
                      </a:r>
                      <a:endParaRPr lang="fr-FR" sz="2000" dirty="0"/>
                    </a:p>
                  </a:txBody>
                  <a:tcPr/>
                </a:tc>
                <a:tc>
                  <a:txBody>
                    <a:bodyPr/>
                    <a:lstStyle/>
                    <a:p>
                      <a:r>
                        <a:rPr lang="en-US" sz="1800" kern="1200" baseline="0" dirty="0" smtClean="0">
                          <a:solidFill>
                            <a:schemeClr val="dk1"/>
                          </a:solidFill>
                          <a:latin typeface="+mn-lt"/>
                          <a:ea typeface="+mn-ea"/>
                          <a:cs typeface="+mn-cs"/>
                        </a:rPr>
                        <a:t>Recognizing and reducing customers’ perceptions of</a:t>
                      </a:r>
                    </a:p>
                    <a:p>
                      <a:r>
                        <a:rPr lang="en-US" sz="1800" kern="1200" baseline="0" dirty="0" smtClean="0">
                          <a:solidFill>
                            <a:schemeClr val="dk1"/>
                          </a:solidFill>
                          <a:latin typeface="+mn-lt"/>
                          <a:ea typeface="+mn-ea"/>
                          <a:cs typeface="+mn-cs"/>
                        </a:rPr>
                        <a:t>uncertainty, which the intangible nature of service</a:t>
                      </a:r>
                    </a:p>
                    <a:p>
                      <a:r>
                        <a:rPr lang="fr-FR" sz="1800" kern="1200" baseline="0" dirty="0" smtClean="0">
                          <a:solidFill>
                            <a:schemeClr val="dk1"/>
                          </a:solidFill>
                          <a:latin typeface="+mn-lt"/>
                          <a:ea typeface="+mn-ea"/>
                          <a:cs typeface="+mn-cs"/>
                        </a:rPr>
                        <a:t>magnifies.</a:t>
                      </a:r>
                      <a:endParaRPr lang="fr-FR" dirty="0"/>
                    </a:p>
                  </a:txBody>
                  <a:tcPr/>
                </a:tc>
                <a:tc>
                  <a:txBody>
                    <a:bodyPr/>
                    <a:lstStyle/>
                    <a:p>
                      <a:pPr>
                        <a:buFont typeface="Arial" pitchFamily="34" charset="0"/>
                        <a:buChar char="•"/>
                      </a:pPr>
                      <a:r>
                        <a:rPr lang="fr-FR" sz="2000" kern="1200" baseline="0" dirty="0" smtClean="0">
                          <a:solidFill>
                            <a:schemeClr val="dk1"/>
                          </a:solidFill>
                          <a:latin typeface="+mn-lt"/>
                          <a:ea typeface="+mn-ea"/>
                          <a:cs typeface="+mn-cs"/>
                        </a:rPr>
                        <a:t>Service </a:t>
                      </a:r>
                      <a:r>
                        <a:rPr lang="fr-FR" sz="2000" kern="1200" baseline="0" dirty="0" err="1" smtClean="0">
                          <a:solidFill>
                            <a:schemeClr val="dk1"/>
                          </a:solidFill>
                          <a:latin typeface="+mn-lt"/>
                          <a:ea typeface="+mn-ea"/>
                          <a:cs typeface="+mn-cs"/>
                        </a:rPr>
                        <a:t>guarantees</a:t>
                      </a:r>
                      <a:endParaRPr lang="fr-FR" sz="2000" kern="1200" baseline="0" dirty="0" smtClean="0">
                        <a:solidFill>
                          <a:schemeClr val="dk1"/>
                        </a:solidFill>
                        <a:latin typeface="+mn-lt"/>
                        <a:ea typeface="+mn-ea"/>
                        <a:cs typeface="+mn-cs"/>
                      </a:endParaRPr>
                    </a:p>
                    <a:p>
                      <a:pPr>
                        <a:buFont typeface="Arial" pitchFamily="34" charset="0"/>
                        <a:buChar char="•"/>
                      </a:pPr>
                      <a:r>
                        <a:rPr lang="fr-FR" sz="2000" kern="1200" baseline="0" dirty="0" err="1" smtClean="0">
                          <a:solidFill>
                            <a:schemeClr val="dk1"/>
                          </a:solidFill>
                          <a:latin typeface="+mn-lt"/>
                          <a:ea typeface="+mn-ea"/>
                          <a:cs typeface="+mn-cs"/>
                        </a:rPr>
                        <a:t>Benefit</a:t>
                      </a:r>
                      <a:r>
                        <a:rPr lang="fr-FR" sz="2000" kern="1200" baseline="0" dirty="0" smtClean="0">
                          <a:solidFill>
                            <a:schemeClr val="dk1"/>
                          </a:solidFill>
                          <a:latin typeface="+mn-lt"/>
                          <a:ea typeface="+mn-ea"/>
                          <a:cs typeface="+mn-cs"/>
                        </a:rPr>
                        <a:t>-</a:t>
                      </a:r>
                      <a:r>
                        <a:rPr lang="fr-FR" sz="2000" kern="1200" baseline="0" dirty="0" err="1" smtClean="0">
                          <a:solidFill>
                            <a:schemeClr val="dk1"/>
                          </a:solidFill>
                          <a:latin typeface="+mn-lt"/>
                          <a:ea typeface="+mn-ea"/>
                          <a:cs typeface="+mn-cs"/>
                        </a:rPr>
                        <a:t>driven</a:t>
                      </a:r>
                      <a:r>
                        <a:rPr lang="fr-FR" sz="2000" kern="1200" baseline="0" dirty="0" smtClean="0">
                          <a:solidFill>
                            <a:schemeClr val="dk1"/>
                          </a:solidFill>
                          <a:latin typeface="+mn-lt"/>
                          <a:ea typeface="+mn-ea"/>
                          <a:cs typeface="+mn-cs"/>
                        </a:rPr>
                        <a:t> </a:t>
                      </a:r>
                      <a:r>
                        <a:rPr lang="fr-FR" sz="2000" kern="1200" baseline="0" dirty="0" err="1" smtClean="0">
                          <a:solidFill>
                            <a:schemeClr val="dk1"/>
                          </a:solidFill>
                          <a:latin typeface="+mn-lt"/>
                          <a:ea typeface="+mn-ea"/>
                          <a:cs typeface="+mn-cs"/>
                        </a:rPr>
                        <a:t>pricing</a:t>
                      </a:r>
                      <a:endParaRPr lang="fr-FR" sz="2000" kern="1200" baseline="0" dirty="0" smtClean="0">
                        <a:solidFill>
                          <a:schemeClr val="dk1"/>
                        </a:solidFill>
                        <a:latin typeface="+mn-lt"/>
                        <a:ea typeface="+mn-ea"/>
                        <a:cs typeface="+mn-cs"/>
                      </a:endParaRPr>
                    </a:p>
                    <a:p>
                      <a:pPr>
                        <a:buFont typeface="Arial" pitchFamily="34" charset="0"/>
                        <a:buChar char="•"/>
                      </a:pPr>
                      <a:r>
                        <a:rPr lang="fr-FR" sz="2000" kern="1200" baseline="0" dirty="0" smtClean="0">
                          <a:solidFill>
                            <a:schemeClr val="dk1"/>
                          </a:solidFill>
                          <a:latin typeface="+mn-lt"/>
                          <a:ea typeface="+mn-ea"/>
                          <a:cs typeface="+mn-cs"/>
                        </a:rPr>
                        <a:t>Flat-rate </a:t>
                      </a:r>
                      <a:r>
                        <a:rPr lang="fr-FR" sz="2000" kern="1200" baseline="0" dirty="0" err="1" smtClean="0">
                          <a:solidFill>
                            <a:schemeClr val="dk1"/>
                          </a:solidFill>
                          <a:latin typeface="+mn-lt"/>
                          <a:ea typeface="+mn-ea"/>
                          <a:cs typeface="+mn-cs"/>
                        </a:rPr>
                        <a:t>pricing</a:t>
                      </a:r>
                      <a:endParaRPr lang="fr-FR" sz="2000" dirty="0"/>
                    </a:p>
                  </a:txBody>
                  <a:tcPr/>
                </a:tc>
              </a:tr>
              <a:tr h="1206134">
                <a:tc>
                  <a:txBody>
                    <a:bodyPr/>
                    <a:lstStyle/>
                    <a:p>
                      <a:pPr algn="ctr"/>
                      <a:r>
                        <a:rPr lang="fr-FR" sz="2000" kern="1200" baseline="0" dirty="0" smtClean="0">
                          <a:solidFill>
                            <a:schemeClr val="dk1"/>
                          </a:solidFill>
                          <a:latin typeface="+mn-lt"/>
                          <a:ea typeface="+mn-ea"/>
                          <a:cs typeface="+mn-cs"/>
                        </a:rPr>
                        <a:t>Relationship  </a:t>
                      </a:r>
                      <a:r>
                        <a:rPr lang="fr-FR" sz="2000" kern="1200" baseline="0" dirty="0" err="1" smtClean="0">
                          <a:solidFill>
                            <a:schemeClr val="dk1"/>
                          </a:solidFill>
                          <a:latin typeface="+mn-lt"/>
                          <a:ea typeface="+mn-ea"/>
                          <a:cs typeface="+mn-cs"/>
                        </a:rPr>
                        <a:t>pricing</a:t>
                      </a:r>
                      <a:endParaRPr lang="fr-FR" sz="2000" dirty="0"/>
                    </a:p>
                  </a:txBody>
                  <a:tcPr/>
                </a:tc>
                <a:tc>
                  <a:txBody>
                    <a:bodyPr/>
                    <a:lstStyle/>
                    <a:p>
                      <a:r>
                        <a:rPr lang="en-US" sz="1800" kern="1200" baseline="0" dirty="0" smtClean="0">
                          <a:solidFill>
                            <a:schemeClr val="dk1"/>
                          </a:solidFill>
                          <a:latin typeface="+mn-lt"/>
                          <a:ea typeface="+mn-ea"/>
                          <a:cs typeface="+mn-cs"/>
                        </a:rPr>
                        <a:t>Encouraging long-term relationships with the</a:t>
                      </a:r>
                    </a:p>
                    <a:p>
                      <a:r>
                        <a:rPr lang="en-US" sz="1800" kern="1200" baseline="0" dirty="0" smtClean="0">
                          <a:solidFill>
                            <a:schemeClr val="dk1"/>
                          </a:solidFill>
                          <a:latin typeface="+mn-lt"/>
                          <a:ea typeface="+mn-ea"/>
                          <a:cs typeface="+mn-cs"/>
                        </a:rPr>
                        <a:t>company that customers view as beneficial</a:t>
                      </a:r>
                      <a:endParaRPr lang="fr-FR" dirty="0"/>
                    </a:p>
                  </a:txBody>
                  <a:tcPr/>
                </a:tc>
                <a:tc>
                  <a:txBody>
                    <a:bodyPr/>
                    <a:lstStyle/>
                    <a:p>
                      <a:pPr>
                        <a:buFont typeface="Arial" pitchFamily="34" charset="0"/>
                        <a:buChar char="•"/>
                      </a:pPr>
                      <a:r>
                        <a:rPr lang="fr-FR" sz="2000" kern="1200" baseline="0" dirty="0" smtClean="0">
                          <a:solidFill>
                            <a:schemeClr val="dk1"/>
                          </a:solidFill>
                          <a:latin typeface="+mn-lt"/>
                          <a:ea typeface="+mn-ea"/>
                          <a:cs typeface="+mn-cs"/>
                        </a:rPr>
                        <a:t>Long-</a:t>
                      </a:r>
                      <a:r>
                        <a:rPr lang="fr-FR" sz="2000" kern="1200" baseline="0" dirty="0" err="1" smtClean="0">
                          <a:solidFill>
                            <a:schemeClr val="dk1"/>
                          </a:solidFill>
                          <a:latin typeface="+mn-lt"/>
                          <a:ea typeface="+mn-ea"/>
                          <a:cs typeface="+mn-cs"/>
                        </a:rPr>
                        <a:t>term</a:t>
                      </a:r>
                      <a:r>
                        <a:rPr lang="fr-FR" sz="2000" kern="1200" baseline="0" dirty="0" smtClean="0">
                          <a:solidFill>
                            <a:schemeClr val="dk1"/>
                          </a:solidFill>
                          <a:latin typeface="+mn-lt"/>
                          <a:ea typeface="+mn-ea"/>
                          <a:cs typeface="+mn-cs"/>
                        </a:rPr>
                        <a:t> </a:t>
                      </a:r>
                      <a:r>
                        <a:rPr lang="fr-FR" sz="2000" kern="1200" baseline="0" dirty="0" err="1" smtClean="0">
                          <a:solidFill>
                            <a:schemeClr val="dk1"/>
                          </a:solidFill>
                          <a:latin typeface="+mn-lt"/>
                          <a:ea typeface="+mn-ea"/>
                          <a:cs typeface="+mn-cs"/>
                        </a:rPr>
                        <a:t>contracts</a:t>
                      </a:r>
                      <a:endParaRPr lang="fr-FR" sz="2000" kern="1200" baseline="0" dirty="0" smtClean="0">
                        <a:solidFill>
                          <a:schemeClr val="dk1"/>
                        </a:solidFill>
                        <a:latin typeface="+mn-lt"/>
                        <a:ea typeface="+mn-ea"/>
                        <a:cs typeface="+mn-cs"/>
                      </a:endParaRPr>
                    </a:p>
                    <a:p>
                      <a:pPr>
                        <a:buFont typeface="Arial" pitchFamily="34" charset="0"/>
                        <a:buChar char="•"/>
                      </a:pPr>
                      <a:r>
                        <a:rPr lang="fr-FR" sz="2000" kern="1200" baseline="0" dirty="0" smtClean="0">
                          <a:solidFill>
                            <a:schemeClr val="dk1"/>
                          </a:solidFill>
                          <a:latin typeface="+mn-lt"/>
                          <a:ea typeface="+mn-ea"/>
                          <a:cs typeface="+mn-cs"/>
                        </a:rPr>
                        <a:t>Price </a:t>
                      </a:r>
                      <a:r>
                        <a:rPr lang="fr-FR" sz="2000" kern="1200" baseline="0" dirty="0" err="1" smtClean="0">
                          <a:solidFill>
                            <a:schemeClr val="dk1"/>
                          </a:solidFill>
                          <a:latin typeface="+mn-lt"/>
                          <a:ea typeface="+mn-ea"/>
                          <a:cs typeface="+mn-cs"/>
                        </a:rPr>
                        <a:t>bundling</a:t>
                      </a:r>
                      <a:endParaRPr lang="fr-FR" sz="2000" dirty="0"/>
                    </a:p>
                  </a:txBody>
                  <a:tcPr/>
                </a:tc>
              </a:tr>
              <a:tr h="1206134">
                <a:tc>
                  <a:txBody>
                    <a:bodyPr/>
                    <a:lstStyle/>
                    <a:p>
                      <a:pPr algn="ctr"/>
                      <a:r>
                        <a:rPr lang="fr-FR" sz="2000" kern="1200" baseline="0" dirty="0" err="1" smtClean="0">
                          <a:solidFill>
                            <a:schemeClr val="dk1"/>
                          </a:solidFill>
                          <a:latin typeface="+mn-lt"/>
                          <a:ea typeface="+mn-ea"/>
                          <a:cs typeface="+mn-cs"/>
                        </a:rPr>
                        <a:t>Efficiency</a:t>
                      </a:r>
                      <a:r>
                        <a:rPr lang="fr-FR" sz="2000" kern="1200" baseline="0" dirty="0" smtClean="0">
                          <a:solidFill>
                            <a:schemeClr val="dk1"/>
                          </a:solidFill>
                          <a:latin typeface="+mn-lt"/>
                          <a:ea typeface="+mn-ea"/>
                          <a:cs typeface="+mn-cs"/>
                        </a:rPr>
                        <a:t>  </a:t>
                      </a:r>
                      <a:r>
                        <a:rPr lang="fr-FR" sz="2000" kern="1200" baseline="0" dirty="0" err="1" smtClean="0">
                          <a:solidFill>
                            <a:schemeClr val="dk1"/>
                          </a:solidFill>
                          <a:latin typeface="+mn-lt"/>
                          <a:ea typeface="+mn-ea"/>
                          <a:cs typeface="+mn-cs"/>
                        </a:rPr>
                        <a:t>pricing</a:t>
                      </a:r>
                      <a:endParaRPr lang="fr-FR" sz="2000" dirty="0"/>
                    </a:p>
                  </a:txBody>
                  <a:tcPr/>
                </a:tc>
                <a:tc>
                  <a:txBody>
                    <a:bodyPr/>
                    <a:lstStyle/>
                    <a:p>
                      <a:r>
                        <a:rPr lang="en-US" sz="1800" kern="1200" baseline="0" dirty="0" smtClean="0">
                          <a:solidFill>
                            <a:schemeClr val="dk1"/>
                          </a:solidFill>
                          <a:latin typeface="+mn-lt"/>
                          <a:ea typeface="+mn-ea"/>
                          <a:cs typeface="+mn-cs"/>
                        </a:rPr>
                        <a:t>Sharing with customers the cost saving that the company</a:t>
                      </a:r>
                    </a:p>
                    <a:p>
                      <a:r>
                        <a:rPr lang="en-US" sz="1800" kern="1200" baseline="0" dirty="0" smtClean="0">
                          <a:solidFill>
                            <a:schemeClr val="dk1"/>
                          </a:solidFill>
                          <a:latin typeface="+mn-lt"/>
                          <a:ea typeface="+mn-ea"/>
                          <a:cs typeface="+mn-cs"/>
                        </a:rPr>
                        <a:t>has achieved by understanding, managing, and</a:t>
                      </a:r>
                    </a:p>
                    <a:p>
                      <a:r>
                        <a:rPr lang="en-US" sz="1800" kern="1200" baseline="0" dirty="0" smtClean="0">
                          <a:solidFill>
                            <a:schemeClr val="dk1"/>
                          </a:solidFill>
                          <a:latin typeface="+mn-lt"/>
                          <a:ea typeface="+mn-ea"/>
                          <a:cs typeface="+mn-cs"/>
                        </a:rPr>
                        <a:t>reducing </a:t>
                      </a:r>
                      <a:r>
                        <a:rPr lang="en-US" sz="1800" kern="1200" baseline="0" dirty="0" err="1" smtClean="0">
                          <a:solidFill>
                            <a:schemeClr val="dk1"/>
                          </a:solidFill>
                          <a:latin typeface="+mn-lt"/>
                          <a:ea typeface="+mn-ea"/>
                          <a:cs typeface="+mn-cs"/>
                        </a:rPr>
                        <a:t>thecosts</a:t>
                      </a:r>
                      <a:r>
                        <a:rPr lang="en-US" sz="1800" kern="1200" baseline="0" dirty="0" smtClean="0">
                          <a:solidFill>
                            <a:schemeClr val="dk1"/>
                          </a:solidFill>
                          <a:latin typeface="+mn-lt"/>
                          <a:ea typeface="+mn-ea"/>
                          <a:cs typeface="+mn-cs"/>
                        </a:rPr>
                        <a:t> of providing the service.</a:t>
                      </a:r>
                      <a:endParaRPr lang="fr-FR" dirty="0"/>
                    </a:p>
                  </a:txBody>
                  <a:tcPr/>
                </a:tc>
                <a:tc>
                  <a:txBody>
                    <a:bodyPr/>
                    <a:lstStyle/>
                    <a:p>
                      <a:pPr>
                        <a:buFont typeface="Arial" pitchFamily="34" charset="0"/>
                        <a:buChar char="•"/>
                      </a:pPr>
                      <a:r>
                        <a:rPr lang="fr-FR" sz="2000" kern="1200" baseline="0" dirty="0" err="1" smtClean="0">
                          <a:solidFill>
                            <a:schemeClr val="dk1"/>
                          </a:solidFill>
                          <a:latin typeface="+mn-lt"/>
                          <a:ea typeface="+mn-ea"/>
                          <a:cs typeface="+mn-cs"/>
                        </a:rPr>
                        <a:t>Cost</a:t>
                      </a:r>
                      <a:r>
                        <a:rPr lang="fr-FR" sz="2000" kern="1200" baseline="0" dirty="0" smtClean="0">
                          <a:solidFill>
                            <a:schemeClr val="dk1"/>
                          </a:solidFill>
                          <a:latin typeface="+mn-lt"/>
                          <a:ea typeface="+mn-ea"/>
                          <a:cs typeface="+mn-cs"/>
                        </a:rPr>
                        <a:t>-leader </a:t>
                      </a:r>
                      <a:r>
                        <a:rPr lang="fr-FR" sz="2000" kern="1200" baseline="0" dirty="0" err="1" smtClean="0">
                          <a:solidFill>
                            <a:schemeClr val="dk1"/>
                          </a:solidFill>
                          <a:latin typeface="+mn-lt"/>
                          <a:ea typeface="+mn-ea"/>
                          <a:cs typeface="+mn-cs"/>
                        </a:rPr>
                        <a:t>pricing</a:t>
                      </a:r>
                      <a:endParaRPr lang="fr-FR" sz="20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340768"/>
            <a:ext cx="8424936" cy="4968552"/>
          </a:xfrm>
        </p:spPr>
        <p:txBody>
          <a:bodyPr>
            <a:normAutofit fontScale="92500" lnSpcReduction="20000"/>
          </a:bodyPr>
          <a:lstStyle/>
          <a:p>
            <a:pPr rtl="1"/>
            <a:r>
              <a:rPr lang="ar-DZ" sz="3000" b="1" dirty="0" smtClean="0">
                <a:solidFill>
                  <a:srgbClr val="C00000"/>
                </a:solidFill>
              </a:rPr>
              <a:t>المزيج التسويقي الخدمي</a:t>
            </a:r>
          </a:p>
          <a:p>
            <a:pPr rtl="1"/>
            <a:endParaRPr lang="ar-DZ" sz="3000" b="1" dirty="0" smtClean="0">
              <a:solidFill>
                <a:srgbClr val="C00000"/>
              </a:solidFill>
            </a:endParaRPr>
          </a:p>
          <a:p>
            <a:pPr rtl="1"/>
            <a:r>
              <a:rPr lang="ar-DZ" sz="3000" b="1" u="sng" dirty="0" smtClean="0">
                <a:solidFill>
                  <a:schemeClr val="tx1"/>
                </a:solidFill>
              </a:rPr>
              <a:t>أولاـ </a:t>
            </a:r>
            <a:r>
              <a:rPr lang="ar-DZ" sz="3000" b="1" u="sng" dirty="0" err="1" smtClean="0">
                <a:solidFill>
                  <a:schemeClr val="tx1"/>
                </a:solidFill>
              </a:rPr>
              <a:t>الخدمة</a:t>
            </a:r>
            <a:r>
              <a:rPr lang="ar-DZ" sz="3000" b="1" dirty="0" err="1" smtClean="0">
                <a:solidFill>
                  <a:schemeClr val="tx1"/>
                </a:solidFill>
              </a:rPr>
              <a:t>:</a:t>
            </a:r>
            <a:endParaRPr lang="ar-DZ" sz="3000" b="1" dirty="0" smtClean="0">
              <a:solidFill>
                <a:schemeClr val="tx1"/>
              </a:solidFill>
            </a:endParaRPr>
          </a:p>
          <a:p>
            <a:pPr rtl="1"/>
            <a:r>
              <a:rPr lang="ar-DZ" sz="3000" b="1" dirty="0" smtClean="0">
                <a:solidFill>
                  <a:schemeClr val="tx1"/>
                </a:solidFill>
              </a:rPr>
              <a:t>يتضمّن إنتاج الخدمة الاهتمام بعدة جوانب تتعلّق بالخدمة، مثل مدى أو نطاق الخدمة، جودة الخدمة، مستوى الخدمة، صنف الخدمة، ضمانات الخدمة، خدمات ما بعد </a:t>
            </a:r>
            <a:r>
              <a:rPr lang="ar-DZ" sz="3000" b="1" dirty="0" err="1" smtClean="0">
                <a:solidFill>
                  <a:schemeClr val="tx1"/>
                </a:solidFill>
              </a:rPr>
              <a:t>البيع....</a:t>
            </a:r>
            <a:endParaRPr lang="ar-DZ" sz="3000" b="1" dirty="0" smtClean="0">
              <a:solidFill>
                <a:schemeClr val="tx1"/>
              </a:solidFill>
            </a:endParaRPr>
          </a:p>
          <a:p>
            <a:pPr rtl="1"/>
            <a:r>
              <a:rPr lang="ar-DZ" sz="3000" b="1" u="sng" dirty="0" smtClean="0">
                <a:solidFill>
                  <a:schemeClr val="tx1"/>
                </a:solidFill>
              </a:rPr>
              <a:t>ثانياـ </a:t>
            </a:r>
            <a:r>
              <a:rPr lang="ar-DZ" sz="3000" b="1" u="sng" dirty="0" err="1" smtClean="0">
                <a:solidFill>
                  <a:schemeClr val="tx1"/>
                </a:solidFill>
              </a:rPr>
              <a:t>السعر</a:t>
            </a:r>
            <a:r>
              <a:rPr lang="ar-DZ" sz="3000" b="1" dirty="0" err="1" smtClean="0">
                <a:solidFill>
                  <a:schemeClr val="tx1"/>
                </a:solidFill>
              </a:rPr>
              <a:t>:</a:t>
            </a:r>
            <a:endParaRPr lang="ar-DZ" sz="2800" b="1" dirty="0" smtClean="0">
              <a:solidFill>
                <a:schemeClr val="tx1"/>
              </a:solidFill>
            </a:endParaRPr>
          </a:p>
          <a:p>
            <a:pPr rtl="1"/>
            <a:r>
              <a:rPr lang="ar-DZ" sz="2800" b="1" dirty="0" err="1" smtClean="0">
                <a:solidFill>
                  <a:schemeClr val="tx1"/>
                </a:solidFill>
              </a:rPr>
              <a:t>تتصمّن</a:t>
            </a:r>
            <a:r>
              <a:rPr lang="ar-DZ" sz="2800" b="1" dirty="0" smtClean="0">
                <a:solidFill>
                  <a:schemeClr val="tx1"/>
                </a:solidFill>
              </a:rPr>
              <a:t> الاعتبارات الخاصّة بالسعر مستويات الأسعار، </a:t>
            </a:r>
            <a:r>
              <a:rPr lang="ar-DZ" sz="2800" b="1" dirty="0" err="1" smtClean="0">
                <a:solidFill>
                  <a:schemeClr val="tx1"/>
                </a:solidFill>
              </a:rPr>
              <a:t>الحسومات</a:t>
            </a:r>
            <a:r>
              <a:rPr lang="ar-DZ" sz="2800" b="1" dirty="0" smtClean="0">
                <a:solidFill>
                  <a:schemeClr val="tx1"/>
                </a:solidFill>
              </a:rPr>
              <a:t> والعمولات وشروط الدفع </a:t>
            </a:r>
            <a:r>
              <a:rPr lang="ar-DZ" sz="2800" b="1" dirty="0" err="1" smtClean="0">
                <a:solidFill>
                  <a:schemeClr val="tx1"/>
                </a:solidFill>
              </a:rPr>
              <a:t>والائتمان.</a:t>
            </a:r>
            <a:r>
              <a:rPr lang="ar-DZ" sz="2800" b="1" dirty="0" smtClean="0">
                <a:solidFill>
                  <a:schemeClr val="tx1"/>
                </a:solidFill>
              </a:rPr>
              <a:t> عادة ما يؤدي السعر دورا مهما في تمييز خدمة عن أخرى، لذا فإنّ </a:t>
            </a:r>
            <a:r>
              <a:rPr lang="ar-DZ" sz="2800" b="1" dirty="0" err="1" smtClean="0">
                <a:solidFill>
                  <a:schemeClr val="tx1"/>
                </a:solidFill>
              </a:rPr>
              <a:t>إدراكات</a:t>
            </a:r>
            <a:r>
              <a:rPr lang="ar-DZ" sz="2800" b="1" dirty="0" smtClean="0">
                <a:solidFill>
                  <a:schemeClr val="tx1"/>
                </a:solidFill>
              </a:rPr>
              <a:t> المستفيد للفائدة المحصّلة من الخدمة والتفاعل بين السعر والجودة هي اعتبارات مهمة في العديد من جوانب المزيج التسويقي الفرعية المتعلّقة بتسعير </a:t>
            </a:r>
            <a:r>
              <a:rPr lang="ar-DZ" sz="2800" b="1" dirty="0" err="1" smtClean="0">
                <a:solidFill>
                  <a:schemeClr val="tx1"/>
                </a:solidFill>
              </a:rPr>
              <a:t>الخدمة......</a:t>
            </a:r>
            <a:endParaRPr lang="ar-DZ" sz="2800" b="1" dirty="0" smtClean="0">
              <a:solidFill>
                <a:schemeClr val="tx1"/>
              </a:solidFill>
            </a:endParaRPr>
          </a:p>
          <a:p>
            <a:pPr algn="r" rtl="1"/>
            <a:endParaRPr lang="ar-DZ" sz="2800" b="1" dirty="0" smtClean="0">
              <a:solidFill>
                <a:srgbClr val="C00000"/>
              </a:solidFill>
            </a:endParaRPr>
          </a:p>
          <a:p>
            <a:pPr rtl="1"/>
            <a:endParaRPr lang="ar-DZ" sz="28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توزيع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endParaRPr lang="ar-DZ" sz="3000" b="1" dirty="0" smtClean="0">
              <a:solidFill>
                <a:srgbClr val="C00000"/>
              </a:solidFill>
            </a:endParaRPr>
          </a:p>
          <a:p>
            <a:pPr rtl="1"/>
            <a:r>
              <a:rPr lang="ar-DZ" sz="3000" b="1" dirty="0" smtClean="0">
                <a:solidFill>
                  <a:srgbClr val="C00000"/>
                </a:solidFill>
              </a:rPr>
              <a:t>1ــ موقع المنشأة الخدمية:</a:t>
            </a:r>
          </a:p>
          <a:p>
            <a:pPr rtl="1"/>
            <a:r>
              <a:rPr lang="ar-DZ" sz="3000" b="1" dirty="0" smtClean="0">
                <a:solidFill>
                  <a:schemeClr val="tx1"/>
                </a:solidFill>
              </a:rPr>
              <a:t>لا يفصل </a:t>
            </a:r>
            <a:r>
              <a:rPr lang="ar-DZ" sz="3000" b="1" dirty="0" smtClean="0">
                <a:solidFill>
                  <a:srgbClr val="FF0000"/>
                </a:solidFill>
              </a:rPr>
              <a:t>إنتاج</a:t>
            </a:r>
            <a:r>
              <a:rPr lang="ar-DZ" sz="3000" b="1" dirty="0" smtClean="0">
                <a:solidFill>
                  <a:schemeClr val="tx1"/>
                </a:solidFill>
              </a:rPr>
              <a:t> الخدمة عن </a:t>
            </a:r>
            <a:r>
              <a:rPr lang="ar-DZ" sz="3000" b="1" dirty="0" smtClean="0">
                <a:solidFill>
                  <a:srgbClr val="FF0000"/>
                </a:solidFill>
              </a:rPr>
              <a:t>استهلاكها</a:t>
            </a:r>
            <a:r>
              <a:rPr lang="ar-DZ" sz="3000" b="1" dirty="0" smtClean="0">
                <a:solidFill>
                  <a:schemeClr val="tx1"/>
                </a:solidFill>
              </a:rPr>
              <a:t>، لذا فإنّ سهولة الوصول إلى الخدمة تصمّم ضمن نظام إنتاج الخدمة ذاتها، ممّا يجعل قرارات موقع إنتاج الخدمة وتقدميها تكون محصّلة لموازنة </a:t>
            </a:r>
            <a:r>
              <a:rPr lang="fr-FR" sz="3000" b="1" dirty="0" smtClean="0">
                <a:solidFill>
                  <a:srgbClr val="FF0000"/>
                </a:solidFill>
              </a:rPr>
              <a:t>Trade-off</a:t>
            </a:r>
            <a:r>
              <a:rPr lang="ar-DZ" sz="3000" b="1" dirty="0" smtClean="0">
                <a:solidFill>
                  <a:schemeClr val="tx1"/>
                </a:solidFill>
              </a:rPr>
              <a:t> بين احتياجات </a:t>
            </a:r>
            <a:r>
              <a:rPr lang="ar-DZ" sz="3000" b="1" dirty="0" smtClean="0">
                <a:solidFill>
                  <a:srgbClr val="FF0000"/>
                </a:solidFill>
              </a:rPr>
              <a:t>المنتج</a:t>
            </a:r>
            <a:r>
              <a:rPr lang="ar-DZ" sz="3000" b="1" dirty="0" smtClean="0">
                <a:solidFill>
                  <a:schemeClr val="tx1"/>
                </a:solidFill>
              </a:rPr>
              <a:t> واحتياجات </a:t>
            </a:r>
            <a:r>
              <a:rPr lang="ar-DZ" sz="3000" b="1" dirty="0" smtClean="0">
                <a:solidFill>
                  <a:srgbClr val="FF0000"/>
                </a:solidFill>
              </a:rPr>
              <a:t>المستهلك</a:t>
            </a:r>
          </a:p>
          <a:p>
            <a:pPr rtl="1"/>
            <a:r>
              <a:rPr lang="ar-DZ" sz="2800" b="1" dirty="0" smtClean="0">
                <a:solidFill>
                  <a:schemeClr val="tx1"/>
                </a:solidFill>
              </a:rPr>
              <a:t>إنّ التأثيرات التقليدية للعوامل التي تحدّد موقع المنشأة كالقرب من مصادر المواد الأولية وسوق العمل تعدّ ذات تأثير بسيط على اختيار معظم المؤسسات الخدمية، فالطلب هو المحدّد الرئيس لموقع هذه المؤسسات، وبناء عليه فإنّ اختيار الموقع يقوم على </a:t>
            </a:r>
            <a:r>
              <a:rPr lang="ar-DZ" sz="2800" b="1" dirty="0" err="1" smtClean="0">
                <a:solidFill>
                  <a:schemeClr val="tx1"/>
                </a:solidFill>
              </a:rPr>
              <a:t>اعتبارين:</a:t>
            </a:r>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توزيع المنتج الخدمي</a:t>
            </a:r>
            <a:endParaRPr lang="fr-FR" dirty="0"/>
          </a:p>
        </p:txBody>
      </p:sp>
      <p:sp>
        <p:nvSpPr>
          <p:cNvPr id="3" name="Sous-titre 2"/>
          <p:cNvSpPr>
            <a:spLocks noGrp="1"/>
          </p:cNvSpPr>
          <p:nvPr>
            <p:ph type="subTitle" idx="1"/>
          </p:nvPr>
        </p:nvSpPr>
        <p:spPr>
          <a:xfrm>
            <a:off x="251520" y="1196752"/>
            <a:ext cx="8424936" cy="5304082"/>
          </a:xfrm>
        </p:spPr>
        <p:txBody>
          <a:bodyPr>
            <a:normAutofit/>
          </a:bodyPr>
          <a:lstStyle/>
          <a:p>
            <a:pPr rtl="1"/>
            <a:endParaRPr lang="ar-DZ" sz="3000" b="1" dirty="0" smtClean="0">
              <a:solidFill>
                <a:srgbClr val="C00000"/>
              </a:solidFill>
            </a:endParaRPr>
          </a:p>
          <a:p>
            <a:pPr rtl="1"/>
            <a:r>
              <a:rPr lang="ar-DZ" sz="3000" b="1" dirty="0" smtClean="0">
                <a:solidFill>
                  <a:srgbClr val="C00000"/>
                </a:solidFill>
              </a:rPr>
              <a:t>1ــ موقع المنشأة الخدمية:</a:t>
            </a:r>
          </a:p>
          <a:p>
            <a:pPr rtl="1"/>
            <a:r>
              <a:rPr lang="ar-DZ" sz="3000" b="1" u="sng" dirty="0" smtClean="0">
                <a:solidFill>
                  <a:schemeClr val="tx1"/>
                </a:solidFill>
              </a:rPr>
              <a:t>أولا</a:t>
            </a:r>
            <a:r>
              <a:rPr lang="ar-DZ" sz="3000" b="1" dirty="0" smtClean="0">
                <a:solidFill>
                  <a:schemeClr val="tx1"/>
                </a:solidFill>
              </a:rPr>
              <a:t>: اختيار منطقة تجارية أو سياحية أو ذات حركة سكانية عالية</a:t>
            </a:r>
          </a:p>
          <a:p>
            <a:pPr rtl="1"/>
            <a:r>
              <a:rPr lang="ar-DZ" sz="3000" b="1" u="sng" dirty="0" smtClean="0">
                <a:solidFill>
                  <a:schemeClr val="tx1"/>
                </a:solidFill>
              </a:rPr>
              <a:t>ثانيا</a:t>
            </a:r>
            <a:r>
              <a:rPr lang="ar-DZ" sz="3000" b="1" dirty="0" smtClean="0">
                <a:solidFill>
                  <a:schemeClr val="tx1"/>
                </a:solidFill>
              </a:rPr>
              <a:t>: اختيار موقع المنشأة الخدمية ضمن المنطقة المذكورة مع </a:t>
            </a:r>
            <a:r>
              <a:rPr lang="ar-DZ" sz="3000" b="1" dirty="0" err="1" smtClean="0">
                <a:solidFill>
                  <a:schemeClr val="tx1"/>
                </a:solidFill>
              </a:rPr>
              <a:t>مراعاة:</a:t>
            </a:r>
            <a:endParaRPr lang="ar-DZ" sz="3000" b="1" dirty="0" smtClean="0">
              <a:solidFill>
                <a:schemeClr val="tx1"/>
              </a:solidFill>
            </a:endParaRPr>
          </a:p>
          <a:p>
            <a:pPr rtl="1">
              <a:buFont typeface="Wingdings" pitchFamily="2" charset="2"/>
              <a:buChar char="ü"/>
            </a:pPr>
            <a:r>
              <a:rPr lang="ar-DZ" sz="3000" b="1" dirty="0" err="1" smtClean="0">
                <a:solidFill>
                  <a:schemeClr val="tx1"/>
                </a:solidFill>
              </a:rPr>
              <a:t>الملاءمة</a:t>
            </a:r>
            <a:r>
              <a:rPr lang="ar-DZ" sz="3000" b="1" dirty="0" smtClean="0">
                <a:solidFill>
                  <a:schemeClr val="tx1"/>
                </a:solidFill>
              </a:rPr>
              <a:t> وسهولة الوصول إلى المنشأة</a:t>
            </a:r>
          </a:p>
          <a:p>
            <a:pPr rtl="1">
              <a:buFont typeface="Wingdings" pitchFamily="2" charset="2"/>
              <a:buChar char="ü"/>
            </a:pPr>
            <a:r>
              <a:rPr lang="ar-DZ" sz="3000" b="1" dirty="0" smtClean="0">
                <a:solidFill>
                  <a:schemeClr val="tx1"/>
                </a:solidFill>
              </a:rPr>
              <a:t>توفر البنية التحتية الملائمة</a:t>
            </a:r>
          </a:p>
          <a:p>
            <a:pPr rtl="1">
              <a:buFont typeface="Wingdings" pitchFamily="2" charset="2"/>
              <a:buChar char="ü"/>
            </a:pPr>
            <a:r>
              <a:rPr lang="ar-DZ" sz="3000" b="1" dirty="0" smtClean="0">
                <a:solidFill>
                  <a:schemeClr val="tx1"/>
                </a:solidFill>
              </a:rPr>
              <a:t>التشريعات القانونية</a:t>
            </a:r>
          </a:p>
          <a:p>
            <a:pPr rtl="1">
              <a:buFont typeface="Wingdings" pitchFamily="2" charset="2"/>
              <a:buChar char="ü"/>
            </a:pPr>
            <a:r>
              <a:rPr lang="ar-DZ" sz="3000" b="1" dirty="0" smtClean="0">
                <a:solidFill>
                  <a:schemeClr val="tx1"/>
                </a:solidFill>
              </a:rPr>
              <a:t>تكاليف الاستثمار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توزيع المنتج الخدمي</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r>
              <a:rPr lang="ar-DZ" sz="3000" b="1" dirty="0" smtClean="0">
                <a:solidFill>
                  <a:srgbClr val="C00000"/>
                </a:solidFill>
              </a:rPr>
              <a:t>1 ــ موقع المنشأة الخدمية:</a:t>
            </a:r>
          </a:p>
          <a:p>
            <a:pPr rtl="1"/>
            <a:endParaRPr lang="ar-DZ" sz="1200" b="1" dirty="0" smtClean="0">
              <a:solidFill>
                <a:srgbClr val="C00000"/>
              </a:solidFill>
            </a:endParaRPr>
          </a:p>
          <a:p>
            <a:pPr algn="r" rtl="1"/>
            <a:r>
              <a:rPr lang="ar-DZ" sz="2400" dirty="0" smtClean="0">
                <a:solidFill>
                  <a:schemeClr val="tx1"/>
                </a:solidFill>
              </a:rPr>
              <a:t>يلجأ منتجو </a:t>
            </a:r>
            <a:r>
              <a:rPr lang="ar-DZ" sz="2400" b="1" dirty="0" smtClean="0">
                <a:solidFill>
                  <a:srgbClr val="FF0000"/>
                </a:solidFill>
              </a:rPr>
              <a:t>السلع</a:t>
            </a:r>
            <a:r>
              <a:rPr lang="ar-DZ" sz="2400" dirty="0" smtClean="0">
                <a:solidFill>
                  <a:schemeClr val="tx1"/>
                </a:solidFill>
              </a:rPr>
              <a:t> إلى الاعتماد على القنوات التوزيعية لتخفيض تكاليف عملية توزيع المنتجات وترويجها من خلال التعاون مع الوسطاء، غير أنّ معظم </a:t>
            </a:r>
            <a:r>
              <a:rPr lang="ar-DZ" sz="2400" b="1" dirty="0" smtClean="0">
                <a:solidFill>
                  <a:srgbClr val="FF0000"/>
                </a:solidFill>
              </a:rPr>
              <a:t>المؤسسات الخدمية كالمطاعم والبنوك </a:t>
            </a:r>
            <a:r>
              <a:rPr lang="ar-DZ" sz="2400" dirty="0" smtClean="0">
                <a:solidFill>
                  <a:schemeClr val="tx1"/>
                </a:solidFill>
              </a:rPr>
              <a:t>تعتمد في الغالب على البيع المباشر من خلال </a:t>
            </a:r>
            <a:r>
              <a:rPr lang="ar-DZ" sz="2400" b="1" dirty="0" smtClean="0">
                <a:solidFill>
                  <a:srgbClr val="FF0000"/>
                </a:solidFill>
              </a:rPr>
              <a:t>إنشاء الفروع أو الدخول في اتّفاقات تعاقدية مع الغير</a:t>
            </a:r>
            <a:r>
              <a:rPr lang="ar-DZ" sz="2400" dirty="0" smtClean="0">
                <a:solidFill>
                  <a:schemeClr val="tx1"/>
                </a:solidFill>
              </a:rPr>
              <a:t>.</a:t>
            </a:r>
          </a:p>
          <a:p>
            <a:pPr algn="r" rtl="1"/>
            <a:endParaRPr lang="ar-DZ" sz="2400" dirty="0" smtClean="0">
              <a:solidFill>
                <a:schemeClr val="tx1"/>
              </a:solidFill>
            </a:endParaRPr>
          </a:p>
          <a:p>
            <a:pPr algn="r" rtl="1"/>
            <a:r>
              <a:rPr lang="ar-DZ" sz="2400" dirty="0" smtClean="0">
                <a:solidFill>
                  <a:schemeClr val="tx1"/>
                </a:solidFill>
              </a:rPr>
              <a:t>إنّ طبيعة بعض الخدمات الأخرى تقوم على الاعتماد على الوسطاء في توسيع نطاق الخدمة </a:t>
            </a:r>
            <a:r>
              <a:rPr lang="ar-DZ" sz="2400" b="1" dirty="0" smtClean="0">
                <a:solidFill>
                  <a:srgbClr val="FF0000"/>
                </a:solidFill>
              </a:rPr>
              <a:t>كقطاع التأمين و السياحة والأسفار</a:t>
            </a:r>
          </a:p>
          <a:p>
            <a:pPr algn="r" rtl="1"/>
            <a:r>
              <a:rPr lang="ar-DZ" sz="2400" dirty="0" smtClean="0">
                <a:solidFill>
                  <a:schemeClr val="tx1"/>
                </a:solidFill>
              </a:rPr>
              <a:t> </a:t>
            </a:r>
          </a:p>
          <a:p>
            <a:pPr algn="r" rtl="1"/>
            <a:r>
              <a:rPr lang="ar-DZ" sz="2400" dirty="0" smtClean="0">
                <a:solidFill>
                  <a:schemeClr val="tx1"/>
                </a:solidFill>
              </a:rPr>
              <a:t>في حين لا تؤدّى بعض أنواع الخدمات إلاّ بشكل مباشر، ممّا لا يفسح المجال لأي وساطة </a:t>
            </a:r>
            <a:r>
              <a:rPr lang="ar-DZ" sz="2400" b="1" dirty="0" smtClean="0">
                <a:solidFill>
                  <a:srgbClr val="FF0000"/>
                </a:solidFill>
              </a:rPr>
              <a:t>كالخدمات الصحيّة والترفيهية</a:t>
            </a:r>
          </a:p>
          <a:p>
            <a:pPr algn="r" rtl="1"/>
            <a:endParaRPr lang="ar-DZ" sz="2400" dirty="0"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توزيع المنتج الخدمي</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r>
              <a:rPr lang="ar-DZ" sz="3000" b="1" dirty="0" smtClean="0">
                <a:solidFill>
                  <a:srgbClr val="C00000"/>
                </a:solidFill>
              </a:rPr>
              <a:t>2ــ دور الوسطاء في توزيع الخدمات:</a:t>
            </a:r>
          </a:p>
          <a:p>
            <a:pPr rtl="1"/>
            <a:endParaRPr lang="ar-DZ" sz="1200" b="1" dirty="0" smtClean="0">
              <a:solidFill>
                <a:srgbClr val="C00000"/>
              </a:solidFill>
            </a:endParaRPr>
          </a:p>
          <a:p>
            <a:pPr algn="r" rtl="1"/>
            <a:r>
              <a:rPr lang="ar-DZ" sz="2400" dirty="0" smtClean="0">
                <a:solidFill>
                  <a:schemeClr val="tx1"/>
                </a:solidFill>
              </a:rPr>
              <a:t>هناك العديد من القضايا التي تثار عند إجراء أي دراسة لوسطاء الخدمات، منها:</a:t>
            </a:r>
          </a:p>
          <a:p>
            <a:pPr algn="r" rtl="1"/>
            <a:r>
              <a:rPr lang="ar-DZ" sz="2400" dirty="0" smtClean="0">
                <a:solidFill>
                  <a:schemeClr val="tx1"/>
                </a:solidFill>
              </a:rPr>
              <a:t>	أ ــ عدم إمكانية امتلاك الخدمة</a:t>
            </a:r>
          </a:p>
          <a:p>
            <a:pPr algn="r" rtl="1"/>
            <a:r>
              <a:rPr lang="ar-DZ" sz="2400" dirty="0" smtClean="0">
                <a:solidFill>
                  <a:schemeClr val="tx1"/>
                </a:solidFill>
              </a:rPr>
              <a:t>	ب ــ عدم إمكانية تخزين الخدمة</a:t>
            </a:r>
          </a:p>
          <a:p>
            <a:pPr algn="r" rtl="1"/>
            <a:r>
              <a:rPr lang="ar-DZ" sz="2400" dirty="0" smtClean="0">
                <a:solidFill>
                  <a:schemeClr val="tx1"/>
                </a:solidFill>
              </a:rPr>
              <a:t>	ج ــ تتطلّب كثيرا من الخدمات وسيطا، لكن بشكل منتج مساعد</a:t>
            </a:r>
          </a:p>
          <a:p>
            <a:pPr algn="r" rtl="1"/>
            <a:r>
              <a:rPr lang="ar-DZ" sz="2400" dirty="0" smtClean="0">
                <a:solidFill>
                  <a:schemeClr val="tx1"/>
                </a:solidFill>
              </a:rPr>
              <a:t>هنا نفرّق بين الوسطاء بصفتهم منتجين مساعدين يقدّمون الخدمة نفسها، وبين الوسطاء كمجرّد وكلاء بيع يقدّمون الحقّ في استعمال الخدمة.</a:t>
            </a:r>
          </a:p>
          <a:p>
            <a:pPr algn="r" rtl="1"/>
            <a:r>
              <a:rPr lang="ar-DZ" sz="2400" dirty="0" smtClean="0">
                <a:solidFill>
                  <a:schemeClr val="tx1"/>
                </a:solidFill>
              </a:rPr>
              <a:t>وفي الحالتين يقدّم الوسيط وظائف مهمة منها:</a:t>
            </a:r>
          </a:p>
          <a:p>
            <a:pPr algn="r" rtl="1"/>
            <a:r>
              <a:rPr lang="ar-DZ" sz="2400" dirty="0" smtClean="0">
                <a:solidFill>
                  <a:schemeClr val="tx1"/>
                </a:solidFill>
              </a:rPr>
              <a:t>	إنتاج الخدمة، توفير الخدمة، دعم المبيعات، المشاركة في تحمّل المخاطر، الترويج للخدمة، تحرير صاحب الخدمة، التمويل، التفاوض، الاتصال المباشر،  تقديم خدمات ما بعد البيع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توزيع المنتج الخدمي</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r>
              <a:rPr lang="ar-DZ" sz="3000" b="1" dirty="0" smtClean="0">
                <a:solidFill>
                  <a:srgbClr val="C00000"/>
                </a:solidFill>
              </a:rPr>
              <a:t>3ــ تخطيط قنوات توزيع الخدمة :</a:t>
            </a: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algn="r" rtl="1"/>
            <a:r>
              <a:rPr lang="ar-DZ" sz="3000" b="1" dirty="0" smtClean="0">
                <a:solidFill>
                  <a:srgbClr val="C00000"/>
                </a:solidFill>
              </a:rPr>
              <a:t>وتختار القناة على أساس عوامل تتعلّق بالسوق، وأخرى تتعلّق بالخدمة، بالمنشأة الخدمية، الوسطاء، البيئة....</a:t>
            </a:r>
          </a:p>
          <a:p>
            <a:pPr rtl="1"/>
            <a:endParaRPr lang="ar-DZ" sz="3000" b="1" dirty="0" smtClean="0">
              <a:solidFill>
                <a:srgbClr val="C00000"/>
              </a:solidFill>
            </a:endParaRPr>
          </a:p>
          <a:p>
            <a:pPr rtl="1"/>
            <a:endParaRPr lang="ar-DZ" sz="3000" b="1" dirty="0" smtClean="0">
              <a:solidFill>
                <a:srgbClr val="C00000"/>
              </a:solidFill>
            </a:endParaRPr>
          </a:p>
          <a:p>
            <a:pPr rtl="1"/>
            <a:endParaRPr lang="ar-DZ" sz="1200" b="1" dirty="0" smtClean="0">
              <a:solidFill>
                <a:srgbClr val="C00000"/>
              </a:solidFill>
            </a:endParaRPr>
          </a:p>
        </p:txBody>
      </p:sp>
      <p:sp>
        <p:nvSpPr>
          <p:cNvPr id="6" name="TextBox 5"/>
          <p:cNvSpPr txBox="1"/>
          <p:nvPr/>
        </p:nvSpPr>
        <p:spPr>
          <a:xfrm>
            <a:off x="3357554" y="2214554"/>
            <a:ext cx="2643206" cy="584775"/>
          </a:xfrm>
          <a:prstGeom prst="rect">
            <a:avLst/>
          </a:prstGeom>
          <a:noFill/>
        </p:spPr>
        <p:txBody>
          <a:bodyPr wrap="square" rtlCol="0">
            <a:spAutoFit/>
          </a:bodyPr>
          <a:lstStyle/>
          <a:p>
            <a:pPr algn="ctr"/>
            <a:r>
              <a:rPr lang="ar-DZ" sz="3200" b="1" dirty="0" smtClean="0"/>
              <a:t>تحديد الأهداف</a:t>
            </a:r>
            <a:endParaRPr lang="fr-FR" sz="3200" b="1" dirty="0"/>
          </a:p>
        </p:txBody>
      </p:sp>
      <p:sp>
        <p:nvSpPr>
          <p:cNvPr id="7" name="TextBox 6"/>
          <p:cNvSpPr txBox="1"/>
          <p:nvPr/>
        </p:nvSpPr>
        <p:spPr>
          <a:xfrm>
            <a:off x="3357554" y="2714620"/>
            <a:ext cx="2643206" cy="584775"/>
          </a:xfrm>
          <a:prstGeom prst="rect">
            <a:avLst/>
          </a:prstGeom>
          <a:noFill/>
        </p:spPr>
        <p:txBody>
          <a:bodyPr wrap="square" rtlCol="0">
            <a:spAutoFit/>
          </a:bodyPr>
          <a:lstStyle/>
          <a:p>
            <a:pPr algn="ctr"/>
            <a:r>
              <a:rPr lang="ar-DZ" sz="3200" b="1" dirty="0" smtClean="0"/>
              <a:t>تحديد العملاء</a:t>
            </a:r>
            <a:endParaRPr lang="fr-FR" sz="3200" b="1" dirty="0"/>
          </a:p>
        </p:txBody>
      </p:sp>
      <p:sp>
        <p:nvSpPr>
          <p:cNvPr id="8" name="TextBox 7"/>
          <p:cNvSpPr txBox="1"/>
          <p:nvPr/>
        </p:nvSpPr>
        <p:spPr>
          <a:xfrm>
            <a:off x="3071802" y="3214686"/>
            <a:ext cx="3429024" cy="584775"/>
          </a:xfrm>
          <a:prstGeom prst="rect">
            <a:avLst/>
          </a:prstGeom>
          <a:noFill/>
        </p:spPr>
        <p:txBody>
          <a:bodyPr wrap="square" rtlCol="0">
            <a:spAutoFit/>
          </a:bodyPr>
          <a:lstStyle/>
          <a:p>
            <a:pPr algn="ctr"/>
            <a:r>
              <a:rPr lang="ar-DZ" sz="3200" b="1" dirty="0" smtClean="0"/>
              <a:t>تحديد استراتيجية القناة</a:t>
            </a:r>
            <a:endParaRPr lang="fr-FR" sz="3200" b="1" dirty="0"/>
          </a:p>
        </p:txBody>
      </p:sp>
      <p:sp>
        <p:nvSpPr>
          <p:cNvPr id="9" name="TextBox 8"/>
          <p:cNvSpPr txBox="1"/>
          <p:nvPr/>
        </p:nvSpPr>
        <p:spPr>
          <a:xfrm>
            <a:off x="3357554" y="3786190"/>
            <a:ext cx="2643206" cy="584775"/>
          </a:xfrm>
          <a:prstGeom prst="rect">
            <a:avLst/>
          </a:prstGeom>
          <a:noFill/>
        </p:spPr>
        <p:txBody>
          <a:bodyPr wrap="square" rtlCol="0">
            <a:spAutoFit/>
          </a:bodyPr>
          <a:lstStyle/>
          <a:p>
            <a:pPr algn="ctr"/>
            <a:r>
              <a:rPr lang="ar-DZ" sz="3200" b="1" dirty="0" smtClean="0"/>
              <a:t>اختيار القناة</a:t>
            </a:r>
            <a:endParaRPr lang="fr-FR"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1143008"/>
          </a:xfrm>
        </p:spPr>
        <p:txBody>
          <a:bodyPr/>
          <a:lstStyle/>
          <a:p>
            <a:r>
              <a:rPr lang="ar-DZ" dirty="0" smtClean="0"/>
              <a:t>توزيع المنتج الخدمي</a:t>
            </a:r>
            <a:endParaRPr lang="fr-FR" dirty="0"/>
          </a:p>
        </p:txBody>
      </p:sp>
      <p:sp>
        <p:nvSpPr>
          <p:cNvPr id="3" name="Subtitle 2"/>
          <p:cNvSpPr>
            <a:spLocks noGrp="1"/>
          </p:cNvSpPr>
          <p:nvPr>
            <p:ph type="subTitle" idx="1"/>
          </p:nvPr>
        </p:nvSpPr>
        <p:spPr>
          <a:xfrm>
            <a:off x="142844" y="1357298"/>
            <a:ext cx="8858312" cy="5357850"/>
          </a:xfrm>
        </p:spPr>
        <p:txBody>
          <a:bodyPr>
            <a:normAutofit/>
          </a:bodyPr>
          <a:lstStyle/>
          <a:p>
            <a:pPr rtl="1"/>
            <a:r>
              <a:rPr lang="ar-DZ" sz="2800" b="1" dirty="0" smtClean="0">
                <a:solidFill>
                  <a:srgbClr val="FF0000"/>
                </a:solidFill>
              </a:rPr>
              <a:t>4ــ سلوك القناة وتنظيمها</a:t>
            </a:r>
          </a:p>
          <a:p>
            <a:pPr algn="just" rtl="1"/>
            <a:r>
              <a:rPr lang="ar-DZ" sz="2800" dirty="0" smtClean="0">
                <a:solidFill>
                  <a:schemeClr val="tx1"/>
                </a:solidFill>
              </a:rPr>
              <a:t>يتضمّن نظام التوزيع مجموعة من المنظمات المتباينة والمرتبطة ببعض لتحقيق أهداف مشتركة.</a:t>
            </a:r>
          </a:p>
          <a:p>
            <a:pPr algn="just" rtl="1"/>
            <a:r>
              <a:rPr lang="ar-DZ" sz="2800" dirty="0" smtClean="0">
                <a:solidFill>
                  <a:schemeClr val="tx1"/>
                </a:solidFill>
              </a:rPr>
              <a:t>تؤدي عملية التعاون بين أعضاء القناة إلى تحقيق جميع أهداف القناة، وبالرغم من أنّ أعضاء قنوات التوزيع يعتمدون على بعضهم البعض، إلاّ أنّهم غالبا ما يعملون بشكل منفرد لتحقيق أهدافهم الخاصة، ممّا ينجم عنه عدم الاتفاق الذي قد يتحوّل إلى صراع. يأخذ الصراع اتّجاهين إمّا أفقي أو عمودي.</a:t>
            </a:r>
          </a:p>
          <a:p>
            <a:pPr algn="just" rtl="1">
              <a:buFont typeface="Wingdings" pitchFamily="2" charset="2"/>
              <a:buChar char="§"/>
            </a:pPr>
            <a:r>
              <a:rPr lang="ar-DZ" sz="2800" dirty="0" smtClean="0">
                <a:solidFill>
                  <a:schemeClr val="tx1"/>
                </a:solidFill>
              </a:rPr>
              <a:t>	الصراع الأفقي: يحدث بين منظمتين بالمستوى نفسه من القناة، بين فروع نفس البنك، أوبين المنظمات التي تحمل نفس الامتياز </a:t>
            </a:r>
            <a:r>
              <a:rPr lang="fr-FR" sz="2400" dirty="0" err="1" smtClean="0">
                <a:solidFill>
                  <a:schemeClr val="tx1"/>
                </a:solidFill>
              </a:rPr>
              <a:t>Franchasing</a:t>
            </a:r>
            <a:r>
              <a:rPr lang="ar-DZ" sz="2400" dirty="0" smtClean="0">
                <a:solidFill>
                  <a:schemeClr val="tx1"/>
                </a:solidFill>
              </a:rPr>
              <a:t> </a:t>
            </a:r>
          </a:p>
          <a:p>
            <a:pPr algn="just" rtl="1">
              <a:buFont typeface="Wingdings" pitchFamily="2" charset="2"/>
              <a:buChar char="§"/>
            </a:pPr>
            <a:r>
              <a:rPr lang="fr-FR" sz="2800" dirty="0" smtClean="0"/>
              <a:t>	</a:t>
            </a:r>
            <a:r>
              <a:rPr lang="ar-DZ" sz="2800" dirty="0" smtClean="0">
                <a:solidFill>
                  <a:schemeClr val="tx1"/>
                </a:solidFill>
              </a:rPr>
              <a:t>الصراع العمودي: ويحدث بين مستويات مختلفة في ذات القناة التوزيعية</a:t>
            </a:r>
            <a:endParaRPr lang="fr-FR" sz="28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1143008"/>
          </a:xfrm>
        </p:spPr>
        <p:txBody>
          <a:bodyPr/>
          <a:lstStyle/>
          <a:p>
            <a:r>
              <a:rPr lang="ar-DZ" dirty="0" smtClean="0"/>
              <a:t>توزيع المنتج الخدمي</a:t>
            </a:r>
            <a:endParaRPr lang="fr-FR" dirty="0"/>
          </a:p>
        </p:txBody>
      </p:sp>
      <p:sp>
        <p:nvSpPr>
          <p:cNvPr id="3" name="Subtitle 2"/>
          <p:cNvSpPr>
            <a:spLocks noGrp="1"/>
          </p:cNvSpPr>
          <p:nvPr>
            <p:ph type="subTitle" idx="1"/>
          </p:nvPr>
        </p:nvSpPr>
        <p:spPr>
          <a:xfrm>
            <a:off x="142844" y="1357298"/>
            <a:ext cx="8858312" cy="5357850"/>
          </a:xfrm>
        </p:spPr>
        <p:txBody>
          <a:bodyPr>
            <a:normAutofit/>
          </a:bodyPr>
          <a:lstStyle/>
          <a:p>
            <a:pPr rtl="1"/>
            <a:r>
              <a:rPr lang="ar-DZ" sz="2800" b="1" dirty="0" smtClean="0">
                <a:solidFill>
                  <a:srgbClr val="FF0000"/>
                </a:solidFill>
              </a:rPr>
              <a:t>4ــ سلوك القناة وتنظيمها:</a:t>
            </a:r>
          </a:p>
          <a:p>
            <a:pPr algn="just" rtl="1"/>
            <a:r>
              <a:rPr lang="ar-DZ" sz="2800" dirty="0" smtClean="0">
                <a:solidFill>
                  <a:schemeClr val="tx1"/>
                </a:solidFill>
              </a:rPr>
              <a:t>لتنظيم قناة التوزيع يعتمد نظامان:</a:t>
            </a:r>
          </a:p>
          <a:p>
            <a:pPr algn="just" rtl="1">
              <a:buFont typeface="Wingdings" pitchFamily="2" charset="2"/>
              <a:buChar char="Ø"/>
            </a:pPr>
            <a:r>
              <a:rPr lang="ar-DZ" sz="2800" dirty="0">
                <a:solidFill>
                  <a:schemeClr val="tx1"/>
                </a:solidFill>
              </a:rPr>
              <a:t>	</a:t>
            </a:r>
            <a:r>
              <a:rPr lang="ar-DZ" sz="2800" dirty="0" smtClean="0">
                <a:solidFill>
                  <a:schemeClr val="tx1"/>
                </a:solidFill>
              </a:rPr>
              <a:t>النظام التقليدي: وهو ائتلاف مؤسسات مستقلة يكون التنسيق بينها من خلال التفاوض </a:t>
            </a:r>
          </a:p>
          <a:p>
            <a:pPr algn="just" rtl="1">
              <a:buFont typeface="Wingdings" pitchFamily="2" charset="2"/>
              <a:buChar char="Ø"/>
            </a:pPr>
            <a:r>
              <a:rPr lang="ar-DZ" sz="2800" dirty="0">
                <a:solidFill>
                  <a:schemeClr val="tx1"/>
                </a:solidFill>
              </a:rPr>
              <a:t>	</a:t>
            </a:r>
            <a:r>
              <a:rPr lang="ar-DZ" sz="2800" dirty="0" smtClean="0">
                <a:solidFill>
                  <a:schemeClr val="tx1"/>
                </a:solidFill>
              </a:rPr>
              <a:t>نظام التسويق العمودي: وهو شبكات توزيع مؤقتة ومبرمجة بشكل دقيق يتمّ تصميمها مسبقا لتحقيق الاقتصاد في التشغيل و التأثير الفعال في السوق، من أبرز أشكال هذا النظام، النظام التعاقدي الذي يأخذ شكل امتياز، أو اتّحاد ِ</a:t>
            </a:r>
            <a:r>
              <a:rPr lang="fr-FR" sz="2800" dirty="0" smtClean="0">
                <a:solidFill>
                  <a:schemeClr val="tx1"/>
                </a:solidFill>
              </a:rPr>
              <a:t>Consortia</a:t>
            </a:r>
            <a:r>
              <a:rPr lang="ar-DZ" sz="2800" dirty="0" smtClean="0">
                <a:solidFill>
                  <a:schemeClr val="tx1"/>
                </a:solidFill>
              </a:rPr>
              <a:t>، أو تعاقد إداري </a:t>
            </a:r>
            <a:r>
              <a:rPr lang="en-GB" sz="2800" dirty="0" smtClean="0">
                <a:solidFill>
                  <a:schemeClr val="tx1"/>
                </a:solidFill>
              </a:rPr>
              <a:t>Managerial</a:t>
            </a:r>
            <a:r>
              <a:rPr lang="ar-DZ" sz="2800" dirty="0" smtClean="0">
                <a:solidFill>
                  <a:schemeClr val="tx1"/>
                </a:solidFill>
              </a:rPr>
              <a:t>، أو نظام مشترك </a:t>
            </a:r>
            <a:r>
              <a:rPr lang="en-GB" sz="2800" dirty="0" smtClean="0">
                <a:solidFill>
                  <a:schemeClr val="tx1"/>
                </a:solidFill>
              </a:rPr>
              <a:t>Corporate</a:t>
            </a:r>
            <a:r>
              <a:rPr lang="ar-DZ" sz="2800" dirty="0" smtClean="0">
                <a:solidFill>
                  <a:schemeClr val="tx1"/>
                </a:solidFill>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1143008"/>
          </a:xfrm>
        </p:spPr>
        <p:txBody>
          <a:bodyPr/>
          <a:lstStyle/>
          <a:p>
            <a:r>
              <a:rPr lang="ar-DZ" dirty="0" smtClean="0"/>
              <a:t>توزيع المنتج الخدمي</a:t>
            </a:r>
            <a:endParaRPr lang="fr-FR" dirty="0"/>
          </a:p>
        </p:txBody>
      </p:sp>
      <p:sp>
        <p:nvSpPr>
          <p:cNvPr id="3" name="Subtitle 2"/>
          <p:cNvSpPr>
            <a:spLocks noGrp="1"/>
          </p:cNvSpPr>
          <p:nvPr>
            <p:ph type="subTitle" idx="1"/>
          </p:nvPr>
        </p:nvSpPr>
        <p:spPr>
          <a:xfrm>
            <a:off x="142844" y="1285860"/>
            <a:ext cx="8858312" cy="5357850"/>
          </a:xfrm>
        </p:spPr>
        <p:txBody>
          <a:bodyPr>
            <a:normAutofit/>
          </a:bodyPr>
          <a:lstStyle/>
          <a:p>
            <a:pPr rtl="1"/>
            <a:r>
              <a:rPr lang="ar-DZ" sz="2800" b="1" dirty="0" smtClean="0">
                <a:solidFill>
                  <a:srgbClr val="FF0000"/>
                </a:solidFill>
              </a:rPr>
              <a:t>5ــ إدارة التوزيع الطبيعي أو سلسلة التوريد:</a:t>
            </a:r>
          </a:p>
          <a:p>
            <a:pPr algn="just" rtl="1"/>
            <a:r>
              <a:rPr lang="ar-DZ" sz="2800" dirty="0" smtClean="0">
                <a:solidFill>
                  <a:schemeClr val="tx1"/>
                </a:solidFill>
              </a:rPr>
              <a:t>وتتصمّن السلسلة كل من الموردين، المنافد، المخزون، المخازن، النقل، المستهلكين،  وتدفّق المعلومات.</a:t>
            </a:r>
          </a:p>
          <a:p>
            <a:pPr algn="just" rtl="1"/>
            <a:endParaRPr lang="ar-DZ" sz="2800" dirty="0" smtClean="0">
              <a:solidFill>
                <a:schemeClr val="tx1"/>
              </a:solidFill>
            </a:endParaRPr>
          </a:p>
          <a:p>
            <a:pPr algn="just" rtl="1"/>
            <a:endParaRPr lang="ar-DZ" sz="2800" dirty="0" smtClean="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214283" y="2857496"/>
            <a:ext cx="865825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1143008"/>
          </a:xfrm>
        </p:spPr>
        <p:txBody>
          <a:bodyPr/>
          <a:lstStyle/>
          <a:p>
            <a:r>
              <a:rPr lang="ar-DZ" dirty="0" smtClean="0"/>
              <a:t>توزيع المنتج الخدمي</a:t>
            </a:r>
            <a:endParaRPr lang="fr-FR" dirty="0"/>
          </a:p>
        </p:txBody>
      </p:sp>
      <p:sp>
        <p:nvSpPr>
          <p:cNvPr id="3" name="Subtitle 2"/>
          <p:cNvSpPr>
            <a:spLocks noGrp="1"/>
          </p:cNvSpPr>
          <p:nvPr>
            <p:ph type="subTitle" idx="1"/>
          </p:nvPr>
        </p:nvSpPr>
        <p:spPr>
          <a:xfrm>
            <a:off x="142844" y="1285860"/>
            <a:ext cx="8858312" cy="5357850"/>
          </a:xfrm>
        </p:spPr>
        <p:txBody>
          <a:bodyPr>
            <a:normAutofit/>
          </a:bodyPr>
          <a:lstStyle/>
          <a:p>
            <a:pPr rtl="1"/>
            <a:r>
              <a:rPr lang="ar-DZ" sz="2800" b="1" dirty="0" smtClean="0">
                <a:solidFill>
                  <a:srgbClr val="FF0000"/>
                </a:solidFill>
              </a:rPr>
              <a:t>5ــ إدارة التوزيع الطبيعي أو سلسلة التوريد:</a:t>
            </a:r>
          </a:p>
          <a:p>
            <a:pPr algn="just" rtl="1"/>
            <a:r>
              <a:rPr lang="ar-DZ" sz="2800" dirty="0" smtClean="0">
                <a:solidFill>
                  <a:schemeClr val="tx1"/>
                </a:solidFill>
              </a:rPr>
              <a:t>وتتصمّن السلسلة كل من الموردين، المنافد، المخزون، المخازن، النقل، المستهلكين،  وتدفّق المعلومات.</a:t>
            </a:r>
          </a:p>
          <a:p>
            <a:pPr algn="just" rtl="1"/>
            <a:endParaRPr lang="ar-DZ" sz="2800" dirty="0" smtClean="0">
              <a:solidFill>
                <a:schemeClr val="tx1"/>
              </a:solidFill>
            </a:endParaRPr>
          </a:p>
          <a:p>
            <a:pPr algn="just" rtl="1"/>
            <a:endParaRPr lang="ar-DZ" sz="2800" dirty="0" smtClean="0">
              <a:solidFill>
                <a:schemeClr val="tx1"/>
              </a:solidFill>
            </a:endParaRPr>
          </a:p>
        </p:txBody>
      </p:sp>
      <p:pic>
        <p:nvPicPr>
          <p:cNvPr id="5" name="Picture 2"/>
          <p:cNvPicPr>
            <a:picLocks noChangeAspect="1" noChangeArrowheads="1"/>
          </p:cNvPicPr>
          <p:nvPr/>
        </p:nvPicPr>
        <p:blipFill>
          <a:blip r:embed="rId2"/>
          <a:srcRect/>
          <a:stretch>
            <a:fillRect/>
          </a:stretch>
        </p:blipFill>
        <p:spPr bwMode="auto">
          <a:xfrm>
            <a:off x="0" y="2714620"/>
            <a:ext cx="9144000" cy="41434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
            <a:ext cx="7772400" cy="1143008"/>
          </a:xfrm>
        </p:spPr>
        <p:txBody>
          <a:bodyPr/>
          <a:lstStyle/>
          <a:p>
            <a:r>
              <a:rPr lang="ar-DZ" dirty="0" smtClean="0"/>
              <a:t>توزيع المنتج الخدمي</a:t>
            </a:r>
            <a:endParaRPr lang="fr-FR" dirty="0"/>
          </a:p>
        </p:txBody>
      </p:sp>
      <p:sp>
        <p:nvSpPr>
          <p:cNvPr id="3" name="Subtitle 2"/>
          <p:cNvSpPr>
            <a:spLocks noGrp="1"/>
          </p:cNvSpPr>
          <p:nvPr>
            <p:ph type="subTitle" idx="1"/>
          </p:nvPr>
        </p:nvSpPr>
        <p:spPr>
          <a:xfrm>
            <a:off x="142844" y="1285860"/>
            <a:ext cx="8858312" cy="5357850"/>
          </a:xfrm>
        </p:spPr>
        <p:txBody>
          <a:bodyPr>
            <a:normAutofit/>
          </a:bodyPr>
          <a:lstStyle/>
          <a:p>
            <a:pPr algn="just" rtl="1"/>
            <a:endParaRPr lang="ar-DZ" sz="2800" dirty="0" smtClean="0">
              <a:solidFill>
                <a:schemeClr val="tx1"/>
              </a:solidFill>
            </a:endParaRPr>
          </a:p>
          <a:p>
            <a:pPr algn="just" rtl="1"/>
            <a:r>
              <a:rPr lang="ar-DZ" sz="2800" dirty="0" smtClean="0">
                <a:solidFill>
                  <a:schemeClr val="tx1"/>
                </a:solidFill>
              </a:rPr>
              <a:t>تعمل استراتيجية الترويج أو الاتصالات التسويقية الخاصة بالشركة على إعلام وإقناع وتذكير الأسواق المستهدفة، بما في ذلك المستهلكين والموظفين والمساهمين، بسلع وخدمات الشركة بغرض تحقيق الأهداف التنظيمية.</a:t>
            </a:r>
          </a:p>
          <a:p>
            <a:pPr algn="just" rtl="1"/>
            <a:r>
              <a:rPr lang="ar-DZ" sz="2800" dirty="0" smtClean="0">
                <a:solidFill>
                  <a:schemeClr val="tx1"/>
                </a:solidFill>
              </a:rPr>
              <a:t>يصف مصطلح مزيج الاتصالات التسويقية مجموعة أدوات الاتصال المتاحة للمسوقين والتي تقدم استراتيجية الاتصال الخاصة بالشركة. وكما يحتاج المسوقون إلى الجمع بين عناصر المزيج التسويقي لإنتاج برنامج تسويقي، يجب على مديري شركات الخدمات أيضًا اختيار أدوات الاتصال الأكثر ملاءمة لنقل رسالتهم.</a:t>
            </a:r>
          </a:p>
          <a:p>
            <a:pPr algn="just" rtl="1"/>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340768"/>
            <a:ext cx="8424936" cy="4968552"/>
          </a:xfrm>
        </p:spPr>
        <p:txBody>
          <a:bodyPr>
            <a:normAutofit/>
          </a:bodyPr>
          <a:lstStyle/>
          <a:p>
            <a:pPr rtl="1"/>
            <a:r>
              <a:rPr lang="ar-DZ" sz="3000" b="1" dirty="0" smtClean="0">
                <a:solidFill>
                  <a:srgbClr val="C00000"/>
                </a:solidFill>
              </a:rPr>
              <a:t>المزيج التسويقي الخدمي</a:t>
            </a:r>
          </a:p>
          <a:p>
            <a:pPr rtl="1"/>
            <a:r>
              <a:rPr lang="ar-DZ" sz="3000" b="1" u="sng" dirty="0" smtClean="0">
                <a:solidFill>
                  <a:schemeClr val="tx1"/>
                </a:solidFill>
              </a:rPr>
              <a:t>ثالثاـ </a:t>
            </a:r>
            <a:r>
              <a:rPr lang="ar-DZ" sz="3000" b="1" u="sng" dirty="0" err="1" smtClean="0">
                <a:solidFill>
                  <a:schemeClr val="tx1"/>
                </a:solidFill>
              </a:rPr>
              <a:t>التوزيع</a:t>
            </a:r>
            <a:r>
              <a:rPr lang="ar-DZ" sz="3000" b="1" dirty="0" err="1" smtClean="0">
                <a:solidFill>
                  <a:schemeClr val="tx1"/>
                </a:solidFill>
              </a:rPr>
              <a:t>:</a:t>
            </a:r>
            <a:endParaRPr lang="ar-DZ" sz="3000" b="1" dirty="0" smtClean="0">
              <a:solidFill>
                <a:schemeClr val="tx1"/>
              </a:solidFill>
            </a:endParaRPr>
          </a:p>
          <a:p>
            <a:pPr rtl="1"/>
            <a:endParaRPr lang="ar-DZ" sz="3000" b="1" dirty="0" smtClean="0">
              <a:solidFill>
                <a:schemeClr val="tx1"/>
              </a:solidFill>
            </a:endParaRPr>
          </a:p>
          <a:p>
            <a:pPr rtl="1"/>
            <a:r>
              <a:rPr lang="ar-DZ" sz="2800" b="1" dirty="0" smtClean="0">
                <a:solidFill>
                  <a:schemeClr val="tx1"/>
                </a:solidFill>
              </a:rPr>
              <a:t>إنّ موقع مورّدي الخدمة وكيفية الوصول إليهم تعدّ من العوامل المهمّة في تسويق </a:t>
            </a:r>
            <a:r>
              <a:rPr lang="ar-DZ" sz="2800" b="1" dirty="0" err="1" smtClean="0">
                <a:solidFill>
                  <a:schemeClr val="tx1"/>
                </a:solidFill>
              </a:rPr>
              <a:t>الخدمات.</a:t>
            </a:r>
            <a:r>
              <a:rPr lang="ar-DZ" sz="2800" b="1" dirty="0" smtClean="0">
                <a:solidFill>
                  <a:schemeClr val="tx1"/>
                </a:solidFill>
              </a:rPr>
              <a:t> إنّ كيفية الوصول إلى مورّدي الخدمة لا تختصّ فقط بعملية الوصول المادي، وإنّما تشمل وسائل الاتّصال الشخصي والاتّصال الالكتروني، وعليه فإنّ أنواع قنوات التوزيع </a:t>
            </a:r>
            <a:r>
              <a:rPr lang="ar-DZ" sz="2800" b="1" dirty="0" err="1" smtClean="0">
                <a:solidFill>
                  <a:schemeClr val="tx1"/>
                </a:solidFill>
              </a:rPr>
              <a:t>المستخدمة </a:t>
            </a:r>
            <a:r>
              <a:rPr lang="ar-DZ" sz="2800" b="1" dirty="0" smtClean="0">
                <a:solidFill>
                  <a:schemeClr val="tx1"/>
                </a:solidFill>
              </a:rPr>
              <a:t>(وكالات السفر) وتغطية قنوات التوزيع تعدّ من القضايا المهمّة المرتبطة لعملية الوصول إلى مكان تقديم الخدمة</a:t>
            </a:r>
          </a:p>
          <a:p>
            <a:pPr rtl="1"/>
            <a:endParaRPr lang="ar-DZ" sz="28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الخدمي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467544" y="1340768"/>
            <a:ext cx="8208912" cy="5184576"/>
          </a:xfrm>
        </p:spPr>
        <p:txBody>
          <a:bodyPr>
            <a:normAutofit/>
          </a:bodyPr>
          <a:lstStyle/>
          <a:p>
            <a:pPr rtl="1"/>
            <a:r>
              <a:rPr lang="ar-DZ" sz="2800" b="1" u="sng" dirty="0" err="1" smtClean="0">
                <a:solidFill>
                  <a:srgbClr val="0070C0"/>
                </a:solidFill>
              </a:rPr>
              <a:t>عناصرالمزيج</a:t>
            </a:r>
            <a:r>
              <a:rPr lang="ar-DZ" sz="2800" b="1" u="sng" dirty="0" smtClean="0">
                <a:solidFill>
                  <a:srgbClr val="0070C0"/>
                </a:solidFill>
              </a:rPr>
              <a:t> الترويجي</a:t>
            </a:r>
          </a:p>
          <a:p>
            <a:pPr rtl="1"/>
            <a:endParaRPr lang="ar-DZ" sz="2800" b="1" dirty="0" smtClean="0">
              <a:solidFill>
                <a:srgbClr val="C00000"/>
              </a:solidFill>
            </a:endParaRPr>
          </a:p>
        </p:txBody>
      </p:sp>
      <p:sp>
        <p:nvSpPr>
          <p:cNvPr id="4" name="Organigramme : Processus 3"/>
          <p:cNvSpPr/>
          <p:nvPr/>
        </p:nvSpPr>
        <p:spPr>
          <a:xfrm>
            <a:off x="1907704"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Direct</a:t>
            </a:r>
          </a:p>
          <a:p>
            <a:pPr algn="ctr"/>
            <a:r>
              <a:rPr lang="fr-FR" b="1" dirty="0" smtClean="0"/>
              <a:t>marketing</a:t>
            </a:r>
            <a:endParaRPr lang="fr-FR" dirty="0"/>
          </a:p>
        </p:txBody>
      </p:sp>
      <p:sp>
        <p:nvSpPr>
          <p:cNvPr id="5" name="Organigramme : Processus 4"/>
          <p:cNvSpPr/>
          <p:nvPr/>
        </p:nvSpPr>
        <p:spPr>
          <a:xfrm>
            <a:off x="3203848" y="3212976"/>
            <a:ext cx="1296144"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Interactive</a:t>
            </a:r>
          </a:p>
          <a:p>
            <a:pPr algn="ctr"/>
            <a:r>
              <a:rPr lang="fr-FR" b="1" dirty="0" smtClean="0"/>
              <a:t>Internet</a:t>
            </a:r>
          </a:p>
          <a:p>
            <a:pPr algn="ctr"/>
            <a:r>
              <a:rPr lang="fr-FR" b="1" dirty="0" smtClean="0"/>
              <a:t>marketing</a:t>
            </a:r>
            <a:endParaRPr lang="fr-FR" dirty="0"/>
          </a:p>
        </p:txBody>
      </p:sp>
      <p:sp>
        <p:nvSpPr>
          <p:cNvPr id="6" name="Organigramme : Processus 5"/>
          <p:cNvSpPr/>
          <p:nvPr/>
        </p:nvSpPr>
        <p:spPr>
          <a:xfrm>
            <a:off x="4644008" y="3212976"/>
            <a:ext cx="1224136"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t>Sales</a:t>
            </a:r>
          </a:p>
          <a:p>
            <a:pPr algn="ctr"/>
            <a:r>
              <a:rPr lang="fr-FR" b="1" dirty="0" smtClean="0"/>
              <a:t>promotion</a:t>
            </a:r>
            <a:endParaRPr lang="fr-FR" dirty="0"/>
          </a:p>
        </p:txBody>
      </p:sp>
      <p:sp>
        <p:nvSpPr>
          <p:cNvPr id="7" name="Organigramme : Processus 6"/>
          <p:cNvSpPr/>
          <p:nvPr/>
        </p:nvSpPr>
        <p:spPr>
          <a:xfrm>
            <a:off x="611560"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err="1" smtClean="0"/>
              <a:t>Adver</a:t>
            </a:r>
            <a:r>
              <a:rPr lang="fr-FR" b="1" dirty="0" smtClean="0"/>
              <a:t>-</a:t>
            </a:r>
            <a:r>
              <a:rPr lang="fr-FR" b="1" dirty="0" err="1" smtClean="0"/>
              <a:t>tising</a:t>
            </a:r>
            <a:endParaRPr lang="fr-FR" dirty="0"/>
          </a:p>
        </p:txBody>
      </p:sp>
      <p:sp>
        <p:nvSpPr>
          <p:cNvPr id="8" name="Organigramme : Processus 7"/>
          <p:cNvSpPr/>
          <p:nvPr/>
        </p:nvSpPr>
        <p:spPr>
          <a:xfrm>
            <a:off x="7308304"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err="1" smtClean="0"/>
              <a:t>Personal</a:t>
            </a:r>
            <a:endParaRPr lang="fr-FR" b="1" dirty="0" smtClean="0"/>
          </a:p>
          <a:p>
            <a:pPr algn="ctr"/>
            <a:r>
              <a:rPr lang="fr-FR" b="1" dirty="0" err="1" smtClean="0"/>
              <a:t>selling</a:t>
            </a:r>
            <a:endParaRPr lang="fr-FR" dirty="0"/>
          </a:p>
        </p:txBody>
      </p:sp>
      <p:sp>
        <p:nvSpPr>
          <p:cNvPr id="9" name="Organigramme : Processus 8"/>
          <p:cNvSpPr/>
          <p:nvPr/>
        </p:nvSpPr>
        <p:spPr>
          <a:xfrm>
            <a:off x="6012160"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err="1" smtClean="0"/>
              <a:t>Publicity</a:t>
            </a:r>
            <a:endParaRPr lang="fr-FR" b="1" dirty="0" smtClean="0"/>
          </a:p>
          <a:p>
            <a:pPr algn="ctr"/>
            <a:r>
              <a:rPr lang="fr-FR" b="1" dirty="0" smtClean="0"/>
              <a:t>public</a:t>
            </a:r>
          </a:p>
          <a:p>
            <a:pPr algn="ctr"/>
            <a:r>
              <a:rPr lang="fr-FR" b="1" dirty="0" smtClean="0"/>
              <a:t>relations</a:t>
            </a:r>
            <a:endParaRPr lang="fr-FR" dirty="0"/>
          </a:p>
        </p:txBody>
      </p:sp>
      <p:cxnSp>
        <p:nvCxnSpPr>
          <p:cNvPr id="11" name="Connecteur droit 10"/>
          <p:cNvCxnSpPr/>
          <p:nvPr/>
        </p:nvCxnSpPr>
        <p:spPr>
          <a:xfrm flipH="1">
            <a:off x="1331640" y="2708920"/>
            <a:ext cx="65527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33164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85192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555776"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29208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588224"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884368"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499992" y="1916832"/>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الخدمي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467544" y="1340768"/>
            <a:ext cx="8208912" cy="5184576"/>
          </a:xfrm>
        </p:spPr>
        <p:txBody>
          <a:bodyPr>
            <a:normAutofit/>
          </a:bodyPr>
          <a:lstStyle/>
          <a:p>
            <a:pPr rtl="1"/>
            <a:r>
              <a:rPr lang="ar-DZ" sz="2800" b="1" u="sng" dirty="0" err="1" smtClean="0">
                <a:solidFill>
                  <a:srgbClr val="0070C0"/>
                </a:solidFill>
              </a:rPr>
              <a:t>عناصرالمزيج</a:t>
            </a:r>
            <a:r>
              <a:rPr lang="ar-DZ" sz="2800" b="1" u="sng" dirty="0" smtClean="0">
                <a:solidFill>
                  <a:srgbClr val="0070C0"/>
                </a:solidFill>
              </a:rPr>
              <a:t> الترويجي</a:t>
            </a:r>
          </a:p>
          <a:p>
            <a:pPr rtl="1"/>
            <a:endParaRPr lang="ar-DZ" sz="2800" b="1" dirty="0" smtClean="0">
              <a:solidFill>
                <a:srgbClr val="C00000"/>
              </a:solidFill>
            </a:endParaRPr>
          </a:p>
        </p:txBody>
      </p:sp>
      <p:sp>
        <p:nvSpPr>
          <p:cNvPr id="4" name="Organigramme : Processus 3"/>
          <p:cNvSpPr/>
          <p:nvPr/>
        </p:nvSpPr>
        <p:spPr>
          <a:xfrm>
            <a:off x="1907704"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التسويق المباشر</a:t>
            </a:r>
            <a:endParaRPr lang="fr-FR" dirty="0"/>
          </a:p>
        </p:txBody>
      </p:sp>
      <p:sp>
        <p:nvSpPr>
          <p:cNvPr id="5" name="Organigramme : Processus 4"/>
          <p:cNvSpPr/>
          <p:nvPr/>
        </p:nvSpPr>
        <p:spPr>
          <a:xfrm>
            <a:off x="3203848" y="3212976"/>
            <a:ext cx="1296144"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التسويق الالكتروني (التفاعلي)</a:t>
            </a:r>
            <a:endParaRPr lang="fr-FR" dirty="0"/>
          </a:p>
        </p:txBody>
      </p:sp>
      <p:sp>
        <p:nvSpPr>
          <p:cNvPr id="6" name="Organigramme : Processus 5"/>
          <p:cNvSpPr/>
          <p:nvPr/>
        </p:nvSpPr>
        <p:spPr>
          <a:xfrm>
            <a:off x="4644008" y="3212976"/>
            <a:ext cx="1224136"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تنشيط المبيعات</a:t>
            </a:r>
            <a:endParaRPr lang="fr-FR" dirty="0"/>
          </a:p>
        </p:txBody>
      </p:sp>
      <p:sp>
        <p:nvSpPr>
          <p:cNvPr id="7" name="Organigramme : Processus 6"/>
          <p:cNvSpPr/>
          <p:nvPr/>
        </p:nvSpPr>
        <p:spPr>
          <a:xfrm>
            <a:off x="611560"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الإعلان</a:t>
            </a:r>
            <a:endParaRPr lang="fr-FR" dirty="0"/>
          </a:p>
        </p:txBody>
      </p:sp>
      <p:sp>
        <p:nvSpPr>
          <p:cNvPr id="8" name="Organigramme : Processus 7"/>
          <p:cNvSpPr/>
          <p:nvPr/>
        </p:nvSpPr>
        <p:spPr>
          <a:xfrm>
            <a:off x="7308304"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البيع الشخصي</a:t>
            </a:r>
            <a:endParaRPr lang="fr-FR" dirty="0"/>
          </a:p>
        </p:txBody>
      </p:sp>
      <p:sp>
        <p:nvSpPr>
          <p:cNvPr id="9" name="Organigramme : Processus 8"/>
          <p:cNvSpPr/>
          <p:nvPr/>
        </p:nvSpPr>
        <p:spPr>
          <a:xfrm>
            <a:off x="6012160" y="3212976"/>
            <a:ext cx="1152128" cy="8640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b="1" dirty="0" smtClean="0"/>
              <a:t>النشر والعلاقات العامة</a:t>
            </a:r>
            <a:endParaRPr lang="fr-FR" dirty="0"/>
          </a:p>
        </p:txBody>
      </p:sp>
      <p:cxnSp>
        <p:nvCxnSpPr>
          <p:cNvPr id="11" name="Connecteur droit 10"/>
          <p:cNvCxnSpPr/>
          <p:nvPr/>
        </p:nvCxnSpPr>
        <p:spPr>
          <a:xfrm flipH="1">
            <a:off x="1331640" y="2708920"/>
            <a:ext cx="65527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33164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85192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555776"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292080"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588224"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884368" y="270892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499992" y="1916832"/>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التسويقي الخدمي (الترويج)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r>
              <a:rPr lang="ar-DZ" sz="2800" b="1" dirty="0" smtClean="0">
                <a:solidFill>
                  <a:srgbClr val="C00000"/>
                </a:solidFill>
              </a:rPr>
              <a:t>المزيج الترويجي</a:t>
            </a:r>
          </a:p>
          <a:p>
            <a:pPr algn="r" rtl="1"/>
            <a:r>
              <a:rPr lang="ar-DZ" sz="2800" b="1" dirty="0" err="1" smtClean="0">
                <a:solidFill>
                  <a:schemeClr val="tx1"/>
                </a:solidFill>
              </a:rPr>
              <a:t>1ـ</a:t>
            </a:r>
            <a:r>
              <a:rPr lang="ar-DZ" sz="2800" b="1" dirty="0" smtClean="0">
                <a:solidFill>
                  <a:schemeClr val="tx1"/>
                </a:solidFill>
              </a:rPr>
              <a:t> </a:t>
            </a:r>
            <a:r>
              <a:rPr lang="ar-DZ" sz="2800" b="1" dirty="0" err="1" smtClean="0">
                <a:solidFill>
                  <a:schemeClr val="tx1"/>
                </a:solidFill>
              </a:rPr>
              <a:t>الإعلان </a:t>
            </a:r>
            <a:r>
              <a:rPr lang="ar-DZ" sz="2800" b="1" dirty="0" smtClean="0">
                <a:solidFill>
                  <a:schemeClr val="tx1"/>
                </a:solidFill>
              </a:rPr>
              <a:t>(الإشهار</a:t>
            </a:r>
            <a:r>
              <a:rPr lang="ar-DZ" sz="2800" b="1" dirty="0" err="1" smtClean="0">
                <a:solidFill>
                  <a:schemeClr val="tx1"/>
                </a:solidFill>
              </a:rPr>
              <a:t>)</a:t>
            </a:r>
            <a:r>
              <a:rPr lang="ar-DZ" sz="2800" dirty="0" err="1" smtClean="0">
                <a:solidFill>
                  <a:schemeClr val="tx1"/>
                </a:solidFill>
              </a:rPr>
              <a:t> </a:t>
            </a:r>
            <a:r>
              <a:rPr lang="ar-DZ" sz="2800" dirty="0" smtClean="0">
                <a:solidFill>
                  <a:schemeClr val="tx1"/>
                </a:solidFill>
              </a:rPr>
              <a:t>: اتّصال غير شخصي </a:t>
            </a:r>
            <a:r>
              <a:rPr lang="ar-DZ" sz="2800" b="1" dirty="0" smtClean="0">
                <a:solidFill>
                  <a:schemeClr val="tx1"/>
                </a:solidFill>
              </a:rPr>
              <a:t>مدفوع الأجر </a:t>
            </a:r>
            <a:r>
              <a:rPr lang="ar-DZ" sz="2800" dirty="0" smtClean="0">
                <a:solidFill>
                  <a:schemeClr val="tx1"/>
                </a:solidFill>
              </a:rPr>
              <a:t>ومعلوم المصدر، يهدف إلى إرسال معلومات ترتبط بسلعة، خدمة، أو فكرة قصد تحقيق استجابة</a:t>
            </a:r>
          </a:p>
          <a:p>
            <a:pPr algn="just"/>
            <a:r>
              <a:rPr lang="en-US" sz="2800" dirty="0" smtClean="0">
                <a:solidFill>
                  <a:schemeClr val="tx1"/>
                </a:solidFill>
              </a:rPr>
              <a:t>The </a:t>
            </a:r>
            <a:r>
              <a:rPr lang="en-US" sz="2800" b="1" i="1" dirty="0" smtClean="0">
                <a:solidFill>
                  <a:schemeClr val="tx1"/>
                </a:solidFill>
              </a:rPr>
              <a:t>paid aspect </a:t>
            </a:r>
            <a:r>
              <a:rPr lang="en-US" sz="2800" i="1" dirty="0" smtClean="0">
                <a:solidFill>
                  <a:schemeClr val="tx1"/>
                </a:solidFill>
              </a:rPr>
              <a:t>of this definition</a:t>
            </a:r>
            <a:r>
              <a:rPr lang="fr-FR" sz="2800" i="1" dirty="0" smtClean="0">
                <a:solidFill>
                  <a:schemeClr val="tx1"/>
                </a:solidFill>
              </a:rPr>
              <a:t> </a:t>
            </a:r>
            <a:r>
              <a:rPr lang="en-US" sz="2800" dirty="0" smtClean="0">
                <a:solidFill>
                  <a:schemeClr val="tx1"/>
                </a:solidFill>
              </a:rPr>
              <a:t>reflects the fact that the space or time for an advertising message generally must be bought. An occasional exception to this is the public service announcement (PSA), whose advertising space or time is donated by the media.</a:t>
            </a:r>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التسويقي الخدمي (الترويج)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r>
              <a:rPr lang="ar-DZ" sz="2800" b="1" dirty="0" smtClean="0">
                <a:solidFill>
                  <a:srgbClr val="C00000"/>
                </a:solidFill>
              </a:rPr>
              <a:t>المزيج الترويجي</a:t>
            </a:r>
          </a:p>
          <a:p>
            <a:pPr algn="r" rtl="1"/>
            <a:r>
              <a:rPr lang="ar-DZ" sz="2800" b="1" dirty="0" smtClean="0">
                <a:solidFill>
                  <a:schemeClr val="tx1"/>
                </a:solidFill>
              </a:rPr>
              <a:t>1ـ الإعلان (الإشهار)</a:t>
            </a:r>
            <a:r>
              <a:rPr lang="ar-DZ" sz="2800" dirty="0" smtClean="0">
                <a:solidFill>
                  <a:schemeClr val="tx1"/>
                </a:solidFill>
              </a:rPr>
              <a:t> : اتّصال غير شخصي </a:t>
            </a:r>
            <a:r>
              <a:rPr lang="ar-DZ" sz="2800" b="1" dirty="0" smtClean="0">
                <a:solidFill>
                  <a:schemeClr val="tx1"/>
                </a:solidFill>
              </a:rPr>
              <a:t>مدفوع الأجر </a:t>
            </a:r>
            <a:r>
              <a:rPr lang="ar-DZ" sz="2800" dirty="0" smtClean="0">
                <a:solidFill>
                  <a:schemeClr val="tx1"/>
                </a:solidFill>
              </a:rPr>
              <a:t>ومعلوم المصدر، يهدف إلى إرسال معلومات ترتبط بسلعة، خدمة، أو فكرة قصد تحقيق استجابة</a:t>
            </a:r>
          </a:p>
          <a:p>
            <a:pPr algn="r" rtl="1"/>
            <a:endParaRPr lang="ar-DZ" sz="2800" dirty="0" smtClean="0">
              <a:solidFill>
                <a:schemeClr val="tx1"/>
              </a:solidFill>
            </a:endParaRPr>
          </a:p>
          <a:p>
            <a:pPr rtl="1"/>
            <a:r>
              <a:rPr lang="ar-DZ" sz="2800" dirty="0" smtClean="0">
                <a:solidFill>
                  <a:srgbClr val="C00000"/>
                </a:solidFill>
              </a:rPr>
              <a:t>يعكس </a:t>
            </a:r>
            <a:r>
              <a:rPr lang="ar-DZ" sz="2800" b="1" dirty="0" smtClean="0">
                <a:solidFill>
                  <a:srgbClr val="C00000"/>
                </a:solidFill>
              </a:rPr>
              <a:t>جانب الدفع </a:t>
            </a:r>
            <a:r>
              <a:rPr lang="ar-DZ" sz="2800" dirty="0" smtClean="0">
                <a:solidFill>
                  <a:srgbClr val="C00000"/>
                </a:solidFill>
              </a:rPr>
              <a:t>في هذا التعريف حقيقة أنه يجب شراء مساحة أو وقت الرسالة الإعلانية بشكل عام. استثناء عرضي لهذا هو إعلان الخدمة العامة </a:t>
            </a:r>
            <a:r>
              <a:rPr lang="fr-FR" sz="2800" dirty="0" smtClean="0">
                <a:solidFill>
                  <a:srgbClr val="C00000"/>
                </a:solidFill>
              </a:rPr>
              <a:t>PS</a:t>
            </a:r>
            <a:r>
              <a:rPr lang="en-US" sz="2800" dirty="0" smtClean="0">
                <a:solidFill>
                  <a:srgbClr val="C00000"/>
                </a:solidFill>
              </a:rPr>
              <a:t>A</a:t>
            </a:r>
            <a:r>
              <a:rPr lang="fr-FR" sz="2800" dirty="0" smtClean="0">
                <a:solidFill>
                  <a:srgbClr val="C00000"/>
                </a:solidFill>
              </a:rPr>
              <a:t>) </a:t>
            </a:r>
            <a:r>
              <a:rPr lang="ar-DZ" sz="2800" dirty="0" smtClean="0">
                <a:solidFill>
                  <a:srgbClr val="C00000"/>
                </a:solidFill>
              </a:rPr>
              <a:t>)</a:t>
            </a:r>
            <a:r>
              <a:rPr lang="fr-FR" sz="2800" dirty="0" smtClean="0">
                <a:solidFill>
                  <a:srgbClr val="C00000"/>
                </a:solidFill>
              </a:rPr>
              <a:t>، </a:t>
            </a:r>
            <a:r>
              <a:rPr lang="ar-DZ" sz="2800" dirty="0" smtClean="0">
                <a:solidFill>
                  <a:srgbClr val="C00000"/>
                </a:solidFill>
              </a:rPr>
              <a:t>الذي تتبرّع فيه وسائل الإعلام بمساحة ووقت الإعلان.</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التسويقي الخدمي (الترويج)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fontScale="92500" lnSpcReduction="20000"/>
          </a:bodyPr>
          <a:lstStyle/>
          <a:p>
            <a:pPr rtl="1"/>
            <a:r>
              <a:rPr lang="ar-DZ" sz="3000" b="1" dirty="0" smtClean="0">
                <a:solidFill>
                  <a:srgbClr val="C00000"/>
                </a:solidFill>
              </a:rPr>
              <a:t>المزيج الترويجي</a:t>
            </a:r>
          </a:p>
          <a:p>
            <a:pPr algn="r" rtl="1"/>
            <a:r>
              <a:rPr lang="ar-DZ" sz="3000" b="1" dirty="0" err="1" smtClean="0">
                <a:solidFill>
                  <a:schemeClr val="tx1"/>
                </a:solidFill>
              </a:rPr>
              <a:t>1ـ</a:t>
            </a:r>
            <a:r>
              <a:rPr lang="ar-DZ" sz="3000" b="1" dirty="0" smtClean="0">
                <a:solidFill>
                  <a:schemeClr val="tx1"/>
                </a:solidFill>
              </a:rPr>
              <a:t> </a:t>
            </a:r>
            <a:r>
              <a:rPr lang="ar-DZ" sz="3000" b="1" dirty="0" err="1" smtClean="0">
                <a:solidFill>
                  <a:schemeClr val="tx1"/>
                </a:solidFill>
              </a:rPr>
              <a:t>الإعلان </a:t>
            </a:r>
            <a:r>
              <a:rPr lang="ar-DZ" sz="3000" b="1" dirty="0" smtClean="0">
                <a:solidFill>
                  <a:schemeClr val="tx1"/>
                </a:solidFill>
              </a:rPr>
              <a:t>(الإشهار</a:t>
            </a:r>
            <a:r>
              <a:rPr lang="ar-DZ" sz="3000" b="1" dirty="0" err="1" smtClean="0">
                <a:solidFill>
                  <a:schemeClr val="tx1"/>
                </a:solidFill>
              </a:rPr>
              <a:t>)</a:t>
            </a:r>
            <a:r>
              <a:rPr lang="ar-DZ" sz="3000" dirty="0" err="1" smtClean="0">
                <a:solidFill>
                  <a:schemeClr val="tx1"/>
                </a:solidFill>
              </a:rPr>
              <a:t> </a:t>
            </a:r>
            <a:r>
              <a:rPr lang="ar-DZ" sz="3000" dirty="0" smtClean="0">
                <a:solidFill>
                  <a:schemeClr val="tx1"/>
                </a:solidFill>
              </a:rPr>
              <a:t>: اتّصال </a:t>
            </a:r>
            <a:r>
              <a:rPr lang="ar-DZ" sz="3000" b="1" dirty="0" smtClean="0">
                <a:solidFill>
                  <a:schemeClr val="tx1"/>
                </a:solidFill>
              </a:rPr>
              <a:t>غير شخصي </a:t>
            </a:r>
            <a:r>
              <a:rPr lang="ar-DZ" sz="3000" dirty="0" smtClean="0">
                <a:solidFill>
                  <a:schemeClr val="tx1"/>
                </a:solidFill>
              </a:rPr>
              <a:t>مدفوع الأجر ومعلوم المصدر، يهدف إلى إرسال معلومات ترتبط بسلعة، خدمة، أو فكرة قصد تحقيق استجابة</a:t>
            </a:r>
          </a:p>
          <a:p>
            <a:pPr algn="just"/>
            <a:r>
              <a:rPr lang="en-US" sz="2800" dirty="0" smtClean="0">
                <a:solidFill>
                  <a:schemeClr val="tx1"/>
                </a:solidFill>
              </a:rPr>
              <a:t>The </a:t>
            </a:r>
            <a:r>
              <a:rPr lang="en-US" sz="2800" b="1" i="1" dirty="0" err="1" smtClean="0">
                <a:solidFill>
                  <a:schemeClr val="tx1"/>
                </a:solidFill>
              </a:rPr>
              <a:t>nonpersonal</a:t>
            </a:r>
            <a:r>
              <a:rPr lang="en-US" sz="2800" i="1" dirty="0" smtClean="0">
                <a:solidFill>
                  <a:schemeClr val="tx1"/>
                </a:solidFill>
              </a:rPr>
              <a:t> component means that advertising involves mass media (e.g., TV, </a:t>
            </a:r>
            <a:r>
              <a:rPr lang="en-US" sz="2800" dirty="0" smtClean="0">
                <a:solidFill>
                  <a:schemeClr val="tx1"/>
                </a:solidFill>
              </a:rPr>
              <a:t>radio, magazines, newspapers) that can transmit a message to large groups of individuals, often at the same time. The </a:t>
            </a:r>
            <a:r>
              <a:rPr lang="en-US" sz="2800" dirty="0" err="1" smtClean="0">
                <a:solidFill>
                  <a:schemeClr val="tx1"/>
                </a:solidFill>
              </a:rPr>
              <a:t>nonpersonal</a:t>
            </a:r>
            <a:r>
              <a:rPr lang="en-US" sz="2800" dirty="0" smtClean="0">
                <a:solidFill>
                  <a:schemeClr val="tx1"/>
                </a:solidFill>
              </a:rPr>
              <a:t> nature of advertising means that there is generally no opportunity for immediate feedback from the message recipient (except in direct-response advertising). Therefore, before the message is sent, the advertiser must consider how the audience will interpret and respond to it.</a:t>
            </a:r>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التسويقي الخدمي (الترويج)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lnSpcReduction="10000"/>
          </a:bodyPr>
          <a:lstStyle/>
          <a:p>
            <a:pPr rtl="1"/>
            <a:r>
              <a:rPr lang="ar-DZ" sz="3000" b="1" dirty="0" smtClean="0">
                <a:solidFill>
                  <a:srgbClr val="C00000"/>
                </a:solidFill>
              </a:rPr>
              <a:t>المزيج الترويجي</a:t>
            </a:r>
          </a:p>
          <a:p>
            <a:pPr algn="r" rtl="1"/>
            <a:r>
              <a:rPr lang="ar-DZ" sz="3000" b="1" dirty="0" err="1" smtClean="0">
                <a:solidFill>
                  <a:schemeClr val="tx1"/>
                </a:solidFill>
              </a:rPr>
              <a:t>1ـ</a:t>
            </a:r>
            <a:r>
              <a:rPr lang="ar-DZ" sz="3000" b="1" dirty="0" smtClean="0">
                <a:solidFill>
                  <a:schemeClr val="tx1"/>
                </a:solidFill>
              </a:rPr>
              <a:t> </a:t>
            </a:r>
            <a:r>
              <a:rPr lang="ar-DZ" sz="3000" b="1" dirty="0" err="1" smtClean="0">
                <a:solidFill>
                  <a:schemeClr val="tx1"/>
                </a:solidFill>
              </a:rPr>
              <a:t>الإعلان </a:t>
            </a:r>
            <a:r>
              <a:rPr lang="ar-DZ" sz="3000" b="1" dirty="0" smtClean="0">
                <a:solidFill>
                  <a:schemeClr val="tx1"/>
                </a:solidFill>
              </a:rPr>
              <a:t>(الإشهار</a:t>
            </a:r>
            <a:r>
              <a:rPr lang="ar-DZ" sz="3000" b="1" dirty="0" err="1" smtClean="0">
                <a:solidFill>
                  <a:schemeClr val="tx1"/>
                </a:solidFill>
              </a:rPr>
              <a:t>)</a:t>
            </a:r>
            <a:r>
              <a:rPr lang="ar-DZ" sz="3000" dirty="0" err="1" smtClean="0">
                <a:solidFill>
                  <a:schemeClr val="tx1"/>
                </a:solidFill>
              </a:rPr>
              <a:t> </a:t>
            </a:r>
            <a:r>
              <a:rPr lang="ar-DZ" sz="3000" dirty="0" smtClean="0">
                <a:solidFill>
                  <a:schemeClr val="tx1"/>
                </a:solidFill>
              </a:rPr>
              <a:t>: اتّصال </a:t>
            </a:r>
            <a:r>
              <a:rPr lang="ar-DZ" sz="3000" b="1" dirty="0" smtClean="0">
                <a:solidFill>
                  <a:schemeClr val="tx1"/>
                </a:solidFill>
              </a:rPr>
              <a:t>غير شخصي </a:t>
            </a:r>
            <a:r>
              <a:rPr lang="ar-DZ" sz="3000" dirty="0" smtClean="0">
                <a:solidFill>
                  <a:schemeClr val="tx1"/>
                </a:solidFill>
              </a:rPr>
              <a:t>مدفوع الأجر ومعلوم المصدر، يهدف إلى إرسال معلومات ترتبط بسلعة، خدمة، أو فكرة قصد تحقيق استجابة</a:t>
            </a:r>
          </a:p>
          <a:p>
            <a:pPr rtl="1"/>
            <a:r>
              <a:rPr lang="ar-DZ" sz="2800" dirty="0" smtClean="0">
                <a:solidFill>
                  <a:srgbClr val="C00000"/>
                </a:solidFill>
              </a:rPr>
              <a:t>يعني المكون </a:t>
            </a:r>
            <a:r>
              <a:rPr lang="ar-DZ" sz="2800" b="1" dirty="0" smtClean="0">
                <a:solidFill>
                  <a:srgbClr val="C00000"/>
                </a:solidFill>
              </a:rPr>
              <a:t>غير الشخصي </a:t>
            </a:r>
            <a:r>
              <a:rPr lang="ar-DZ" sz="2800" dirty="0" smtClean="0">
                <a:solidFill>
                  <a:srgbClr val="C00000"/>
                </a:solidFill>
              </a:rPr>
              <a:t>أن الإعلان يشمل وسائل الإعلام (مثل التلفزيون والراديو والمجلات والصحف) التي يمكنها نقل رسالة إلى مجموعات كبيرة من الأفراد ، غالبًا في نفس الوقت. تعني الطبيعة غير الشخصية للإعلان أنه لا توجد بشكل عام فرصة للحصول على تعليقات فورية من مستلم الرسالة (باستثناء إعلانات الاستجابة المباشرة). لذلك، قبل إرسال الرسالة ، يجب على المعلن التفكير في كيفية تفسير الجمهور لها والرد عليها.</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التسويقي الخدمي (الترويج)</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endParaRPr lang="fr-FR" sz="3000" b="1" dirty="0" smtClean="0">
              <a:solidFill>
                <a:schemeClr val="tx1"/>
              </a:solidFill>
            </a:endParaRPr>
          </a:p>
          <a:p>
            <a:pPr rtl="1"/>
            <a:r>
              <a:rPr lang="ar-DZ" sz="3000" b="1" dirty="0" err="1" smtClean="0">
                <a:solidFill>
                  <a:schemeClr val="tx1"/>
                </a:solidFill>
              </a:rPr>
              <a:t>1ـ</a:t>
            </a:r>
            <a:r>
              <a:rPr lang="ar-DZ" sz="3000" b="1" dirty="0" smtClean="0">
                <a:solidFill>
                  <a:schemeClr val="tx1"/>
                </a:solidFill>
              </a:rPr>
              <a:t> </a:t>
            </a:r>
            <a:r>
              <a:rPr lang="ar-DZ" sz="3000" b="1" u="sng" dirty="0" err="1" smtClean="0">
                <a:solidFill>
                  <a:schemeClr val="tx1"/>
                </a:solidFill>
              </a:rPr>
              <a:t>الإعلان </a:t>
            </a:r>
            <a:r>
              <a:rPr lang="ar-DZ" sz="3000" b="1" u="sng" dirty="0" smtClean="0">
                <a:solidFill>
                  <a:schemeClr val="tx1"/>
                </a:solidFill>
              </a:rPr>
              <a:t>(الإشهار)</a:t>
            </a:r>
            <a:r>
              <a:rPr lang="ar-DZ" sz="3000" b="1" dirty="0" smtClean="0">
                <a:solidFill>
                  <a:schemeClr val="tx1"/>
                </a:solidFill>
              </a:rPr>
              <a:t>: </a:t>
            </a:r>
            <a:r>
              <a:rPr lang="ar-DZ" sz="3000" dirty="0" smtClean="0">
                <a:solidFill>
                  <a:schemeClr val="tx1"/>
                </a:solidFill>
              </a:rPr>
              <a:t>لماذا استعمال الاعلان؟</a:t>
            </a:r>
            <a:endParaRPr lang="fr-FR" sz="3000" dirty="0" smtClean="0">
              <a:solidFill>
                <a:schemeClr val="tx1"/>
              </a:solidFill>
            </a:endParaRPr>
          </a:p>
          <a:p>
            <a:pPr rtl="1"/>
            <a:r>
              <a:rPr lang="ar-DZ" sz="3000" dirty="0" smtClean="0">
                <a:solidFill>
                  <a:schemeClr val="tx1"/>
                </a:solidFill>
              </a:rPr>
              <a:t>يختلف الهدف من الإعلان من صناعة إلى أخرى و من وضعية إلى أخرى، كما يختلف الهدف حسب الفئة المستهدفة </a:t>
            </a:r>
            <a:r>
              <a:rPr lang="ar-DZ" sz="3000" dirty="0" err="1" smtClean="0">
                <a:solidFill>
                  <a:schemeClr val="tx1"/>
                </a:solidFill>
              </a:rPr>
              <a:t>من:</a:t>
            </a:r>
            <a:endParaRPr lang="ar-DZ" sz="3000" dirty="0" smtClean="0">
              <a:solidFill>
                <a:schemeClr val="tx1"/>
              </a:solidFill>
            </a:endParaRPr>
          </a:p>
          <a:p>
            <a:pPr rtl="1">
              <a:buFont typeface="Wingdings" pitchFamily="2" charset="2"/>
              <a:buChar char="q"/>
            </a:pPr>
            <a:r>
              <a:rPr lang="ar-DZ" sz="3000" dirty="0" smtClean="0">
                <a:solidFill>
                  <a:schemeClr val="tx1"/>
                </a:solidFill>
              </a:rPr>
              <a:t> استجابة </a:t>
            </a:r>
            <a:r>
              <a:rPr lang="ar-DZ" sz="3000" dirty="0" err="1" smtClean="0">
                <a:solidFill>
                  <a:schemeClr val="tx1"/>
                </a:solidFill>
              </a:rPr>
              <a:t>آنية،</a:t>
            </a:r>
            <a:r>
              <a:rPr lang="ar-DZ" sz="3000" dirty="0" smtClean="0">
                <a:solidFill>
                  <a:schemeClr val="tx1"/>
                </a:solidFill>
              </a:rPr>
              <a:t> </a:t>
            </a:r>
          </a:p>
          <a:p>
            <a:pPr rtl="1">
              <a:buFont typeface="Wingdings" pitchFamily="2" charset="2"/>
              <a:buChar char="q"/>
            </a:pPr>
            <a:r>
              <a:rPr lang="ar-DZ" sz="3000" dirty="0" smtClean="0">
                <a:solidFill>
                  <a:schemeClr val="tx1"/>
                </a:solidFill>
              </a:rPr>
              <a:t>جذب </a:t>
            </a:r>
            <a:r>
              <a:rPr lang="ar-DZ" sz="3000" dirty="0" err="1" smtClean="0">
                <a:solidFill>
                  <a:schemeClr val="tx1"/>
                </a:solidFill>
              </a:rPr>
              <a:t>الانتباه،</a:t>
            </a:r>
            <a:r>
              <a:rPr lang="ar-DZ" sz="3000" dirty="0" smtClean="0">
                <a:solidFill>
                  <a:schemeClr val="tx1"/>
                </a:solidFill>
              </a:rPr>
              <a:t> </a:t>
            </a:r>
          </a:p>
          <a:p>
            <a:pPr rtl="1">
              <a:buFont typeface="Wingdings" pitchFamily="2" charset="2"/>
              <a:buChar char="q"/>
            </a:pPr>
            <a:r>
              <a:rPr lang="ar-DZ" sz="3000" dirty="0" smtClean="0">
                <a:solidFill>
                  <a:schemeClr val="tx1"/>
                </a:solidFill>
              </a:rPr>
              <a:t>تحسين الصورة(بعد أزمة فقدان ثقة</a:t>
            </a:r>
            <a:r>
              <a:rPr lang="ar-DZ" sz="3000" dirty="0" err="1" smtClean="0">
                <a:solidFill>
                  <a:schemeClr val="tx1"/>
                </a:solidFill>
              </a:rPr>
              <a:t>)....</a:t>
            </a:r>
            <a:endParaRPr lang="ar-DZ" sz="3000" dirty="0" smtClean="0">
              <a:solidFill>
                <a:schemeClr val="tx1"/>
              </a:solidFill>
            </a:endParaRPr>
          </a:p>
          <a:p>
            <a:pPr rtl="1"/>
            <a:endParaRPr lang="ar-DZ" sz="3000" b="1" dirty="0" smtClean="0">
              <a:solidFill>
                <a:schemeClr val="tx1"/>
              </a:solidFill>
            </a:endParaRPr>
          </a:p>
          <a:p>
            <a:pPr rtl="1"/>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4000" b="1" dirty="0" smtClean="0">
                <a:solidFill>
                  <a:srgbClr val="C00000"/>
                </a:solidFill>
              </a:rPr>
              <a:t/>
            </a:r>
            <a:br>
              <a:rPr lang="ar-DZ" sz="40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endParaRPr lang="fr-FR" sz="3000" b="1" dirty="0" smtClean="0">
              <a:solidFill>
                <a:schemeClr val="tx1"/>
              </a:solidFill>
            </a:endParaRPr>
          </a:p>
          <a:p>
            <a:pPr rtl="1"/>
            <a:r>
              <a:rPr lang="ar-DZ" sz="3000" b="1" dirty="0" err="1" smtClean="0">
                <a:solidFill>
                  <a:schemeClr val="tx1"/>
                </a:solidFill>
              </a:rPr>
              <a:t>1ـ</a:t>
            </a:r>
            <a:r>
              <a:rPr lang="ar-DZ" sz="3000" b="1" dirty="0" smtClean="0">
                <a:solidFill>
                  <a:schemeClr val="tx1"/>
                </a:solidFill>
              </a:rPr>
              <a:t> </a:t>
            </a:r>
            <a:r>
              <a:rPr lang="ar-DZ" sz="3000" b="1" dirty="0" err="1" smtClean="0">
                <a:solidFill>
                  <a:schemeClr val="tx1"/>
                </a:solidFill>
              </a:rPr>
              <a:t>الإعلان </a:t>
            </a:r>
            <a:r>
              <a:rPr lang="ar-DZ" sz="3000" b="1" dirty="0" smtClean="0">
                <a:solidFill>
                  <a:schemeClr val="tx1"/>
                </a:solidFill>
              </a:rPr>
              <a:t>(الإشهار): لماذا استعمال الاعلان؟</a:t>
            </a:r>
            <a:endParaRPr lang="fr-FR" sz="3000" b="1" dirty="0" smtClean="0">
              <a:solidFill>
                <a:schemeClr val="tx1"/>
              </a:solidFill>
            </a:endParaRPr>
          </a:p>
          <a:p>
            <a:pPr rtl="1"/>
            <a:endParaRPr lang="ar-DZ" sz="3000" b="1" dirty="0" smtClean="0">
              <a:solidFill>
                <a:schemeClr val="tx1"/>
              </a:solidFill>
            </a:endParaRPr>
          </a:p>
          <a:p>
            <a:pPr marL="457200" indent="-457200">
              <a:buFont typeface="Wingdings" pitchFamily="2" charset="2"/>
              <a:buChar char="q"/>
            </a:pPr>
            <a:r>
              <a:rPr lang="ar-DZ" sz="2400" b="1" dirty="0" smtClean="0">
                <a:solidFill>
                  <a:srgbClr val="C00000"/>
                </a:solidFill>
              </a:rPr>
              <a:t>تخفيض التكاليف</a:t>
            </a:r>
            <a:r>
              <a:rPr lang="fr-FR" sz="2400" b="1" dirty="0" smtClean="0">
                <a:solidFill>
                  <a:srgbClr val="C00000"/>
                </a:solidFill>
              </a:rPr>
              <a:t> </a:t>
            </a:r>
            <a:r>
              <a:rPr lang="en-US" sz="2400" dirty="0" smtClean="0">
                <a:solidFill>
                  <a:schemeClr val="tx1"/>
                </a:solidFill>
              </a:rPr>
              <a:t>First, it can be a very cost-effective method for communicating</a:t>
            </a:r>
            <a:r>
              <a:rPr lang="fr-FR" sz="2400" dirty="0" smtClean="0">
                <a:solidFill>
                  <a:schemeClr val="tx1"/>
                </a:solidFill>
              </a:rPr>
              <a:t> </a:t>
            </a:r>
            <a:r>
              <a:rPr lang="fr-FR" sz="2400" dirty="0" err="1" smtClean="0">
                <a:solidFill>
                  <a:schemeClr val="tx1"/>
                </a:solidFill>
              </a:rPr>
              <a:t>with</a:t>
            </a:r>
            <a:r>
              <a:rPr lang="fr-FR" sz="2400" dirty="0" smtClean="0">
                <a:solidFill>
                  <a:schemeClr val="tx1"/>
                </a:solidFill>
              </a:rPr>
              <a:t> large audiences.</a:t>
            </a:r>
            <a:endParaRPr lang="fr-FR" sz="2800" dirty="0" smtClean="0">
              <a:solidFill>
                <a:schemeClr val="tx1"/>
              </a:solidFill>
            </a:endParaRPr>
          </a:p>
          <a:p>
            <a:pPr marL="457200" indent="-457200">
              <a:buFont typeface="Wingdings" pitchFamily="2" charset="2"/>
              <a:buChar char="q"/>
            </a:pPr>
            <a:r>
              <a:rPr lang="ar-DZ" sz="2400" b="1" dirty="0" smtClean="0">
                <a:solidFill>
                  <a:srgbClr val="C00000"/>
                </a:solidFill>
              </a:rPr>
              <a:t>تعزيز صورة العلامة</a:t>
            </a:r>
            <a:r>
              <a:rPr lang="fr-FR" sz="2400" b="1" dirty="0" smtClean="0">
                <a:solidFill>
                  <a:srgbClr val="C00000"/>
                </a:solidFill>
              </a:rPr>
              <a:t> </a:t>
            </a:r>
            <a:r>
              <a:rPr lang="en-US" sz="2400" dirty="0" smtClean="0">
                <a:solidFill>
                  <a:schemeClr val="tx1"/>
                </a:solidFill>
              </a:rPr>
              <a:t>Advertising can be used to create brand images and symbolic appeals for a company</a:t>
            </a:r>
            <a:r>
              <a:rPr lang="fr-FR" sz="2400" dirty="0" smtClean="0">
                <a:solidFill>
                  <a:schemeClr val="tx1"/>
                </a:solidFill>
              </a:rPr>
              <a:t> or brand (</a:t>
            </a:r>
            <a:r>
              <a:rPr lang="fr-FR" sz="2400" dirty="0" err="1" smtClean="0">
                <a:solidFill>
                  <a:schemeClr val="tx1"/>
                </a:solidFill>
              </a:rPr>
              <a:t>Creative</a:t>
            </a:r>
            <a:r>
              <a:rPr lang="fr-FR" sz="2400" dirty="0" smtClean="0">
                <a:solidFill>
                  <a:schemeClr val="tx1"/>
                </a:solidFill>
              </a:rPr>
              <a:t> </a:t>
            </a:r>
            <a:r>
              <a:rPr lang="fr-FR" sz="2400" dirty="0" err="1" smtClean="0">
                <a:solidFill>
                  <a:schemeClr val="tx1"/>
                </a:solidFill>
              </a:rPr>
              <a:t>advertising</a:t>
            </a:r>
            <a:r>
              <a:rPr lang="fr-FR" sz="2400" dirty="0" smtClean="0">
                <a:solidFill>
                  <a:schemeClr val="tx1"/>
                </a:solidFill>
              </a:rPr>
              <a:t>)</a:t>
            </a:r>
          </a:p>
          <a:p>
            <a:pPr marL="514350" indent="-514350">
              <a:buFont typeface="Wingdings" pitchFamily="2" charset="2"/>
              <a:buChar char="q"/>
            </a:pPr>
            <a:r>
              <a:rPr lang="ar-DZ" sz="2800" dirty="0" smtClean="0">
                <a:solidFill>
                  <a:srgbClr val="C00000"/>
                </a:solidFill>
              </a:rPr>
              <a:t>تدعيم عناصر المزيج التسويقي الأخرى</a:t>
            </a:r>
          </a:p>
          <a:p>
            <a:pPr marL="514350" indent="-514350" algn="l">
              <a:buFont typeface="+mj-lt"/>
              <a:buAutoNum type="arabicPeriod"/>
            </a:pPr>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3600" b="1" dirty="0" smtClean="0">
                <a:solidFill>
                  <a:srgbClr val="C00000"/>
                </a:solidFill>
              </a:rPr>
              <a:t/>
            </a:r>
            <a:br>
              <a:rPr lang="ar-DZ" sz="36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r>
              <a:rPr lang="ar-DZ" sz="2800" b="1" dirty="0" err="1" smtClean="0">
                <a:solidFill>
                  <a:schemeClr val="tx1"/>
                </a:solidFill>
              </a:rPr>
              <a:t>2ـ</a:t>
            </a:r>
            <a:r>
              <a:rPr lang="ar-DZ" sz="2800" b="1" dirty="0" smtClean="0">
                <a:solidFill>
                  <a:schemeClr val="tx1"/>
                </a:solidFill>
              </a:rPr>
              <a:t> </a:t>
            </a:r>
            <a:r>
              <a:rPr lang="ar-DZ" sz="2800" b="1" u="sng" dirty="0" smtClean="0">
                <a:solidFill>
                  <a:schemeClr val="tx1"/>
                </a:solidFill>
              </a:rPr>
              <a:t>تنشيط المبيعات</a:t>
            </a:r>
            <a:endParaRPr lang="ar-DZ" sz="2800" b="1" dirty="0" smtClean="0">
              <a:solidFill>
                <a:schemeClr val="tx1"/>
              </a:solidFill>
            </a:endParaRPr>
          </a:p>
          <a:p>
            <a:pPr rtl="1"/>
            <a:endParaRPr lang="ar-DZ" sz="2800" b="1" u="sng" dirty="0" smtClean="0">
              <a:solidFill>
                <a:schemeClr val="tx1"/>
              </a:solidFill>
            </a:endParaRPr>
          </a:p>
          <a:p>
            <a:pPr rtl="1"/>
            <a:r>
              <a:rPr lang="ar-DZ" sz="2800" b="1" dirty="0" smtClean="0">
                <a:solidFill>
                  <a:schemeClr val="tx1"/>
                </a:solidFill>
              </a:rPr>
              <a:t> تحفيز قصير المدّة يهدف إلى التشجيع على الشراء</a:t>
            </a:r>
          </a:p>
          <a:p>
            <a:pPr rtl="1"/>
            <a:endParaRPr lang="ar-DZ" sz="2800" b="1" dirty="0" smtClean="0">
              <a:solidFill>
                <a:schemeClr val="tx1"/>
              </a:solidFill>
            </a:endParaRPr>
          </a:p>
          <a:p>
            <a:pPr rtl="1"/>
            <a:r>
              <a:rPr lang="ar-DZ" sz="2800" b="1" dirty="0" smtClean="0">
                <a:solidFill>
                  <a:schemeClr val="tx1"/>
                </a:solidFill>
              </a:rPr>
              <a:t>الفئات المستهدفة </a:t>
            </a:r>
          </a:p>
          <a:p>
            <a:pPr rtl="1"/>
            <a:endParaRPr lang="ar-DZ" sz="2800" b="1" dirty="0" smtClean="0">
              <a:solidFill>
                <a:schemeClr val="tx1"/>
              </a:solidFill>
            </a:endParaRPr>
          </a:p>
          <a:p>
            <a:pPr rtl="1"/>
            <a:r>
              <a:rPr lang="ar-DZ" sz="2800" b="1" dirty="0" smtClean="0">
                <a:solidFill>
                  <a:schemeClr val="tx1"/>
                </a:solidFill>
              </a:rPr>
              <a:t>المستهلكين  ـ  تجار الجملة والتجزئة  ـ  قوّة البيع</a:t>
            </a:r>
          </a:p>
        </p:txBody>
      </p:sp>
      <p:cxnSp>
        <p:nvCxnSpPr>
          <p:cNvPr id="6" name="Connecteur droit avec flèche 5"/>
          <p:cNvCxnSpPr/>
          <p:nvPr/>
        </p:nvCxnSpPr>
        <p:spPr>
          <a:xfrm>
            <a:off x="4788024" y="3933056"/>
            <a:ext cx="1296144"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4283968" y="3933056"/>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flipH="1">
            <a:off x="2339752" y="3933056"/>
            <a:ext cx="122413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6120680" cy="1152128"/>
          </a:xfrm>
        </p:spPr>
        <p:txBody>
          <a:bodyPr>
            <a:normAutofit fontScale="90000"/>
          </a:bodyPr>
          <a:lstStyle/>
          <a:p>
            <a:pPr rtl="1"/>
            <a:r>
              <a:rPr lang="ar-DZ" sz="3600" b="1" dirty="0" smtClean="0"/>
              <a:t>الاتصال</a:t>
            </a:r>
            <a:r>
              <a:rPr lang="ar-DZ" sz="3600" dirty="0" smtClean="0"/>
              <a:t> </a:t>
            </a:r>
            <a:r>
              <a:rPr lang="ar-DZ" sz="3600" b="1" dirty="0" smtClean="0">
                <a:solidFill>
                  <a:srgbClr val="C00000"/>
                </a:solidFill>
              </a:rPr>
              <a:t/>
            </a:r>
            <a:br>
              <a:rPr lang="ar-DZ" sz="36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 </a:t>
            </a:r>
            <a:r>
              <a:rPr lang="ar-DZ" sz="3200" b="1" dirty="0" smtClean="0">
                <a:solidFill>
                  <a:srgbClr val="C00000"/>
                </a:solidFill>
              </a:rPr>
              <a:t/>
            </a:r>
            <a:br>
              <a:rPr lang="ar-DZ" sz="3200" b="1" dirty="0" smtClean="0">
                <a:solidFill>
                  <a:srgbClr val="C00000"/>
                </a:solidFill>
              </a:rPr>
            </a:br>
            <a:r>
              <a:rPr lang="ar-DZ" sz="3100" b="1" dirty="0" err="1" smtClean="0"/>
              <a:t>2ـ</a:t>
            </a:r>
            <a:r>
              <a:rPr lang="ar-DZ" sz="3100" b="1" dirty="0" smtClean="0"/>
              <a:t> </a:t>
            </a:r>
            <a:r>
              <a:rPr lang="ar-DZ" sz="3100" b="1" u="sng" dirty="0" smtClean="0"/>
              <a:t>تنشيط المبيعات</a:t>
            </a:r>
            <a:r>
              <a:rPr lang="ar-DZ" sz="3200" b="1" dirty="0" smtClean="0"/>
              <a:t/>
            </a:r>
            <a:br>
              <a:rPr lang="ar-DZ" sz="3200" b="1" dirty="0" smtClean="0"/>
            </a:br>
            <a:endParaRPr lang="fr-FR" sz="32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r>
              <a:rPr lang="ar-DZ" sz="2800" b="1" dirty="0" smtClean="0">
                <a:solidFill>
                  <a:schemeClr val="tx1"/>
                </a:solidFill>
              </a:rPr>
              <a:t>الفئات المستهدفة </a:t>
            </a:r>
          </a:p>
          <a:p>
            <a:pPr rtl="1"/>
            <a:endParaRPr lang="ar-DZ" sz="2800" b="1" dirty="0" smtClean="0">
              <a:solidFill>
                <a:schemeClr val="tx1"/>
              </a:solidFill>
            </a:endParaRPr>
          </a:p>
          <a:p>
            <a:pPr rtl="1"/>
            <a:r>
              <a:rPr lang="ar-DZ" sz="2800" b="1" dirty="0" smtClean="0">
                <a:solidFill>
                  <a:schemeClr val="tx1"/>
                </a:solidFill>
              </a:rPr>
              <a:t>المستهلكين  ـ  تجار الجملة والتجزئة  ـ  قوّة البيع</a:t>
            </a:r>
          </a:p>
          <a:p>
            <a:pPr rtl="1"/>
            <a:endParaRPr lang="ar-DZ" sz="2800" b="1" dirty="0" smtClean="0">
              <a:solidFill>
                <a:schemeClr val="tx1"/>
              </a:solidFill>
            </a:endParaRPr>
          </a:p>
          <a:p>
            <a:pPr algn="r" rtl="1"/>
            <a:endParaRPr lang="ar-DZ" sz="2800" b="1" dirty="0" smtClean="0">
              <a:solidFill>
                <a:schemeClr val="tx1"/>
              </a:solidFill>
            </a:endParaRPr>
          </a:p>
        </p:txBody>
      </p:sp>
      <p:cxnSp>
        <p:nvCxnSpPr>
          <p:cNvPr id="6" name="Connecteur droit avec flèche 5"/>
          <p:cNvCxnSpPr/>
          <p:nvPr/>
        </p:nvCxnSpPr>
        <p:spPr>
          <a:xfrm>
            <a:off x="4788024" y="1844824"/>
            <a:ext cx="1296144"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4355976" y="184482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flipH="1">
            <a:off x="2483768" y="1844824"/>
            <a:ext cx="122413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6012160" y="4077072"/>
            <a:ext cx="1440160"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err="1" smtClean="0"/>
              <a:t>الحسومات</a:t>
            </a:r>
            <a:endParaRPr lang="ar-DZ" b="1" dirty="0" smtClean="0"/>
          </a:p>
          <a:p>
            <a:pPr algn="ctr"/>
            <a:r>
              <a:rPr lang="ar-DZ" b="1" dirty="0" smtClean="0"/>
              <a:t>العيّنات المجّانية</a:t>
            </a:r>
          </a:p>
          <a:p>
            <a:pPr algn="ctr"/>
            <a:r>
              <a:rPr lang="ar-DZ" b="1" dirty="0" smtClean="0"/>
              <a:t>الكوبونات</a:t>
            </a:r>
          </a:p>
          <a:p>
            <a:pPr algn="ctr"/>
            <a:r>
              <a:rPr lang="ar-DZ" b="1" dirty="0" smtClean="0"/>
              <a:t>المسابقات</a:t>
            </a:r>
          </a:p>
          <a:p>
            <a:pPr algn="ctr"/>
            <a:r>
              <a:rPr lang="ar-DZ" b="1" dirty="0" smtClean="0"/>
              <a:t>الجوائز</a:t>
            </a:r>
          </a:p>
          <a:p>
            <a:pPr algn="ctr"/>
            <a:r>
              <a:rPr lang="ar-DZ" b="1" dirty="0" smtClean="0"/>
              <a:t>...الخ</a:t>
            </a:r>
            <a:endParaRPr lang="fr-FR" b="1" dirty="0"/>
          </a:p>
        </p:txBody>
      </p:sp>
      <p:sp>
        <p:nvSpPr>
          <p:cNvPr id="8" name="Rectangle 7"/>
          <p:cNvSpPr/>
          <p:nvPr/>
        </p:nvSpPr>
        <p:spPr>
          <a:xfrm>
            <a:off x="3635896" y="4077072"/>
            <a:ext cx="1440160"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err="1" smtClean="0"/>
              <a:t>الحسومات</a:t>
            </a:r>
            <a:endParaRPr lang="ar-DZ" b="1" dirty="0" smtClean="0"/>
          </a:p>
          <a:p>
            <a:pPr algn="ctr"/>
            <a:r>
              <a:rPr lang="ar-DZ" b="1" dirty="0" smtClean="0"/>
              <a:t>السلع المجانية</a:t>
            </a:r>
          </a:p>
          <a:p>
            <a:pPr algn="ctr"/>
            <a:r>
              <a:rPr lang="ar-DZ" b="1" dirty="0" smtClean="0"/>
              <a:t>الاعلان المشترك</a:t>
            </a:r>
          </a:p>
          <a:p>
            <a:pPr algn="ctr"/>
            <a:r>
              <a:rPr lang="ar-DZ" b="1" dirty="0" smtClean="0"/>
              <a:t>المسابقات</a:t>
            </a:r>
          </a:p>
          <a:p>
            <a:pPr algn="ctr"/>
            <a:r>
              <a:rPr lang="ar-DZ" b="1" dirty="0" smtClean="0"/>
              <a:t>التدريب المجاني</a:t>
            </a:r>
            <a:endParaRPr lang="fr-FR" b="1" dirty="0"/>
          </a:p>
        </p:txBody>
      </p:sp>
      <p:sp>
        <p:nvSpPr>
          <p:cNvPr id="10" name="Rectangle 9"/>
          <p:cNvSpPr/>
          <p:nvPr/>
        </p:nvSpPr>
        <p:spPr>
          <a:xfrm>
            <a:off x="1331640" y="4077072"/>
            <a:ext cx="1440160"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smtClean="0"/>
              <a:t>العمولات</a:t>
            </a:r>
          </a:p>
          <a:p>
            <a:pPr algn="ctr"/>
            <a:r>
              <a:rPr lang="ar-DZ" b="1" dirty="0" smtClean="0"/>
              <a:t>الجوائز</a:t>
            </a:r>
          </a:p>
          <a:p>
            <a:pPr algn="ctr"/>
            <a:r>
              <a:rPr lang="ar-DZ" b="1" dirty="0" smtClean="0"/>
              <a:t>الهدايا</a:t>
            </a:r>
          </a:p>
          <a:p>
            <a:pPr algn="ctr"/>
            <a:r>
              <a:rPr lang="ar-DZ" b="1" dirty="0" smtClean="0"/>
              <a:t>المسابقات</a:t>
            </a:r>
            <a:endParaRPr lang="fr-FR" b="1" dirty="0"/>
          </a:p>
        </p:txBody>
      </p:sp>
      <p:cxnSp>
        <p:nvCxnSpPr>
          <p:cNvPr id="13" name="Connecteur droit avec flèche 12"/>
          <p:cNvCxnSpPr/>
          <p:nvPr/>
        </p:nvCxnSpPr>
        <p:spPr>
          <a:xfrm>
            <a:off x="6156176" y="292494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a:endCxn id="8" idx="0"/>
          </p:cNvCxnSpPr>
          <p:nvPr/>
        </p:nvCxnSpPr>
        <p:spPr>
          <a:xfrm>
            <a:off x="4355976" y="292494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a:off x="2411760" y="2924944"/>
            <a:ext cx="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340768"/>
            <a:ext cx="8424936" cy="4968552"/>
          </a:xfrm>
        </p:spPr>
        <p:txBody>
          <a:bodyPr>
            <a:normAutofit fontScale="85000" lnSpcReduction="10000"/>
          </a:bodyPr>
          <a:lstStyle/>
          <a:p>
            <a:pPr rtl="1"/>
            <a:r>
              <a:rPr lang="ar-DZ" sz="3000" b="1" dirty="0" smtClean="0">
                <a:solidFill>
                  <a:srgbClr val="C00000"/>
                </a:solidFill>
              </a:rPr>
              <a:t>المزيج التسويقي الخدمي</a:t>
            </a:r>
          </a:p>
          <a:p>
            <a:pPr rtl="1"/>
            <a:r>
              <a:rPr lang="ar-DZ" sz="3000" b="1" u="sng" dirty="0" smtClean="0">
                <a:solidFill>
                  <a:schemeClr val="tx1"/>
                </a:solidFill>
              </a:rPr>
              <a:t>رابعاـ </a:t>
            </a:r>
            <a:r>
              <a:rPr lang="ar-DZ" sz="3000" b="1" u="sng" dirty="0" err="1" smtClean="0">
                <a:solidFill>
                  <a:schemeClr val="tx1"/>
                </a:solidFill>
              </a:rPr>
              <a:t>الترويج</a:t>
            </a:r>
            <a:r>
              <a:rPr lang="ar-DZ" sz="3000" b="1" dirty="0" err="1" smtClean="0">
                <a:solidFill>
                  <a:schemeClr val="tx1"/>
                </a:solidFill>
              </a:rPr>
              <a:t>:</a:t>
            </a:r>
            <a:endParaRPr lang="ar-DZ" sz="3000" b="1" dirty="0" smtClean="0">
              <a:solidFill>
                <a:schemeClr val="tx1"/>
              </a:solidFill>
            </a:endParaRPr>
          </a:p>
          <a:p>
            <a:pPr rtl="1"/>
            <a:endParaRPr lang="ar-DZ" sz="1600" dirty="0" smtClean="0">
              <a:solidFill>
                <a:schemeClr val="tx1"/>
              </a:solidFill>
            </a:endParaRPr>
          </a:p>
          <a:p>
            <a:pPr rtl="1"/>
            <a:r>
              <a:rPr lang="ar-DZ" sz="3000" b="1" dirty="0" smtClean="0">
                <a:solidFill>
                  <a:schemeClr val="tx1"/>
                </a:solidFill>
              </a:rPr>
              <a:t>يتضمّن الترويج الوسائل المختلفة للتواصل مع الأسواق المستهدفة من خلال الإعلان، نشاطات البيع الشخصي، تنشيط المبيعات، العلاقات </a:t>
            </a:r>
            <a:r>
              <a:rPr lang="ar-DZ" sz="3000" b="1" dirty="0" err="1" smtClean="0">
                <a:solidFill>
                  <a:schemeClr val="tx1"/>
                </a:solidFill>
              </a:rPr>
              <a:t>العامة.....</a:t>
            </a:r>
            <a:endParaRPr lang="ar-DZ" sz="3000" b="1" dirty="0" smtClean="0">
              <a:solidFill>
                <a:schemeClr val="tx1"/>
              </a:solidFill>
            </a:endParaRPr>
          </a:p>
          <a:p>
            <a:pPr rtl="1"/>
            <a:endParaRPr lang="ar-DZ" sz="1200" b="1" u="sng" dirty="0" smtClean="0">
              <a:solidFill>
                <a:schemeClr val="tx1"/>
              </a:solidFill>
            </a:endParaRPr>
          </a:p>
          <a:p>
            <a:pPr rtl="1"/>
            <a:r>
              <a:rPr lang="ar-DZ" sz="3000" b="1" u="sng" dirty="0" smtClean="0">
                <a:solidFill>
                  <a:schemeClr val="tx1"/>
                </a:solidFill>
              </a:rPr>
              <a:t>خامساـ </a:t>
            </a:r>
            <a:r>
              <a:rPr lang="ar-DZ" sz="3000" b="1" u="sng" dirty="0" err="1" smtClean="0">
                <a:solidFill>
                  <a:schemeClr val="tx1"/>
                </a:solidFill>
              </a:rPr>
              <a:t>النّاس</a:t>
            </a:r>
            <a:r>
              <a:rPr lang="ar-DZ" sz="3000" dirty="0" err="1" smtClean="0">
                <a:solidFill>
                  <a:schemeClr val="tx1"/>
                </a:solidFill>
              </a:rPr>
              <a:t>:</a:t>
            </a:r>
            <a:endParaRPr lang="ar-DZ" sz="3000" dirty="0" smtClean="0">
              <a:solidFill>
                <a:schemeClr val="tx1"/>
              </a:solidFill>
            </a:endParaRPr>
          </a:p>
          <a:p>
            <a:pPr rtl="1"/>
            <a:r>
              <a:rPr lang="ar-DZ" sz="3000" b="1" dirty="0" smtClean="0">
                <a:solidFill>
                  <a:schemeClr val="tx1"/>
                </a:solidFill>
              </a:rPr>
              <a:t>إنّ النّاس الذين يؤدّون دورا تشغيليا أو إنتاجيا في مؤسسات الخدمات يشكلون جزء مهما من الخدمة، فهم المنتجون وهم البائعون ممّا يستدعي الاهتمام بقضايا اختيار العاملين، تدريبهم، </a:t>
            </a:r>
            <a:r>
              <a:rPr lang="ar-DZ" sz="3000" b="1" dirty="0" err="1" smtClean="0">
                <a:solidFill>
                  <a:schemeClr val="tx1"/>
                </a:solidFill>
              </a:rPr>
              <a:t>تحفيزهم...</a:t>
            </a:r>
            <a:endParaRPr lang="ar-DZ" sz="3000" b="1" dirty="0" smtClean="0">
              <a:solidFill>
                <a:schemeClr val="tx1"/>
              </a:solidFill>
            </a:endParaRPr>
          </a:p>
          <a:p>
            <a:pPr rtl="1"/>
            <a:r>
              <a:rPr lang="ar-DZ" sz="3000" b="1" dirty="0" smtClean="0">
                <a:solidFill>
                  <a:schemeClr val="tx1"/>
                </a:solidFill>
              </a:rPr>
              <a:t>إنّ العلاقة التفاعلية بين مقدّمي الخدمة والمستفيدين منها من جهة، وبين المستفيدين منها من جهة أخرى، تعدّ في غاية الأهمية في قطاع </a:t>
            </a:r>
            <a:r>
              <a:rPr lang="ar-DZ" sz="3000" b="1" dirty="0" err="1" smtClean="0">
                <a:solidFill>
                  <a:schemeClr val="tx1"/>
                </a:solidFill>
              </a:rPr>
              <a:t>الخدمات.</a:t>
            </a:r>
            <a:r>
              <a:rPr lang="ar-DZ" sz="3000" b="1" dirty="0" smtClean="0">
                <a:solidFill>
                  <a:schemeClr val="tx1"/>
                </a:solidFill>
              </a:rPr>
              <a:t> إنّ </a:t>
            </a:r>
            <a:r>
              <a:rPr lang="ar-DZ" sz="3000" b="1" dirty="0" err="1" smtClean="0">
                <a:solidFill>
                  <a:schemeClr val="tx1"/>
                </a:solidFill>
              </a:rPr>
              <a:t>إدراكات</a:t>
            </a:r>
            <a:r>
              <a:rPr lang="ar-DZ" sz="3000" b="1" dirty="0" smtClean="0">
                <a:solidFill>
                  <a:schemeClr val="tx1"/>
                </a:solidFill>
              </a:rPr>
              <a:t> المستفيد حول جودة الخدمة تتشكّل من خلال هذه العلاقات التفاعلية</a:t>
            </a:r>
          </a:p>
          <a:p>
            <a:pPr algn="r" rtl="1"/>
            <a:endParaRPr lang="ar-DZ" sz="2800" b="1" dirty="0" smtClean="0">
              <a:solidFill>
                <a:srgbClr val="C00000"/>
              </a:solidFill>
            </a:endParaRPr>
          </a:p>
          <a:p>
            <a:pPr rtl="1"/>
            <a:endParaRPr lang="ar-DZ" sz="28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fontScale="90000"/>
          </a:bodyPr>
          <a:lstStyle/>
          <a:p>
            <a:pPr rtl="1"/>
            <a:r>
              <a:rPr lang="ar-DZ" sz="3600" b="1" dirty="0" smtClean="0"/>
              <a:t>الاتصال</a:t>
            </a:r>
            <a:r>
              <a:rPr lang="ar-DZ" sz="3600" dirty="0" smtClean="0"/>
              <a:t> </a:t>
            </a:r>
            <a:r>
              <a:rPr lang="ar-DZ" sz="3600" b="1" dirty="0" smtClean="0">
                <a:solidFill>
                  <a:srgbClr val="C00000"/>
                </a:solidFill>
              </a:rPr>
              <a:t/>
            </a:r>
            <a:br>
              <a:rPr lang="ar-DZ" sz="3600" b="1" dirty="0" smtClean="0">
                <a:solidFill>
                  <a:srgbClr val="C00000"/>
                </a:solidFill>
              </a:rPr>
            </a:b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الاتصال </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التسويقي </a:t>
            </a:r>
            <a:r>
              <a:rPr lang="ar-D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(الترويج</a:t>
            </a:r>
            <a:r>
              <a:rPr lang="ar-DZ"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fr-FR" sz="2400" dirty="0">
              <a:solidFill>
                <a:srgbClr val="C00000"/>
              </a:solidFill>
            </a:endParaRPr>
          </a:p>
        </p:txBody>
      </p:sp>
      <p:sp>
        <p:nvSpPr>
          <p:cNvPr id="3" name="Sous-titre 2"/>
          <p:cNvSpPr>
            <a:spLocks noGrp="1"/>
          </p:cNvSpPr>
          <p:nvPr>
            <p:ph type="subTitle" idx="1"/>
          </p:nvPr>
        </p:nvSpPr>
        <p:spPr>
          <a:xfrm>
            <a:off x="1043608" y="1484784"/>
            <a:ext cx="6728792" cy="5184576"/>
          </a:xfrm>
        </p:spPr>
        <p:txBody>
          <a:bodyPr>
            <a:normAutofit/>
          </a:bodyPr>
          <a:lstStyle/>
          <a:p>
            <a:pPr rtl="1"/>
            <a:r>
              <a:rPr lang="ar-DZ" sz="2800" b="1" dirty="0" err="1" smtClean="0">
                <a:solidFill>
                  <a:schemeClr val="tx1"/>
                </a:solidFill>
              </a:rPr>
              <a:t>2ـ</a:t>
            </a:r>
            <a:r>
              <a:rPr lang="ar-DZ" sz="2800" b="1" dirty="0" smtClean="0">
                <a:solidFill>
                  <a:schemeClr val="tx1"/>
                </a:solidFill>
              </a:rPr>
              <a:t> </a:t>
            </a:r>
            <a:r>
              <a:rPr lang="ar-DZ" sz="2800" b="1" u="sng" dirty="0" smtClean="0">
                <a:solidFill>
                  <a:schemeClr val="tx1"/>
                </a:solidFill>
              </a:rPr>
              <a:t>تنشيط المبيعات</a:t>
            </a:r>
          </a:p>
          <a:p>
            <a:pPr rtl="1"/>
            <a:endParaRPr lang="ar-DZ" sz="2800" b="1" dirty="0" smtClean="0">
              <a:solidFill>
                <a:schemeClr val="tx1"/>
              </a:solidFill>
            </a:endParaRPr>
          </a:p>
          <a:p>
            <a:pPr rtl="1"/>
            <a:r>
              <a:rPr lang="ar-DZ" sz="2800" b="1" dirty="0" smtClean="0">
                <a:solidFill>
                  <a:schemeClr val="tx1"/>
                </a:solidFill>
              </a:rPr>
              <a:t>أسباب تزايد الاهتمام بتنشيط المبيعات</a:t>
            </a:r>
          </a:p>
          <a:p>
            <a:pPr rtl="1"/>
            <a:endParaRPr lang="ar-DZ" sz="2800" b="1" dirty="0" smtClean="0">
              <a:solidFill>
                <a:schemeClr val="tx1"/>
              </a:solidFill>
            </a:endParaRPr>
          </a:p>
          <a:p>
            <a:pPr lvl="1" algn="r" rtl="1">
              <a:buFont typeface="Wingdings" pitchFamily="2" charset="2"/>
              <a:buChar char="ü"/>
            </a:pPr>
            <a:r>
              <a:rPr lang="ar-DZ" sz="2400" b="1" dirty="0" smtClean="0">
                <a:solidFill>
                  <a:schemeClr val="tx1"/>
                </a:solidFill>
              </a:rPr>
              <a:t>أداة مهمّة لزيادة المبيعات</a:t>
            </a:r>
          </a:p>
          <a:p>
            <a:pPr lvl="1" algn="r" rtl="1">
              <a:buFont typeface="Wingdings" pitchFamily="2" charset="2"/>
              <a:buChar char="ü"/>
            </a:pPr>
            <a:r>
              <a:rPr lang="ar-DZ" sz="2400" b="1" dirty="0" err="1" smtClean="0">
                <a:solidFill>
                  <a:schemeClr val="tx1"/>
                </a:solidFill>
              </a:rPr>
              <a:t>حدّة</a:t>
            </a:r>
            <a:r>
              <a:rPr lang="ar-DZ" sz="2400" b="1" dirty="0" smtClean="0">
                <a:solidFill>
                  <a:schemeClr val="tx1"/>
                </a:solidFill>
              </a:rPr>
              <a:t> المنافسة وصعوبة التمييز بين عروض المنافسين</a:t>
            </a:r>
          </a:p>
          <a:p>
            <a:pPr lvl="1" algn="r" rtl="1">
              <a:buFont typeface="Wingdings" pitchFamily="2" charset="2"/>
              <a:buChar char="ü"/>
            </a:pPr>
            <a:r>
              <a:rPr lang="ar-DZ" sz="2400" b="1" dirty="0" smtClean="0">
                <a:solidFill>
                  <a:schemeClr val="tx1"/>
                </a:solidFill>
              </a:rPr>
              <a:t>ارتفاع تكاليف الإعلان</a:t>
            </a:r>
          </a:p>
          <a:p>
            <a:pPr lvl="1" algn="r" rtl="1">
              <a:buFont typeface="Wingdings" pitchFamily="2" charset="2"/>
              <a:buChar char="ü"/>
            </a:pPr>
            <a:r>
              <a:rPr lang="ar-DZ" sz="2400" b="1" dirty="0" smtClean="0">
                <a:solidFill>
                  <a:schemeClr val="tx1"/>
                </a:solidFill>
              </a:rPr>
              <a:t>إلحاح الموزّعين</a:t>
            </a:r>
          </a:p>
          <a:p>
            <a:pPr lvl="1" algn="r" rtl="1">
              <a:buFont typeface="Wingdings" pitchFamily="2" charset="2"/>
              <a:buChar char="ü"/>
            </a:pPr>
            <a:r>
              <a:rPr lang="ar-DZ" sz="2400" b="1" dirty="0" smtClean="0">
                <a:solidFill>
                  <a:schemeClr val="tx1"/>
                </a:solidFill>
              </a:rPr>
              <a:t>دور تكنولوجيا المعلومات</a:t>
            </a:r>
          </a:p>
          <a:p>
            <a:pPr algn="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0"/>
            <a:ext cx="6120680" cy="836712"/>
          </a:xfrm>
        </p:spPr>
        <p:txBody>
          <a:bodyPr>
            <a:normAutofit fontScale="90000"/>
          </a:bodyPr>
          <a:lstStyle/>
          <a:p>
            <a:pPr rtl="1"/>
            <a:r>
              <a:rPr lang="ar-DZ" sz="3600" b="1" dirty="0" smtClean="0">
                <a:solidFill>
                  <a:srgbClr val="C00000"/>
                </a:solidFill>
              </a:rPr>
              <a:t/>
            </a:r>
            <a:br>
              <a:rPr lang="ar-DZ" sz="3600" b="1" dirty="0" smtClean="0">
                <a:solidFill>
                  <a:srgbClr val="C00000"/>
                </a:solidFill>
              </a:rPr>
            </a:br>
            <a:r>
              <a:rPr lang="ar-DZ" sz="3100" b="1" dirty="0" err="1" smtClean="0"/>
              <a:t>2ـ</a:t>
            </a:r>
            <a:r>
              <a:rPr lang="ar-DZ" sz="3100" b="1" dirty="0" smtClean="0"/>
              <a:t> </a:t>
            </a:r>
            <a:r>
              <a:rPr lang="ar-DZ" sz="3100" b="1" u="sng" dirty="0" smtClean="0"/>
              <a:t>تنشيط المبيعات</a:t>
            </a:r>
            <a:r>
              <a:rPr lang="ar-DZ" sz="3100" b="1" dirty="0" smtClean="0"/>
              <a:t/>
            </a:r>
            <a:br>
              <a:rPr lang="ar-DZ" sz="3100" b="1" dirty="0" smtClean="0"/>
            </a:br>
            <a:endParaRPr lang="fr-FR" sz="3100" dirty="0">
              <a:solidFill>
                <a:srgbClr val="C00000"/>
              </a:solidFill>
            </a:endParaRPr>
          </a:p>
        </p:txBody>
      </p:sp>
      <p:sp>
        <p:nvSpPr>
          <p:cNvPr id="3" name="Sous-titre 2"/>
          <p:cNvSpPr>
            <a:spLocks noGrp="1"/>
          </p:cNvSpPr>
          <p:nvPr>
            <p:ph type="subTitle" idx="1"/>
          </p:nvPr>
        </p:nvSpPr>
        <p:spPr>
          <a:xfrm>
            <a:off x="1043608" y="908720"/>
            <a:ext cx="6728792" cy="5760640"/>
          </a:xfrm>
        </p:spPr>
        <p:txBody>
          <a:bodyPr>
            <a:normAutofit/>
          </a:bodyPr>
          <a:lstStyle/>
          <a:p>
            <a:pPr rtl="1"/>
            <a:r>
              <a:rPr lang="ar-DZ" sz="2800" b="1" dirty="0" smtClean="0">
                <a:solidFill>
                  <a:schemeClr val="tx1"/>
                </a:solidFill>
              </a:rPr>
              <a:t>أهداف تنشيط المبيعات</a:t>
            </a:r>
          </a:p>
          <a:p>
            <a:pPr rtl="1"/>
            <a:r>
              <a:rPr lang="ar-DZ" sz="2800" b="1" dirty="0" smtClean="0">
                <a:solidFill>
                  <a:schemeClr val="tx1"/>
                </a:solidFill>
              </a:rPr>
              <a:t>الفئات المستهدفة </a:t>
            </a:r>
          </a:p>
          <a:p>
            <a:pPr rtl="1"/>
            <a:endParaRPr lang="ar-DZ" sz="2800" b="1" dirty="0" smtClean="0">
              <a:solidFill>
                <a:schemeClr val="tx1"/>
              </a:solidFill>
            </a:endParaRPr>
          </a:p>
          <a:p>
            <a:pPr rtl="1"/>
            <a:r>
              <a:rPr lang="ar-DZ" sz="2800" b="1" dirty="0" smtClean="0">
                <a:solidFill>
                  <a:schemeClr val="tx1"/>
                </a:solidFill>
              </a:rPr>
              <a:t>المستهلكين  ـ  تجار الجملة والتجزئة  ـ  قوّة البيع</a:t>
            </a:r>
          </a:p>
          <a:p>
            <a:pPr rtl="1"/>
            <a:endParaRPr lang="ar-DZ" sz="2800" b="1" dirty="0" smtClean="0">
              <a:solidFill>
                <a:schemeClr val="tx1"/>
              </a:solidFill>
            </a:endParaRPr>
          </a:p>
          <a:p>
            <a:pPr algn="r" rtl="1"/>
            <a:endParaRPr lang="ar-DZ" sz="2800" b="1" dirty="0" smtClean="0">
              <a:solidFill>
                <a:schemeClr val="tx1"/>
              </a:solidFill>
            </a:endParaRPr>
          </a:p>
        </p:txBody>
      </p:sp>
      <p:cxnSp>
        <p:nvCxnSpPr>
          <p:cNvPr id="6" name="Connecteur droit avec flèche 5"/>
          <p:cNvCxnSpPr/>
          <p:nvPr/>
        </p:nvCxnSpPr>
        <p:spPr>
          <a:xfrm>
            <a:off x="4788024" y="1844824"/>
            <a:ext cx="1296144"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4355976" y="184482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a:xfrm flipH="1">
            <a:off x="2483768" y="1844824"/>
            <a:ext cx="122413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5796136" y="3284984"/>
            <a:ext cx="1800200" cy="2880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buFont typeface="Wingdings" pitchFamily="2" charset="2"/>
              <a:buChar char="ü"/>
            </a:pPr>
            <a:r>
              <a:rPr lang="ar-DZ" b="1" dirty="0" smtClean="0"/>
              <a:t>زيادة المبيعات</a:t>
            </a:r>
          </a:p>
          <a:p>
            <a:pPr algn="ctr" rtl="1">
              <a:buFont typeface="Wingdings" pitchFamily="2" charset="2"/>
              <a:buChar char="ü"/>
            </a:pPr>
            <a:r>
              <a:rPr lang="ar-DZ" b="1" dirty="0" smtClean="0"/>
              <a:t>تنمية الحصة السوقية</a:t>
            </a:r>
          </a:p>
          <a:p>
            <a:pPr algn="ctr" rtl="1">
              <a:buFont typeface="Wingdings" pitchFamily="2" charset="2"/>
              <a:buChar char="ü"/>
            </a:pPr>
            <a:r>
              <a:rPr lang="ar-DZ" b="1" dirty="0" smtClean="0"/>
              <a:t>جذب مستهلكين جدد</a:t>
            </a:r>
          </a:p>
          <a:p>
            <a:pPr algn="ctr" rtl="1">
              <a:buFont typeface="Wingdings" pitchFamily="2" charset="2"/>
              <a:buChar char="ü"/>
            </a:pPr>
            <a:r>
              <a:rPr lang="ar-DZ" b="1" dirty="0" smtClean="0"/>
              <a:t>تحويل المستهلكين  من العلامات</a:t>
            </a:r>
          </a:p>
          <a:p>
            <a:pPr algn="ctr" rtl="1">
              <a:buFont typeface="Wingdings" pitchFamily="2" charset="2"/>
              <a:buChar char="ü"/>
            </a:pPr>
            <a:r>
              <a:rPr lang="ar-DZ" b="1" dirty="0" smtClean="0"/>
              <a:t>المنافسة</a:t>
            </a:r>
          </a:p>
          <a:p>
            <a:pPr algn="ctr" rtl="1">
              <a:buFont typeface="Wingdings" pitchFamily="2" charset="2"/>
              <a:buChar char="ü"/>
            </a:pPr>
            <a:r>
              <a:rPr lang="ar-DZ" b="1" dirty="0" smtClean="0"/>
              <a:t>الحفاظ على ولاء المستهلكين</a:t>
            </a:r>
            <a:endParaRPr lang="fr-FR" b="1" dirty="0"/>
          </a:p>
        </p:txBody>
      </p:sp>
      <p:sp>
        <p:nvSpPr>
          <p:cNvPr id="8" name="Rectangle 7"/>
          <p:cNvSpPr/>
          <p:nvPr/>
        </p:nvSpPr>
        <p:spPr>
          <a:xfrm>
            <a:off x="3347864" y="3284984"/>
            <a:ext cx="1728192" cy="2880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buFont typeface="Wingdings" pitchFamily="2" charset="2"/>
              <a:buChar char="ü"/>
            </a:pPr>
            <a:r>
              <a:rPr lang="ar-DZ" b="1" dirty="0" smtClean="0"/>
              <a:t>إقناع الموزّعين بعرض السلعة</a:t>
            </a:r>
          </a:p>
          <a:p>
            <a:pPr algn="ctr" rtl="1">
              <a:buFont typeface="Wingdings" pitchFamily="2" charset="2"/>
              <a:buChar char="ü"/>
            </a:pPr>
            <a:r>
              <a:rPr lang="ar-DZ" b="1" dirty="0" smtClean="0"/>
              <a:t>الإعلان عن منتجات المؤسسة</a:t>
            </a:r>
          </a:p>
          <a:p>
            <a:pPr algn="ctr" rtl="1">
              <a:buFont typeface="Wingdings" pitchFamily="2" charset="2"/>
              <a:buChar char="ü"/>
            </a:pPr>
            <a:r>
              <a:rPr lang="ar-DZ" b="1" dirty="0" smtClean="0"/>
              <a:t>إعطاء منتجات المؤسسة مكان أكبر على الأرفف</a:t>
            </a:r>
          </a:p>
          <a:p>
            <a:pPr algn="ctr" rtl="1">
              <a:buFont typeface="Wingdings" pitchFamily="2" charset="2"/>
              <a:buChar char="ü"/>
            </a:pPr>
            <a:r>
              <a:rPr lang="ar-DZ" b="1" dirty="0" smtClean="0"/>
              <a:t>تشجيع الموزّعين على رفع المخزون السلعي لديهم</a:t>
            </a:r>
            <a:endParaRPr lang="fr-FR" b="1" dirty="0"/>
          </a:p>
        </p:txBody>
      </p:sp>
      <p:sp>
        <p:nvSpPr>
          <p:cNvPr id="10" name="Rectangle 9"/>
          <p:cNvSpPr/>
          <p:nvPr/>
        </p:nvSpPr>
        <p:spPr>
          <a:xfrm>
            <a:off x="1187624" y="3284984"/>
            <a:ext cx="1584176" cy="2880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buFont typeface="Wingdings" pitchFamily="2" charset="2"/>
              <a:buChar char="ü"/>
            </a:pPr>
            <a:r>
              <a:rPr lang="ar-DZ" b="1" dirty="0" smtClean="0"/>
              <a:t>زيادة اهتمام قوّة البيع</a:t>
            </a:r>
          </a:p>
          <a:p>
            <a:pPr algn="ctr" rtl="1">
              <a:buFont typeface="Wingdings" pitchFamily="2" charset="2"/>
              <a:buChar char="ü"/>
            </a:pPr>
            <a:r>
              <a:rPr lang="ar-DZ" b="1" dirty="0" smtClean="0"/>
              <a:t>تحفيزها على الترويج</a:t>
            </a:r>
          </a:p>
          <a:p>
            <a:pPr algn="ctr"/>
            <a:endParaRPr lang="fr-FR" b="1" dirty="0"/>
          </a:p>
        </p:txBody>
      </p:sp>
      <p:cxnSp>
        <p:nvCxnSpPr>
          <p:cNvPr id="13" name="Connecteur droit avec flèche 12"/>
          <p:cNvCxnSpPr/>
          <p:nvPr/>
        </p:nvCxnSpPr>
        <p:spPr>
          <a:xfrm>
            <a:off x="6156176" y="2708920"/>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a:off x="4355976" y="2852936"/>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a:off x="2411760" y="2780928"/>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rtl="1"/>
            <a:r>
              <a:rPr lang="ar-DZ" sz="2800" b="1" dirty="0" smtClean="0">
                <a:solidFill>
                  <a:schemeClr val="tx1"/>
                </a:solidFill>
              </a:rPr>
              <a:t>النّشــر</a:t>
            </a:r>
            <a:r>
              <a:rPr lang="ar-DZ" sz="2800" dirty="0" smtClean="0">
                <a:solidFill>
                  <a:schemeClr val="tx1"/>
                </a:solidFill>
              </a:rPr>
              <a:t>: هو أداة اتّصال غير شخصية، معلومة المصدر، لكنّها غير مدفوعة الأجر، تهدف إلى إرسال معلومات ترتبط بالمؤسّسة ونشاطاتها ودورها قصد تحسين صورتها لدى الجمهور.</a:t>
            </a:r>
            <a:endParaRPr lang="fr-FR" sz="2800" dirty="0" smtClean="0">
              <a:solidFill>
                <a:schemeClr val="tx1"/>
              </a:solidFill>
            </a:endParaRPr>
          </a:p>
          <a:p>
            <a:pPr rtl="1"/>
            <a:r>
              <a:rPr lang="ar-DZ" sz="2800" b="1" dirty="0" smtClean="0">
                <a:solidFill>
                  <a:schemeClr val="tx1"/>
                </a:solidFill>
              </a:rPr>
              <a:t> </a:t>
            </a:r>
            <a:endParaRPr lang="fr-FR" sz="2800" dirty="0" smtClean="0">
              <a:solidFill>
                <a:schemeClr val="tx1"/>
              </a:solidFill>
            </a:endParaRPr>
          </a:p>
          <a:p>
            <a:pPr rtl="1"/>
            <a:r>
              <a:rPr lang="ar-DZ" sz="2800" b="1" dirty="0" smtClean="0">
                <a:solidFill>
                  <a:schemeClr val="tx1"/>
                </a:solidFill>
              </a:rPr>
              <a:t>العلاقات العامـّة</a:t>
            </a:r>
            <a:r>
              <a:rPr lang="ar-DZ" sz="2800" dirty="0" smtClean="0">
                <a:solidFill>
                  <a:schemeClr val="tx1"/>
                </a:solidFill>
              </a:rPr>
              <a:t>: وسيلة اتّصال، تهدف إلى بناء علاقات جيّدة بين المؤسّسة و جميع الأطراف المتعامل معها من عملاء، و موزّعين، و مورّدين، وحملة الأسهم، وعاملين، </a:t>
            </a:r>
            <a:r>
              <a:rPr lang="ar-DZ" sz="2800" dirty="0" err="1" smtClean="0">
                <a:solidFill>
                  <a:schemeClr val="tx1"/>
                </a:solidFill>
              </a:rPr>
              <a:t>وغيرهم.</a:t>
            </a:r>
            <a:r>
              <a:rPr lang="ar-DZ" sz="2800" dirty="0" smtClean="0">
                <a:solidFill>
                  <a:schemeClr val="tx1"/>
                </a:solidFill>
              </a:rPr>
              <a:t> تنفّد العلاقات العامّة عبر الزّيارات، المشاركة في التظاهرات المختلفة و رعايتها، المشاركة في المعارض و المؤتمرات، إقامة الملتقيات والنّدوات، أو عبر النشر وغيره.</a:t>
            </a:r>
            <a:endParaRPr lang="fr-FR" sz="2800" dirty="0" smtClean="0">
              <a:solidFill>
                <a:schemeClr val="tx1"/>
              </a:solidFill>
            </a:endParaRPr>
          </a:p>
          <a:p>
            <a:pPr rtl="1"/>
            <a:endParaRPr lang="ar-DZ" sz="2800" b="1" dirty="0" smtClean="0">
              <a:solidFill>
                <a:schemeClr val="tx1"/>
              </a:solidFill>
            </a:endParaRPr>
          </a:p>
          <a:p>
            <a:pPr algn="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en-US" sz="2800" b="1" u="sng" dirty="0" smtClean="0">
                <a:solidFill>
                  <a:schemeClr val="tx1"/>
                </a:solidFill>
              </a:rPr>
              <a:t>Publicity</a:t>
            </a:r>
            <a:r>
              <a:rPr lang="ar-DZ" sz="2800" b="1" u="sng" dirty="0" smtClean="0">
                <a:solidFill>
                  <a:schemeClr val="tx1"/>
                </a:solidFill>
              </a:rPr>
              <a:t>  النشر </a:t>
            </a:r>
            <a:endParaRPr lang="en-US" sz="2800" b="1" u="sng" dirty="0" smtClean="0">
              <a:solidFill>
                <a:schemeClr val="tx1"/>
              </a:solidFill>
            </a:endParaRPr>
          </a:p>
          <a:p>
            <a:pPr algn="just"/>
            <a:endParaRPr lang="en-US" dirty="0" smtClean="0">
              <a:solidFill>
                <a:schemeClr val="tx1"/>
              </a:solidFill>
            </a:endParaRPr>
          </a:p>
          <a:p>
            <a:pPr lvl="1" algn="just" rtl="1"/>
            <a:r>
              <a:rPr lang="ar-DZ" dirty="0" smtClean="0">
                <a:solidFill>
                  <a:srgbClr val="C00000"/>
                </a:solidFill>
              </a:rPr>
              <a:t>مثل الإعلان ، يتضمن النشر اتصالات غير شخصية لجمهور كبير ، ولكن على عكس الإعلان ، لا يتم دفع تكاليف النشر مباشرة من قبل الشركة. تحاول الشركة أو المنظمة حمل وسائل الإعلام على تغطية أو نشر قصة إيجابية عن منتج أو خدمة أو سبب أو حدث للتأثير على الوعي والمعرفة والآراء و / أو السلوك.</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en-US" sz="2800" b="1" u="sng" dirty="0" smtClean="0">
                <a:solidFill>
                  <a:schemeClr val="tx1"/>
                </a:solidFill>
              </a:rPr>
              <a:t>Publicity</a:t>
            </a:r>
            <a:r>
              <a:rPr lang="ar-DZ" sz="2800" b="1" u="sng" dirty="0" smtClean="0">
                <a:solidFill>
                  <a:schemeClr val="tx1"/>
                </a:solidFill>
              </a:rPr>
              <a:t> </a:t>
            </a:r>
            <a:r>
              <a:rPr lang="en-US" sz="2800" b="1" u="sng" dirty="0" smtClean="0">
                <a:solidFill>
                  <a:schemeClr val="tx1"/>
                </a:solidFill>
              </a:rPr>
              <a:t>Techniques  </a:t>
            </a:r>
            <a:r>
              <a:rPr lang="ar-DZ" sz="2800" b="1" u="sng" dirty="0" smtClean="0">
                <a:solidFill>
                  <a:schemeClr val="tx1"/>
                </a:solidFill>
              </a:rPr>
              <a:t>تقنيات النشر</a:t>
            </a:r>
            <a:endParaRPr lang="en-US" sz="2800" b="1" u="sng" dirty="0" smtClean="0">
              <a:solidFill>
                <a:schemeClr val="tx1"/>
              </a:solidFill>
            </a:endParaRPr>
          </a:p>
          <a:p>
            <a:pPr algn="just"/>
            <a:endParaRPr lang="en-US" dirty="0" smtClean="0">
              <a:solidFill>
                <a:srgbClr val="C00000"/>
              </a:solidFill>
            </a:endParaRPr>
          </a:p>
          <a:p>
            <a:r>
              <a:rPr lang="ar-DZ" dirty="0" smtClean="0">
                <a:solidFill>
                  <a:srgbClr val="C00000"/>
                </a:solidFill>
              </a:rPr>
              <a:t>تشمل الأساليب المستخدمة في النشرما يلي: </a:t>
            </a:r>
          </a:p>
          <a:p>
            <a:r>
              <a:rPr lang="ar-DZ" dirty="0" smtClean="0">
                <a:solidFill>
                  <a:srgbClr val="C00000"/>
                </a:solidFill>
              </a:rPr>
              <a:t>إطلاق أخبار، مؤتمرات صحفية، مقالات، الصور، الأفلام وأشرطة الفيديو.</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marL="0" lvl="1" algn="just"/>
            <a:r>
              <a:rPr lang="en-US" sz="2800" b="1" u="sng" dirty="0" smtClean="0">
                <a:solidFill>
                  <a:schemeClr val="tx1"/>
                </a:solidFill>
              </a:rPr>
              <a:t>Publicity Advantage</a:t>
            </a:r>
            <a:r>
              <a:rPr lang="ar-DZ" b="1" dirty="0" smtClean="0">
                <a:solidFill>
                  <a:srgbClr val="C00000"/>
                </a:solidFill>
              </a:rPr>
              <a:t>ميزة النشر </a:t>
            </a:r>
          </a:p>
          <a:p>
            <a:pPr algn="just"/>
            <a:endParaRPr lang="en-US" sz="2800" b="1" u="sng" dirty="0" smtClean="0">
              <a:solidFill>
                <a:schemeClr val="tx1"/>
              </a:solidFill>
            </a:endParaRPr>
          </a:p>
          <a:p>
            <a:pPr algn="just"/>
            <a:endParaRPr lang="en-US" dirty="0" smtClean="0">
              <a:solidFill>
                <a:schemeClr val="tx1"/>
              </a:solidFill>
            </a:endParaRPr>
          </a:p>
          <a:p>
            <a:pPr lvl="1" algn="just"/>
            <a:r>
              <a:rPr lang="ar-DZ" dirty="0" smtClean="0">
                <a:solidFill>
                  <a:srgbClr val="C00000"/>
                </a:solidFill>
              </a:rPr>
              <a:t>ميزة النشرعلى أشكال الترويج الأخرى هي مصداقيتها. يميل المستهلكون عمومًا إلى أن يكونوا أقل شكًا في الحصول على معلومات مواتية حول منتج أو خدمة عندما تأتي من مصدر يعتبرونه محايدًا.</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en-US" sz="2800" b="1" u="sng" dirty="0" smtClean="0">
                <a:solidFill>
                  <a:schemeClr val="tx1"/>
                </a:solidFill>
              </a:rPr>
              <a:t>Publicity</a:t>
            </a:r>
            <a:r>
              <a:rPr lang="ar-DZ" sz="2800" b="1" dirty="0" smtClean="0">
                <a:solidFill>
                  <a:srgbClr val="C00000"/>
                </a:solidFill>
              </a:rPr>
              <a:t> </a:t>
            </a:r>
            <a:r>
              <a:rPr lang="en-US" sz="2800" b="1" u="sng" dirty="0" smtClean="0">
                <a:solidFill>
                  <a:schemeClr val="tx1"/>
                </a:solidFill>
              </a:rPr>
              <a:t>Advantage</a:t>
            </a:r>
            <a:r>
              <a:rPr lang="ar-DZ" sz="2800" b="1" dirty="0" smtClean="0">
                <a:solidFill>
                  <a:srgbClr val="C00000"/>
                </a:solidFill>
              </a:rPr>
              <a:t>ميزة النشر</a:t>
            </a:r>
            <a:r>
              <a:rPr lang="ar-DZ" sz="2800" b="1" u="sng" dirty="0" smtClean="0">
                <a:solidFill>
                  <a:schemeClr val="tx1"/>
                </a:solidFill>
              </a:rPr>
              <a:t> </a:t>
            </a:r>
            <a:endParaRPr lang="en-US" sz="2800" b="1" u="sng" dirty="0" smtClean="0">
              <a:solidFill>
                <a:schemeClr val="tx1"/>
              </a:solidFill>
            </a:endParaRPr>
          </a:p>
          <a:p>
            <a:pPr algn="just"/>
            <a:endParaRPr lang="en-US" dirty="0" smtClean="0">
              <a:solidFill>
                <a:schemeClr val="tx1"/>
              </a:solidFill>
            </a:endParaRPr>
          </a:p>
          <a:p>
            <a:pPr lvl="1" algn="just" rtl="1"/>
            <a:r>
              <a:rPr lang="ar-DZ" dirty="0" smtClean="0">
                <a:solidFill>
                  <a:srgbClr val="C00000"/>
                </a:solidFill>
              </a:rPr>
              <a:t>ميزة أخرى للدعاية هي تكلفتها المنخفضة ، حيث أن الشركة لا تدفع مقابل الوقت أو المكان في وسيلة جماهيرية مثل التلفزيون أو الراديو أو الصحف. في حين أن المنظمة قد تتكبد بعض التكاليف في تطوير مواد الدعاية أو الاحتفاظ بالموظفين للقيام بذلك ، فإن هذه النفقات ستكون أقل بكثير من تلك الخاصة بالبرامج الترويجية الأخرى.</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en-US" sz="2800" b="1" u="sng" dirty="0" smtClean="0">
                <a:solidFill>
                  <a:schemeClr val="tx1"/>
                </a:solidFill>
              </a:rPr>
              <a:t>Publicity</a:t>
            </a:r>
            <a:r>
              <a:rPr lang="ar-DZ" sz="2800" b="1" dirty="0" smtClean="0">
                <a:solidFill>
                  <a:srgbClr val="C00000"/>
                </a:solidFill>
              </a:rPr>
              <a:t> </a:t>
            </a:r>
            <a:r>
              <a:rPr lang="en-US" sz="2800" b="1" u="sng" dirty="0" smtClean="0">
                <a:solidFill>
                  <a:schemeClr val="tx1"/>
                </a:solidFill>
              </a:rPr>
              <a:t>disadvantage</a:t>
            </a:r>
            <a:r>
              <a:rPr lang="ar-DZ" sz="2800" b="1" dirty="0" smtClean="0">
                <a:solidFill>
                  <a:srgbClr val="C00000"/>
                </a:solidFill>
              </a:rPr>
              <a:t>عيوب النشر</a:t>
            </a:r>
            <a:r>
              <a:rPr lang="ar-DZ" sz="2800" b="1" u="sng" dirty="0" smtClean="0">
                <a:solidFill>
                  <a:schemeClr val="tx1"/>
                </a:solidFill>
              </a:rPr>
              <a:t> </a:t>
            </a:r>
            <a:endParaRPr lang="en-US" sz="2800" b="1" u="sng" dirty="0" smtClean="0">
              <a:solidFill>
                <a:schemeClr val="tx1"/>
              </a:solidFill>
            </a:endParaRPr>
          </a:p>
          <a:p>
            <a:pPr algn="just"/>
            <a:endParaRPr lang="en-US" dirty="0" smtClean="0">
              <a:solidFill>
                <a:schemeClr val="tx1"/>
              </a:solidFill>
            </a:endParaRPr>
          </a:p>
          <a:p>
            <a:pPr lvl="1" algn="just" rtl="1"/>
            <a:r>
              <a:rPr lang="ar-DZ" dirty="0" smtClean="0">
                <a:solidFill>
                  <a:srgbClr val="C00000"/>
                </a:solidFill>
              </a:rPr>
              <a:t>لا تخضع الدعاية دائمًا لسيطرة المنظمة وتكون أحيانًا غير مواتية. يمكن أن تكون القصص السلبية عن شركة و / أو منتجاتها ضارة للغاية.</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Public Relations</a:t>
            </a:r>
            <a:r>
              <a:rPr lang="ar-DZ" sz="2800" b="1" u="sng" dirty="0" smtClean="0">
                <a:solidFill>
                  <a:schemeClr val="tx1"/>
                </a:solidFill>
              </a:rPr>
              <a:t> العلاقات العامة </a:t>
            </a:r>
            <a:endParaRPr lang="en-US" b="1" u="sng" dirty="0" smtClean="0">
              <a:solidFill>
                <a:schemeClr val="tx1"/>
              </a:solidFill>
            </a:endParaRPr>
          </a:p>
          <a:p>
            <a:pPr lvl="1" algn="just"/>
            <a:endParaRPr lang="en-US" dirty="0" smtClean="0">
              <a:solidFill>
                <a:schemeClr val="tx1"/>
              </a:solidFill>
            </a:endParaRPr>
          </a:p>
          <a:p>
            <a:pPr lvl="1" algn="just" rtl="1"/>
            <a:r>
              <a:rPr lang="ar-DZ" dirty="0" smtClean="0">
                <a:solidFill>
                  <a:srgbClr val="C00000"/>
                </a:solidFill>
              </a:rPr>
              <a:t>عندما تخطط الشركة وتوزع المعلومات بشكل منهجي في محاولة منها للتحكم في صورتها وإدارتها وطبيعة التغطية التي تتلقاها، فإنها تشارك حقًا في وظيفة تُعرف باسم العلاقات العامة.</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Public Relations</a:t>
            </a:r>
            <a:r>
              <a:rPr lang="ar-DZ" sz="2800" b="1" u="sng" dirty="0" smtClean="0">
                <a:solidFill>
                  <a:schemeClr val="tx1"/>
                </a:solidFill>
              </a:rPr>
              <a:t> العلاقات العامة </a:t>
            </a:r>
            <a:endParaRPr lang="en-US" b="1" u="sng" dirty="0" smtClean="0">
              <a:solidFill>
                <a:schemeClr val="tx1"/>
              </a:solidFill>
            </a:endParaRPr>
          </a:p>
          <a:p>
            <a:pPr lvl="1" algn="just"/>
            <a:endParaRPr lang="en-US" dirty="0" smtClean="0">
              <a:solidFill>
                <a:schemeClr val="tx1"/>
              </a:solidFill>
            </a:endParaRPr>
          </a:p>
          <a:p>
            <a:pPr lvl="1" algn="just" rtl="1"/>
            <a:r>
              <a:rPr lang="ar-DZ" dirty="0" smtClean="0">
                <a:solidFill>
                  <a:srgbClr val="C00000"/>
                </a:solidFill>
              </a:rPr>
              <a:t>هي الوظيفة الإدارية التي تقيّم المواقف العامة، وتحدّد سياسات وإجراءات الفرد أو المنظمة ذات المصلحة العامة ، وتنفّذ برنامج عمل لكسب فهم الجمهور وقبوله.</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تسويق الخدمات</a:t>
            </a:r>
            <a:endParaRPr lang="fr-FR" dirty="0"/>
          </a:p>
        </p:txBody>
      </p:sp>
      <p:sp>
        <p:nvSpPr>
          <p:cNvPr id="3" name="Sous-titre 2"/>
          <p:cNvSpPr>
            <a:spLocks noGrp="1"/>
          </p:cNvSpPr>
          <p:nvPr>
            <p:ph type="subTitle" idx="1"/>
          </p:nvPr>
        </p:nvSpPr>
        <p:spPr>
          <a:xfrm>
            <a:off x="251520" y="1340768"/>
            <a:ext cx="8424936" cy="4968552"/>
          </a:xfrm>
        </p:spPr>
        <p:txBody>
          <a:bodyPr>
            <a:normAutofit fontScale="92500" lnSpcReduction="20000"/>
          </a:bodyPr>
          <a:lstStyle/>
          <a:p>
            <a:pPr rtl="1"/>
            <a:r>
              <a:rPr lang="ar-DZ" sz="3000" b="1" dirty="0" smtClean="0">
                <a:solidFill>
                  <a:srgbClr val="C00000"/>
                </a:solidFill>
              </a:rPr>
              <a:t>المزيج التسويقي الخدمي</a:t>
            </a:r>
          </a:p>
          <a:p>
            <a:pPr rtl="1"/>
            <a:endParaRPr lang="ar-DZ" sz="1300" b="1" dirty="0" smtClean="0">
              <a:solidFill>
                <a:srgbClr val="C00000"/>
              </a:solidFill>
            </a:endParaRPr>
          </a:p>
          <a:p>
            <a:pPr rtl="1"/>
            <a:r>
              <a:rPr lang="ar-DZ" sz="3000" b="1" u="sng" dirty="0" smtClean="0">
                <a:solidFill>
                  <a:schemeClr val="tx1"/>
                </a:solidFill>
              </a:rPr>
              <a:t>سادساـ الدليل </a:t>
            </a:r>
            <a:r>
              <a:rPr lang="ar-DZ" sz="3000" b="1" u="sng" dirty="0" err="1" smtClean="0">
                <a:solidFill>
                  <a:schemeClr val="tx1"/>
                </a:solidFill>
              </a:rPr>
              <a:t>المادي</a:t>
            </a:r>
            <a:r>
              <a:rPr lang="ar-DZ" sz="3000" b="1" dirty="0" err="1" smtClean="0">
                <a:solidFill>
                  <a:schemeClr val="tx1"/>
                </a:solidFill>
              </a:rPr>
              <a:t>:</a:t>
            </a:r>
            <a:endParaRPr lang="ar-DZ" sz="3000" b="1" dirty="0" smtClean="0">
              <a:solidFill>
                <a:schemeClr val="tx1"/>
              </a:solidFill>
            </a:endParaRPr>
          </a:p>
          <a:p>
            <a:pPr rtl="1"/>
            <a:r>
              <a:rPr lang="ar-DZ" sz="3000" b="1" dirty="0" smtClean="0">
                <a:solidFill>
                  <a:schemeClr val="tx1"/>
                </a:solidFill>
              </a:rPr>
              <a:t>يلعب الدليل المادي دورا هاما في عملية التبادل في السوق، ولا يوجد إلاّ القليل النادر من الخدمات الصرفة التي لا يلعب فيها هذا </a:t>
            </a:r>
            <a:r>
              <a:rPr lang="ar-DZ" sz="3000" b="1" dirty="0" err="1" smtClean="0">
                <a:solidFill>
                  <a:schemeClr val="tx1"/>
                </a:solidFill>
              </a:rPr>
              <a:t>الدور.</a:t>
            </a:r>
            <a:r>
              <a:rPr lang="ar-DZ" sz="3000" b="1" dirty="0" smtClean="0">
                <a:solidFill>
                  <a:schemeClr val="tx1"/>
                </a:solidFill>
              </a:rPr>
              <a:t> إنّ مكوّنات الدليل المادي تؤثر في أحكام المستفيدين على </a:t>
            </a:r>
            <a:r>
              <a:rPr lang="ar-DZ" sz="3000" b="1" dirty="0" err="1" smtClean="0">
                <a:solidFill>
                  <a:schemeClr val="tx1"/>
                </a:solidFill>
              </a:rPr>
              <a:t>الخدمة.</a:t>
            </a:r>
            <a:r>
              <a:rPr lang="ar-DZ" sz="3000" b="1" dirty="0" smtClean="0">
                <a:solidFill>
                  <a:schemeClr val="tx1"/>
                </a:solidFill>
              </a:rPr>
              <a:t> يتضمّن الدليل المادّي البيئة المادية، السلع التي تسهّل عملية تقديم الخدمة، وأشياء ملموسة أخرى</a:t>
            </a:r>
          </a:p>
          <a:p>
            <a:pPr rtl="1"/>
            <a:endParaRPr lang="ar-DZ" sz="1300" b="1" dirty="0" smtClean="0">
              <a:solidFill>
                <a:schemeClr val="tx1"/>
              </a:solidFill>
            </a:endParaRPr>
          </a:p>
          <a:p>
            <a:pPr rtl="1"/>
            <a:r>
              <a:rPr lang="ar-DZ" sz="3000" b="1" u="sng" dirty="0" smtClean="0">
                <a:solidFill>
                  <a:schemeClr val="tx1"/>
                </a:solidFill>
              </a:rPr>
              <a:t>سابعا ـ عملية تقديم الخدمة(الاجراءات</a:t>
            </a:r>
            <a:r>
              <a:rPr lang="ar-DZ" sz="3000" b="1" u="sng" dirty="0" err="1" smtClean="0">
                <a:solidFill>
                  <a:schemeClr val="tx1"/>
                </a:solidFill>
              </a:rPr>
              <a:t>)</a:t>
            </a:r>
            <a:r>
              <a:rPr lang="ar-DZ" sz="3000" b="1" dirty="0" err="1" smtClean="0">
                <a:solidFill>
                  <a:schemeClr val="tx1"/>
                </a:solidFill>
              </a:rPr>
              <a:t>:</a:t>
            </a:r>
            <a:endParaRPr lang="ar-DZ" sz="2800" b="1" dirty="0" smtClean="0">
              <a:solidFill>
                <a:schemeClr val="tx1"/>
              </a:solidFill>
            </a:endParaRPr>
          </a:p>
          <a:p>
            <a:pPr rtl="1"/>
            <a:r>
              <a:rPr lang="ar-DZ" sz="2800" b="1" dirty="0" smtClean="0">
                <a:solidFill>
                  <a:schemeClr val="tx1"/>
                </a:solidFill>
              </a:rPr>
              <a:t>وتتضمّن السياسات والإجراءات المتبعة من قبل المؤسسة الخدمية، </a:t>
            </a:r>
            <a:r>
              <a:rPr lang="ar-DZ" sz="2800" b="1" dirty="0" err="1" smtClean="0">
                <a:solidFill>
                  <a:schemeClr val="tx1"/>
                </a:solidFill>
              </a:rPr>
              <a:t>المكننة</a:t>
            </a:r>
            <a:r>
              <a:rPr lang="ar-DZ" sz="2800" b="1" dirty="0" smtClean="0">
                <a:solidFill>
                  <a:schemeClr val="tx1"/>
                </a:solidFill>
              </a:rPr>
              <a:t>، تفويض السلطات وحرية التصرّف للعاملين، إشراك العاملين في عملية تقديم </a:t>
            </a:r>
            <a:r>
              <a:rPr lang="ar-DZ" sz="2800" b="1" dirty="0" err="1" smtClean="0">
                <a:solidFill>
                  <a:schemeClr val="tx1"/>
                </a:solidFill>
              </a:rPr>
              <a:t>الخدمة.....</a:t>
            </a:r>
            <a:endParaRPr lang="ar-DZ" sz="2800" b="1" dirty="0" smtClean="0">
              <a:solidFill>
                <a:schemeClr val="tx1"/>
              </a:solidFill>
            </a:endParaRPr>
          </a:p>
          <a:p>
            <a:pPr algn="r" rtl="1"/>
            <a:endParaRPr lang="ar-DZ" sz="2800" b="1" dirty="0" smtClean="0">
              <a:solidFill>
                <a:srgbClr val="C00000"/>
              </a:solidFill>
            </a:endParaRPr>
          </a:p>
          <a:p>
            <a:pPr rtl="1"/>
            <a:endParaRPr lang="ar-DZ" sz="2800" b="1" dirty="0" smtClean="0">
              <a:solidFill>
                <a:schemeClr val="tx1"/>
              </a:solidFill>
            </a:endParaRPr>
          </a:p>
          <a:p>
            <a:pP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Public Relations</a:t>
            </a:r>
            <a:r>
              <a:rPr lang="ar-DZ" sz="2800" b="1" u="sng" dirty="0" smtClean="0">
                <a:solidFill>
                  <a:schemeClr val="tx1"/>
                </a:solidFill>
              </a:rPr>
              <a:t> العلاقات العامة </a:t>
            </a:r>
            <a:endParaRPr lang="en-US" b="1" u="sng" dirty="0" smtClean="0">
              <a:solidFill>
                <a:schemeClr val="tx1"/>
              </a:solidFill>
            </a:endParaRPr>
          </a:p>
          <a:p>
            <a:pPr lvl="1" algn="just"/>
            <a:endParaRPr lang="en-US" dirty="0" smtClean="0">
              <a:solidFill>
                <a:schemeClr val="tx1"/>
              </a:solidFill>
            </a:endParaRPr>
          </a:p>
          <a:p>
            <a:pPr lvl="1" algn="just" rtl="1"/>
            <a:r>
              <a:rPr lang="ar-DZ" dirty="0" smtClean="0">
                <a:solidFill>
                  <a:srgbClr val="C00000"/>
                </a:solidFill>
              </a:rPr>
              <a:t>العلاقات العامة عمومًا لها هدف أوسع من النشر، حيث أن الغرض منها هو إنشاء والحفاظ على صورة إيجابية للشركة بين مختلف فئات الجمهور.</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3ـ</a:t>
            </a:r>
            <a:r>
              <a:rPr lang="ar-DZ" sz="2800" b="1" dirty="0" smtClean="0">
                <a:solidFill>
                  <a:srgbClr val="C00000"/>
                </a:solidFill>
              </a:rPr>
              <a:t> النشر والعلاقات العامّة</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Public Relations</a:t>
            </a:r>
            <a:r>
              <a:rPr lang="ar-DZ" sz="2800" b="1" u="sng" dirty="0" smtClean="0">
                <a:solidFill>
                  <a:schemeClr val="tx1"/>
                </a:solidFill>
              </a:rPr>
              <a:t>العلاقات العامة </a:t>
            </a:r>
            <a:endParaRPr lang="en-US" b="1" u="sng" dirty="0" smtClean="0">
              <a:solidFill>
                <a:schemeClr val="tx1"/>
              </a:solidFill>
            </a:endParaRPr>
          </a:p>
          <a:p>
            <a:pPr lvl="1" algn="just"/>
            <a:endParaRPr lang="en-US" dirty="0" smtClean="0">
              <a:solidFill>
                <a:schemeClr val="tx1"/>
              </a:solidFill>
            </a:endParaRPr>
          </a:p>
          <a:p>
            <a:pPr lvl="1" algn="just" rtl="1"/>
            <a:r>
              <a:rPr lang="ar-DZ" dirty="0" smtClean="0">
                <a:solidFill>
                  <a:srgbClr val="C00000"/>
                </a:solidFill>
              </a:rPr>
              <a:t>تستخدم العلاقات العامة النشر ومجموعة متنوعة من الأدوات الأخرى - بما في ذلك المنشورات الخاصة، والمشاركة في الأنشطة المجتمعية، وجمع الأموال، ورعاية الأحداث الخاصة، وأنشطة الشؤون العامة المختلفة - لتعزيز صورة المنظمة. تستخدم المنظمات أيضًا الإعلان كأداة علاقات عامة.</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fr-FR" sz="2800" b="1" dirty="0" smtClean="0">
                <a:solidFill>
                  <a:srgbClr val="C00000"/>
                </a:solidFill>
              </a:rPr>
              <a:t>4</a:t>
            </a:r>
            <a:r>
              <a:rPr lang="ar-DZ" sz="2800" b="1" dirty="0" smtClean="0">
                <a:solidFill>
                  <a:srgbClr val="C00000"/>
                </a:solidFill>
              </a:rPr>
              <a:t>ـ البيع </a:t>
            </a:r>
            <a:r>
              <a:rPr lang="ar-DZ" sz="2800" b="1" dirty="0" err="1" smtClean="0">
                <a:solidFill>
                  <a:srgbClr val="C00000"/>
                </a:solidFill>
              </a:rPr>
              <a:t>الشخصي </a:t>
            </a:r>
            <a:r>
              <a:rPr lang="ar-DZ" sz="2800" b="1" dirty="0" smtClean="0">
                <a:solidFill>
                  <a:srgbClr val="C00000"/>
                </a:solidFill>
              </a:rPr>
              <a:t>(قوّة البيع</a:t>
            </a:r>
            <a:r>
              <a:rPr lang="ar-DZ" sz="2800" b="1" dirty="0" err="1" smtClean="0">
                <a:solidFill>
                  <a:srgbClr val="C00000"/>
                </a:solidFill>
              </a:rPr>
              <a:t>)</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algn="r" rtl="1"/>
            <a:r>
              <a:rPr lang="ar-DZ" sz="2800" b="1" u="sng" dirty="0" smtClean="0">
                <a:solidFill>
                  <a:schemeClr val="tx1"/>
                </a:solidFill>
              </a:rPr>
              <a:t>تعريفه</a:t>
            </a:r>
            <a:r>
              <a:rPr lang="ar-DZ" sz="2800" b="1" dirty="0" smtClean="0">
                <a:solidFill>
                  <a:schemeClr val="tx1"/>
                </a:solidFill>
              </a:rPr>
              <a:t>: هو عملية اتّصال مباشر بين البائع والمشتري يتمّ فيها تبادل </a:t>
            </a:r>
          </a:p>
          <a:p>
            <a:pPr algn="r" rtl="1"/>
            <a:r>
              <a:rPr lang="ar-DZ" sz="2800" b="1" dirty="0" smtClean="0">
                <a:solidFill>
                  <a:schemeClr val="tx1"/>
                </a:solidFill>
              </a:rPr>
              <a:t>          المعلومات بهدف اقناع المشتري المرتقب بشراء السلعة.</a:t>
            </a:r>
          </a:p>
          <a:p>
            <a:pPr algn="just" rtl="1"/>
            <a:r>
              <a:rPr lang="ar-DZ" sz="2800" b="1" u="sng" dirty="0" smtClean="0">
                <a:solidFill>
                  <a:schemeClr val="tx1"/>
                </a:solidFill>
              </a:rPr>
              <a:t>أهميته</a:t>
            </a:r>
            <a:r>
              <a:rPr lang="ar-DZ" sz="2800" b="1" dirty="0" smtClean="0">
                <a:solidFill>
                  <a:schemeClr val="tx1"/>
                </a:solidFill>
              </a:rPr>
              <a:t>: يعتبر البيع الشخصي عنصرا أساسيا من عناصر المزيج           </a:t>
            </a:r>
          </a:p>
          <a:p>
            <a:pPr algn="just" rtl="1"/>
            <a:r>
              <a:rPr lang="ar-DZ" sz="2800" b="1" dirty="0" smtClean="0">
                <a:solidFill>
                  <a:schemeClr val="tx1"/>
                </a:solidFill>
              </a:rPr>
              <a:t>          الترويجي، إذ لا يتصوّر الاستغناء عن وظائف البيع الشخصي في             </a:t>
            </a:r>
          </a:p>
          <a:p>
            <a:pPr algn="just" rtl="1"/>
            <a:r>
              <a:rPr lang="ar-DZ" sz="2800" b="1" dirty="0" smtClean="0">
                <a:solidFill>
                  <a:schemeClr val="tx1"/>
                </a:solidFill>
              </a:rPr>
              <a:t>          أي مؤسسة، بينما يمكن الاستغناء عن الإعلان أو تنشيط    </a:t>
            </a:r>
          </a:p>
          <a:p>
            <a:pPr algn="just" rtl="1"/>
            <a:r>
              <a:rPr lang="ar-DZ" sz="2800" b="1" dirty="0" smtClean="0">
                <a:solidFill>
                  <a:schemeClr val="tx1"/>
                </a:solidFill>
              </a:rPr>
              <a:t>          المبيعات أو استخدامها كأدوات مساعدة للبيع </a:t>
            </a:r>
            <a:r>
              <a:rPr lang="ar-DZ" sz="2800" b="1" dirty="0" err="1" smtClean="0">
                <a:solidFill>
                  <a:schemeClr val="tx1"/>
                </a:solidFill>
              </a:rPr>
              <a:t>الشخصي.</a:t>
            </a:r>
            <a:r>
              <a:rPr lang="ar-DZ" sz="2800" b="1" dirty="0" smtClean="0">
                <a:solidFill>
                  <a:schemeClr val="tx1"/>
                </a:solidFill>
              </a:rPr>
              <a:t> </a:t>
            </a:r>
          </a:p>
          <a:p>
            <a:pPr algn="just" rtl="1"/>
            <a:r>
              <a:rPr lang="ar-DZ" sz="2800" b="1" dirty="0" smtClean="0">
                <a:solidFill>
                  <a:schemeClr val="tx1"/>
                </a:solidFill>
              </a:rPr>
              <a:t>          كما يعتبر رجال البيع ممثّلين للمؤسسة لدى الغير، ومن ثمّ فإنّ     </a:t>
            </a:r>
          </a:p>
          <a:p>
            <a:pPr algn="just" rtl="1"/>
            <a:r>
              <a:rPr lang="ar-DZ" sz="2800" b="1" dirty="0" smtClean="0">
                <a:solidFill>
                  <a:schemeClr val="tx1"/>
                </a:solidFill>
              </a:rPr>
              <a:t>          اتّجاهات العملاء نحو المؤسسة ومنتجاتها تعتمد على الانطباع </a:t>
            </a:r>
          </a:p>
          <a:p>
            <a:pPr algn="just" rtl="1"/>
            <a:r>
              <a:rPr lang="ar-DZ" sz="2800" b="1" dirty="0" smtClean="0">
                <a:solidFill>
                  <a:schemeClr val="tx1"/>
                </a:solidFill>
              </a:rPr>
              <a:t>          والأثر الذي يتركه رجل البيع لدى العميل </a:t>
            </a:r>
          </a:p>
          <a:p>
            <a:pPr algn="r" rtl="1"/>
            <a:endParaRPr lang="ar-DZ" sz="2800" b="1" dirty="0" smtClean="0">
              <a:solidFill>
                <a:schemeClr val="tx1"/>
              </a:solidFill>
            </a:endParaRPr>
          </a:p>
          <a:p>
            <a:pPr algn="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fr-FR" sz="2800" b="1" dirty="0" smtClean="0">
                <a:solidFill>
                  <a:srgbClr val="C00000"/>
                </a:solidFill>
              </a:rPr>
              <a:t>4</a:t>
            </a:r>
            <a:r>
              <a:rPr lang="ar-DZ" sz="2800" b="1" dirty="0" smtClean="0">
                <a:solidFill>
                  <a:srgbClr val="C00000"/>
                </a:solidFill>
              </a:rPr>
              <a:t>ـ البيع </a:t>
            </a:r>
            <a:r>
              <a:rPr lang="ar-DZ" sz="2800" b="1" dirty="0" err="1" smtClean="0">
                <a:solidFill>
                  <a:srgbClr val="C00000"/>
                </a:solidFill>
              </a:rPr>
              <a:t>الشخصي </a:t>
            </a:r>
            <a:r>
              <a:rPr lang="ar-DZ" sz="2800" b="1" dirty="0" smtClean="0">
                <a:solidFill>
                  <a:srgbClr val="C00000"/>
                </a:solidFill>
              </a:rPr>
              <a:t>(قوّة البيع</a:t>
            </a:r>
            <a:r>
              <a:rPr lang="ar-DZ" sz="2800" b="1" dirty="0" err="1" smtClean="0">
                <a:solidFill>
                  <a:srgbClr val="C00000"/>
                </a:solidFill>
              </a:rPr>
              <a:t>)</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algn="r" rtl="1"/>
            <a:r>
              <a:rPr lang="ar-DZ" sz="2800" b="1" u="sng" dirty="0" err="1" smtClean="0">
                <a:solidFill>
                  <a:schemeClr val="tx1"/>
                </a:solidFill>
              </a:rPr>
              <a:t>خطواته</a:t>
            </a:r>
            <a:r>
              <a:rPr lang="ar-DZ" sz="2800" b="1" dirty="0" err="1" smtClean="0">
                <a:solidFill>
                  <a:schemeClr val="tx1"/>
                </a:solidFill>
              </a:rPr>
              <a:t>:</a:t>
            </a:r>
            <a:r>
              <a:rPr lang="ar-DZ" sz="2800" b="1" dirty="0" smtClean="0">
                <a:solidFill>
                  <a:schemeClr val="tx1"/>
                </a:solidFill>
              </a:rPr>
              <a:t> </a:t>
            </a:r>
          </a:p>
          <a:p>
            <a:pPr marL="514350" indent="-514350" algn="r" rtl="1"/>
            <a:r>
              <a:rPr lang="ar-DZ" sz="2800" b="1" dirty="0" smtClean="0">
                <a:solidFill>
                  <a:schemeClr val="tx1"/>
                </a:solidFill>
              </a:rPr>
              <a:t>	1- تحديد المشترين المحتملين</a:t>
            </a:r>
          </a:p>
          <a:p>
            <a:pPr marL="514350" indent="-514350" algn="r" rtl="1"/>
            <a:r>
              <a:rPr lang="ar-DZ" sz="2800" b="1" dirty="0" smtClean="0">
                <a:solidFill>
                  <a:schemeClr val="tx1"/>
                </a:solidFill>
              </a:rPr>
              <a:t>	2- الاتّصال بهم والتّعرّف على دوافعهم واحتياجاتهم ورغباتهم </a:t>
            </a:r>
          </a:p>
          <a:p>
            <a:pPr algn="r" rtl="1"/>
            <a:r>
              <a:rPr lang="ar-DZ" sz="2800" b="1" dirty="0" smtClean="0">
                <a:solidFill>
                  <a:schemeClr val="tx1"/>
                </a:solidFill>
              </a:rPr>
              <a:t>          وقدراتهم الشرائية</a:t>
            </a:r>
          </a:p>
          <a:p>
            <a:pPr marL="514350" indent="-514350" algn="r" rtl="1"/>
            <a:r>
              <a:rPr lang="ar-DZ" sz="2800" b="1" dirty="0" smtClean="0">
                <a:solidFill>
                  <a:schemeClr val="tx1"/>
                </a:solidFill>
              </a:rPr>
              <a:t>	3- عرض السلعة على المشتري وإظهار مزاياها وخصائصها وكيفية </a:t>
            </a:r>
          </a:p>
          <a:p>
            <a:pPr algn="r" rtl="1"/>
            <a:r>
              <a:rPr lang="ar-DZ" sz="2800" b="1" dirty="0" smtClean="0">
                <a:solidFill>
                  <a:schemeClr val="tx1"/>
                </a:solidFill>
              </a:rPr>
              <a:t>          استخدامها لجذب الانتباه وإثارة الاهتمام</a:t>
            </a:r>
          </a:p>
          <a:p>
            <a:pPr marL="514350" indent="-514350" algn="r" rtl="1"/>
            <a:r>
              <a:rPr lang="ar-DZ" sz="2800" b="1" dirty="0" smtClean="0">
                <a:solidFill>
                  <a:schemeClr val="tx1"/>
                </a:solidFill>
              </a:rPr>
              <a:t>	4- الرّد على استفسارات واعتراضات المشترين</a:t>
            </a:r>
          </a:p>
          <a:p>
            <a:pPr marL="514350" indent="-514350" algn="r" rtl="1"/>
            <a:r>
              <a:rPr lang="ar-DZ" sz="2800" b="1" dirty="0" smtClean="0">
                <a:solidFill>
                  <a:schemeClr val="tx1"/>
                </a:solidFill>
              </a:rPr>
              <a:t>	5- انهاء المقابلة بعقد صفقة البيع بعد تحديد شروطه وتحصيل سعره</a:t>
            </a:r>
          </a:p>
          <a:p>
            <a:pPr marL="514350" indent="-514350" algn="r" rtl="1"/>
            <a:r>
              <a:rPr lang="ar-DZ" sz="2800" b="1" dirty="0" smtClean="0">
                <a:solidFill>
                  <a:schemeClr val="tx1"/>
                </a:solidFill>
              </a:rPr>
              <a:t>	6- متابعة المشتري والتأكّد من رضاه وحلّ مشاكله وتقديم خدمات ما </a:t>
            </a:r>
          </a:p>
          <a:p>
            <a:pPr algn="r" rtl="1"/>
            <a:r>
              <a:rPr lang="ar-DZ" sz="2800" b="1" dirty="0" smtClean="0">
                <a:solidFill>
                  <a:schemeClr val="tx1"/>
                </a:solidFill>
              </a:rPr>
              <a:t>         بعد البيع</a:t>
            </a:r>
          </a:p>
          <a:p>
            <a:pPr algn="r" rtl="1"/>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fr-FR" sz="2800" b="1" dirty="0" smtClean="0">
                <a:solidFill>
                  <a:srgbClr val="C00000"/>
                </a:solidFill>
              </a:rPr>
              <a:t>4</a:t>
            </a:r>
            <a:r>
              <a:rPr lang="ar-DZ" sz="2800" b="1" dirty="0" smtClean="0">
                <a:solidFill>
                  <a:srgbClr val="C00000"/>
                </a:solidFill>
              </a:rPr>
              <a:t>ـ البيع </a:t>
            </a:r>
            <a:r>
              <a:rPr lang="ar-DZ" sz="2800" b="1" dirty="0" err="1" smtClean="0">
                <a:solidFill>
                  <a:srgbClr val="C00000"/>
                </a:solidFill>
              </a:rPr>
              <a:t>الشخصي </a:t>
            </a:r>
            <a:r>
              <a:rPr lang="ar-DZ" sz="2800" b="1" dirty="0" smtClean="0">
                <a:solidFill>
                  <a:srgbClr val="C00000"/>
                </a:solidFill>
              </a:rPr>
              <a:t>(قوّة البيع</a:t>
            </a:r>
            <a:r>
              <a:rPr lang="ar-DZ" sz="2800" b="1" dirty="0" err="1" smtClean="0">
                <a:solidFill>
                  <a:srgbClr val="C00000"/>
                </a:solidFill>
              </a:rPr>
              <a:t>)</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algn="r" rtl="1"/>
            <a:r>
              <a:rPr lang="ar-DZ" sz="2800" b="1" u="sng" dirty="0" smtClean="0">
                <a:solidFill>
                  <a:schemeClr val="tx1"/>
                </a:solidFill>
              </a:rPr>
              <a:t>إدارة قوّة </a:t>
            </a:r>
            <a:r>
              <a:rPr lang="ar-DZ" sz="2800" b="1" u="sng" dirty="0" err="1" smtClean="0">
                <a:solidFill>
                  <a:schemeClr val="tx1"/>
                </a:solidFill>
              </a:rPr>
              <a:t>البيع</a:t>
            </a:r>
            <a:r>
              <a:rPr lang="ar-DZ" sz="2800" b="1" dirty="0" err="1" smtClean="0">
                <a:solidFill>
                  <a:schemeClr val="tx1"/>
                </a:solidFill>
              </a:rPr>
              <a:t>:</a:t>
            </a:r>
            <a:r>
              <a:rPr lang="ar-DZ" sz="2800" b="1" dirty="0" smtClean="0">
                <a:solidFill>
                  <a:schemeClr val="tx1"/>
                </a:solidFill>
              </a:rPr>
              <a:t> </a:t>
            </a:r>
          </a:p>
          <a:p>
            <a:pPr marL="514350" indent="-514350" algn="r" rtl="1"/>
            <a:r>
              <a:rPr lang="ar-DZ" sz="2800" b="1" dirty="0" smtClean="0">
                <a:solidFill>
                  <a:schemeClr val="tx1"/>
                </a:solidFill>
              </a:rPr>
              <a:t>	هي الإدارة المشرفة </a:t>
            </a:r>
            <a:r>
              <a:rPr lang="ar-DZ" sz="2800" b="1" dirty="0" err="1" smtClean="0">
                <a:solidFill>
                  <a:schemeClr val="tx1"/>
                </a:solidFill>
              </a:rPr>
              <a:t>والمسؤولة</a:t>
            </a:r>
            <a:r>
              <a:rPr lang="ar-DZ" sz="2800" b="1" dirty="0" smtClean="0">
                <a:solidFill>
                  <a:schemeClr val="tx1"/>
                </a:solidFill>
              </a:rPr>
              <a:t> عن البيع الشخصي، ومن </a:t>
            </a:r>
            <a:r>
              <a:rPr lang="ar-DZ" sz="2800" b="1" dirty="0" err="1" smtClean="0">
                <a:solidFill>
                  <a:schemeClr val="tx1"/>
                </a:solidFill>
              </a:rPr>
              <a:t>مهامها:</a:t>
            </a:r>
            <a:endParaRPr lang="ar-DZ" sz="2800" b="1" dirty="0" smtClean="0">
              <a:solidFill>
                <a:schemeClr val="tx1"/>
              </a:solidFill>
            </a:endParaRPr>
          </a:p>
          <a:p>
            <a:pPr marL="514350" indent="-514350" algn="r" rtl="1"/>
            <a:r>
              <a:rPr lang="ar-DZ" sz="2800" b="1" dirty="0" smtClean="0">
                <a:solidFill>
                  <a:schemeClr val="tx1"/>
                </a:solidFill>
              </a:rPr>
              <a:t>1-  اختيار وتوظيف رجال البيع: وتتطلّب تحديد عدد رجال البيع المطلوبين من خلال إعداد توصيف مكتوب للوظائف </a:t>
            </a:r>
            <a:r>
              <a:rPr lang="ar-DZ" sz="2800" b="1" dirty="0" err="1" smtClean="0">
                <a:solidFill>
                  <a:schemeClr val="tx1"/>
                </a:solidFill>
              </a:rPr>
              <a:t>البيعية</a:t>
            </a:r>
            <a:r>
              <a:rPr lang="ar-DZ" sz="2800" b="1" dirty="0" smtClean="0">
                <a:solidFill>
                  <a:schemeClr val="tx1"/>
                </a:solidFill>
              </a:rPr>
              <a:t> المطلوبة وتحديد خصائص شغل الوظيفة والمؤهّلات الواجب توافرها ثمّ اختيار أفضل الكفاءات من المتقدّمين للوظائف.</a:t>
            </a:r>
          </a:p>
          <a:p>
            <a:pPr marL="514350" indent="-514350" algn="r" rtl="1"/>
            <a:r>
              <a:rPr lang="ar-DZ" sz="2800" b="1" dirty="0" smtClean="0">
                <a:solidFill>
                  <a:schemeClr val="tx1"/>
                </a:solidFill>
              </a:rPr>
              <a:t>2-  تدريب رجال البيع: من خلال وضع برنامج تدريبي يتضمّن أهداف التدريب، القائم بالتدريب، محتويات البرنامج، وقت ومكان التدريب، طريقة التدريب( محاضرات، تمثيل الأدوار، في </a:t>
            </a:r>
            <a:r>
              <a:rPr lang="ar-DZ" sz="2800" b="1" dirty="0" err="1" smtClean="0">
                <a:solidFill>
                  <a:schemeClr val="tx1"/>
                </a:solidFill>
              </a:rPr>
              <a:t>الميدان..)</a:t>
            </a:r>
            <a:endParaRPr lang="ar-DZ" sz="2800" b="1" dirty="0" smtClean="0">
              <a:solidFill>
                <a:schemeClr val="tx1"/>
              </a:solidFill>
            </a:endParaRPr>
          </a:p>
          <a:p>
            <a:pPr marL="514350" indent="-514350" algn="r" rtl="1"/>
            <a:r>
              <a:rPr lang="ar-DZ" sz="2800" b="1" dirty="0" smtClean="0">
                <a:solidFill>
                  <a:schemeClr val="tx1"/>
                </a:solidFill>
              </a:rPr>
              <a:t>3- أجور ومكافآت قوّة البيع: المرتّب </a:t>
            </a:r>
            <a:r>
              <a:rPr lang="ar-DZ" sz="2800" b="1" dirty="0" err="1" smtClean="0">
                <a:solidFill>
                  <a:schemeClr val="tx1"/>
                </a:solidFill>
              </a:rPr>
              <a:t>الثابث</a:t>
            </a:r>
            <a:r>
              <a:rPr lang="ar-DZ" sz="2800" b="1" dirty="0" smtClean="0">
                <a:solidFill>
                  <a:schemeClr val="tx1"/>
                </a:solidFill>
              </a:rPr>
              <a:t>، العمولة، المرتّب </a:t>
            </a:r>
            <a:r>
              <a:rPr lang="ar-DZ" sz="2800" b="1" dirty="0" err="1" smtClean="0">
                <a:solidFill>
                  <a:schemeClr val="tx1"/>
                </a:solidFill>
              </a:rPr>
              <a:t>الثابث</a:t>
            </a:r>
            <a:r>
              <a:rPr lang="ar-DZ" sz="2800" b="1" dirty="0" smtClean="0">
                <a:solidFill>
                  <a:schemeClr val="tx1"/>
                </a:solidFill>
              </a:rPr>
              <a:t> والعمولة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fr-FR" sz="2800" b="1" dirty="0" smtClean="0">
                <a:solidFill>
                  <a:srgbClr val="C00000"/>
                </a:solidFill>
              </a:rPr>
              <a:t>4</a:t>
            </a:r>
            <a:r>
              <a:rPr lang="ar-DZ" sz="2800" b="1" dirty="0" smtClean="0">
                <a:solidFill>
                  <a:srgbClr val="C00000"/>
                </a:solidFill>
              </a:rPr>
              <a:t>ـ البيع </a:t>
            </a:r>
            <a:r>
              <a:rPr lang="ar-DZ" sz="2800" b="1" dirty="0" err="1" smtClean="0">
                <a:solidFill>
                  <a:srgbClr val="C00000"/>
                </a:solidFill>
              </a:rPr>
              <a:t>الشخصي </a:t>
            </a:r>
            <a:r>
              <a:rPr lang="ar-DZ" sz="2800" b="1" dirty="0" smtClean="0">
                <a:solidFill>
                  <a:srgbClr val="C00000"/>
                </a:solidFill>
              </a:rPr>
              <a:t>(قوّة البيع</a:t>
            </a:r>
            <a:r>
              <a:rPr lang="ar-DZ" sz="2800" b="1" dirty="0" err="1" smtClean="0">
                <a:solidFill>
                  <a:srgbClr val="C00000"/>
                </a:solidFill>
              </a:rPr>
              <a:t>)</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algn="r" rtl="1"/>
            <a:r>
              <a:rPr lang="ar-DZ" sz="2800" b="1" u="sng" dirty="0" smtClean="0">
                <a:solidFill>
                  <a:schemeClr val="tx1"/>
                </a:solidFill>
              </a:rPr>
              <a:t>إدارة قوّة </a:t>
            </a:r>
            <a:r>
              <a:rPr lang="ar-DZ" sz="2800" b="1" u="sng" dirty="0" err="1" smtClean="0">
                <a:solidFill>
                  <a:schemeClr val="tx1"/>
                </a:solidFill>
              </a:rPr>
              <a:t>البيع</a:t>
            </a:r>
            <a:r>
              <a:rPr lang="ar-DZ" sz="2800" b="1" dirty="0" err="1" smtClean="0">
                <a:solidFill>
                  <a:schemeClr val="tx1"/>
                </a:solidFill>
              </a:rPr>
              <a:t>:</a:t>
            </a:r>
            <a:r>
              <a:rPr lang="ar-DZ" sz="2800" b="1" dirty="0" smtClean="0">
                <a:solidFill>
                  <a:schemeClr val="tx1"/>
                </a:solidFill>
              </a:rPr>
              <a:t> </a:t>
            </a:r>
          </a:p>
          <a:p>
            <a:pPr marL="514350" indent="-514350" algn="r" rtl="1"/>
            <a:r>
              <a:rPr lang="ar-DZ" sz="2800" b="1" dirty="0" smtClean="0">
                <a:solidFill>
                  <a:schemeClr val="tx1"/>
                </a:solidFill>
              </a:rPr>
              <a:t>	هي الإدارة المشرفة </a:t>
            </a:r>
            <a:r>
              <a:rPr lang="ar-DZ" sz="2800" b="1" dirty="0" err="1" smtClean="0">
                <a:solidFill>
                  <a:schemeClr val="tx1"/>
                </a:solidFill>
              </a:rPr>
              <a:t>والمسؤولة</a:t>
            </a:r>
            <a:r>
              <a:rPr lang="ar-DZ" sz="2800" b="1" dirty="0" smtClean="0">
                <a:solidFill>
                  <a:schemeClr val="tx1"/>
                </a:solidFill>
              </a:rPr>
              <a:t> عن البيع الشخصي، ومن </a:t>
            </a:r>
            <a:r>
              <a:rPr lang="ar-DZ" sz="2800" b="1" dirty="0" err="1" smtClean="0">
                <a:solidFill>
                  <a:schemeClr val="tx1"/>
                </a:solidFill>
              </a:rPr>
              <a:t>مهامها:</a:t>
            </a:r>
            <a:endParaRPr lang="ar-DZ" sz="2800" b="1" dirty="0" smtClean="0">
              <a:solidFill>
                <a:schemeClr val="tx1"/>
              </a:solidFill>
            </a:endParaRPr>
          </a:p>
          <a:p>
            <a:pPr marL="514350" indent="-514350" algn="r" rtl="1"/>
            <a:r>
              <a:rPr lang="ar-DZ" sz="2800" b="1" dirty="0" smtClean="0">
                <a:solidFill>
                  <a:schemeClr val="tx1"/>
                </a:solidFill>
              </a:rPr>
              <a:t>4-  الاشراف على قوّة البيع: ويعتبر تدريبا ونوعا من الاتّصال بين الادارة وقوّة البيع لتزويدهم بكلّ جديد عن المؤسسة </a:t>
            </a:r>
          </a:p>
          <a:p>
            <a:pPr marL="514350" indent="-514350" algn="r" rtl="1"/>
            <a:r>
              <a:rPr lang="ar-DZ" sz="2800" b="1" dirty="0" smtClean="0">
                <a:solidFill>
                  <a:schemeClr val="tx1"/>
                </a:solidFill>
              </a:rPr>
              <a:t>5-  تقييم أداء قوّة البيع: وهو تطبيق وظيفة الرقابة ويكون بمقارنة الأداء الفعلي بالمخطّط ويترتّب عنه مكافأة قوّة البيع على أساس </a:t>
            </a:r>
            <a:r>
              <a:rPr lang="ar-DZ" sz="2800" b="1" dirty="0" err="1" smtClean="0">
                <a:solidFill>
                  <a:schemeClr val="tx1"/>
                </a:solidFill>
              </a:rPr>
              <a:t>معايير </a:t>
            </a:r>
            <a:r>
              <a:rPr lang="ar-DZ" sz="2800" b="1" dirty="0" smtClean="0">
                <a:solidFill>
                  <a:schemeClr val="tx1"/>
                </a:solidFill>
              </a:rPr>
              <a:t>(قيمة أو كمية المبيعات، عدد الزيارات للعملاء، نسبة مصروفات البائع إلى مبيعاته، الأنشطة غير </a:t>
            </a:r>
            <a:r>
              <a:rPr lang="ar-DZ" sz="2800" b="1" dirty="0" err="1" smtClean="0">
                <a:solidFill>
                  <a:schemeClr val="tx1"/>
                </a:solidFill>
              </a:rPr>
              <a:t>البيعية</a:t>
            </a:r>
            <a:r>
              <a:rPr lang="ar-DZ" sz="2800" b="1" dirty="0" smtClean="0">
                <a:solidFill>
                  <a:schemeClr val="tx1"/>
                </a:solidFill>
              </a:rPr>
              <a:t> لرجال البيع</a:t>
            </a:r>
            <a:r>
              <a:rPr lang="ar-DZ" sz="2800" b="1" dirty="0" err="1" smtClean="0">
                <a:solidFill>
                  <a:schemeClr val="tx1"/>
                </a:solidFill>
              </a:rPr>
              <a:t>)</a:t>
            </a:r>
            <a:endParaRPr lang="ar-DZ" sz="2800" b="1" dirty="0" smtClean="0">
              <a:solidFill>
                <a:schemeClr val="tx1"/>
              </a:solidFill>
            </a:endParaRPr>
          </a:p>
          <a:p>
            <a:pPr marL="514350" indent="-514350" algn="r" rtl="1"/>
            <a:r>
              <a:rPr lang="ar-DZ" sz="2800" b="1" dirty="0" smtClean="0">
                <a:solidFill>
                  <a:schemeClr val="tx1"/>
                </a:solidFill>
              </a:rPr>
              <a:t>6- تحديد المناطق والحصص </a:t>
            </a:r>
            <a:r>
              <a:rPr lang="ar-DZ" sz="2800" b="1" dirty="0" err="1" smtClean="0">
                <a:solidFill>
                  <a:schemeClr val="tx1"/>
                </a:solidFill>
              </a:rPr>
              <a:t>البيعية</a:t>
            </a:r>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5ـ</a:t>
            </a:r>
            <a:r>
              <a:rPr lang="ar-DZ" sz="2800" b="1" dirty="0" smtClean="0">
                <a:solidFill>
                  <a:srgbClr val="C00000"/>
                </a:solidFill>
              </a:rPr>
              <a:t> التسويق المباشر</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r>
              <a:rPr lang="en-US" sz="2800" dirty="0" smtClean="0"/>
              <a:t>in which organizations communicate directly with target customers to generate a response and/or a transaction.</a:t>
            </a:r>
          </a:p>
          <a:p>
            <a:endParaRPr lang="fr-FR" sz="2800" b="1" dirty="0" smtClean="0">
              <a:solidFill>
                <a:schemeClr val="tx1"/>
              </a:solidFill>
            </a:endParaRPr>
          </a:p>
          <a:p>
            <a:r>
              <a:rPr lang="ar-DZ" sz="2800" b="1" dirty="0" smtClean="0">
                <a:solidFill>
                  <a:schemeClr val="tx1"/>
                </a:solidFill>
              </a:rPr>
              <a:t>هو اتّصال مباشر بالزبائن للحصول على استجابة أو إبرام صفقة</a:t>
            </a:r>
            <a:endParaRPr lang="fr-FR" sz="2800" b="1" dirty="0" smtClean="0">
              <a:solidFill>
                <a:schemeClr val="tx1"/>
              </a:solidFill>
            </a:endParaRPr>
          </a:p>
          <a:p>
            <a:endParaRPr lang="ar-DZ" sz="2800" b="1" dirty="0" smtClean="0">
              <a:solidFill>
                <a:schemeClr val="tx1"/>
              </a:solidFill>
            </a:endParaRPr>
          </a:p>
          <a:p>
            <a:r>
              <a:rPr lang="en-US" sz="2800" dirty="0" smtClean="0"/>
              <a:t>Direct marketing is much more than direct mail and mail-order catalogs. It involves a variety of activities, including</a:t>
            </a:r>
          </a:p>
          <a:p>
            <a:r>
              <a:rPr lang="en-US" sz="2800" dirty="0" smtClean="0"/>
              <a:t>database management, direct selling, telemarketing, and </a:t>
            </a:r>
            <a:r>
              <a:rPr lang="en-US" sz="2800" dirty="0" err="1" smtClean="0"/>
              <a:t>directr-esponse</a:t>
            </a:r>
            <a:r>
              <a:rPr lang="en-US" sz="2800" dirty="0" smtClean="0"/>
              <a:t> ads through direct mail, the Internet, and various </a:t>
            </a:r>
            <a:r>
              <a:rPr lang="fr-FR" sz="2800" dirty="0" err="1" smtClean="0"/>
              <a:t>broadcast</a:t>
            </a:r>
            <a:r>
              <a:rPr lang="fr-FR" sz="2800" dirty="0" smtClean="0"/>
              <a:t> and </a:t>
            </a:r>
            <a:r>
              <a:rPr lang="fr-FR" sz="2800" dirty="0" err="1" smtClean="0"/>
              <a:t>print</a:t>
            </a:r>
            <a:r>
              <a:rPr lang="fr-FR" sz="2800" dirty="0" smtClean="0"/>
              <a:t> media.</a:t>
            </a:r>
          </a:p>
          <a:p>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5ـ</a:t>
            </a:r>
            <a:r>
              <a:rPr lang="ar-DZ" sz="2800" b="1" dirty="0" smtClean="0">
                <a:solidFill>
                  <a:srgbClr val="C00000"/>
                </a:solidFill>
              </a:rPr>
              <a:t> التسويق المباشر</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endParaRPr lang="ar-DZ" sz="2800" b="1" dirty="0" smtClean="0">
              <a:solidFill>
                <a:schemeClr val="tx1"/>
              </a:solidFill>
            </a:endParaRPr>
          </a:p>
          <a:p>
            <a:r>
              <a:rPr lang="ar-DZ" sz="2800" b="1" dirty="0" smtClean="0">
                <a:solidFill>
                  <a:schemeClr val="tx1"/>
                </a:solidFill>
              </a:rPr>
              <a:t>من أدواته، إضافة إلى البريد المباشر والكتالوجات (طلبيات البريد) :- </a:t>
            </a:r>
          </a:p>
          <a:p>
            <a:r>
              <a:rPr lang="ar-DZ" sz="2800" dirty="0" smtClean="0"/>
              <a:t> </a:t>
            </a:r>
            <a:r>
              <a:rPr lang="ar-DZ" sz="2800" b="1" dirty="0" smtClean="0">
                <a:solidFill>
                  <a:schemeClr val="tx1"/>
                </a:solidFill>
              </a:rPr>
              <a:t>إدارة قواعد البيانات، البيع المباشر، التسويق عبر الهاتف\التلفاز </a:t>
            </a:r>
            <a:r>
              <a:rPr lang="ar-DZ" sz="2800" b="1" dirty="0" smtClean="0">
                <a:solidFill>
                  <a:srgbClr val="FF0000"/>
                </a:solidFill>
              </a:rPr>
              <a:t>والإعلانات الهادفة إلى تحقيق الاستجابة المباشرة </a:t>
            </a:r>
            <a:r>
              <a:rPr lang="ar-DZ" sz="2800" b="1" dirty="0" smtClean="0">
                <a:solidFill>
                  <a:schemeClr val="tx1"/>
                </a:solidFill>
              </a:rPr>
              <a:t>من خلال   البريد المباشر، الانترنت، ومختلف وسائل الإعلام السمعية، السمعية البصرية، و المطبوعة.</a:t>
            </a:r>
            <a:endParaRPr lang="en-US" sz="2800" b="1" dirty="0" smtClean="0">
              <a:solidFill>
                <a:schemeClr val="tx1"/>
              </a:solidFill>
            </a:endParaRPr>
          </a:p>
          <a:p>
            <a:r>
              <a:rPr lang="en-US" sz="2800" b="1" dirty="0" smtClean="0">
                <a:solidFill>
                  <a:srgbClr val="FF0000"/>
                </a:solidFill>
              </a:rPr>
              <a:t>Direct</a:t>
            </a:r>
            <a:r>
              <a:rPr lang="ar-DZ" sz="2800" b="1" dirty="0" smtClean="0">
                <a:solidFill>
                  <a:srgbClr val="FF0000"/>
                </a:solidFill>
              </a:rPr>
              <a:t> </a:t>
            </a:r>
            <a:r>
              <a:rPr lang="en-US" sz="2800" b="1" dirty="0" smtClean="0">
                <a:solidFill>
                  <a:srgbClr val="FF0000"/>
                </a:solidFill>
              </a:rPr>
              <a:t>response advertising</a:t>
            </a:r>
            <a:r>
              <a:rPr lang="en-US" sz="2800" dirty="0" smtClean="0">
                <a:solidFill>
                  <a:schemeClr val="tx1"/>
                </a:solidFill>
              </a:rPr>
              <a:t>, whereby a product is promoted through an ad that encourages the consumer to purchase directly from </a:t>
            </a:r>
            <a:r>
              <a:rPr lang="fr-FR" sz="2800" dirty="0" smtClean="0">
                <a:solidFill>
                  <a:schemeClr val="tx1"/>
                </a:solidFill>
              </a:rPr>
              <a:t>the manufacturer.</a:t>
            </a:r>
            <a:endParaRPr lang="ar-DZ" sz="2800" dirty="0" smtClean="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5ـ</a:t>
            </a:r>
            <a:r>
              <a:rPr lang="ar-DZ" sz="2800" b="1" dirty="0" smtClean="0">
                <a:solidFill>
                  <a:srgbClr val="C00000"/>
                </a:solidFill>
              </a:rPr>
              <a:t> التسويق المباشر</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endParaRPr lang="ar-DZ" sz="2800" b="1" dirty="0" smtClean="0">
              <a:solidFill>
                <a:schemeClr val="tx1"/>
              </a:solidFill>
            </a:endParaRPr>
          </a:p>
          <a:p>
            <a:r>
              <a:rPr lang="en-US" sz="2800" b="1" dirty="0" smtClean="0">
                <a:solidFill>
                  <a:srgbClr val="FF0000"/>
                </a:solidFill>
              </a:rPr>
              <a:t>Direct</a:t>
            </a:r>
            <a:r>
              <a:rPr lang="ar-DZ" sz="2800" b="1" dirty="0" smtClean="0">
                <a:solidFill>
                  <a:srgbClr val="FF0000"/>
                </a:solidFill>
              </a:rPr>
              <a:t> </a:t>
            </a:r>
            <a:r>
              <a:rPr lang="en-US" sz="2800" b="1" dirty="0" smtClean="0">
                <a:solidFill>
                  <a:srgbClr val="FF0000"/>
                </a:solidFill>
              </a:rPr>
              <a:t>response advertising</a:t>
            </a:r>
            <a:r>
              <a:rPr lang="en-US" sz="2800" dirty="0" smtClean="0">
                <a:solidFill>
                  <a:schemeClr val="tx1"/>
                </a:solidFill>
              </a:rPr>
              <a:t>, whereby a product is promoted through an ad that encourages the consumer to purchase directly from </a:t>
            </a:r>
            <a:r>
              <a:rPr lang="fr-FR" sz="2800" dirty="0" smtClean="0">
                <a:solidFill>
                  <a:schemeClr val="tx1"/>
                </a:solidFill>
              </a:rPr>
              <a:t>the manufacturer.</a:t>
            </a:r>
          </a:p>
          <a:p>
            <a:endParaRPr lang="en-US" sz="2800" dirty="0" smtClean="0">
              <a:solidFill>
                <a:schemeClr val="tx1"/>
              </a:solidFill>
            </a:endParaRPr>
          </a:p>
          <a:p>
            <a:r>
              <a:rPr lang="ar-DZ" sz="2800" b="1" dirty="0" smtClean="0">
                <a:solidFill>
                  <a:srgbClr val="C00000"/>
                </a:solidFill>
              </a:rPr>
              <a:t>إعلان الاستجابة المباشرة </a:t>
            </a:r>
            <a:r>
              <a:rPr lang="ar-DZ" sz="2800" dirty="0" smtClean="0">
                <a:solidFill>
                  <a:srgbClr val="C00000"/>
                </a:solidFill>
              </a:rPr>
              <a:t>، حيث يتم الترويج لمنتج من خلال إعلان يشجع المستهلك على الشراء مباشرة من الشركة المصنعة.</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Interactive/Internet Marketing</a:t>
            </a:r>
            <a:r>
              <a:rPr lang="ar-DZ" sz="2800" b="1" u="sng" dirty="0" err="1" smtClean="0">
                <a:solidFill>
                  <a:schemeClr val="tx1"/>
                </a:solidFill>
              </a:rPr>
              <a:t>:</a:t>
            </a:r>
            <a:endParaRPr lang="ar-DZ" sz="2800" b="1" u="sng" dirty="0" smtClean="0">
              <a:solidFill>
                <a:schemeClr val="tx1"/>
              </a:solidFill>
            </a:endParaRPr>
          </a:p>
          <a:p>
            <a:pPr algn="just"/>
            <a:endParaRPr lang="ar-DZ" sz="2800" b="1" u="sng" dirty="0" smtClean="0">
              <a:solidFill>
                <a:schemeClr val="tx1"/>
              </a:solidFill>
            </a:endParaRPr>
          </a:p>
          <a:p>
            <a:pPr algn="just" rtl="1"/>
            <a:r>
              <a:rPr lang="ar-DZ" dirty="0" smtClean="0">
                <a:solidFill>
                  <a:schemeClr val="tx1"/>
                </a:solidFill>
              </a:rPr>
              <a:t>مع التطوّر الحاصل في تكنولوجيا المعلومات والاتصالات فُتحت آفاق جديدة وواسعة أمام  الاتصالات </a:t>
            </a:r>
            <a:r>
              <a:rPr lang="ar-DZ" dirty="0" err="1" smtClean="0">
                <a:solidFill>
                  <a:schemeClr val="tx1"/>
                </a:solidFill>
              </a:rPr>
              <a:t>التسويقية.</a:t>
            </a:r>
            <a:r>
              <a:rPr lang="ar-DZ" dirty="0" smtClean="0">
                <a:solidFill>
                  <a:schemeClr val="tx1"/>
                </a:solidFill>
              </a:rPr>
              <a:t> لقد أصبح الانترنت وسيلة اتصال تسويقية تفاعلية تسمح بنقل المعلومة وبتلقّي الاستجابة آنيا ودون موانع، حيث يشترك المستعملون في تعديل شكل ومضمون </a:t>
            </a:r>
            <a:r>
              <a:rPr lang="ar-DZ" dirty="0" err="1" smtClean="0">
                <a:solidFill>
                  <a:schemeClr val="tx1"/>
                </a:solidFill>
              </a:rPr>
              <a:t>الرسالة </a:t>
            </a:r>
            <a:r>
              <a:rPr lang="ar-DZ" dirty="0" smtClean="0">
                <a:solidFill>
                  <a:schemeClr val="tx1"/>
                </a:solidFill>
              </a:rPr>
              <a:t>(المعلومة) </a:t>
            </a:r>
            <a:r>
              <a:rPr lang="ar-DZ" dirty="0" err="1" smtClean="0">
                <a:solidFill>
                  <a:schemeClr val="tx1"/>
                </a:solidFill>
              </a:rPr>
              <a:t>المستلمة.</a:t>
            </a:r>
            <a:r>
              <a:rPr lang="ar-DZ" dirty="0" smtClean="0">
                <a:solidFill>
                  <a:schemeClr val="tx1"/>
                </a:solidFill>
              </a:rPr>
              <a:t> </a:t>
            </a:r>
          </a:p>
          <a:p>
            <a:pPr algn="just" rtl="1"/>
            <a:endParaRPr lang="ar-DZ" sz="2400" dirty="0" smtClean="0">
              <a:solidFill>
                <a:schemeClr val="tx1"/>
              </a:solidFill>
            </a:endParaRPr>
          </a:p>
          <a:p>
            <a:pPr algn="just" rtl="1"/>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cxnSp>
        <p:nvCxnSpPr>
          <p:cNvPr id="27" name="Connecteur droit avec flèche 26"/>
          <p:cNvCxnSpPr/>
          <p:nvPr/>
        </p:nvCxnSpPr>
        <p:spPr>
          <a:xfrm rot="5400000">
            <a:off x="6357950" y="407194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5400000">
            <a:off x="1928794" y="407194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a:xfrm>
            <a:off x="214282" y="1571612"/>
            <a:ext cx="8619300" cy="5143512"/>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Rectangle 13"/>
          <p:cNvSpPr/>
          <p:nvPr/>
        </p:nvSpPr>
        <p:spPr>
          <a:xfrm>
            <a:off x="142844" y="1643050"/>
            <a:ext cx="8643998" cy="6924973"/>
          </a:xfrm>
          <a:prstGeom prst="rect">
            <a:avLst/>
          </a:prstGeom>
        </p:spPr>
        <p:txBody>
          <a:bodyPr wrap="square">
            <a:spAutoFit/>
          </a:bodyPr>
          <a:lstStyle/>
          <a:p>
            <a:pPr algn="just" rtl="1"/>
            <a:endParaRPr lang="ar-DZ" sz="3200" dirty="0" smtClean="0"/>
          </a:p>
          <a:p>
            <a:pPr algn="just" rtl="1"/>
            <a:r>
              <a:rPr lang="ar-DZ" sz="3200" dirty="0" smtClean="0"/>
              <a:t>إنّ عملية تقديم الخدمة تنطوي على مفهوم الخدمة الجوهر وعلى الخدمات الإضافية المكملة لها. كما ترتبط عملية تقديم الخدمة على فكرة "لاخدمة تقدّم منفعة مائة بالمائة ولا سلعة تقدّم منفعة مائة بالمائة" فالمنفعة تتحقّق بتكامل كل من الإثنين معا. </a:t>
            </a:r>
          </a:p>
          <a:p>
            <a:pPr algn="just" rtl="1"/>
            <a:endParaRPr lang="ar-DZ" sz="3200"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ar-DZ" dirty="0" smtClean="0"/>
          </a:p>
          <a:p>
            <a:pPr algn="r" rtl="1"/>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2800" b="1" u="sng" dirty="0" smtClean="0">
                <a:solidFill>
                  <a:schemeClr val="tx1"/>
                </a:solidFill>
              </a:rPr>
              <a:t>Interactive/Internet Marketing</a:t>
            </a:r>
            <a:r>
              <a:rPr lang="ar-DZ" sz="2800" b="1" u="sng" dirty="0" err="1" smtClean="0">
                <a:solidFill>
                  <a:schemeClr val="tx1"/>
                </a:solidFill>
              </a:rPr>
              <a:t>:</a:t>
            </a:r>
            <a:endParaRPr lang="ar-DZ" sz="28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على عكس الأشكال التقليدية للاتصالات التسويقية مثل الإعلان ، والتي تعد أحادية الاتجاه بطبيعتها ، تسمح الوسائط الجديدة للمستخدمين بأداء مجموعة متنوعة من الوظائف مثل تلقي وتغيير المعلومات والصور ، وإجراء استفسارات ، والرد على الأسئلة ، وبالطبع ، إجراء عمليات شراء.</a:t>
            </a:r>
            <a:endParaRPr lang="en-US" sz="2400" dirty="0" smtClean="0">
              <a:solidFill>
                <a:srgbClr val="C0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3000" b="1" u="sng" dirty="0" smtClean="0">
                <a:solidFill>
                  <a:schemeClr val="tx1"/>
                </a:solidFill>
              </a:rPr>
              <a:t>Interactive/Internet Marketing</a:t>
            </a:r>
            <a:r>
              <a:rPr lang="ar-DZ" sz="3000" b="1" u="sng" dirty="0" err="1" smtClean="0">
                <a:solidFill>
                  <a:schemeClr val="tx1"/>
                </a:solidFill>
              </a:rPr>
              <a:t>:</a:t>
            </a:r>
            <a:endParaRPr lang="ar-DZ" sz="30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بينما تعمل الإنترنت على تغيير طرق تصميم الشركات لاستراتيجياتها التسويقية واجراءات تنفيذها، فإنها تؤثر أيضًا على برامج الاتصالات التسويقية الخاصة بها. لقد طورت آلاف الشركات ، بدءًا من الشركات الكبيرة متعددة الجنسيات إلى الشركات المحلية الصغيرة ، مواقع ويب للترويج لمنتجاتها وخدماتها، من خلال تزويد العملاء الحاليين والمحتملين بالمعلومات، فضلاً عن الترفيه والتفاعل مع المستهلكين.</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3000" b="1" u="sng" dirty="0" smtClean="0">
                <a:solidFill>
                  <a:schemeClr val="tx1"/>
                </a:solidFill>
              </a:rPr>
              <a:t>Interactive/Internet Marketing</a:t>
            </a:r>
            <a:r>
              <a:rPr lang="ar-DZ" sz="3000" b="1" u="sng" dirty="0" err="1" smtClean="0">
                <a:solidFill>
                  <a:schemeClr val="tx1"/>
                </a:solidFill>
              </a:rPr>
              <a:t>:</a:t>
            </a:r>
            <a:endParaRPr lang="ar-DZ" sz="30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الإنترنت هو وسيط يمكن استخدامه لتنفيذ جميع عناصر المزيج الترويجي. بالإضافة إلى الإعلان على الويب ، يقدم المسوقون حوافز ترويج المبيعات مثل القسائم والمسابقات واليانصيب عبر الإنترنت ، ويستخدمون الإنترنت لإجراء أنشطة البيع الشخصي وأنشطة العلاقات العامة بشكل أكثر فعالية وكفاءة.</a:t>
            </a:r>
            <a:endParaRPr lang="en-US" sz="9200" dirty="0" smtClean="0">
              <a:solidFill>
                <a:srgbClr val="C0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3000" b="1" u="sng" dirty="0" smtClean="0">
                <a:solidFill>
                  <a:schemeClr val="tx1"/>
                </a:solidFill>
              </a:rPr>
              <a:t>Interactive/Internet Marketing</a:t>
            </a:r>
            <a:r>
              <a:rPr lang="ar-DZ" sz="3000" b="1" u="sng" dirty="0" err="1" smtClean="0">
                <a:solidFill>
                  <a:schemeClr val="tx1"/>
                </a:solidFill>
              </a:rPr>
              <a:t>:</a:t>
            </a:r>
            <a:endParaRPr lang="ar-DZ" sz="30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ومن الأمثلة الممتازة على ذلك حملة </a:t>
            </a:r>
            <a:r>
              <a:rPr lang="fr-FR" dirty="0" err="1" smtClean="0">
                <a:solidFill>
                  <a:srgbClr val="C00000"/>
                </a:solidFill>
              </a:rPr>
              <a:t>Whatever</a:t>
            </a:r>
            <a:r>
              <a:rPr lang="fr-FR" dirty="0" smtClean="0">
                <a:solidFill>
                  <a:srgbClr val="C00000"/>
                </a:solidFill>
              </a:rPr>
              <a:t>" </a:t>
            </a:r>
            <a:r>
              <a:rPr lang="ar-DZ" dirty="0" smtClean="0">
                <a:solidFill>
                  <a:srgbClr val="C00000"/>
                </a:solidFill>
              </a:rPr>
              <a:t>”  الحائزة على جوائز والتي طورتها شركة </a:t>
            </a:r>
            <a:r>
              <a:rPr lang="fr-FR" dirty="0" smtClean="0">
                <a:solidFill>
                  <a:srgbClr val="C00000"/>
                </a:solidFill>
              </a:rPr>
              <a:t>Nike </a:t>
            </a:r>
            <a:r>
              <a:rPr lang="ar-DZ" dirty="0" smtClean="0">
                <a:solidFill>
                  <a:srgbClr val="C00000"/>
                </a:solidFill>
              </a:rPr>
              <a:t> ووكالتها الإعلانية</a:t>
            </a:r>
          </a:p>
          <a:p>
            <a:pPr lvl="1" algn="just" rtl="1"/>
            <a:r>
              <a:rPr lang="ar-DZ" dirty="0" smtClean="0">
                <a:solidFill>
                  <a:srgbClr val="C00000"/>
                </a:solidFill>
              </a:rPr>
              <a:t> </a:t>
            </a:r>
            <a:r>
              <a:rPr lang="fr-FR" dirty="0" err="1" smtClean="0">
                <a:solidFill>
                  <a:srgbClr val="C00000"/>
                </a:solidFill>
              </a:rPr>
              <a:t>Weiden</a:t>
            </a:r>
            <a:r>
              <a:rPr lang="fr-FR" dirty="0" smtClean="0">
                <a:solidFill>
                  <a:srgbClr val="C00000"/>
                </a:solidFill>
              </a:rPr>
              <a:t> &amp; Kennedy </a:t>
            </a:r>
            <a:r>
              <a:rPr lang="ar-DZ" dirty="0" smtClean="0">
                <a:solidFill>
                  <a:srgbClr val="C00000"/>
                </a:solidFill>
              </a:rPr>
              <a:t> لتقديم أحذية </a:t>
            </a:r>
            <a:r>
              <a:rPr lang="fr-FR" dirty="0" smtClean="0">
                <a:solidFill>
                  <a:srgbClr val="C00000"/>
                </a:solidFill>
              </a:rPr>
              <a:t>Air Cross Trainer II. </a:t>
            </a:r>
            <a:r>
              <a:rPr lang="ar-DZ" dirty="0" smtClean="0">
                <a:solidFill>
                  <a:srgbClr val="C00000"/>
                </a:solidFill>
              </a:rPr>
              <a:t>ظهرت في الإعلانات نجوم رياضيين مثل العداءة ماريون جونز في مواقف درامية، ومع انتهاء كل ومضة، ظهرت على الشاشة عبارة استمر في </a:t>
            </a:r>
            <a:r>
              <a:rPr lang="fr-FR" dirty="0" smtClean="0">
                <a:solidFill>
                  <a:srgbClr val="C00000"/>
                </a:solidFill>
              </a:rPr>
              <a:t>Whatever.Nike.com"</a:t>
            </a:r>
            <a:r>
              <a:rPr lang="ar-DZ" dirty="0" smtClean="0">
                <a:solidFill>
                  <a:srgbClr val="C00000"/>
                </a:solidFill>
              </a:rPr>
              <a:t>"</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3000" b="1" u="sng" dirty="0" smtClean="0">
                <a:solidFill>
                  <a:schemeClr val="tx1"/>
                </a:solidFill>
              </a:rPr>
              <a:t>Interactive/Internet Marketing</a:t>
            </a:r>
            <a:r>
              <a:rPr lang="ar-DZ" sz="3000" b="1" u="sng" dirty="0" err="1" smtClean="0">
                <a:solidFill>
                  <a:schemeClr val="tx1"/>
                </a:solidFill>
              </a:rPr>
              <a:t>:</a:t>
            </a:r>
            <a:endParaRPr lang="ar-DZ" sz="30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عندما يزور المشاهدون الموقع، يمكنهم الاختيار من بين ستة أو سبع نهايات محتملة للإعلان التجاري، أو قراءة معلومات عن الرياضات والرياضيين الموجودين في الإعلانات، أو شراء الحذاء. كانت الحملة المتكاملة فعالة للغاية في زيادة عدد الزيارات إلى كل من موقع </a:t>
            </a:r>
            <a:r>
              <a:rPr lang="fr-FR" dirty="0" smtClean="0">
                <a:solidFill>
                  <a:srgbClr val="C00000"/>
                </a:solidFill>
              </a:rPr>
              <a:t>Nike </a:t>
            </a:r>
            <a:r>
              <a:rPr lang="ar-DZ" dirty="0" smtClean="0">
                <a:solidFill>
                  <a:srgbClr val="C00000"/>
                </a:solidFill>
              </a:rPr>
              <a:t>الرئيسي وموقع </a:t>
            </a:r>
            <a:r>
              <a:rPr lang="en-US" dirty="0" smtClean="0">
                <a:solidFill>
                  <a:srgbClr val="C00000"/>
                </a:solidFill>
              </a:rPr>
              <a:t>whatever.nike.com</a:t>
            </a:r>
            <a:r>
              <a:rPr lang="fr-FR" dirty="0" smtClean="0">
                <a:solidFill>
                  <a:srgbClr val="C00000"/>
                </a:solidFill>
              </a:rPr>
              <a:t> </a:t>
            </a:r>
            <a:r>
              <a:rPr lang="ar-DZ" dirty="0" smtClean="0">
                <a:solidFill>
                  <a:srgbClr val="C00000"/>
                </a:solidFill>
              </a:rPr>
              <a:t> المصمم خصيصًا للحملة.</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16632"/>
            <a:ext cx="6120680" cy="1152128"/>
          </a:xfrm>
        </p:spPr>
        <p:txBody>
          <a:bodyPr>
            <a:normAutofit/>
          </a:bodyPr>
          <a:lstStyle/>
          <a:p>
            <a:pPr rtl="1"/>
            <a:r>
              <a:rPr lang="ar-DZ" sz="3600" b="1" dirty="0" smtClean="0">
                <a:solidFill>
                  <a:srgbClr val="C00000"/>
                </a:solidFill>
              </a:rPr>
              <a:t>الاتصال التسويقي</a:t>
            </a:r>
            <a:br>
              <a:rPr lang="ar-DZ" sz="3600" b="1" dirty="0" smtClean="0">
                <a:solidFill>
                  <a:srgbClr val="C00000"/>
                </a:solidFill>
              </a:rPr>
            </a:br>
            <a:r>
              <a:rPr lang="ar-DZ" sz="2400" b="1" dirty="0" smtClean="0"/>
              <a:t> </a:t>
            </a:r>
            <a:r>
              <a:rPr lang="ar-DZ" sz="2800" b="1" dirty="0" err="1" smtClean="0">
                <a:solidFill>
                  <a:srgbClr val="C00000"/>
                </a:solidFill>
              </a:rPr>
              <a:t>6ـ</a:t>
            </a:r>
            <a:r>
              <a:rPr lang="ar-DZ" sz="2800" b="1" dirty="0" smtClean="0">
                <a:solidFill>
                  <a:srgbClr val="C00000"/>
                </a:solidFill>
              </a:rPr>
              <a:t> التسويق الالكتروني\الاتصال التفاعلي</a:t>
            </a:r>
            <a:endParaRPr lang="fr-FR" sz="2800" dirty="0">
              <a:solidFill>
                <a:srgbClr val="C00000"/>
              </a:solidFill>
            </a:endParaRPr>
          </a:p>
        </p:txBody>
      </p:sp>
      <p:sp>
        <p:nvSpPr>
          <p:cNvPr id="3" name="Sous-titre 2"/>
          <p:cNvSpPr>
            <a:spLocks noGrp="1"/>
          </p:cNvSpPr>
          <p:nvPr>
            <p:ph type="subTitle" idx="1"/>
          </p:nvPr>
        </p:nvSpPr>
        <p:spPr>
          <a:xfrm>
            <a:off x="323528" y="1484784"/>
            <a:ext cx="8496944" cy="5184576"/>
          </a:xfrm>
        </p:spPr>
        <p:txBody>
          <a:bodyPr>
            <a:normAutofit/>
          </a:bodyPr>
          <a:lstStyle/>
          <a:p>
            <a:pPr rtl="1"/>
            <a:endParaRPr lang="ar-DZ" sz="2800" b="1" dirty="0" smtClean="0">
              <a:solidFill>
                <a:schemeClr val="tx1"/>
              </a:solidFill>
            </a:endParaRPr>
          </a:p>
          <a:p>
            <a:pPr algn="just"/>
            <a:r>
              <a:rPr lang="fr-FR" sz="3000" b="1" u="sng" dirty="0" smtClean="0">
                <a:solidFill>
                  <a:schemeClr val="tx1"/>
                </a:solidFill>
              </a:rPr>
              <a:t>Interactive/Internet Marketing</a:t>
            </a:r>
            <a:r>
              <a:rPr lang="ar-DZ" sz="3000" b="1" u="sng" dirty="0" err="1" smtClean="0">
                <a:solidFill>
                  <a:schemeClr val="tx1"/>
                </a:solidFill>
              </a:rPr>
              <a:t>:</a:t>
            </a:r>
            <a:endParaRPr lang="ar-DZ" sz="3000" b="1" u="sng" dirty="0" smtClean="0">
              <a:solidFill>
                <a:schemeClr val="tx1"/>
              </a:solidFill>
            </a:endParaRPr>
          </a:p>
          <a:p>
            <a:pPr algn="just"/>
            <a:endParaRPr lang="ar-DZ" sz="2800" b="1" u="sng" dirty="0" smtClean="0">
              <a:solidFill>
                <a:schemeClr val="tx1"/>
              </a:solidFill>
            </a:endParaRPr>
          </a:p>
          <a:p>
            <a:pPr lvl="1" algn="just" rtl="1"/>
            <a:r>
              <a:rPr lang="ar-DZ" dirty="0" smtClean="0">
                <a:solidFill>
                  <a:srgbClr val="C00000"/>
                </a:solidFill>
              </a:rPr>
              <a:t>كانت حملة </a:t>
            </a:r>
            <a:r>
              <a:rPr lang="fr-FR" dirty="0" err="1" smtClean="0">
                <a:solidFill>
                  <a:srgbClr val="C00000"/>
                </a:solidFill>
              </a:rPr>
              <a:t>Whatever</a:t>
            </a:r>
            <a:r>
              <a:rPr lang="fr-FR" dirty="0" smtClean="0">
                <a:solidFill>
                  <a:srgbClr val="C00000"/>
                </a:solidFill>
              </a:rPr>
              <a:t>" </a:t>
            </a:r>
            <a:r>
              <a:rPr lang="ar-DZ" dirty="0" smtClean="0">
                <a:solidFill>
                  <a:srgbClr val="C00000"/>
                </a:solidFill>
              </a:rPr>
              <a:t> ”  أيضًا فعالة جدًا من حيث المبيعات حيث ساعدت في جعل حذاء الشركة </a:t>
            </a:r>
            <a:r>
              <a:rPr lang="fr-FR" dirty="0" smtClean="0">
                <a:solidFill>
                  <a:srgbClr val="C00000"/>
                </a:solidFill>
              </a:rPr>
              <a:t>Air Cross Trainer II </a:t>
            </a:r>
            <a:r>
              <a:rPr lang="ar-DZ" dirty="0" smtClean="0">
                <a:solidFill>
                  <a:srgbClr val="C00000"/>
                </a:solidFill>
              </a:rPr>
              <a:t> الأكثر مبيعًا بعد وقت قصير من ظهور الحملة.</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مقدمة:</a:t>
            </a:r>
          </a:p>
          <a:p>
            <a:pPr algn="just" rtl="1"/>
            <a:endParaRPr lang="ar-DZ" sz="2800" b="1" dirty="0" smtClean="0">
              <a:solidFill>
                <a:schemeClr val="tx1"/>
              </a:solidFill>
            </a:endParaRPr>
          </a:p>
          <a:p>
            <a:pPr algn="just" rtl="1"/>
            <a:r>
              <a:rPr lang="ar-DZ" sz="2800" dirty="0" smtClean="0">
                <a:solidFill>
                  <a:schemeClr val="tx1"/>
                </a:solidFill>
              </a:rPr>
              <a:t> تشمل إدارة الأدلة المادية في مجال الخدمات كل شيء ملموس، بدءًا من المرافق المادية للشركة، إلى الكتيبات وبطاقات العمل، إلى موظفي الشركة. تؤثر الأدلة المادية للشركة على تجربة المستهلك طوال مدة تلقي الخدمة. </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dirty="0" smtClean="0">
                <a:solidFill>
                  <a:schemeClr val="tx1"/>
                </a:solidFill>
              </a:rPr>
              <a:t>نظرًا للا ملموسية الخدمات، غالبًا ما يصعب على المستهلكين تقييم جودة الخدمة بشكل موضوعي. ونتيجة لذلك، يعتمد المستهلكون غالبًا على الأدلة الملموسة التي تحيط بالخدمة لمساعدتهم في تكوين تقييماتهم. إن دور الأدلة المادية في تسويق الأصول غير الملموسة متعدد الأوجه. عند تطوير نماذج الخدمات، تتكون الأدلة المادية من ثلاث فئات واسعة: </a:t>
            </a:r>
          </a:p>
          <a:p>
            <a:pPr marL="514350" indent="-514350" algn="just" rtl="1">
              <a:buAutoNum type="arabicParenBoth"/>
            </a:pPr>
            <a:r>
              <a:rPr lang="ar-DZ" sz="2800" dirty="0" smtClean="0">
                <a:solidFill>
                  <a:schemeClr val="tx1"/>
                </a:solidFill>
              </a:rPr>
              <a:t>المظهر الخارجي للمنشأة؛ </a:t>
            </a:r>
          </a:p>
          <a:p>
            <a:pPr marL="514350" indent="-514350" algn="just" rtl="1"/>
            <a:r>
              <a:rPr lang="ar-DZ" sz="2800" dirty="0" smtClean="0">
                <a:solidFill>
                  <a:schemeClr val="tx1"/>
                </a:solidFill>
              </a:rPr>
              <a:t>(2) داخل المنشأة؛ و</a:t>
            </a:r>
          </a:p>
          <a:p>
            <a:pPr marL="514350" indent="-514350" algn="just" rtl="1"/>
            <a:r>
              <a:rPr lang="ar-DZ" sz="2800" dirty="0" smtClean="0">
                <a:solidFill>
                  <a:schemeClr val="tx1"/>
                </a:solidFill>
              </a:rPr>
              <a:t>(3) أصول ملموسة أخرى.</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dirty="0" smtClean="0">
                <a:solidFill>
                  <a:schemeClr val="tx1"/>
                </a:solidFill>
              </a:rPr>
              <a:t>يشمل المرفق الخارجي التصميم الخارجي، اللافتات، ومواقف السيارات، والبيئة المحيطة. </a:t>
            </a:r>
          </a:p>
          <a:p>
            <a:pPr algn="just" rtl="1"/>
            <a:r>
              <a:rPr lang="ar-DZ" sz="2800" dirty="0" smtClean="0">
                <a:solidFill>
                  <a:schemeClr val="tx1"/>
                </a:solidFill>
              </a:rPr>
              <a:t>يشتمل التصميم الداخلي للمنشأة على عناصر مثل التصميم الداخلي، والأجهزة المستخدمة لخدمة العميل مباشرة أو لتشغيل الأعمال، واللافتات، وجودة الهواء، ودرجة الحرارة. </a:t>
            </a:r>
          </a:p>
          <a:p>
            <a:pPr algn="just" rtl="1"/>
            <a:r>
              <a:rPr lang="ar-DZ" sz="2800" dirty="0" smtClean="0">
                <a:solidFill>
                  <a:schemeClr val="tx1"/>
                </a:solidFill>
              </a:rPr>
              <a:t>تتضمن الأصول المادية الأخرى التي تشكل جزءًا من الأدلة المادية للشركة عناصر مثل بطاقات العمل وبيانات الفواتير والتقارير ومظهر الموظفين والزي الرسمي والكتيبات ...</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dirty="0" smtClean="0">
                <a:solidFill>
                  <a:schemeClr val="tx1"/>
                </a:solidFill>
              </a:rPr>
              <a:t>بغض النظر عن التباين في الاستخدام:</a:t>
            </a:r>
            <a:endParaRPr lang="ar-DZ" sz="3000" b="1" dirty="0" smtClean="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357158" y="3143248"/>
            <a:ext cx="8572560"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340768"/>
            <a:ext cx="8424936" cy="4968552"/>
          </a:xfrm>
        </p:spPr>
        <p:txBody>
          <a:bodyPr>
            <a:normAutofit/>
          </a:bodyPr>
          <a:lstStyle/>
          <a:p>
            <a:pPr rtl="1"/>
            <a:r>
              <a:rPr lang="ar-DZ" sz="3000" b="1" dirty="0" smtClean="0">
                <a:solidFill>
                  <a:srgbClr val="C00000"/>
                </a:solidFill>
              </a:rPr>
              <a:t>1-</a:t>
            </a:r>
            <a:r>
              <a:rPr lang="ar-DZ" sz="3000" b="1" dirty="0" smtClean="0">
                <a:solidFill>
                  <a:schemeClr val="tx1"/>
                </a:solidFill>
              </a:rPr>
              <a:t> </a:t>
            </a:r>
            <a:r>
              <a:rPr lang="ar-DZ" sz="3000" b="1" dirty="0" smtClean="0">
                <a:solidFill>
                  <a:srgbClr val="C00000"/>
                </a:solidFill>
              </a:rPr>
              <a:t>الخطوات الرئيسة في تخطيط الخدمة</a:t>
            </a:r>
          </a:p>
          <a:p>
            <a:pPr rtl="1"/>
            <a:endParaRPr lang="ar-DZ" sz="1300" b="1" dirty="0" smtClean="0">
              <a:solidFill>
                <a:srgbClr val="C00000"/>
              </a:solidFill>
            </a:endParaRPr>
          </a:p>
          <a:p>
            <a:pPr algn="r" rtl="1"/>
            <a:endParaRPr lang="ar-DZ" sz="2800" b="1" dirty="0" smtClean="0">
              <a:solidFill>
                <a:srgbClr val="C00000"/>
              </a:solidFill>
            </a:endParaRPr>
          </a:p>
          <a:p>
            <a:pPr rtl="1"/>
            <a:endParaRPr lang="ar-DZ" sz="2800" b="1" dirty="0" smtClean="0">
              <a:solidFill>
                <a:schemeClr val="tx1"/>
              </a:solidFill>
            </a:endParaRPr>
          </a:p>
          <a:p>
            <a:pPr rtl="1"/>
            <a:endParaRPr lang="ar-DZ" sz="2800" b="1" dirty="0" smtClean="0">
              <a:solidFill>
                <a:schemeClr val="tx1"/>
              </a:solidFill>
            </a:endParaRPr>
          </a:p>
        </p:txBody>
      </p:sp>
      <p:sp>
        <p:nvSpPr>
          <p:cNvPr id="4" name="Rectangle 3"/>
          <p:cNvSpPr/>
          <p:nvPr/>
        </p:nvSpPr>
        <p:spPr>
          <a:xfrm>
            <a:off x="3214678" y="2143116"/>
            <a:ext cx="2143140"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أهداف المؤسسة</a:t>
            </a:r>
            <a:endParaRPr lang="fr-FR" sz="2800" b="1" dirty="0"/>
          </a:p>
        </p:txBody>
      </p:sp>
      <p:sp>
        <p:nvSpPr>
          <p:cNvPr id="5" name="Rectangle 4"/>
          <p:cNvSpPr/>
          <p:nvPr/>
        </p:nvSpPr>
        <p:spPr>
          <a:xfrm>
            <a:off x="5715008" y="2928934"/>
            <a:ext cx="171451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smtClean="0"/>
              <a:t>الموارد</a:t>
            </a:r>
            <a:endParaRPr lang="ar-DZ" sz="2400" b="1" dirty="0" smtClean="0"/>
          </a:p>
          <a:p>
            <a:pPr algn="ctr"/>
            <a:r>
              <a:rPr lang="ar-DZ" sz="2400" b="1" dirty="0" smtClean="0"/>
              <a:t>التخصيص</a:t>
            </a:r>
          </a:p>
          <a:p>
            <a:pPr algn="ctr"/>
            <a:r>
              <a:rPr lang="ar-DZ" sz="2400" b="1" dirty="0" smtClean="0"/>
              <a:t>التحليل</a:t>
            </a:r>
            <a:endParaRPr lang="fr-FR" sz="2400" b="1" dirty="0"/>
          </a:p>
        </p:txBody>
      </p:sp>
      <p:sp>
        <p:nvSpPr>
          <p:cNvPr id="6" name="Rectangle 5"/>
          <p:cNvSpPr/>
          <p:nvPr/>
        </p:nvSpPr>
        <p:spPr>
          <a:xfrm>
            <a:off x="1285852" y="2928934"/>
            <a:ext cx="171451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t>تحليل السوق والمنافسة</a:t>
            </a:r>
            <a:endParaRPr lang="fr-FR" sz="2400" b="1" dirty="0"/>
          </a:p>
        </p:txBody>
      </p:sp>
      <p:sp>
        <p:nvSpPr>
          <p:cNvPr id="7" name="Rectangle 6"/>
          <p:cNvSpPr/>
          <p:nvPr/>
        </p:nvSpPr>
        <p:spPr>
          <a:xfrm>
            <a:off x="5143504" y="4286256"/>
            <a:ext cx="2500330" cy="2428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u="sng" dirty="0" smtClean="0"/>
              <a:t>بيان الأصول العملية</a:t>
            </a:r>
          </a:p>
          <a:p>
            <a:pPr algn="r"/>
            <a:r>
              <a:rPr lang="ar-DZ" sz="2400" b="1" dirty="0" smtClean="0"/>
              <a:t>الموجودات المادية</a:t>
            </a:r>
          </a:p>
          <a:p>
            <a:pPr algn="r"/>
            <a:r>
              <a:rPr lang="ar-DZ" sz="2400" b="1" dirty="0" smtClean="0"/>
              <a:t>المعدات والتجهيزات</a:t>
            </a:r>
          </a:p>
          <a:p>
            <a:pPr algn="r"/>
            <a:r>
              <a:rPr lang="ar-DZ" sz="2400" b="1" dirty="0" smtClean="0"/>
              <a:t>تكنولوجيا المعلومات</a:t>
            </a:r>
          </a:p>
          <a:p>
            <a:pPr algn="r"/>
            <a:r>
              <a:rPr lang="ar-DZ" sz="2400" b="1" dirty="0" smtClean="0"/>
              <a:t>الموارد البشرية</a:t>
            </a:r>
          </a:p>
          <a:p>
            <a:pPr algn="r"/>
            <a:r>
              <a:rPr lang="ar-DZ" sz="2400" b="1" dirty="0" smtClean="0"/>
              <a:t>الشركاء</a:t>
            </a:r>
          </a:p>
          <a:p>
            <a:pPr algn="r"/>
            <a:r>
              <a:rPr lang="ar-DZ" sz="2400" b="1" dirty="0" smtClean="0"/>
              <a:t>هيكل التكاليف</a:t>
            </a:r>
            <a:endParaRPr lang="fr-FR" sz="2400" b="1" dirty="0"/>
          </a:p>
        </p:txBody>
      </p:sp>
      <p:sp>
        <p:nvSpPr>
          <p:cNvPr id="8" name="Rectangle 7"/>
          <p:cNvSpPr/>
          <p:nvPr/>
        </p:nvSpPr>
        <p:spPr>
          <a:xfrm>
            <a:off x="1000100" y="4286280"/>
            <a:ext cx="2500330" cy="2428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u="sng" dirty="0" smtClean="0"/>
              <a:t>بيان الأصول التسويقية</a:t>
            </a:r>
          </a:p>
          <a:p>
            <a:pPr algn="r"/>
            <a:r>
              <a:rPr lang="ar-DZ" sz="2400" b="1" dirty="0" smtClean="0"/>
              <a:t>المستفيدون</a:t>
            </a:r>
          </a:p>
          <a:p>
            <a:pPr algn="r"/>
            <a:r>
              <a:rPr lang="ar-DZ" sz="2400" b="1" dirty="0" smtClean="0"/>
              <a:t>مهارات المنافسين</a:t>
            </a:r>
          </a:p>
          <a:p>
            <a:pPr algn="r" rtl="1"/>
            <a:r>
              <a:rPr lang="ar-DZ" sz="2000" b="1" dirty="0" smtClean="0"/>
              <a:t>خط منتج المنافسين</a:t>
            </a:r>
            <a:endParaRPr lang="ar-DZ" sz="2400" b="1" dirty="0" smtClean="0"/>
          </a:p>
          <a:p>
            <a:pPr algn="r"/>
            <a:r>
              <a:rPr lang="ar-DZ" sz="2400" b="1" dirty="0" err="1" smtClean="0"/>
              <a:t>تموقع</a:t>
            </a:r>
            <a:r>
              <a:rPr lang="ar-DZ" sz="2400" b="1" dirty="0" smtClean="0"/>
              <a:t> المنافسين</a:t>
            </a:r>
          </a:p>
          <a:p>
            <a:pPr algn="r"/>
            <a:r>
              <a:rPr lang="ar-DZ" sz="2400" b="1" dirty="0" smtClean="0"/>
              <a:t>سمعة علامة المنافسين</a:t>
            </a:r>
            <a:endParaRPr lang="fr-FR" sz="2400" b="1" dirty="0"/>
          </a:p>
        </p:txBody>
      </p:sp>
      <p:cxnSp>
        <p:nvCxnSpPr>
          <p:cNvPr id="10" name="Forme 9"/>
          <p:cNvCxnSpPr/>
          <p:nvPr/>
        </p:nvCxnSpPr>
        <p:spPr>
          <a:xfrm>
            <a:off x="5500694" y="2428868"/>
            <a:ext cx="1071570" cy="50006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5" name="Forme 24"/>
          <p:cNvCxnSpPr/>
          <p:nvPr/>
        </p:nvCxnSpPr>
        <p:spPr>
          <a:xfrm rot="10800000" flipV="1">
            <a:off x="2000232" y="2428868"/>
            <a:ext cx="1071570" cy="50006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7" name="Connecteur droit avec flèche 26"/>
          <p:cNvCxnSpPr>
            <a:stCxn id="5" idx="2"/>
          </p:cNvCxnSpPr>
          <p:nvPr/>
        </p:nvCxnSpPr>
        <p:spPr>
          <a:xfrm rot="5400000">
            <a:off x="6357950" y="407194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6" idx="2"/>
          </p:cNvCxnSpPr>
          <p:nvPr/>
        </p:nvCxnSpPr>
        <p:spPr>
          <a:xfrm rot="5400000">
            <a:off x="1928794" y="4071942"/>
            <a:ext cx="42862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dirty="0" smtClean="0">
                <a:solidFill>
                  <a:schemeClr val="tx1"/>
                </a:solidFill>
              </a:rPr>
              <a:t>بغض النظر عن التباين في الاستخدام، تحتاج جميع شركات الخدمات إلى إدراك أهمية إدارة الأدلة المادية الخاصة بها لدورها متعدد الأوجه المتمثل في: </a:t>
            </a:r>
          </a:p>
          <a:p>
            <a:pPr algn="just" rtl="1"/>
            <a:r>
              <a:rPr lang="ar-DZ" sz="2800" dirty="0" smtClean="0">
                <a:solidFill>
                  <a:schemeClr val="tx1"/>
                </a:solidFill>
              </a:rPr>
              <a:t>• تغليف الخدمة. </a:t>
            </a:r>
          </a:p>
          <a:p>
            <a:pPr algn="just" rtl="1"/>
            <a:r>
              <a:rPr lang="ar-DZ" sz="2800" dirty="0" smtClean="0">
                <a:solidFill>
                  <a:schemeClr val="tx1"/>
                </a:solidFill>
              </a:rPr>
              <a:t>• تسهيل انسيابية عملية تقديم الخدمة.</a:t>
            </a:r>
          </a:p>
          <a:p>
            <a:pPr algn="just" rtl="1"/>
            <a:r>
              <a:rPr lang="ar-DZ" sz="2800" dirty="0" smtClean="0">
                <a:solidFill>
                  <a:schemeClr val="tx1"/>
                </a:solidFill>
              </a:rPr>
              <a:t>• التواصل الاجتماعي مع العملاء والموظفين على حد سواء من حيث أدوارهم وسلوكياتهم وعلاقاتهم. و</a:t>
            </a:r>
          </a:p>
          <a:p>
            <a:pPr algn="just" rtl="1"/>
            <a:r>
              <a:rPr lang="ar-DZ" sz="2800" dirty="0" smtClean="0">
                <a:solidFill>
                  <a:schemeClr val="tx1"/>
                </a:solidFill>
              </a:rPr>
              <a:t>• تمييز الشركة عن منافسيها</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التعبئة والتغليف</a:t>
            </a:r>
            <a:r>
              <a:rPr lang="ar-DZ" sz="2800" dirty="0" smtClean="0">
                <a:solidFill>
                  <a:schemeClr val="tx1"/>
                </a:solidFill>
              </a:rPr>
              <a:t>: </a:t>
            </a:r>
            <a:r>
              <a:rPr lang="fr-FR" sz="2800" dirty="0" smtClean="0">
                <a:solidFill>
                  <a:schemeClr val="tx1"/>
                </a:solidFill>
              </a:rPr>
              <a:t>Packaging</a:t>
            </a:r>
            <a:endParaRPr lang="ar-DZ" sz="2800" dirty="0" smtClean="0">
              <a:solidFill>
                <a:schemeClr val="tx1"/>
              </a:solidFill>
            </a:endParaRPr>
          </a:p>
          <a:p>
            <a:pPr algn="just" rtl="1"/>
            <a:r>
              <a:rPr lang="ar-DZ" sz="2800" dirty="0" smtClean="0">
                <a:solidFill>
                  <a:schemeClr val="tx1"/>
                </a:solidFill>
              </a:rPr>
              <a:t>تلعب الأدلة المادية للشركة دورًا رئيسيًا في تقديم الخدمة. الخدمة نفسها غير ملموسة، وبالتالي لا تتطلب حزمة لأسباب وظيفية بحتة. ومع ذلك، فإن استخدام الأدلة المادية للشركة لحزم الخدمة يرسل إشارات الجودة إلى المستهلكين ويضيف قيمة إلى الخدمة من حيث تطوير الصورة. يؤدي تطوير الصورة بدوره إلى تحسين تصورات المستهلك للخدمة مع تقليل مستويات المخاطر المتصورة المرتبطة بالشراء ومستويات التنافر المعرفي بعد الشراء.</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تسهيل عملية الخدمة</a:t>
            </a:r>
            <a:r>
              <a:rPr lang="ar-DZ" sz="2800" dirty="0" smtClean="0">
                <a:solidFill>
                  <a:schemeClr val="tx1"/>
                </a:solidFill>
              </a:rPr>
              <a:t>:</a:t>
            </a:r>
            <a:r>
              <a:rPr lang="fr-FR" sz="2800" dirty="0" err="1" smtClean="0">
                <a:solidFill>
                  <a:schemeClr val="tx1"/>
                </a:solidFill>
              </a:rPr>
              <a:t>Facilitating</a:t>
            </a:r>
            <a:r>
              <a:rPr lang="fr-FR" sz="2800" dirty="0" smtClean="0">
                <a:solidFill>
                  <a:schemeClr val="tx1"/>
                </a:solidFill>
              </a:rPr>
              <a:t> the Service</a:t>
            </a:r>
            <a:endParaRPr lang="ar-DZ" sz="2800" dirty="0" smtClean="0">
              <a:solidFill>
                <a:schemeClr val="tx1"/>
              </a:solidFill>
            </a:endParaRPr>
          </a:p>
          <a:p>
            <a:pPr algn="just" rtl="1"/>
            <a:r>
              <a:rPr lang="ar-DZ" sz="2800" dirty="0" smtClean="0">
                <a:solidFill>
                  <a:schemeClr val="tx1"/>
                </a:solidFill>
              </a:rPr>
              <a:t>يمكن أن توفر الأدلة المادية معلومات للعملاء حول كيفية عمل عملية إنتاج الخدمة. تشمل الأمثلة الأخرى اللافتات التي توجه العملاء على وجه التحديد. تشرح القوائم والكتيبات عروض الشركة وتسهل عملية الطلب للمستهلكين ومقدمي الخدمات. تقوم الهياكل المادية بتوجيه تدفق المستهلكين المنتظرين، كما أن الحواجز، مثل العدادات الموجودة في محل التنظيف الجاف، تفصل الجوهر الفني للشركة (عمليات الغرف الخلفية) عن جزء الأعمال الذي يشارك فيه العملاء في عملية الإنتاج.</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تهيئة الموظفين والعملاء اجتماعيا</a:t>
            </a:r>
            <a:r>
              <a:rPr lang="ar-DZ" sz="2800" dirty="0" smtClean="0">
                <a:solidFill>
                  <a:schemeClr val="tx1"/>
                </a:solidFill>
              </a:rPr>
              <a:t>  </a:t>
            </a:r>
            <a:r>
              <a:rPr lang="fr-FR" sz="2000" b="1" dirty="0" err="1" smtClean="0">
                <a:solidFill>
                  <a:schemeClr val="tx1"/>
                </a:solidFill>
              </a:rPr>
              <a:t>Socializing</a:t>
            </a:r>
            <a:r>
              <a:rPr lang="fr-FR" sz="2000" b="1" dirty="0" smtClean="0">
                <a:solidFill>
                  <a:schemeClr val="tx1"/>
                </a:solidFill>
              </a:rPr>
              <a:t> </a:t>
            </a:r>
            <a:r>
              <a:rPr lang="fr-FR" sz="2000" b="1" dirty="0" err="1" smtClean="0">
                <a:solidFill>
                  <a:schemeClr val="tx1"/>
                </a:solidFill>
              </a:rPr>
              <a:t>Employees</a:t>
            </a:r>
            <a:r>
              <a:rPr lang="fr-FR" sz="2000" b="1" dirty="0" smtClean="0">
                <a:solidFill>
                  <a:schemeClr val="tx1"/>
                </a:solidFill>
              </a:rPr>
              <a:t> and </a:t>
            </a:r>
            <a:r>
              <a:rPr lang="fr-FR" sz="2000" b="1" dirty="0" err="1" smtClean="0">
                <a:solidFill>
                  <a:schemeClr val="tx1"/>
                </a:solidFill>
              </a:rPr>
              <a:t>Customers</a:t>
            </a:r>
            <a:endParaRPr lang="ar-DZ" sz="2000" b="1" dirty="0" smtClean="0">
              <a:solidFill>
                <a:schemeClr val="tx1"/>
              </a:solidFill>
            </a:endParaRPr>
          </a:p>
          <a:p>
            <a:pPr algn="just" rtl="1"/>
            <a:r>
              <a:rPr lang="ar-DZ" sz="2800" dirty="0" smtClean="0">
                <a:solidFill>
                  <a:schemeClr val="tx1"/>
                </a:solidFill>
              </a:rPr>
              <a:t> التهيئة الاجتماعية التنظيمية هي العملية التي يتكيف من خلالها الفرد مع القيم والمعايير وأنماط السلوك المطلوبة للمنظمة ويقدرها. تلعب الأدلة المادية للشركة دورًا مهمًا في عملية التنشئة الاجتماعية من خلال نقل الأدوار والسلوكيات والعلاقات المتوقعة بين الموظفين وبين الموظفين والعملاء. الغرض من عملية التنشئة الاجتماعية هو عرض صورة إيجابية ومتسقة للجمهور. ومع ذلك، فإن صورة شركة الخدمة تكون جيدة فقط مثل الصورة التي ينقلها كل موظف عند التفاعل مع الجمهور.</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تهيئة الموظفين والعملاء اجتماعيا</a:t>
            </a:r>
            <a:r>
              <a:rPr lang="ar-DZ" sz="2800" dirty="0" smtClean="0">
                <a:solidFill>
                  <a:schemeClr val="tx1"/>
                </a:solidFill>
              </a:rPr>
              <a:t>  </a:t>
            </a:r>
            <a:r>
              <a:rPr lang="fr-FR" sz="2000" b="1" dirty="0" err="1" smtClean="0">
                <a:solidFill>
                  <a:schemeClr val="tx1"/>
                </a:solidFill>
              </a:rPr>
              <a:t>Socializing</a:t>
            </a:r>
            <a:r>
              <a:rPr lang="fr-FR" sz="2000" b="1" dirty="0" smtClean="0">
                <a:solidFill>
                  <a:schemeClr val="tx1"/>
                </a:solidFill>
              </a:rPr>
              <a:t> </a:t>
            </a:r>
            <a:r>
              <a:rPr lang="fr-FR" sz="2000" b="1" dirty="0" err="1" smtClean="0">
                <a:solidFill>
                  <a:schemeClr val="tx1"/>
                </a:solidFill>
              </a:rPr>
              <a:t>Employees</a:t>
            </a:r>
            <a:r>
              <a:rPr lang="fr-FR" sz="2000" b="1" dirty="0" smtClean="0">
                <a:solidFill>
                  <a:schemeClr val="tx1"/>
                </a:solidFill>
              </a:rPr>
              <a:t> and </a:t>
            </a:r>
            <a:r>
              <a:rPr lang="fr-FR" sz="2000" b="1" dirty="0" err="1" smtClean="0">
                <a:solidFill>
                  <a:schemeClr val="tx1"/>
                </a:solidFill>
              </a:rPr>
              <a:t>Customers</a:t>
            </a:r>
            <a:endParaRPr lang="ar-DZ" sz="2000" b="1" dirty="0" smtClean="0">
              <a:solidFill>
                <a:schemeClr val="tx1"/>
              </a:solidFill>
            </a:endParaRPr>
          </a:p>
          <a:p>
            <a:pPr algn="just" rtl="1"/>
            <a:r>
              <a:rPr lang="ar-DZ" sz="2800" dirty="0" smtClean="0">
                <a:solidFill>
                  <a:schemeClr val="tx1"/>
                </a:solidFill>
              </a:rPr>
              <a:t> تسهل الأدلة المادية، مثل استخدام الزي الرسمي، التهيئة الاجتماعية للموظفين نحو قبول الأهداف التنظيمية وتؤثر على تصورات المستهلكين لمستوى الخدمة المقدمة. أثبتت الدراسات أن استخدام الزي الموحد:</a:t>
            </a:r>
          </a:p>
          <a:p>
            <a:pPr algn="just" rtl="1"/>
            <a:r>
              <a:rPr lang="ar-DZ" sz="2800" dirty="0" smtClean="0">
                <a:solidFill>
                  <a:schemeClr val="tx1"/>
                </a:solidFill>
              </a:rPr>
              <a:t>• يساعد في تحديد موظفي الشركة. • تقديم رمز مادي يجسد المثل العليا للمجموعة وسماتها. • ينطوي على هيكل مجموعة متماسكة. • يسهل الاتساق الملحوظ في الأداء. • يوفر رمزًا ملموسًا للتغيير في حالة الموظف (يتغير الزي العسكري مع تحرك الأفراد عبر الرتب)؛ و</a:t>
            </a:r>
          </a:p>
          <a:p>
            <a:pPr algn="just" rtl="1"/>
            <a:r>
              <a:rPr lang="ar-DZ" sz="2800" dirty="0" smtClean="0">
                <a:solidFill>
                  <a:schemeClr val="tx1"/>
                </a:solidFill>
              </a:rPr>
              <a:t>• يساعد في السيطرة على سلوك الموظفين المخطئين</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وسيلة للتمايز</a:t>
            </a:r>
            <a:r>
              <a:rPr lang="ar-DZ" sz="2800" dirty="0" smtClean="0">
                <a:solidFill>
                  <a:schemeClr val="tx1"/>
                </a:solidFill>
              </a:rPr>
              <a:t> </a:t>
            </a:r>
            <a:r>
              <a:rPr lang="fr-FR" sz="2800" dirty="0" smtClean="0">
                <a:solidFill>
                  <a:schemeClr val="tx1"/>
                </a:solidFill>
              </a:rPr>
              <a:t>A </a:t>
            </a:r>
            <a:r>
              <a:rPr lang="fr-FR" sz="2800" dirty="0" err="1" smtClean="0">
                <a:solidFill>
                  <a:schemeClr val="tx1"/>
                </a:solidFill>
              </a:rPr>
              <a:t>Means</a:t>
            </a:r>
            <a:r>
              <a:rPr lang="fr-FR" sz="2800" dirty="0" smtClean="0">
                <a:solidFill>
                  <a:schemeClr val="tx1"/>
                </a:solidFill>
              </a:rPr>
              <a:t> for </a:t>
            </a:r>
            <a:r>
              <a:rPr lang="fr-FR" sz="2800" dirty="0" err="1" smtClean="0">
                <a:solidFill>
                  <a:schemeClr val="tx1"/>
                </a:solidFill>
              </a:rPr>
              <a:t>Differentiation</a:t>
            </a:r>
            <a:endParaRPr lang="ar-DZ" sz="2000" dirty="0" smtClean="0">
              <a:solidFill>
                <a:schemeClr val="tx1"/>
              </a:solidFill>
            </a:endParaRPr>
          </a:p>
          <a:p>
            <a:pPr algn="just" rtl="1"/>
            <a:r>
              <a:rPr lang="ar-DZ" sz="2800" dirty="0" smtClean="0">
                <a:solidFill>
                  <a:schemeClr val="tx1"/>
                </a:solidFill>
              </a:rPr>
              <a:t>يمكن أيضًا أن تكون الإدارة الفعالة للأدلة المادية مصدرًا للتمايز. إن تمايز الخدمة من خلال الاستخدام الهادف للأدلة المادية قد تجسد منذ فترة طويلة في صناعة السكن من خلال الإدارة الفعالة للمبنى الخارجي والداخلي للمنشأة والأشياء الملموسة الأخرى المرتبطة بتجربة الفندق. ومن المثير للاهتمام أن أحدث ساحة معركة في التمايز الجسدي أصبحت السرير نفسه:</a:t>
            </a:r>
          </a:p>
          <a:p>
            <a:pPr algn="just"/>
            <a:r>
              <a:rPr lang="fr-FR" sz="2800" dirty="0" smtClean="0">
                <a:solidFill>
                  <a:schemeClr val="tx1"/>
                </a:solidFill>
              </a:rPr>
              <a:t>the introduction </a:t>
            </a:r>
            <a:r>
              <a:rPr lang="en-US" sz="2800" dirty="0" smtClean="0">
                <a:solidFill>
                  <a:schemeClr val="tx1"/>
                </a:solidFill>
              </a:rPr>
              <a:t>of the “Heavenly Bed,” by Westin Hotels</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lnSpcReduction="10000"/>
          </a:bodyPr>
          <a:lstStyle/>
          <a:p>
            <a:pPr rtl="1"/>
            <a:endParaRPr lang="ar-DZ" sz="3000" b="1" dirty="0" smtClean="0">
              <a:solidFill>
                <a:srgbClr val="C00000"/>
              </a:solidFill>
            </a:endParaRPr>
          </a:p>
          <a:p>
            <a:pPr algn="just" rtl="1"/>
            <a:r>
              <a:rPr lang="ar-DZ" sz="2800" b="1" dirty="0" smtClean="0">
                <a:solidFill>
                  <a:schemeClr val="tx1"/>
                </a:solidFill>
              </a:rPr>
              <a:t>1ــ الدور الاستراتيجي للأدلة المادية </a:t>
            </a:r>
          </a:p>
          <a:p>
            <a:pPr algn="just" rtl="1"/>
            <a:r>
              <a:rPr lang="ar-DZ" sz="2800" u="sng" dirty="0" smtClean="0">
                <a:solidFill>
                  <a:schemeClr val="tx1"/>
                </a:solidFill>
              </a:rPr>
              <a:t>وسيلة للتمايز</a:t>
            </a:r>
            <a:r>
              <a:rPr lang="ar-DZ" sz="2800" dirty="0" smtClean="0">
                <a:solidFill>
                  <a:schemeClr val="tx1"/>
                </a:solidFill>
              </a:rPr>
              <a:t> </a:t>
            </a:r>
            <a:r>
              <a:rPr lang="fr-FR" sz="2800" dirty="0" smtClean="0">
                <a:solidFill>
                  <a:schemeClr val="tx1"/>
                </a:solidFill>
              </a:rPr>
              <a:t>A </a:t>
            </a:r>
            <a:r>
              <a:rPr lang="fr-FR" sz="2800" dirty="0" err="1" smtClean="0">
                <a:solidFill>
                  <a:schemeClr val="tx1"/>
                </a:solidFill>
              </a:rPr>
              <a:t>Means</a:t>
            </a:r>
            <a:r>
              <a:rPr lang="fr-FR" sz="2800" dirty="0" smtClean="0">
                <a:solidFill>
                  <a:schemeClr val="tx1"/>
                </a:solidFill>
              </a:rPr>
              <a:t> for </a:t>
            </a:r>
            <a:r>
              <a:rPr lang="fr-FR" sz="2800" dirty="0" err="1" smtClean="0">
                <a:solidFill>
                  <a:schemeClr val="tx1"/>
                </a:solidFill>
              </a:rPr>
              <a:t>Differentiation</a:t>
            </a:r>
            <a:endParaRPr lang="ar-DZ" sz="2000" dirty="0" smtClean="0">
              <a:solidFill>
                <a:schemeClr val="tx1"/>
              </a:solidFill>
            </a:endParaRPr>
          </a:p>
          <a:p>
            <a:pPr algn="just" rtl="1"/>
            <a:r>
              <a:rPr lang="ar-DZ" sz="2800" dirty="0" smtClean="0">
                <a:solidFill>
                  <a:schemeClr val="tx1"/>
                </a:solidFill>
              </a:rPr>
              <a:t>ويمكن أيضًا تحقيق التمايز من خلال استخدام الأدلة المادية لإعادة تموضع شركة الخدمة في أعين عملائها. يؤدي رفع مستوى مرافق الشركة في كثير من الأحيان إلى تحسين صورة الشركة في أذهان المستهلكين، وقد يؤدي أيضًا إلى جذب المزيد من قطاعات السوق المرغوبة، مما يساعد بشكل أكبر في تمييز الشركة عن منافسيها. ومن ناحية أخرى، لاحظ أن ترقية المنشأة المتقنة للغاية قد تنفر بعض العملاء الذين يعتقدون أن الشركة ربما تمرر تكاليف تلك الترقية إلى المستهلكين من خلال الأسعار الأعلى. وهذا هو بالضبط السبب وراء تصميم العديد من المكاتب، مثل مكاتب التأمين وطب الأسنان والطب، بشكل احترافي، ولكن ليس ببذخ شديد.</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2ــ نموذج </a:t>
            </a:r>
            <a:r>
              <a:rPr lang="fr-FR" sz="2800" b="1" dirty="0" smtClean="0">
                <a:solidFill>
                  <a:schemeClr val="tx1"/>
                </a:solidFill>
              </a:rPr>
              <a:t>SOR</a:t>
            </a:r>
            <a:r>
              <a:rPr lang="ar-DZ" sz="2800" b="1" dirty="0" smtClean="0">
                <a:solidFill>
                  <a:schemeClr val="tx1"/>
                </a:solidFill>
              </a:rPr>
              <a:t> </a:t>
            </a:r>
          </a:p>
          <a:p>
            <a:pPr algn="just" rtl="1"/>
            <a:endParaRPr lang="ar-DZ" sz="2800" b="1" dirty="0" smtClean="0">
              <a:solidFill>
                <a:schemeClr val="tx1"/>
              </a:solidFill>
            </a:endParaRPr>
          </a:p>
          <a:p>
            <a:pPr algn="just" rtl="1"/>
            <a:r>
              <a:rPr lang="ar-DZ" sz="2800" dirty="0" smtClean="0">
                <a:solidFill>
                  <a:schemeClr val="tx1"/>
                </a:solidFill>
              </a:rPr>
              <a:t>يشار إلى علم استخدام الأدلة المادية لإنشاء بيئات خدمية وتأثيرها على تصورات وسلوكيات الأفراد باسم علم النفس البيئي. تم تطوير نموذج استجابة التحفيز للكائن الحي</a:t>
            </a:r>
            <a:r>
              <a:rPr lang="fr-FR" sz="2800" dirty="0" smtClean="0">
                <a:solidFill>
                  <a:schemeClr val="tx1"/>
                </a:solidFill>
              </a:rPr>
              <a:t>SOR </a:t>
            </a:r>
            <a:r>
              <a:rPr lang="ar-DZ" sz="2800" dirty="0" smtClean="0">
                <a:solidFill>
                  <a:schemeClr val="tx1"/>
                </a:solidFill>
              </a:rPr>
              <a:t> (</a:t>
            </a:r>
            <a:r>
              <a:rPr lang="fr-FR" sz="2400" b="1" dirty="0" smtClean="0">
                <a:solidFill>
                  <a:schemeClr val="tx1"/>
                </a:solidFill>
              </a:rPr>
              <a:t>stimulus-</a:t>
            </a:r>
            <a:r>
              <a:rPr lang="fr-FR" sz="2400" b="1" dirty="0" err="1" smtClean="0">
                <a:solidFill>
                  <a:schemeClr val="tx1"/>
                </a:solidFill>
              </a:rPr>
              <a:t>organism</a:t>
            </a:r>
            <a:r>
              <a:rPr lang="fr-FR" sz="2400" b="1" dirty="0" smtClean="0">
                <a:solidFill>
                  <a:schemeClr val="tx1"/>
                </a:solidFill>
              </a:rPr>
              <a:t>-</a:t>
            </a:r>
            <a:r>
              <a:rPr lang="fr-FR" sz="2400" b="1" dirty="0" err="1" smtClean="0">
                <a:solidFill>
                  <a:schemeClr val="tx1"/>
                </a:solidFill>
              </a:rPr>
              <a:t>response</a:t>
            </a:r>
            <a:r>
              <a:rPr lang="ar-DZ" sz="2400" b="1" dirty="0" smtClean="0">
                <a:solidFill>
                  <a:schemeClr val="tx1"/>
                </a:solidFill>
              </a:rPr>
              <a:t>)</a:t>
            </a:r>
            <a:r>
              <a:rPr lang="ar-DZ" sz="2800" dirty="0" smtClean="0">
                <a:solidFill>
                  <a:schemeClr val="tx1"/>
                </a:solidFill>
              </a:rPr>
              <a:t> الموضح في الشكل الموالي بواسطة علماء النفس البيئيين للمساعدة في شرح تأثيرات بيئة الخدمة على سلوك المستهلك. يتكون نموذج </a:t>
            </a:r>
            <a:r>
              <a:rPr lang="fr-FR" sz="2800" dirty="0" smtClean="0">
                <a:solidFill>
                  <a:schemeClr val="tx1"/>
                </a:solidFill>
              </a:rPr>
              <a:t>SOR </a:t>
            </a:r>
            <a:r>
              <a:rPr lang="ar-DZ" sz="2800" dirty="0" smtClean="0">
                <a:solidFill>
                  <a:schemeClr val="tx1"/>
                </a:solidFill>
              </a:rPr>
              <a:t>من ثلاثة مكونات:</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2ــ نموذج </a:t>
            </a:r>
            <a:r>
              <a:rPr lang="fr-FR" sz="2800" b="1" dirty="0" smtClean="0">
                <a:solidFill>
                  <a:schemeClr val="tx1"/>
                </a:solidFill>
              </a:rPr>
              <a:t>SOR</a:t>
            </a:r>
            <a:r>
              <a:rPr lang="ar-DZ" sz="2800" b="1" dirty="0" smtClean="0">
                <a:solidFill>
                  <a:schemeClr val="tx1"/>
                </a:solidFill>
              </a:rPr>
              <a:t> </a:t>
            </a:r>
          </a:p>
          <a:p>
            <a:pPr algn="just" rtl="1"/>
            <a:endParaRPr lang="ar-DZ" sz="2800" b="1" dirty="0" smtClean="0">
              <a:solidFill>
                <a:schemeClr val="tx1"/>
              </a:solidFill>
            </a:endParaRPr>
          </a:p>
          <a:p>
            <a:pPr algn="just" rtl="1"/>
            <a:r>
              <a:rPr lang="ar-DZ" sz="2800" dirty="0" smtClean="0">
                <a:solidFill>
                  <a:schemeClr val="tx1"/>
                </a:solidFill>
              </a:rPr>
              <a:t>يشار إلى علم استخدام الأدلة المادية لإنشاء بيئات خدمية وتأثيرها على تصورات وسلوكيات الأفراد باسم علم النفس البيئي. تم تطوير نموذج استجابة التحفيز للكائن الحي</a:t>
            </a:r>
            <a:r>
              <a:rPr lang="fr-FR" sz="2800" dirty="0" smtClean="0">
                <a:solidFill>
                  <a:schemeClr val="tx1"/>
                </a:solidFill>
              </a:rPr>
              <a:t>SOR </a:t>
            </a:r>
            <a:r>
              <a:rPr lang="ar-DZ" sz="2800" dirty="0" smtClean="0">
                <a:solidFill>
                  <a:schemeClr val="tx1"/>
                </a:solidFill>
              </a:rPr>
              <a:t> (</a:t>
            </a:r>
            <a:r>
              <a:rPr lang="fr-FR" sz="2400" b="1" dirty="0" smtClean="0">
                <a:solidFill>
                  <a:schemeClr val="tx1"/>
                </a:solidFill>
              </a:rPr>
              <a:t>stimulus-</a:t>
            </a:r>
            <a:r>
              <a:rPr lang="fr-FR" sz="2400" b="1" dirty="0" err="1" smtClean="0">
                <a:solidFill>
                  <a:schemeClr val="tx1"/>
                </a:solidFill>
              </a:rPr>
              <a:t>organism</a:t>
            </a:r>
            <a:r>
              <a:rPr lang="fr-FR" sz="2400" b="1" dirty="0" smtClean="0">
                <a:solidFill>
                  <a:schemeClr val="tx1"/>
                </a:solidFill>
              </a:rPr>
              <a:t>-</a:t>
            </a:r>
            <a:r>
              <a:rPr lang="fr-FR" sz="2400" b="1" dirty="0" err="1" smtClean="0">
                <a:solidFill>
                  <a:schemeClr val="tx1"/>
                </a:solidFill>
              </a:rPr>
              <a:t>response</a:t>
            </a:r>
            <a:r>
              <a:rPr lang="ar-DZ" sz="2400" b="1" dirty="0" smtClean="0">
                <a:solidFill>
                  <a:schemeClr val="tx1"/>
                </a:solidFill>
              </a:rPr>
              <a:t>)</a:t>
            </a:r>
            <a:r>
              <a:rPr lang="ar-DZ" sz="2800" dirty="0" smtClean="0">
                <a:solidFill>
                  <a:schemeClr val="tx1"/>
                </a:solidFill>
              </a:rPr>
              <a:t> الموضح في الشكل الموالي بواسطة علماء النفس البيئيين للمساعدة في شرح تأثيرات بيئة الخدمة على سلوك المستهلك. يتكون نموذج </a:t>
            </a:r>
            <a:r>
              <a:rPr lang="fr-FR" sz="2800" dirty="0" smtClean="0">
                <a:solidFill>
                  <a:schemeClr val="tx1"/>
                </a:solidFill>
              </a:rPr>
              <a:t>SOR </a:t>
            </a:r>
            <a:r>
              <a:rPr lang="ar-DZ" sz="2800" dirty="0" smtClean="0">
                <a:solidFill>
                  <a:schemeClr val="tx1"/>
                </a:solidFill>
              </a:rPr>
              <a:t>من ثلاثة مكونات:</a:t>
            </a:r>
            <a:endParaRPr lang="ar-DZ" sz="3000" b="1" dirty="0" smtClean="0">
              <a:solidFill>
                <a:schemeClr val="tx1"/>
              </a:solidFill>
            </a:endParaRPr>
          </a:p>
        </p:txBody>
      </p:sp>
      <p:pic>
        <p:nvPicPr>
          <p:cNvPr id="2050" name="Picture 2"/>
          <p:cNvPicPr>
            <a:picLocks noChangeAspect="1" noChangeArrowheads="1"/>
          </p:cNvPicPr>
          <p:nvPr/>
        </p:nvPicPr>
        <p:blipFill>
          <a:blip r:embed="rId3"/>
          <a:srcRect/>
          <a:stretch>
            <a:fillRect/>
          </a:stretch>
        </p:blipFill>
        <p:spPr bwMode="auto">
          <a:xfrm>
            <a:off x="71406" y="2714620"/>
            <a:ext cx="9001156"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normAutofit/>
          </a:bodyPr>
          <a:lstStyle/>
          <a:p>
            <a:pPr rtl="1"/>
            <a:r>
              <a:rPr lang="ar-DZ" dirty="0" smtClean="0"/>
              <a:t>إدارة الدليل المادي في الخدمات</a:t>
            </a:r>
            <a:endParaRPr lang="fr-FR" dirty="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2ــ نموذج </a:t>
            </a:r>
            <a:r>
              <a:rPr lang="fr-FR" sz="2800" b="1" dirty="0" smtClean="0">
                <a:solidFill>
                  <a:schemeClr val="tx1"/>
                </a:solidFill>
              </a:rPr>
              <a:t>SOR</a:t>
            </a:r>
            <a:r>
              <a:rPr lang="ar-DZ" sz="2800" b="1" dirty="0" smtClean="0">
                <a:solidFill>
                  <a:schemeClr val="tx1"/>
                </a:solidFill>
              </a:rPr>
              <a:t> </a:t>
            </a:r>
          </a:p>
          <a:p>
            <a:pPr algn="just" rtl="1"/>
            <a:r>
              <a:rPr lang="ar-DZ" sz="2800" dirty="0" smtClean="0">
                <a:solidFill>
                  <a:schemeClr val="tx1"/>
                </a:solidFill>
              </a:rPr>
              <a:t>تتجلّى سلوكيات المستهلك بالإقتراب أو التجنب في أربع طرق:</a:t>
            </a:r>
          </a:p>
          <a:p>
            <a:pPr marL="514350" indent="-514350" algn="just" rtl="1">
              <a:buAutoNum type="arabicPeriod"/>
            </a:pPr>
            <a:r>
              <a:rPr lang="ar-DZ" sz="2800" dirty="0" smtClean="0">
                <a:solidFill>
                  <a:schemeClr val="tx1"/>
                </a:solidFill>
              </a:rPr>
              <a:t>الرغبة في البقاء (الاقتراب) أو مغادرة (تجنب) المؤسسة الخدمية.</a:t>
            </a:r>
          </a:p>
          <a:p>
            <a:pPr marL="514350" indent="-514350" algn="just" rtl="1"/>
            <a:r>
              <a:rPr lang="ar-DZ" sz="2800" dirty="0" smtClean="0">
                <a:solidFill>
                  <a:schemeClr val="tx1"/>
                </a:solidFill>
              </a:rPr>
              <a:t>2. الرغبة في مزيد من الاستكشاف والتفاعل مع بيئة الخدمة (الاقتراب) أو الميل إلى تجاهلها (التجنب). </a:t>
            </a:r>
          </a:p>
          <a:p>
            <a:pPr marL="514350" indent="-514350" algn="just" rtl="1"/>
            <a:r>
              <a:rPr lang="ar-DZ" sz="2800" dirty="0" smtClean="0">
                <a:solidFill>
                  <a:schemeClr val="tx1"/>
                </a:solidFill>
              </a:rPr>
              <a:t>3. الرغبة في التواصل مع الآخرين (الاقتراب) أو تجاهل محاولات مقدمي الخدمة للتواصل مع العملاء (التجنب).</a:t>
            </a:r>
          </a:p>
          <a:p>
            <a:pPr marL="514350" indent="-514350" algn="just" rtl="1"/>
            <a:r>
              <a:rPr lang="ar-DZ" sz="2800" dirty="0" smtClean="0">
                <a:solidFill>
                  <a:schemeClr val="tx1"/>
                </a:solidFill>
              </a:rPr>
              <a:t> 4. مشاعر الرضا (الاقتراب) أو خيبة الأمل (التجنب) من تجربة الخدمة.</a:t>
            </a:r>
            <a:endParaRPr lang="ar-DZ" sz="2800" b="1"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260649"/>
            <a:ext cx="5904656" cy="1080120"/>
          </a:xfrm>
        </p:spPr>
        <p:txBody>
          <a:bodyPr/>
          <a:lstStyle/>
          <a:p>
            <a:pPr rtl="1"/>
            <a:r>
              <a:rPr lang="ar-DZ" dirty="0" smtClean="0"/>
              <a:t>المنتج الخدمي</a:t>
            </a:r>
            <a:endParaRPr lang="fr-FR" dirty="0"/>
          </a:p>
        </p:txBody>
      </p:sp>
      <p:sp>
        <p:nvSpPr>
          <p:cNvPr id="3" name="Sous-titre 2"/>
          <p:cNvSpPr>
            <a:spLocks noGrp="1"/>
          </p:cNvSpPr>
          <p:nvPr>
            <p:ph type="subTitle" idx="1"/>
          </p:nvPr>
        </p:nvSpPr>
        <p:spPr>
          <a:xfrm>
            <a:off x="251520" y="1098930"/>
            <a:ext cx="8424936" cy="5786454"/>
          </a:xfrm>
        </p:spPr>
        <p:txBody>
          <a:bodyPr>
            <a:normAutofit/>
          </a:bodyPr>
          <a:lstStyle/>
          <a:p>
            <a:pPr rtl="1"/>
            <a:r>
              <a:rPr lang="ar-DZ" sz="3000" b="1" dirty="0" smtClean="0">
                <a:solidFill>
                  <a:srgbClr val="C00000"/>
                </a:solidFill>
              </a:rPr>
              <a:t>1-</a:t>
            </a:r>
            <a:r>
              <a:rPr lang="ar-DZ" sz="3000" b="1" dirty="0" smtClean="0">
                <a:solidFill>
                  <a:schemeClr val="tx1"/>
                </a:solidFill>
              </a:rPr>
              <a:t> </a:t>
            </a:r>
            <a:r>
              <a:rPr lang="ar-DZ" sz="3000" b="1" dirty="0" smtClean="0">
                <a:solidFill>
                  <a:srgbClr val="C00000"/>
                </a:solidFill>
              </a:rPr>
              <a:t>الخطوات الرئيسة في تخطيط الخدمة </a:t>
            </a:r>
          </a:p>
          <a:p>
            <a:pPr rtl="1"/>
            <a:endParaRPr lang="ar-DZ" sz="3000" b="1" dirty="0" smtClean="0">
              <a:solidFill>
                <a:srgbClr val="C00000"/>
              </a:solidFill>
            </a:endParaRPr>
          </a:p>
          <a:p>
            <a:pPr rtl="1"/>
            <a:endParaRPr lang="ar-DZ" sz="3000" b="1" dirty="0" smtClean="0">
              <a:solidFill>
                <a:srgbClr val="C00000"/>
              </a:solidFill>
            </a:endParaRPr>
          </a:p>
          <a:p>
            <a:pPr rtl="1"/>
            <a:endParaRPr lang="ar-DZ" sz="3000" b="1" dirty="0" smtClean="0">
              <a:solidFill>
                <a:srgbClr val="C00000"/>
              </a:solidFill>
            </a:endParaRPr>
          </a:p>
          <a:p>
            <a:pPr rtl="1"/>
            <a:endParaRPr lang="ar-DZ" sz="2800" b="1" dirty="0" smtClean="0">
              <a:solidFill>
                <a:schemeClr val="tx1"/>
              </a:solidFill>
            </a:endParaRPr>
          </a:p>
        </p:txBody>
      </p:sp>
      <p:sp>
        <p:nvSpPr>
          <p:cNvPr id="4" name="Rectangle 3"/>
          <p:cNvSpPr/>
          <p:nvPr/>
        </p:nvSpPr>
        <p:spPr>
          <a:xfrm>
            <a:off x="3214678" y="1643050"/>
            <a:ext cx="2143140"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t>أهداف المؤسسة</a:t>
            </a:r>
            <a:endParaRPr lang="fr-FR" sz="2800" b="1" dirty="0"/>
          </a:p>
        </p:txBody>
      </p:sp>
      <p:sp>
        <p:nvSpPr>
          <p:cNvPr id="5" name="Rectangle 4"/>
          <p:cNvSpPr/>
          <p:nvPr/>
        </p:nvSpPr>
        <p:spPr>
          <a:xfrm>
            <a:off x="5715008" y="2428868"/>
            <a:ext cx="1714512"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b="1" dirty="0" smtClean="0"/>
              <a:t>الموارد</a:t>
            </a:r>
            <a:endParaRPr lang="ar-DZ" sz="2400" b="1" dirty="0" smtClean="0"/>
          </a:p>
        </p:txBody>
      </p:sp>
      <p:sp>
        <p:nvSpPr>
          <p:cNvPr id="6" name="Rectangle 5"/>
          <p:cNvSpPr/>
          <p:nvPr/>
        </p:nvSpPr>
        <p:spPr>
          <a:xfrm>
            <a:off x="1285852" y="2428868"/>
            <a:ext cx="1714512" cy="3571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t>تحليل السوق</a:t>
            </a:r>
            <a:endParaRPr lang="fr-FR" sz="2400" b="1" dirty="0"/>
          </a:p>
        </p:txBody>
      </p:sp>
      <p:sp>
        <p:nvSpPr>
          <p:cNvPr id="7" name="Rectangle 6"/>
          <p:cNvSpPr/>
          <p:nvPr/>
        </p:nvSpPr>
        <p:spPr>
          <a:xfrm>
            <a:off x="5143504" y="3143272"/>
            <a:ext cx="2500330" cy="4286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DZ" sz="2400" b="1" u="sng" dirty="0" smtClean="0"/>
          </a:p>
          <a:p>
            <a:pPr algn="ctr"/>
            <a:endParaRPr lang="ar-DZ" sz="2400" b="1" u="sng" dirty="0" smtClean="0"/>
          </a:p>
          <a:p>
            <a:pPr algn="ctr"/>
            <a:endParaRPr lang="ar-DZ" sz="2400" b="1" u="sng" dirty="0" smtClean="0"/>
          </a:p>
          <a:p>
            <a:pPr algn="ctr"/>
            <a:r>
              <a:rPr lang="ar-DZ" sz="2400" b="1" u="sng" dirty="0" smtClean="0"/>
              <a:t>بيان الأصول </a:t>
            </a:r>
            <a:r>
              <a:rPr lang="ar-DZ" sz="2400" b="1" u="sng" dirty="0" err="1" smtClean="0"/>
              <a:t>العملىة</a:t>
            </a:r>
            <a:endParaRPr lang="ar-DZ" sz="2400" b="1" u="sng" dirty="0" smtClean="0"/>
          </a:p>
          <a:p>
            <a:pPr algn="ctr" rtl="1"/>
            <a:endParaRPr lang="ar-DZ" sz="2400" b="1" u="sng" dirty="0" smtClean="0"/>
          </a:p>
          <a:p>
            <a:pPr algn="ctr" rtl="1"/>
            <a:endParaRPr lang="ar-DZ" sz="2400" b="1" u="sng" dirty="0" smtClean="0"/>
          </a:p>
          <a:p>
            <a:pPr algn="r"/>
            <a:endParaRPr lang="fr-FR" sz="2400" b="1" dirty="0"/>
          </a:p>
        </p:txBody>
      </p:sp>
      <p:sp>
        <p:nvSpPr>
          <p:cNvPr id="8" name="Rectangle 7"/>
          <p:cNvSpPr/>
          <p:nvPr/>
        </p:nvSpPr>
        <p:spPr>
          <a:xfrm>
            <a:off x="1000100" y="3000372"/>
            <a:ext cx="2500330" cy="5000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ar-DZ" sz="2400" b="1" u="sng" dirty="0" smtClean="0"/>
          </a:p>
          <a:p>
            <a:pPr algn="ctr"/>
            <a:endParaRPr lang="ar-DZ" sz="2400" b="1" u="sng" dirty="0" smtClean="0"/>
          </a:p>
          <a:p>
            <a:pPr algn="ctr"/>
            <a:endParaRPr lang="ar-DZ" sz="2400" b="1" u="sng" dirty="0" smtClean="0"/>
          </a:p>
          <a:p>
            <a:pPr algn="ctr"/>
            <a:r>
              <a:rPr lang="ar-DZ" sz="2400" b="1" u="sng" dirty="0" smtClean="0"/>
              <a:t>بيان الأصول التسويقية</a:t>
            </a:r>
          </a:p>
          <a:p>
            <a:pPr algn="ctr"/>
            <a:endParaRPr lang="ar-DZ" sz="2400" b="1" u="sng" dirty="0" smtClean="0"/>
          </a:p>
          <a:p>
            <a:pPr algn="r"/>
            <a:endParaRPr lang="ar-DZ" sz="2400" b="1" dirty="0" smtClean="0"/>
          </a:p>
          <a:p>
            <a:pPr algn="r"/>
            <a:endParaRPr lang="fr-FR" sz="2400" b="1" dirty="0"/>
          </a:p>
        </p:txBody>
      </p:sp>
      <p:cxnSp>
        <p:nvCxnSpPr>
          <p:cNvPr id="10" name="Forme 9"/>
          <p:cNvCxnSpPr/>
          <p:nvPr/>
        </p:nvCxnSpPr>
        <p:spPr>
          <a:xfrm>
            <a:off x="5500694" y="1928802"/>
            <a:ext cx="1071570" cy="50006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5" name="Forme 24"/>
          <p:cNvCxnSpPr/>
          <p:nvPr/>
        </p:nvCxnSpPr>
        <p:spPr>
          <a:xfrm rot="10800000" flipV="1">
            <a:off x="2000232" y="1928802"/>
            <a:ext cx="1071570" cy="50006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7" name="Connecteur droit avec flèche 26"/>
          <p:cNvCxnSpPr>
            <a:stCxn id="5" idx="2"/>
          </p:cNvCxnSpPr>
          <p:nvPr/>
        </p:nvCxnSpPr>
        <p:spPr>
          <a:xfrm rot="5400000">
            <a:off x="6429388" y="3000372"/>
            <a:ext cx="28575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6" idx="2"/>
          </p:cNvCxnSpPr>
          <p:nvPr/>
        </p:nvCxnSpPr>
        <p:spPr>
          <a:xfrm rot="5400000">
            <a:off x="2035951" y="2893215"/>
            <a:ext cx="21431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500562" y="3857628"/>
            <a:ext cx="3071834" cy="2214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u="sng" dirty="0" smtClean="0"/>
              <a:t>مفهوم عملية الخدمة</a:t>
            </a:r>
          </a:p>
          <a:p>
            <a:pPr algn="r" rtl="1">
              <a:buFont typeface="Wingdings" pitchFamily="2" charset="2"/>
              <a:buChar char="§"/>
            </a:pPr>
            <a:r>
              <a:rPr lang="ar-DZ" sz="2000" b="1" dirty="0" smtClean="0"/>
              <a:t>طبيعة العملية</a:t>
            </a:r>
          </a:p>
          <a:p>
            <a:pPr algn="r" rtl="1">
              <a:buFont typeface="Wingdings" pitchFamily="2" charset="2"/>
              <a:buChar char="§"/>
            </a:pPr>
            <a:r>
              <a:rPr lang="ar-DZ" sz="2000" b="1" dirty="0" smtClean="0"/>
              <a:t>عمليات ذات أهداف جغرافية</a:t>
            </a:r>
          </a:p>
          <a:p>
            <a:pPr algn="r" rtl="1">
              <a:buFont typeface="Wingdings" pitchFamily="2" charset="2"/>
              <a:buChar char="§"/>
            </a:pPr>
            <a:r>
              <a:rPr lang="ar-DZ" sz="2000" b="1" dirty="0" smtClean="0"/>
              <a:t>الجدولة</a:t>
            </a:r>
          </a:p>
          <a:p>
            <a:pPr algn="r" rtl="1">
              <a:buFont typeface="Wingdings" pitchFamily="2" charset="2"/>
              <a:buChar char="§"/>
            </a:pPr>
            <a:r>
              <a:rPr lang="ar-DZ" sz="2000" b="1" dirty="0" smtClean="0"/>
              <a:t>الموارد البشرية</a:t>
            </a:r>
            <a:r>
              <a:rPr lang="ar-DZ" sz="2000" b="1" dirty="0" err="1" smtClean="0"/>
              <a:t>(المهارات...)</a:t>
            </a:r>
            <a:endParaRPr lang="ar-DZ" sz="2000" b="1" dirty="0" smtClean="0"/>
          </a:p>
          <a:p>
            <a:pPr algn="r" rtl="1">
              <a:buFont typeface="Wingdings" pitchFamily="2" charset="2"/>
              <a:buChar char="§"/>
            </a:pPr>
            <a:r>
              <a:rPr lang="ar-DZ" sz="2000" b="1" dirty="0" smtClean="0"/>
              <a:t>التفاعل أثناء المشاركة والفعالية</a:t>
            </a:r>
          </a:p>
          <a:p>
            <a:pPr algn="r" rtl="1">
              <a:buFont typeface="Wingdings" pitchFamily="2" charset="2"/>
              <a:buChar char="§"/>
            </a:pPr>
            <a:r>
              <a:rPr lang="ar-DZ" sz="2000" b="1" dirty="0" smtClean="0"/>
              <a:t>الوضوح الخلفي والأمامي</a:t>
            </a:r>
            <a:endParaRPr lang="fr-FR" sz="2000" b="1" dirty="0"/>
          </a:p>
        </p:txBody>
      </p:sp>
      <p:sp>
        <p:nvSpPr>
          <p:cNvPr id="33" name="Rectangle 32"/>
          <p:cNvSpPr/>
          <p:nvPr/>
        </p:nvSpPr>
        <p:spPr>
          <a:xfrm>
            <a:off x="785786" y="3857628"/>
            <a:ext cx="3071834" cy="2214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400" b="1" u="sng" dirty="0" smtClean="0"/>
              <a:t>مفهوم تسويق الخدمة</a:t>
            </a:r>
          </a:p>
          <a:p>
            <a:pPr algn="ctr"/>
            <a:endParaRPr lang="ar-DZ" sz="2000" b="1" dirty="0" smtClean="0"/>
          </a:p>
          <a:p>
            <a:pPr algn="r" rtl="1">
              <a:buFont typeface="Wingdings" pitchFamily="2" charset="2"/>
              <a:buChar char="§"/>
            </a:pPr>
            <a:r>
              <a:rPr lang="ar-DZ" sz="2000" b="1" dirty="0" smtClean="0"/>
              <a:t>منافع للعميل (الخدمة الجوهر، الخدمة الإضافية،أسلوب ومستوى الخدمة، التوصيل)</a:t>
            </a:r>
          </a:p>
          <a:p>
            <a:pPr algn="r" rtl="1">
              <a:buFont typeface="Wingdings" pitchFamily="2" charset="2"/>
              <a:buChar char="§"/>
            </a:pPr>
            <a:r>
              <a:rPr lang="ar-DZ" sz="2000" b="1" dirty="0" smtClean="0"/>
              <a:t>تكاليف المستفيد (السعر، الوقت،الجهد، خبرات سلبية </a:t>
            </a:r>
            <a:endParaRPr lang="fr-FR" sz="2000" b="1" dirty="0"/>
          </a:p>
        </p:txBody>
      </p:sp>
      <p:sp>
        <p:nvSpPr>
          <p:cNvPr id="34" name="Rectangle 33"/>
          <p:cNvSpPr/>
          <p:nvPr/>
        </p:nvSpPr>
        <p:spPr>
          <a:xfrm>
            <a:off x="3357554" y="6143644"/>
            <a:ext cx="1643074" cy="571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t>عملية تقديم الخدمة</a:t>
            </a:r>
            <a:endParaRPr lang="fr-FR" sz="2400" b="1" dirty="0"/>
          </a:p>
        </p:txBody>
      </p:sp>
      <p:cxnSp>
        <p:nvCxnSpPr>
          <p:cNvPr id="38" name="Connecteur droit avec flèche 37"/>
          <p:cNvCxnSpPr>
            <a:stCxn id="7" idx="2"/>
          </p:cNvCxnSpPr>
          <p:nvPr/>
        </p:nvCxnSpPr>
        <p:spPr>
          <a:xfrm rot="16200000" flipH="1">
            <a:off x="6268652" y="3696892"/>
            <a:ext cx="28575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8" idx="2"/>
          </p:cNvCxnSpPr>
          <p:nvPr/>
        </p:nvCxnSpPr>
        <p:spPr>
          <a:xfrm rot="5400000">
            <a:off x="2053811" y="3661174"/>
            <a:ext cx="35719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Forme 41"/>
          <p:cNvCxnSpPr>
            <a:stCxn id="32" idx="2"/>
            <a:endCxn id="34" idx="3"/>
          </p:cNvCxnSpPr>
          <p:nvPr/>
        </p:nvCxnSpPr>
        <p:spPr>
          <a:xfrm rot="5400000">
            <a:off x="5339965" y="5732870"/>
            <a:ext cx="357178" cy="1035851"/>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4" name="Forme 43"/>
          <p:cNvCxnSpPr>
            <a:stCxn id="33" idx="2"/>
            <a:endCxn id="34" idx="1"/>
          </p:cNvCxnSpPr>
          <p:nvPr/>
        </p:nvCxnSpPr>
        <p:spPr>
          <a:xfrm rot="16200000" flipH="1">
            <a:off x="2661039" y="5732869"/>
            <a:ext cx="357178" cy="103585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4"/>
            <a:ext cx="8358246" cy="642942"/>
          </a:xfrm>
        </p:spPr>
        <p:txBody>
          <a:bodyPr>
            <a:normAutofit/>
          </a:bodyPr>
          <a:lstStyle/>
          <a:p>
            <a:pPr algn="r" rtl="1"/>
            <a:r>
              <a:rPr lang="ar-DZ" sz="2800" b="1" dirty="0" smtClean="0"/>
              <a:t>3ــ تطوير فضاء الخدمة </a:t>
            </a:r>
            <a:r>
              <a:rPr lang="fr-FR" sz="2400" b="1" dirty="0" smtClean="0"/>
              <a:t>The </a:t>
            </a:r>
            <a:r>
              <a:rPr lang="fr-FR" sz="2400" b="1" dirty="0" err="1" smtClean="0"/>
              <a:t>Development</a:t>
            </a:r>
            <a:r>
              <a:rPr lang="fr-FR" sz="2400" b="1" dirty="0" smtClean="0"/>
              <a:t> of </a:t>
            </a:r>
            <a:r>
              <a:rPr lang="fr-FR" sz="2400" b="1" dirty="0" err="1" smtClean="0"/>
              <a:t>Servicescapes</a:t>
            </a:r>
            <a:endParaRPr lang="ar-DZ" sz="2400" b="1" dirty="0" smtClean="0"/>
          </a:p>
        </p:txBody>
      </p:sp>
      <p:sp>
        <p:nvSpPr>
          <p:cNvPr id="3" name="Sous-titre 2"/>
          <p:cNvSpPr>
            <a:spLocks noGrp="1"/>
          </p:cNvSpPr>
          <p:nvPr>
            <p:ph type="subTitle" idx="1"/>
          </p:nvPr>
        </p:nvSpPr>
        <p:spPr>
          <a:xfrm>
            <a:off x="251520" y="1340768"/>
            <a:ext cx="8424936" cy="5304082"/>
          </a:xfrm>
        </p:spPr>
        <p:txBody>
          <a:bodyPr>
            <a:normAutofit/>
          </a:bodyPr>
          <a:lstStyle/>
          <a:p>
            <a:pPr rtl="1"/>
            <a:endParaRPr lang="ar-DZ" sz="3000" b="1" dirty="0" smtClean="0">
              <a:solidFill>
                <a:srgbClr val="C00000"/>
              </a:solidFill>
            </a:endParaRPr>
          </a:p>
          <a:p>
            <a:pPr algn="just" rtl="1"/>
            <a:r>
              <a:rPr lang="ar-DZ" sz="2800" b="1" dirty="0" smtClean="0">
                <a:solidFill>
                  <a:schemeClr val="tx1"/>
                </a:solidFill>
              </a:rPr>
              <a:t>3ــ تطوير فضاء الخدمة </a:t>
            </a:r>
            <a:r>
              <a:rPr lang="fr-FR" sz="2400" b="1" dirty="0" smtClean="0">
                <a:solidFill>
                  <a:schemeClr val="tx1"/>
                </a:solidFill>
              </a:rPr>
              <a:t>The </a:t>
            </a:r>
            <a:r>
              <a:rPr lang="fr-FR" sz="2400" b="1" dirty="0" err="1" smtClean="0">
                <a:solidFill>
                  <a:schemeClr val="tx1"/>
                </a:solidFill>
              </a:rPr>
              <a:t>Development</a:t>
            </a:r>
            <a:r>
              <a:rPr lang="fr-FR" sz="2400" b="1" dirty="0" smtClean="0">
                <a:solidFill>
                  <a:schemeClr val="tx1"/>
                </a:solidFill>
              </a:rPr>
              <a:t> of </a:t>
            </a:r>
            <a:r>
              <a:rPr lang="fr-FR" sz="2400" b="1" dirty="0" err="1" smtClean="0">
                <a:solidFill>
                  <a:schemeClr val="tx1"/>
                </a:solidFill>
              </a:rPr>
              <a:t>Servicescapes</a:t>
            </a:r>
            <a:endParaRPr lang="ar-DZ" sz="2400" b="1" dirty="0" smtClean="0">
              <a:solidFill>
                <a:schemeClr val="tx1"/>
              </a:solidFill>
            </a:endParaRPr>
          </a:p>
          <a:p>
            <a:pPr algn="just" rtl="1"/>
            <a:r>
              <a:rPr lang="ar-DZ" sz="2800" b="1" dirty="0" smtClean="0">
                <a:solidFill>
                  <a:schemeClr val="tx1"/>
                </a:solidFill>
              </a:rPr>
              <a:t>3ــ تطوير فضاء الخدمة </a:t>
            </a:r>
            <a:r>
              <a:rPr lang="fr-FR" sz="2400" b="1" dirty="0" smtClean="0">
                <a:solidFill>
                  <a:schemeClr val="tx1"/>
                </a:solidFill>
              </a:rPr>
              <a:t>The </a:t>
            </a:r>
            <a:r>
              <a:rPr lang="fr-FR" sz="2400" b="1" dirty="0" err="1" smtClean="0">
                <a:solidFill>
                  <a:schemeClr val="tx1"/>
                </a:solidFill>
              </a:rPr>
              <a:t>Development</a:t>
            </a:r>
            <a:r>
              <a:rPr lang="fr-FR" sz="2400" b="1" dirty="0" smtClean="0">
                <a:solidFill>
                  <a:schemeClr val="tx1"/>
                </a:solidFill>
              </a:rPr>
              <a:t> of </a:t>
            </a:r>
            <a:r>
              <a:rPr lang="fr-FR" sz="2400" b="1" dirty="0" err="1" smtClean="0">
                <a:solidFill>
                  <a:schemeClr val="tx1"/>
                </a:solidFill>
              </a:rPr>
              <a:t>Servicescapes</a:t>
            </a:r>
            <a:endParaRPr lang="ar-DZ" sz="2400" b="1" dirty="0" smtClean="0">
              <a:solidFill>
                <a:schemeClr val="tx1"/>
              </a:solidFill>
            </a:endParaRPr>
          </a:p>
          <a:p>
            <a:pPr algn="just" rtl="1"/>
            <a:endParaRPr lang="ar-DZ" sz="2400" b="1" dirty="0" smtClean="0">
              <a:solidFill>
                <a:schemeClr val="tx1"/>
              </a:solidFill>
            </a:endParaRPr>
          </a:p>
        </p:txBody>
      </p:sp>
      <p:pic>
        <p:nvPicPr>
          <p:cNvPr id="3075" name="Picture 3"/>
          <p:cNvPicPr>
            <a:picLocks noChangeAspect="1" noChangeArrowheads="1"/>
          </p:cNvPicPr>
          <p:nvPr/>
        </p:nvPicPr>
        <p:blipFill>
          <a:blip r:embed="rId3"/>
          <a:srcRect/>
          <a:stretch>
            <a:fillRect/>
          </a:stretch>
        </p:blipFill>
        <p:spPr bwMode="auto">
          <a:xfrm>
            <a:off x="0" y="642919"/>
            <a:ext cx="9144000"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algn="just" rtl="1"/>
            <a:r>
              <a:rPr lang="ar-DZ" sz="2800" dirty="0" smtClean="0">
                <a:solidFill>
                  <a:schemeClr val="tx1"/>
                </a:solidFill>
              </a:rPr>
              <a:t>يرتبط رضا الموظفين ورضا العملاء بشكل واضح. دعنا نقول ذلك مرة أخرى بطريقة أخرى... إذا كنت تريد إرضاء عملائك، فإن رضا الموظفين أمر بالغ الأهمية! الوجه العام لشركة الخدمات هم موظفو الخطوط الأمامية.</a:t>
            </a:r>
            <a:endParaRPr lang="ar-DZ" sz="3000" b="1" dirty="0" smtClean="0">
              <a:solidFill>
                <a:schemeClr val="tx1"/>
              </a:solidFill>
            </a:endParaRPr>
          </a:p>
        </p:txBody>
      </p:sp>
      <p:pic>
        <p:nvPicPr>
          <p:cNvPr id="4098" name="Picture 2"/>
          <p:cNvPicPr>
            <a:picLocks noChangeAspect="1" noChangeArrowheads="1"/>
          </p:cNvPicPr>
          <p:nvPr/>
        </p:nvPicPr>
        <p:blipFill>
          <a:blip r:embed="rId3"/>
          <a:srcRect/>
          <a:stretch>
            <a:fillRect/>
          </a:stretch>
        </p:blipFill>
        <p:spPr bwMode="auto">
          <a:xfrm>
            <a:off x="0" y="1357298"/>
            <a:ext cx="9143999"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algn="just" rtl="1"/>
            <a:r>
              <a:rPr lang="ar-DZ" sz="2800" dirty="0" smtClean="0">
                <a:solidFill>
                  <a:schemeClr val="tx1"/>
                </a:solidFill>
              </a:rPr>
              <a:t>تكشف الروابط الموجودة في السلسلة أن رضا الموظفين ورضا العملاء يتناسبان بشكل مباشر. يظل الموظفون الراضون مع الشركة ويحسنون إنتاجيتهم الفردية.</a:t>
            </a:r>
          </a:p>
          <a:p>
            <a:pPr algn="just" rtl="1"/>
            <a:r>
              <a:rPr lang="ar-DZ" sz="2800" dirty="0" smtClean="0">
                <a:solidFill>
                  <a:schemeClr val="tx1"/>
                </a:solidFill>
              </a:rPr>
              <a:t>غالبًا ما تنعكس مواقف الموظفين ومعتقداتهم حول المنظمة في سلوكياتهم. ونظرًا لأن شركات الخدمات غالبًا ما تشرك العميل كمنتج مشارك، فإن تأثيرات ممارسات وسياسات الموارد البشرية بالإضافة إلى مناخ المنظمة تكون مرئية للعملاء. تظهر عدد كبير من الدراسات أن تصور الموظفين لمناخ الخدمة يرتبط ارتباطًا مباشرًا بتصور العملاء لجودة الخدمة</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algn="just" rtl="1"/>
            <a:r>
              <a:rPr lang="ar-DZ" sz="2800" dirty="0" smtClean="0">
                <a:solidFill>
                  <a:schemeClr val="tx1"/>
                </a:solidFill>
              </a:rPr>
              <a:t>يرتبط رضا العملاء ارتباطًا مباشرًا بولائهم الذي يظهر من خلال عمليات الشراء المتكررة والإحالات الإيجابية الشفهية للعملاء الآخرين. تتمثل الآثار الصافية للاحتفاظ بالعملاء في زيادة إيرادات وربحية للشركة.</a:t>
            </a:r>
          </a:p>
          <a:p>
            <a:pPr algn="just" rtl="1"/>
            <a:r>
              <a:rPr lang="ar-DZ" sz="2800" dirty="0" smtClean="0">
                <a:solidFill>
                  <a:schemeClr val="tx1"/>
                </a:solidFill>
              </a:rPr>
              <a:t>إن النتائج المرتبطة برضا الموظفين - قيم الخدمة الخارجية، ورضا العملاء، وولاء العملاء، ونمو الإيرادات، وزيادة الربحية - تعزز التزام الشركة بالتحسين المستمر لجودة الخدمة الداخلية. وباعتبارهم متلقين لتحسينات الجودة الداخلية واستجابات العملاء الإيجابية، فإن الموظفين يجربون بشكل مباشر ثمار جهودهم. </a:t>
            </a:r>
            <a:endParaRPr lang="ar-DZ" sz="3000" b="1" dirty="0" smtClean="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تتطلّب عملية تقديم الخدمة، ولخاصية تلازمية الخدمة، حضور كل من مقدّم الخدمة وطالبها معا. يسمى الاتّصال المباشر بين الطرفين </a:t>
            </a:r>
            <a:r>
              <a:rPr lang="ar-DZ" sz="2800" dirty="0" smtClean="0">
                <a:solidFill>
                  <a:srgbClr val="FF0000"/>
                </a:solidFill>
              </a:rPr>
              <a:t>بلحظة الحقيقة، </a:t>
            </a:r>
            <a:r>
              <a:rPr lang="en-US" sz="2400" dirty="0" smtClean="0">
                <a:solidFill>
                  <a:srgbClr val="FF0000"/>
                </a:solidFill>
              </a:rPr>
              <a:t>The moment of truth</a:t>
            </a:r>
            <a:r>
              <a:rPr lang="ar-DZ" sz="2800" dirty="0" smtClean="0">
                <a:solidFill>
                  <a:schemeClr val="tx1"/>
                </a:solidFill>
              </a:rPr>
              <a:t>، إنّها اللّحظة التي تحدّد مستوى جودة الخدمة في ذهن الزبون.</a:t>
            </a:r>
          </a:p>
          <a:p>
            <a:pPr lvl="0" algn="just" rtl="1"/>
            <a:r>
              <a:rPr lang="ar-DZ" sz="2800" dirty="0" smtClean="0">
                <a:solidFill>
                  <a:schemeClr val="tx1"/>
                </a:solidFill>
              </a:rPr>
              <a:t>لاعتقادها الراسخ بأنّ لحظة الحقيقة مفصلية في بلوغ السبق في توفير خدمة عالية الجودة، لجأت بعض المؤسسات الخدمية بإعادة هيكلة أقسامها ووظائفها بطريقة تقوم على مفهوم </a:t>
            </a:r>
            <a:r>
              <a:rPr lang="ar-DZ" sz="2800" dirty="0" smtClean="0">
                <a:solidFill>
                  <a:srgbClr val="FF0000"/>
                </a:solidFill>
              </a:rPr>
              <a:t>”</a:t>
            </a:r>
            <a:r>
              <a:rPr lang="ar-DZ" sz="2800" b="1" dirty="0" smtClean="0">
                <a:solidFill>
                  <a:srgbClr val="FF0000"/>
                </a:solidFill>
              </a:rPr>
              <a:t>لقاء الخدمة</a:t>
            </a:r>
            <a:r>
              <a:rPr lang="ar-DZ" sz="2800" dirty="0" smtClean="0">
                <a:solidFill>
                  <a:srgbClr val="FF0000"/>
                </a:solidFill>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pic>
        <p:nvPicPr>
          <p:cNvPr id="4" name="Picture 2"/>
          <p:cNvPicPr>
            <a:picLocks noChangeAspect="1" noChangeArrowheads="1"/>
          </p:cNvPicPr>
          <p:nvPr/>
        </p:nvPicPr>
        <p:blipFill>
          <a:blip r:embed="rId3"/>
          <a:srcRect/>
          <a:stretch>
            <a:fillRect/>
          </a:stretch>
        </p:blipFill>
        <p:spPr bwMode="auto">
          <a:xfrm>
            <a:off x="0" y="1428736"/>
            <a:ext cx="9144000"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0" y="1428736"/>
            <a:ext cx="9143999"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pic>
        <p:nvPicPr>
          <p:cNvPr id="6" name="Picture 2"/>
          <p:cNvPicPr>
            <a:picLocks noChangeAspect="1" noChangeArrowheads="1"/>
          </p:cNvPicPr>
          <p:nvPr/>
        </p:nvPicPr>
        <p:blipFill>
          <a:blip r:embed="rId3"/>
          <a:srcRect/>
          <a:stretch>
            <a:fillRect/>
          </a:stretch>
        </p:blipFill>
        <p:spPr bwMode="auto">
          <a:xfrm>
            <a:off x="0" y="1500174"/>
            <a:ext cx="914400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7290" y="260649"/>
            <a:ext cx="6643734" cy="1080120"/>
          </a:xfrm>
        </p:spPr>
        <p:txBody>
          <a:bodyPr>
            <a:noAutofit/>
          </a:bodyPr>
          <a:lstStyle/>
          <a:p>
            <a:pPr rtl="1"/>
            <a:r>
              <a:rPr lang="ar-DZ" sz="4000" dirty="0" smtClean="0"/>
              <a:t>الناس كاستراتيجية: إدارة لقاء الخدمة</a:t>
            </a:r>
            <a:endParaRPr lang="fr-FR" sz="4000" dirty="0"/>
          </a:p>
        </p:txBody>
      </p:sp>
      <p:sp>
        <p:nvSpPr>
          <p:cNvPr id="3" name="Sous-titre 2"/>
          <p:cNvSpPr>
            <a:spLocks noGrp="1"/>
          </p:cNvSpPr>
          <p:nvPr>
            <p:ph type="subTitle" idx="1"/>
          </p:nvPr>
        </p:nvSpPr>
        <p:spPr>
          <a:xfrm>
            <a:off x="251520" y="1340768"/>
            <a:ext cx="8424936" cy="5304082"/>
          </a:xfrm>
        </p:spPr>
        <p:txBody>
          <a:bodyPr>
            <a:normAutofit/>
          </a:bodyPr>
          <a:lstStyle/>
          <a:p>
            <a:pPr algn="just" rtl="1"/>
            <a:r>
              <a:rPr lang="ar-DZ" sz="3000" b="1" dirty="0" smtClean="0">
                <a:solidFill>
                  <a:srgbClr val="C00000"/>
                </a:solidFill>
              </a:rPr>
              <a:t>تمهيد:</a:t>
            </a:r>
          </a:p>
          <a:p>
            <a:pPr algn="just" rtl="1"/>
            <a:endParaRPr lang="ar-DZ" sz="3000" b="1" dirty="0" smtClean="0">
              <a:solidFill>
                <a:srgbClr val="C00000"/>
              </a:solidFill>
            </a:endParaRPr>
          </a:p>
          <a:p>
            <a:pPr lvl="0" algn="just" rtl="1"/>
            <a:r>
              <a:rPr lang="ar-DZ" sz="2800" dirty="0" smtClean="0">
                <a:solidFill>
                  <a:schemeClr val="tx1"/>
                </a:solidFill>
              </a:rPr>
              <a:t>لجأت شركة الطيران الاسكندينافية </a:t>
            </a:r>
            <a:r>
              <a:rPr lang="en-US" sz="2800" dirty="0" smtClean="0">
                <a:solidFill>
                  <a:schemeClr val="tx1"/>
                </a:solidFill>
              </a:rPr>
              <a:t>SAS</a:t>
            </a:r>
            <a:r>
              <a:rPr lang="ar-DZ" sz="2800" dirty="0" smtClean="0">
                <a:solidFill>
                  <a:schemeClr val="tx1"/>
                </a:solidFill>
              </a:rPr>
              <a:t>  بقلب هيكلها التنظيمي رأسا على عقب بطريقة جعلت وظيفة الخطوط الأمامية </a:t>
            </a:r>
            <a:r>
              <a:rPr lang="en-US" sz="2800" dirty="0" smtClean="0">
                <a:solidFill>
                  <a:schemeClr val="tx1"/>
                </a:solidFill>
              </a:rPr>
              <a:t>Customer-Encounter </a:t>
            </a:r>
            <a:r>
              <a:rPr lang="en-US" sz="2800" dirty="0" err="1" smtClean="0">
                <a:solidFill>
                  <a:schemeClr val="tx1"/>
                </a:solidFill>
              </a:rPr>
              <a:t>Personel</a:t>
            </a:r>
            <a:r>
              <a:rPr lang="en-US" sz="2800" dirty="0" smtClean="0">
                <a:solidFill>
                  <a:schemeClr val="tx1"/>
                </a:solidFill>
              </a:rPr>
              <a:t> </a:t>
            </a:r>
            <a:r>
              <a:rPr lang="ar-DZ" sz="2800" dirty="0" smtClean="0">
                <a:solidFill>
                  <a:schemeClr val="tx1"/>
                </a:solidFill>
              </a:rPr>
              <a:t> في أعلى مستويات التنظيم. إنّ لجوء الشركة إلى هذا التغيير هو إشارة منها إلى تحويل تركيزها نحو إرضاء الزبون وإدارة لحظات الحقيقة، الأمر الذي تطلّب تقسيم الشركة إلى عدد من مراكز الأرباح وتفويض الصلاحيات والمسؤوليات لتمكين المسيرين في الخطوط الأمامية من اتّخاذ القرارات المناسبة وبشكل مستقل.</a:t>
            </a:r>
            <a:endParaRPr lang="en-US" sz="2800" dirty="0" smtClean="0">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0" y="1357298"/>
            <a:ext cx="914400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5886</Words>
  <Application>Microsoft Office PowerPoint</Application>
  <PresentationFormat>On-screen Show (4:3)</PresentationFormat>
  <Paragraphs>781</Paragraphs>
  <Slides>108</Slides>
  <Notes>66</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Thème Office</vt:lpstr>
      <vt:lpstr>تسويق الخدمات</vt:lpstr>
      <vt:lpstr>تسويق الخدمات</vt:lpstr>
      <vt:lpstr>تسويق الخدمات</vt:lpstr>
      <vt:lpstr>تسويق الخدمات</vt:lpstr>
      <vt:lpstr>تسويق الخدمات</vt:lpstr>
      <vt:lpstr>تسويق الخدمات</vt:lpstr>
      <vt:lpstr>المنتج الخدمي</vt:lpstr>
      <vt:lpstr>المنتج الخدمي</vt:lpstr>
      <vt:lpstr>المنتج الخدمي</vt:lpstr>
      <vt:lpstr>المنتج الخدمي</vt:lpstr>
      <vt:lpstr>المنتج الخدمي</vt:lpstr>
      <vt:lpstr>المنتج الخدمي</vt:lpstr>
      <vt:lpstr>: المنتج الخدمي</vt:lpstr>
      <vt:lpstr>: المنتج الخدمي</vt:lpstr>
      <vt:lpstr>الفصل الثاني: المنتج الخدمي</vt:lpstr>
      <vt:lpstr>المنتج الخدمي</vt:lpstr>
      <vt:lpstr>المنتج الخدمي</vt:lpstr>
      <vt:lpstr>المنتج الخدمي</vt:lpstr>
      <vt:lpstr>المنتج الخدمي</vt:lpstr>
      <vt:lpstr>المنتج الخدمي</vt:lpstr>
      <vt:lpstr>المنتج الخدمي</vt:lpstr>
      <vt:lpstr>تسعير المنتج الخدمي</vt:lpstr>
      <vt:lpstr>تسعير المنتج الخدمي</vt:lpstr>
      <vt:lpstr>تسعير المنتج الخدمي</vt:lpstr>
      <vt:lpstr>تسعير المنتج الخدمي</vt:lpstr>
      <vt:lpstr>تسعير المنتج الخدمي</vt:lpstr>
      <vt:lpstr>تسعير المنتج الخدمي</vt:lpstr>
      <vt:lpstr>تسعير المنتج الخدمي</vt:lpstr>
      <vt:lpstr>تسعير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توزيع المنتج الخدمي</vt:lpstr>
      <vt:lpstr>الاتصال  الاتصال التسويقي الخدمي (الترويج) </vt:lpstr>
      <vt:lpstr>الاتصال  الاتصال التسويقي الخدمي (الترويج) </vt:lpstr>
      <vt:lpstr>الاتصال  الاتصال التسويقي الخدمي (الترويج) </vt:lpstr>
      <vt:lpstr>الاتصال  الاتصال التسويقي الخدمي (الترويج) </vt:lpstr>
      <vt:lpstr>الاتصال  الاتصال التسويقي الخدمي (الترويج) </vt:lpstr>
      <vt:lpstr>الاتصال  الاتصال التسويقي الخدمي (الترويج) </vt:lpstr>
      <vt:lpstr>الاتصال  الاتصال التسويقي الخدمي (الترويج) </vt:lpstr>
      <vt:lpstr>الاتصال  الاتصال التسويقي (الترويج) </vt:lpstr>
      <vt:lpstr>الاتصال  الاتصال التسويقي (الترويج)</vt:lpstr>
      <vt:lpstr>الاتصال  الاتصال التسويقي (الترويج)  2ـ تنشيط المبيعات </vt:lpstr>
      <vt:lpstr>الاتصال  الاتصال التسويقي (الترويج)</vt:lpstr>
      <vt:lpstr> 2ـ تنشيط المبيعات </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3ـ النشر والعلاقات العامّة</vt:lpstr>
      <vt:lpstr>الاتصال التسويقي  4ـ البيع الشخصي (قوّة البيع)</vt:lpstr>
      <vt:lpstr>الاتصال التسويقي  4ـ البيع الشخصي (قوّة البيع)</vt:lpstr>
      <vt:lpstr>الاتصال التسويقي  4ـ البيع الشخصي (قوّة البيع)</vt:lpstr>
      <vt:lpstr>الاتصال التسويقي  4ـ البيع الشخصي (قوّة البيع)</vt:lpstr>
      <vt:lpstr>الاتصال التسويقي  5ـ التسويق المباشر</vt:lpstr>
      <vt:lpstr>الاتصال التسويقي  5ـ التسويق المباشر</vt:lpstr>
      <vt:lpstr>الاتصال التسويقي  5ـ التسويق المباشر</vt:lpstr>
      <vt:lpstr>الاتصال التسويقي  6ـ التسويق الالكتروني\الاتصال التفاعلي</vt:lpstr>
      <vt:lpstr>الاتصال التسويقي  6ـ التسويق الالكتروني\الاتصال التفاعلي</vt:lpstr>
      <vt:lpstr>الاتصال التسويقي  6ـ التسويق الالكتروني\الاتصال التفاعلي</vt:lpstr>
      <vt:lpstr>الاتصال التسويقي  6ـ التسويق الالكتروني\الاتصال التفاعلي</vt:lpstr>
      <vt:lpstr>الاتصال التسويقي  6ـ التسويق الالكتروني\الاتصال التفاعلي</vt:lpstr>
      <vt:lpstr>الاتصال التسويقي  6ـ التسويق الالكتروني\الاتصال التفاعلي</vt:lpstr>
      <vt:lpstr>الاتصال التسويقي  6ـ التسويق الالكتروني\الاتصال التفاعلي</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إدارة الدليل المادي في الخدمات</vt:lpstr>
      <vt:lpstr>3ــ تطوير فضاء الخدمة The Development of Servicescapes</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الناس كاستراتيجية: إدارة لقاء الخدمة</vt:lpstr>
      <vt:lpstr>عملية تقديم الخدمة(الاجراءات)</vt:lpstr>
      <vt:lpstr>عملية تقديم الخدمة(الاجراءات)</vt:lpstr>
      <vt:lpstr>عملية تقديم الخدمة(الاجراءات)</vt:lpstr>
      <vt:lpstr>عملية تقديم الخدمة(الاجراءات)</vt:lpstr>
      <vt:lpstr>عملية تقديم الخدمة(الاجراءات)</vt:lpstr>
      <vt:lpstr>عملية تقديم الخدمة(الاجراءات)</vt:lpstr>
      <vt:lpstr>عملية تقديم الخدمة(الاجراءات)</vt:lpstr>
      <vt:lpstr>عملية تقديم الخدمة(الاجراءات)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المفهوم التسويقي والخدمات</dc:title>
  <dc:creator>PC</dc:creator>
  <cp:lastModifiedBy>DELL</cp:lastModifiedBy>
  <cp:revision>168</cp:revision>
  <dcterms:created xsi:type="dcterms:W3CDTF">2015-10-19T16:11:42Z</dcterms:created>
  <dcterms:modified xsi:type="dcterms:W3CDTF">2023-12-14T08:56:10Z</dcterms:modified>
</cp:coreProperties>
</file>