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6" r:id="rId2"/>
    <p:sldId id="322" r:id="rId3"/>
    <p:sldId id="323" r:id="rId4"/>
    <p:sldId id="324" r:id="rId5"/>
    <p:sldId id="325" r:id="rId6"/>
    <p:sldId id="326" r:id="rId7"/>
    <p:sldId id="327" r:id="rId8"/>
    <p:sldId id="328" r:id="rId9"/>
    <p:sldId id="329" r:id="rId10"/>
    <p:sldId id="330" r:id="rId11"/>
    <p:sldId id="331" r:id="rId12"/>
    <p:sldId id="338" r:id="rId13"/>
    <p:sldId id="332" r:id="rId14"/>
    <p:sldId id="333" r:id="rId15"/>
    <p:sldId id="334" r:id="rId16"/>
    <p:sldId id="335" r:id="rId17"/>
    <p:sldId id="336" r:id="rId18"/>
    <p:sldId id="337" r:id="rId19"/>
    <p:sldId id="33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9FB69-CC0E-4F11-AFBA-1B8328A72C1E}" type="datetimeFigureOut">
              <a:rPr lang="fr-FR" smtClean="0"/>
              <a:pPr/>
              <a:t>13/02/2021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466984-CAC9-4329-BCFB-69DB0352A8C0}"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7ABC1A1-015F-4C2F-B269-A44299AB6438}" type="datetimeFigureOut">
              <a:rPr lang="fr-FR" smtClean="0"/>
              <a:pPr/>
              <a:t>13/02/2021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150271-2E74-4D33-8BBD-240576BAED7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BC1A1-015F-4C2F-B269-A44299AB6438}" type="datetimeFigureOut">
              <a:rPr lang="fr-FR" smtClean="0"/>
              <a:pPr/>
              <a:t>13/02/2021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50271-2E74-4D33-8BBD-240576BAED7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لماذا سلوك المستهلك في الخدمات؟</a:t>
            </a:r>
          </a:p>
          <a:p>
            <a:pPr rtl="1"/>
            <a:endParaRPr lang="ar-DZ" b="1" dirty="0" smtClean="0">
              <a:solidFill>
                <a:srgbClr val="C00000"/>
              </a:solidFill>
            </a:endParaRPr>
          </a:p>
          <a:p>
            <a:pPr rtl="1"/>
            <a:endParaRPr lang="ar-DZ" b="1" dirty="0" smtClean="0">
              <a:solidFill>
                <a:srgbClr val="FF0000"/>
              </a:solidFill>
            </a:endParaRPr>
          </a:p>
          <a:p>
            <a:pPr algn="r" rtl="1"/>
            <a:endParaRPr lang="ar-DZ" sz="2800" b="1" dirty="0" smtClean="0">
              <a:solidFill>
                <a:srgbClr val="C00000"/>
              </a:solidFill>
            </a:endParaRPr>
          </a:p>
          <a:p>
            <a:pPr algn="r" rtl="1"/>
            <a:endParaRPr lang="ar-DZ" sz="2800" b="1" dirty="0" smtClean="0">
              <a:solidFill>
                <a:schemeClr val="tx1"/>
              </a:solidFill>
            </a:endParaRPr>
          </a:p>
          <a:p>
            <a:pPr rtl="1"/>
            <a:endParaRPr lang="ar-DZ" sz="2800" b="1" dirty="0" smtClean="0">
              <a:solidFill>
                <a:schemeClr val="tx1"/>
              </a:solidFill>
            </a:endParaRPr>
          </a:p>
          <a:p>
            <a:pPr rtl="1"/>
            <a:endParaRPr lang="ar-DZ" sz="2800"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1700213"/>
            <a:ext cx="9144000" cy="48720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ثالثاـ مرحلة ما بعد الشراء</a:t>
            </a:r>
          </a:p>
          <a:p>
            <a:pPr algn="just" rtl="1"/>
            <a:endParaRPr lang="ar-DZ" sz="2800" b="1" dirty="0" smtClean="0">
              <a:solidFill>
                <a:schemeClr val="tx1"/>
              </a:solidFill>
            </a:endParaRPr>
          </a:p>
          <a:p>
            <a:pPr rtl="1"/>
            <a:r>
              <a:rPr lang="ar-DZ" sz="2800" dirty="0" smtClean="0">
                <a:solidFill>
                  <a:schemeClr val="tx1"/>
                </a:solidFill>
              </a:rPr>
              <a:t>بمجرد إتمام عملية الشراء واستهلاك المنتج، يتم إجراء تقييم ما بعد الشراء. خلال هذه المرحلة ، قد يواجه المستهلكون مستويات مختلفة من التنافر المعرفي - الشك في اتخاذ قرار الشراء الصحيح. غالبًا ما يحاول المسوقون تقليل التنافر المعرفي للمستهلك عن طريق طمأنة العميل بأن القرار الصحيح قد تم اتخاذه. تتضمن إستراتيجيات الحد من التنافر المعرفي الاتصال بالعميل بعد البيع، وتقديم رسالة مطمئنة في عبوة المنتج ، وتقديم الضمانات، وتعزيز قرار المستهلك من خلال إعلانات الشركة.</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b="1" dirty="0" smtClean="0">
                <a:solidFill>
                  <a:srgbClr val="C00000"/>
                </a:solidFill>
              </a:rPr>
              <a:t>عملية اتّخاذ قرار الشراء:</a:t>
            </a:r>
          </a:p>
          <a:p>
            <a:pPr algn="just" rtl="1"/>
            <a:r>
              <a:rPr lang="ar-DZ" b="1" u="sng" dirty="0" smtClean="0">
                <a:solidFill>
                  <a:schemeClr val="tx1"/>
                </a:solidFill>
              </a:rPr>
              <a:t>ثالثاـ مرحلة ما بعد الشراء</a:t>
            </a:r>
          </a:p>
          <a:p>
            <a:pPr algn="just" rtl="1"/>
            <a:r>
              <a:rPr lang="ar-DZ" sz="2400" dirty="0" smtClean="0">
                <a:solidFill>
                  <a:schemeClr val="tx1"/>
                </a:solidFill>
              </a:rPr>
              <a:t>أثناء عملية التقييم لمرحلة ما بعد الشراء، يمكن استخدام نموذج الاختيار متعدد السمات مرة أخرى.</a:t>
            </a:r>
          </a:p>
          <a:p>
            <a:pPr algn="just" rtl="1"/>
            <a:endParaRPr lang="ar-DZ" sz="2800" dirty="0" smtClean="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1" y="2857496"/>
            <a:ext cx="9144001" cy="40005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b="1" dirty="0" smtClean="0">
                <a:solidFill>
                  <a:srgbClr val="C00000"/>
                </a:solidFill>
              </a:rPr>
              <a:t>عملية اتّخاذ قرار الشراء:</a:t>
            </a:r>
          </a:p>
          <a:p>
            <a:pPr algn="just" rtl="1"/>
            <a:r>
              <a:rPr lang="ar-DZ" b="1" u="sng" dirty="0" smtClean="0">
                <a:solidFill>
                  <a:schemeClr val="tx1"/>
                </a:solidFill>
              </a:rPr>
              <a:t>ثالثاـ مرحلة ما بعد الشراء</a:t>
            </a:r>
          </a:p>
          <a:p>
            <a:pPr algn="just" rtl="1"/>
            <a:r>
              <a:rPr lang="ar-DZ" sz="2800" dirty="0" smtClean="0">
                <a:solidFill>
                  <a:schemeClr val="tx1"/>
                </a:solidFill>
              </a:rPr>
              <a:t>في مرحلة ما بعد الشراء، يقوم العملاء بتقييم أداء الخدمة التي جربوها ومقارنتها بتوقعاتهم السابقة.</a:t>
            </a:r>
          </a:p>
          <a:p>
            <a:pPr algn="just" rtl="1"/>
            <a:endParaRPr lang="ar-DZ" sz="2800"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2928934"/>
            <a:ext cx="8858280" cy="3714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على الرغم من أن نموذج عملية اتّخاذ قرار الشراء ينطبق على كل من السلع والخدمات ، إلا أن اعتبارات فريدة تنشأ فيما يتعلق بشراء الخدمات. يمكن أن تُعزى العديد من هذه الاعتبارات الخاصة بشكل مباشر إلى خصائص الخدمة الفريدة المتمثلة في عدم </a:t>
            </a:r>
            <a:r>
              <a:rPr lang="ar-DZ" dirty="0" smtClean="0">
                <a:solidFill>
                  <a:schemeClr val="tx1"/>
                </a:solidFill>
              </a:rPr>
              <a:t>الملموسية </a:t>
            </a:r>
            <a:r>
              <a:rPr lang="ar-DZ" dirty="0" smtClean="0">
                <a:solidFill>
                  <a:schemeClr val="tx1"/>
                </a:solidFill>
              </a:rPr>
              <a:t>وعدم قابلية الفصل وعدم التجانس والقابلية للتلف.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fontScale="92500" lnSpcReduction="20000"/>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ما قبل الشراء : ا</a:t>
            </a:r>
            <a:r>
              <a:rPr lang="ar-DZ" b="1" dirty="0" smtClean="0">
                <a:solidFill>
                  <a:srgbClr val="C00000"/>
                </a:solidFill>
              </a:rPr>
              <a:t>لمخاطر المدركة</a:t>
            </a:r>
          </a:p>
          <a:p>
            <a:pPr rtl="1"/>
            <a:r>
              <a:rPr lang="ar-DZ" dirty="0" smtClean="0">
                <a:solidFill>
                  <a:schemeClr val="tx1"/>
                </a:solidFill>
              </a:rPr>
              <a:t> على عكس شراء السلع ، يميل مستهلكو الخدمات إلى إدراك مستوى أعلى من المخاطر خلال مرحلة اتخاذ قرار ما قبل الشراء. يفيد مفهوم </a:t>
            </a:r>
            <a:r>
              <a:rPr lang="ar-DZ" b="1" dirty="0" smtClean="0">
                <a:solidFill>
                  <a:srgbClr val="C00000"/>
                </a:solidFill>
              </a:rPr>
              <a:t>المخاطر المدركة </a:t>
            </a:r>
            <a:r>
              <a:rPr lang="ar-DZ" dirty="0" smtClean="0">
                <a:solidFill>
                  <a:schemeClr val="tx1"/>
                </a:solidFill>
              </a:rPr>
              <a:t>بأن سلوك المستهلك ينطوي على مخاطر، فأي إجراء يتخذه المستهلك سينتج عنه عواقب لا يمكنه توقعها مع أي يقين، ومن المحتمل أن يكون بعضها غير سار. </a:t>
            </a:r>
          </a:p>
          <a:p>
            <a:pPr rtl="1"/>
            <a:r>
              <a:rPr lang="ar-DZ" dirty="0" smtClean="0">
                <a:solidFill>
                  <a:schemeClr val="tx1"/>
                </a:solidFill>
              </a:rPr>
              <a:t>تتكون المخاطر المدركة من بعدين: • </a:t>
            </a:r>
            <a:r>
              <a:rPr lang="ar-DZ" dirty="0" smtClean="0">
                <a:solidFill>
                  <a:srgbClr val="C00000"/>
                </a:solidFill>
              </a:rPr>
              <a:t>النتيجة</a:t>
            </a:r>
            <a:r>
              <a:rPr lang="ar-DZ" dirty="0" smtClean="0">
                <a:solidFill>
                  <a:schemeClr val="tx1"/>
                </a:solidFill>
              </a:rPr>
              <a:t>، وهي درجة أهمية أو خطورة النتائج المستمدة من أي قرار للمستهلك. • </a:t>
            </a:r>
            <a:r>
              <a:rPr lang="ar-DZ" dirty="0" smtClean="0">
                <a:solidFill>
                  <a:srgbClr val="C00000"/>
                </a:solidFill>
              </a:rPr>
              <a:t>عدم اليقين</a:t>
            </a:r>
            <a:r>
              <a:rPr lang="ar-DZ" dirty="0" smtClean="0">
                <a:solidFill>
                  <a:schemeClr val="tx1"/>
                </a:solidFill>
              </a:rPr>
              <a:t>، وهو الاحتمال الذاتي لحدوث هذه النتائج.</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ما قبل الشراء : ا</a:t>
            </a:r>
            <a:r>
              <a:rPr lang="ar-DZ" b="1" dirty="0" smtClean="0">
                <a:solidFill>
                  <a:srgbClr val="C00000"/>
                </a:solidFill>
              </a:rPr>
              <a:t>لمخاطر المدركة</a:t>
            </a:r>
          </a:p>
          <a:p>
            <a:pPr rtl="1"/>
            <a:r>
              <a:rPr lang="ar-DZ" dirty="0" smtClean="0">
                <a:solidFill>
                  <a:schemeClr val="tx1"/>
                </a:solidFill>
              </a:rPr>
              <a:t> مع تطور فكرة </a:t>
            </a:r>
            <a:r>
              <a:rPr lang="ar-DZ" smtClean="0">
                <a:solidFill>
                  <a:srgbClr val="C00000"/>
                </a:solidFill>
              </a:rPr>
              <a:t>المخاطر المدركة</a:t>
            </a:r>
            <a:r>
              <a:rPr lang="ar-DZ" smtClean="0">
                <a:solidFill>
                  <a:schemeClr val="tx1"/>
                </a:solidFill>
              </a:rPr>
              <a:t>، </a:t>
            </a:r>
            <a:r>
              <a:rPr lang="ar-DZ" dirty="0" smtClean="0">
                <a:solidFill>
                  <a:schemeClr val="tx1"/>
                </a:solidFill>
              </a:rPr>
              <a:t>تم تحديد خمسة أنواع من المخاطر التي كانت شائعة في العديد من مواقف الشراء، بناءً على خمسة أنواع مختلفة من النتائج وهي: المخاطر المالية، مخاطرالأداء، والمخاطر البدنية ، والمخاطر الاجتماعية، والمخاطر النفسية.</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الشراء :</a:t>
            </a:r>
            <a:r>
              <a:rPr lang="ar-DZ" b="1" dirty="0" smtClean="0">
                <a:solidFill>
                  <a:srgbClr val="C00000"/>
                </a:solidFill>
              </a:rPr>
              <a:t>المخاطر المدركة والتنميط </a:t>
            </a:r>
          </a:p>
          <a:p>
            <a:pPr rtl="1"/>
            <a:r>
              <a:rPr lang="ar-DZ" dirty="0" smtClean="0">
                <a:solidFill>
                  <a:schemeClr val="tx1"/>
                </a:solidFill>
              </a:rPr>
              <a:t>يمكن أن يُعزى الكثير من المستوى المرتفع للمخاطر المدركة إلى صعوبة إنتاج خدمة موحدة. نظرًا لأن الخدمة عبارة عن تجربة تنطوي على تفاعلات شديدة التعقيد، فليس من المستغرب جدًا تكرار التجربة من عميل إلى آخر أو من يوم لآخر. نتيجة لخاصية عدم التنميط، قد يجد العميل صعوبة في التنبؤ بدقة بجودة الخدمة التي سيشتريها. لذلك، تميل المخاطر المدركة إلى أن تكون أعلى عند شراء الخدمات أكثر منها عند شراء السلع.</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الشراء :</a:t>
            </a:r>
            <a:r>
              <a:rPr lang="ar-DZ" b="1" dirty="0" smtClean="0">
                <a:solidFill>
                  <a:srgbClr val="C00000"/>
                </a:solidFill>
              </a:rPr>
              <a:t>مخاطر المنتج المشارك</a:t>
            </a:r>
          </a:p>
          <a:p>
            <a:pPr rtl="1"/>
            <a:r>
              <a:rPr lang="ar-DZ" dirty="0" smtClean="0">
                <a:solidFill>
                  <a:schemeClr val="tx1"/>
                </a:solidFill>
              </a:rPr>
              <a:t>تعد مشاركة المستهلك في "عملية إنتاج الخدمات" مصدرًا آخر لزيادة المخاطر المدركة. ترتبط مخاطر المنتج المشترك ارتباطًا مباشرًا بخاصية التلازمية. تقدم خدمات طب الأسنان مثالاً رائعًا على مشاركة المستهلك في عملية الإنتاج. من الواضح أن المشاركة في مثل هذه العملية وعدم معرفة ما يجري بالضبط يزيد من عدم اليقين بشأن العواقب، لا سيما العواقب المادية أو العواقب الاجتماعية  للاشتراك في لقاء خدمة مثل رعاية الأسنان</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الشراء :</a:t>
            </a:r>
            <a:r>
              <a:rPr lang="ar-DZ" b="1" dirty="0" smtClean="0">
                <a:solidFill>
                  <a:srgbClr val="C00000"/>
                </a:solidFill>
              </a:rPr>
              <a:t>المخاطر والولاء للعلامة التجارية</a:t>
            </a:r>
          </a:p>
          <a:p>
            <a:pPr rtl="1"/>
            <a:r>
              <a:rPr lang="ar-DZ" dirty="0" smtClean="0">
                <a:solidFill>
                  <a:schemeClr val="tx1"/>
                </a:solidFill>
              </a:rPr>
              <a:t>من غير المرجح أن يقوم المستهلك، بعد أن كان راضياً في السابق عن عملية شراء عالية المخاطر، بتجربة مزود خدمات مختلف. وبالتالي، فإن الحفاظ على علاقة طويلة الأمد مع نفس مزود الخدمة يساعد في تقليل المخاطر المدركة المرتبطة بالشراء. هذا ما يفسّر سعي المستهلكين  نحو الحصول على الخدمات من نفس الطبيب وطبيب الأسنان ومصفف الشعر على مدى فترات طويلة من الزمن.</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643998" cy="5572164"/>
          </a:xfrm>
        </p:spPr>
        <p:txBody>
          <a:bodyPr>
            <a:normAutofit fontScale="92500" lnSpcReduction="10000"/>
          </a:bodyPr>
          <a:lstStyle/>
          <a:p>
            <a:pPr rtl="1"/>
            <a:r>
              <a:rPr lang="ar-DZ" b="1" dirty="0" smtClean="0">
                <a:solidFill>
                  <a:srgbClr val="C00000"/>
                </a:solidFill>
              </a:rPr>
              <a:t>عملية اتّخاذ قرار الشراء:</a:t>
            </a:r>
          </a:p>
          <a:p>
            <a:pPr rtl="1"/>
            <a:endParaRPr lang="ar-DZ" b="1" dirty="0" smtClean="0">
              <a:solidFill>
                <a:srgbClr val="C00000"/>
              </a:solidFill>
            </a:endParaRPr>
          </a:p>
          <a:p>
            <a:pPr rtl="1"/>
            <a:r>
              <a:rPr lang="ar-DZ" b="1" dirty="0" smtClean="0">
                <a:solidFill>
                  <a:schemeClr val="tx1"/>
                </a:solidFill>
              </a:rPr>
              <a:t>اعتبارات خاصة تتعلق بالخدمات</a:t>
            </a:r>
          </a:p>
          <a:p>
            <a:pPr rtl="1"/>
            <a:endParaRPr lang="ar-DZ" b="1" dirty="0" smtClean="0">
              <a:solidFill>
                <a:schemeClr val="tx1"/>
              </a:solidFill>
            </a:endParaRPr>
          </a:p>
          <a:p>
            <a:pPr rtl="1"/>
            <a:r>
              <a:rPr lang="ar-DZ" dirty="0" smtClean="0">
                <a:solidFill>
                  <a:schemeClr val="tx1"/>
                </a:solidFill>
              </a:rPr>
              <a:t> </a:t>
            </a:r>
            <a:r>
              <a:rPr lang="ar-DZ" b="1" dirty="0" smtClean="0">
                <a:solidFill>
                  <a:schemeClr val="tx1"/>
                </a:solidFill>
              </a:rPr>
              <a:t>اعتبارات مرحلة الشراء :</a:t>
            </a:r>
            <a:r>
              <a:rPr lang="ar-DZ" b="1" dirty="0" smtClean="0">
                <a:solidFill>
                  <a:srgbClr val="C00000"/>
                </a:solidFill>
              </a:rPr>
              <a:t>المخاطر والولاء للعلامة التجارية</a:t>
            </a:r>
          </a:p>
          <a:p>
            <a:pPr rtl="1"/>
            <a:r>
              <a:rPr lang="ar-DZ" dirty="0" smtClean="0">
                <a:solidFill>
                  <a:schemeClr val="tx1"/>
                </a:solidFill>
              </a:rPr>
              <a:t>من غير المرجح أن يقوم المستهلك، بعد أن كان راضياً في السابق عن عملية شراء عالية المخاطر، بتجربة مزود خدمات مختلف. وبالتالي، فإن الحفاظ على علاقة طويلة الأمد مع نفس مزود الخدمة يساعد في تقليل المخاطر المدركة المرتبطة بالشراء. هذا ما يفسّر سعي المستهلكين  نحو الحصول على الخدمات من نفس الطبيب وطبيب الأسنان ومصفف الشعر على مدى فترات طويلة من الزمن.</a:t>
            </a:r>
            <a:endParaRPr lang="ar-DZ"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71462"/>
            <a:ext cx="9143999"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لماذا سلوك المستهلك في الخدمات؟</a:t>
            </a:r>
          </a:p>
          <a:p>
            <a:pPr algn="just" rtl="1"/>
            <a:endParaRPr lang="ar-DZ" b="1" dirty="0" smtClean="0">
              <a:solidFill>
                <a:schemeClr val="tx1"/>
              </a:solidFill>
            </a:endParaRPr>
          </a:p>
          <a:p>
            <a:pPr algn="just" rtl="1"/>
            <a:r>
              <a:rPr lang="ar-DZ" sz="2800" b="1" dirty="0" smtClean="0">
                <a:solidFill>
                  <a:schemeClr val="tx1"/>
                </a:solidFill>
              </a:rPr>
              <a:t>بسبب الخصائص الفريدة للخدمات، توجد اختلافات بين الطريقة التي يتخذ بها المستهلكون القرارات المتعلقة بشراء الخدمات مقابل السلع.</a:t>
            </a:r>
          </a:p>
          <a:p>
            <a:pPr algn="r" rtl="1"/>
            <a:endParaRPr lang="ar-DZ" sz="2800" b="1" dirty="0" smtClean="0">
              <a:solidFill>
                <a:schemeClr val="tx1"/>
              </a:solidFill>
            </a:endParaRPr>
          </a:p>
          <a:p>
            <a:pPr rtl="1"/>
            <a:r>
              <a:rPr lang="ar-DZ" sz="2800" b="1" dirty="0" smtClean="0">
                <a:solidFill>
                  <a:schemeClr val="tx1"/>
                </a:solidFill>
              </a:rPr>
              <a:t>ولتسويق الخدمات بشكل فعال ، يحتاج مديرو التسويق إلى فهم عملية التفكير لدى المستهلكين خلال كل مرحلة من المراحل الثلاث لعملية اتخاذ قرار الشراء: المفاضلة بين البدائل أثناء مرحلة ما قبل الشراء، ورد فعل المستهلك أثناء مرحلة الشراء، وتقييم الرضا أثناء مرحلة ما بعد الشراء.</a:t>
            </a:r>
          </a:p>
          <a:p>
            <a:pP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b="1" dirty="0" smtClean="0">
              <a:solidFill>
                <a:schemeClr val="tx1"/>
              </a:solidFill>
            </a:endParaRPr>
          </a:p>
          <a:p>
            <a:pPr algn="just" rtl="1"/>
            <a:endParaRPr lang="ar-DZ" sz="2800" b="1" dirty="0" smtClean="0">
              <a:solidFill>
                <a:schemeClr val="tx1"/>
              </a:solidFill>
            </a:endParaRPr>
          </a:p>
          <a:p>
            <a:pPr rtl="1"/>
            <a:endParaRPr lang="ar-DZ" sz="2800"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1643050"/>
            <a:ext cx="9143999" cy="52149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أوّلا ـ مرحلة ما قبل الشراء</a:t>
            </a:r>
          </a:p>
          <a:p>
            <a:pPr algn="just" rtl="1"/>
            <a:endParaRPr lang="ar-DZ" sz="2800" b="1" dirty="0" smtClean="0">
              <a:solidFill>
                <a:schemeClr val="tx1"/>
              </a:solidFill>
            </a:endParaRPr>
          </a:p>
          <a:p>
            <a:pPr rtl="1"/>
            <a:r>
              <a:rPr lang="ar-DZ" sz="2800" dirty="0" smtClean="0">
                <a:solidFill>
                  <a:schemeClr val="tx1"/>
                </a:solidFill>
              </a:rPr>
              <a:t>تشير مرحلة ما قبل الشراء في عملية اتّخاد قرار الشراء إلى جميع أنشطة المستهلك التي تحدث قبل الحصول على الخدمة. </a:t>
            </a:r>
          </a:p>
          <a:p>
            <a:pPr rtl="1"/>
            <a:r>
              <a:rPr lang="ar-DZ" sz="2800" dirty="0" smtClean="0">
                <a:solidFill>
                  <a:schemeClr val="tx1"/>
                </a:solidFill>
              </a:rPr>
              <a:t>تبدأ هذه المرحلة عندما يتلقى الفرد </a:t>
            </a:r>
            <a:r>
              <a:rPr lang="ar-DZ" sz="2800" b="1" dirty="0" smtClean="0">
                <a:solidFill>
                  <a:srgbClr val="C00000"/>
                </a:solidFill>
              </a:rPr>
              <a:t>حافزًا</a:t>
            </a:r>
            <a:r>
              <a:rPr lang="ar-DZ" sz="2800" dirty="0" smtClean="0">
                <a:solidFill>
                  <a:schemeClr val="tx1"/>
                </a:solidFill>
              </a:rPr>
              <a:t> يحرّض المستهلك على التفكير في الشراء.</a:t>
            </a:r>
          </a:p>
          <a:p>
            <a:pPr rtl="1"/>
            <a:r>
              <a:rPr lang="ar-DZ" sz="2800" dirty="0" smtClean="0">
                <a:solidFill>
                  <a:schemeClr val="tx1"/>
                </a:solidFill>
              </a:rPr>
              <a:t>قد يكون الحافز إشارة تجارية، أو إشارة اجتماعية، أو إشارة فيزيائية</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أوّلا ـ مرحلة ما قبل الشراء</a:t>
            </a:r>
          </a:p>
          <a:p>
            <a:pPr algn="just" rtl="1"/>
            <a:endParaRPr lang="ar-DZ" sz="2800" b="1" dirty="0" smtClean="0">
              <a:solidFill>
                <a:schemeClr val="tx1"/>
              </a:solidFill>
            </a:endParaRPr>
          </a:p>
          <a:p>
            <a:pPr rtl="1"/>
            <a:r>
              <a:rPr lang="ar-DZ" sz="2800" dirty="0" smtClean="0">
                <a:solidFill>
                  <a:schemeClr val="tx1"/>
                </a:solidFill>
              </a:rPr>
              <a:t>المرحلة الثانية من مرحلة ما قبل الشراء هي مرحلة </a:t>
            </a:r>
            <a:r>
              <a:rPr lang="ar-DZ" sz="2800" b="1" dirty="0" smtClean="0">
                <a:solidFill>
                  <a:srgbClr val="C00000"/>
                </a:solidFill>
              </a:rPr>
              <a:t>الوعي بالمشكلة</a:t>
            </a:r>
            <a:r>
              <a:rPr lang="ar-DZ" sz="2800" dirty="0" smtClean="0">
                <a:solidFill>
                  <a:schemeClr val="tx1"/>
                </a:solidFill>
              </a:rPr>
              <a:t>، والتي يحدد فيها المستهلك ما إذا كانت هناك حاجة للمنتج.</a:t>
            </a:r>
          </a:p>
          <a:p>
            <a:pPr rtl="1"/>
            <a:endParaRPr lang="ar-DZ" sz="2800" b="1" dirty="0" smtClean="0">
              <a:solidFill>
                <a:schemeClr val="tx1"/>
              </a:solidFill>
            </a:endParaRPr>
          </a:p>
          <a:p>
            <a:pPr rtl="1"/>
            <a:r>
              <a:rPr lang="ar-DZ" sz="2800" dirty="0" smtClean="0">
                <a:solidFill>
                  <a:schemeClr val="tx1"/>
                </a:solidFill>
              </a:rPr>
              <a:t>يحدث </a:t>
            </a:r>
            <a:r>
              <a:rPr lang="ar-DZ" sz="2800" b="1" dirty="0" smtClean="0">
                <a:solidFill>
                  <a:srgbClr val="C00000"/>
                </a:solidFill>
              </a:rPr>
              <a:t>الوعي بالمشكلة </a:t>
            </a:r>
            <a:r>
              <a:rPr lang="ar-DZ" sz="2800" dirty="0" smtClean="0">
                <a:solidFill>
                  <a:schemeClr val="tx1"/>
                </a:solidFill>
              </a:rPr>
              <a:t>عندما يدرك المستهلك أنه بحاجة إلى القيام بشيء ما للعودة إلى حالته الطبيعية.</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أوّلا ـ مرحلة ما قبل الشراء</a:t>
            </a:r>
          </a:p>
          <a:p>
            <a:pPr algn="just" rtl="1"/>
            <a:endParaRPr lang="ar-DZ" sz="2800" b="1" dirty="0" smtClean="0">
              <a:solidFill>
                <a:schemeClr val="tx1"/>
              </a:solidFill>
            </a:endParaRPr>
          </a:p>
          <a:p>
            <a:pPr rtl="1"/>
            <a:r>
              <a:rPr lang="ar-DZ" sz="2800" dirty="0" smtClean="0">
                <a:solidFill>
                  <a:schemeClr val="tx1"/>
                </a:solidFill>
              </a:rPr>
              <a:t>خلال المرحلة الثالثة، مرحلة </a:t>
            </a:r>
            <a:r>
              <a:rPr lang="ar-DZ" sz="2800" b="1" dirty="0" smtClean="0">
                <a:solidFill>
                  <a:srgbClr val="C00000"/>
                </a:solidFill>
              </a:rPr>
              <a:t>البحث عن المعلومات</a:t>
            </a:r>
            <a:r>
              <a:rPr lang="ar-DZ" sz="2800" dirty="0" smtClean="0">
                <a:solidFill>
                  <a:schemeClr val="tx1"/>
                </a:solidFill>
              </a:rPr>
              <a:t>، يجمع المستهلك المعلومات المتعلقة بالبدائل الممكنة التي ستحل في النهاية مشكلته. من الواضح أنه في جميع عمليات اتخاذ قرار الشراء، نادرًا ما يفكر المستهلكون في جميع البدائل الممكنة. بدلاً من ذلك ، يكون لديهم قائمة محدودة من الخيارات المختارة على أساس الخبرة السابقة والملاءمة والمعرفة. تعرف هذه القائمة بمجموعة الوعي، أو </a:t>
            </a:r>
            <a:r>
              <a:rPr lang="ar-DZ" sz="2800" b="1" dirty="0" smtClean="0">
                <a:solidFill>
                  <a:srgbClr val="C00000"/>
                </a:solidFill>
              </a:rPr>
              <a:t>مجموعة البدائل المعروفة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أوّلا ـ مرحلة ما قبل الشراء</a:t>
            </a:r>
          </a:p>
          <a:p>
            <a:pPr algn="just" rtl="1"/>
            <a:endParaRPr lang="ar-DZ" sz="2800" b="1" dirty="0" smtClean="0">
              <a:solidFill>
                <a:schemeClr val="tx1"/>
              </a:solidFill>
            </a:endParaRPr>
          </a:p>
          <a:p>
            <a:pPr rtl="1"/>
            <a:r>
              <a:rPr lang="ar-DZ" sz="2800" dirty="0" smtClean="0">
                <a:solidFill>
                  <a:schemeClr val="tx1"/>
                </a:solidFill>
              </a:rPr>
              <a:t>بمجرد أن يتم جمع المعلومات ذات الصلة من كل من المصادر الداخلية والخارجية، يصل المستهلك إلى مجموعة من </a:t>
            </a:r>
            <a:r>
              <a:rPr lang="ar-DZ" sz="2800" b="1" dirty="0" smtClean="0">
                <a:solidFill>
                  <a:srgbClr val="C00000"/>
                </a:solidFill>
              </a:rPr>
              <a:t>الحلول البديلة </a:t>
            </a:r>
            <a:r>
              <a:rPr lang="ar-DZ" sz="2800" dirty="0" smtClean="0">
                <a:solidFill>
                  <a:schemeClr val="tx1"/>
                </a:solidFill>
              </a:rPr>
              <a:t>لحل المشكلة. قد تتكوّن </a:t>
            </a:r>
            <a:r>
              <a:rPr lang="ar-DZ" sz="2800" b="1" dirty="0" smtClean="0">
                <a:solidFill>
                  <a:srgbClr val="C00000"/>
                </a:solidFill>
              </a:rPr>
              <a:t>مرحلة تقييم البدائل </a:t>
            </a:r>
            <a:r>
              <a:rPr lang="ar-DZ" sz="2800" dirty="0" smtClean="0">
                <a:solidFill>
                  <a:schemeClr val="tx1"/>
                </a:solidFill>
              </a:rPr>
              <a:t>من تقييم غير منهجي للبدائل، مثل استخدام الحدس  واختيار بديل من خلال الاعتماد على ”الشعور الداخلي" ، أو قد تتضمن هذه المرحلة تقنية تقييم منهجية، مثل  اعتماد نموذج الاختيار متعدد السمات</a:t>
            </a:r>
          </a:p>
          <a:p>
            <a:pPr rtl="1"/>
            <a:r>
              <a:rPr lang="fr-FR" sz="2800" dirty="0" smtClean="0">
                <a:solidFill>
                  <a:schemeClr val="tx1"/>
                </a:solidFill>
              </a:rPr>
              <a:t>multi-</a:t>
            </a:r>
            <a:r>
              <a:rPr lang="fr-FR" sz="2800" dirty="0" err="1" smtClean="0">
                <a:solidFill>
                  <a:schemeClr val="tx1"/>
                </a:solidFill>
              </a:rPr>
              <a:t>attribute</a:t>
            </a:r>
            <a:r>
              <a:rPr lang="fr-FR" sz="2800" dirty="0" smtClean="0">
                <a:solidFill>
                  <a:schemeClr val="tx1"/>
                </a:solidFill>
              </a:rPr>
              <a:t> </a:t>
            </a:r>
            <a:r>
              <a:rPr lang="fr-FR" sz="2800" dirty="0" err="1" smtClean="0">
                <a:solidFill>
                  <a:schemeClr val="tx1"/>
                </a:solidFill>
              </a:rPr>
              <a:t>choice</a:t>
            </a:r>
            <a:r>
              <a:rPr lang="fr-FR" sz="2800" dirty="0" smtClean="0">
                <a:solidFill>
                  <a:schemeClr val="tx1"/>
                </a:solidFill>
              </a:rPr>
              <a:t> model</a:t>
            </a:r>
            <a:r>
              <a:rPr lang="ar-DZ" sz="2800" dirty="0" smtClean="0">
                <a:solidFill>
                  <a:schemeClr val="tx1"/>
                </a:solidFill>
              </a:rPr>
              <a:t> </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a:bodyPr>
          <a:lstStyle/>
          <a:p>
            <a:pPr rtl="1"/>
            <a:r>
              <a:rPr lang="ar-DZ" b="1" dirty="0" smtClean="0">
                <a:solidFill>
                  <a:srgbClr val="C00000"/>
                </a:solidFill>
              </a:rPr>
              <a:t>عملية اتّخاذ قرار الشراء:</a:t>
            </a:r>
          </a:p>
          <a:p>
            <a:pPr rtl="1"/>
            <a:r>
              <a:rPr lang="fr-FR" sz="2800" dirty="0" smtClean="0">
                <a:solidFill>
                  <a:schemeClr val="tx1"/>
                </a:solidFill>
              </a:rPr>
              <a:t>multi-</a:t>
            </a:r>
            <a:r>
              <a:rPr lang="fr-FR" sz="2800" dirty="0" err="1" smtClean="0">
                <a:solidFill>
                  <a:schemeClr val="tx1"/>
                </a:solidFill>
              </a:rPr>
              <a:t>attribute</a:t>
            </a:r>
            <a:r>
              <a:rPr lang="fr-FR" sz="2800" dirty="0" smtClean="0">
                <a:solidFill>
                  <a:schemeClr val="tx1"/>
                </a:solidFill>
              </a:rPr>
              <a:t> </a:t>
            </a:r>
            <a:r>
              <a:rPr lang="fr-FR" sz="2800" dirty="0" err="1" smtClean="0">
                <a:solidFill>
                  <a:schemeClr val="tx1"/>
                </a:solidFill>
              </a:rPr>
              <a:t>choice</a:t>
            </a:r>
            <a:r>
              <a:rPr lang="fr-FR" sz="2800" dirty="0" smtClean="0">
                <a:solidFill>
                  <a:schemeClr val="tx1"/>
                </a:solidFill>
              </a:rPr>
              <a:t> model</a:t>
            </a:r>
            <a:r>
              <a:rPr lang="ar-DZ" sz="2800" dirty="0" smtClean="0">
                <a:solidFill>
                  <a:schemeClr val="tx1"/>
                </a:solidFill>
              </a:rPr>
              <a:t> </a:t>
            </a:r>
          </a:p>
          <a:p>
            <a:pPr rtl="1"/>
            <a:endParaRPr lang="ar-DZ" sz="2800" b="1" dirty="0" smtClean="0">
              <a:solidFill>
                <a:schemeClr val="tx1"/>
              </a:solidFill>
            </a:endParaRPr>
          </a:p>
          <a:p>
            <a:pPr rtl="1"/>
            <a:endParaRPr lang="ar-DZ" sz="2800" b="1"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1" y="2143116"/>
            <a:ext cx="9144000" cy="4714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43174" y="1"/>
            <a:ext cx="4214842" cy="928670"/>
          </a:xfrm>
        </p:spPr>
        <p:txBody>
          <a:bodyPr>
            <a:normAutofit fontScale="90000"/>
          </a:bodyPr>
          <a:lstStyle/>
          <a:p>
            <a:pPr rtl="1"/>
            <a:r>
              <a:rPr lang="en-US" sz="3600" b="1" dirty="0" smtClean="0"/>
              <a:t>I</a:t>
            </a:r>
            <a:r>
              <a:rPr lang="fr-FR" sz="3600" b="1" dirty="0" smtClean="0"/>
              <a:t>V</a:t>
            </a:r>
            <a:r>
              <a:rPr lang="ar-DZ" sz="3600" b="1" dirty="0" smtClean="0"/>
              <a:t>ـ الخدمات وسلوك المستهلك</a:t>
            </a:r>
            <a:endParaRPr lang="fr-FR" sz="3600" b="1" dirty="0"/>
          </a:p>
        </p:txBody>
      </p:sp>
      <p:sp>
        <p:nvSpPr>
          <p:cNvPr id="3" name="Sous-titre 2"/>
          <p:cNvSpPr>
            <a:spLocks noGrp="1"/>
          </p:cNvSpPr>
          <p:nvPr>
            <p:ph type="subTitle" idx="1"/>
          </p:nvPr>
        </p:nvSpPr>
        <p:spPr>
          <a:xfrm>
            <a:off x="285720" y="928670"/>
            <a:ext cx="8501122" cy="5572164"/>
          </a:xfrm>
        </p:spPr>
        <p:txBody>
          <a:bodyPr>
            <a:normAutofit fontScale="92500"/>
          </a:bodyPr>
          <a:lstStyle/>
          <a:p>
            <a:pPr rtl="1"/>
            <a:r>
              <a:rPr lang="ar-DZ" b="1" dirty="0" smtClean="0">
                <a:solidFill>
                  <a:srgbClr val="C00000"/>
                </a:solidFill>
              </a:rPr>
              <a:t>عملية اتّخاذ قرار الشراء:</a:t>
            </a:r>
          </a:p>
          <a:p>
            <a:pPr algn="just" rtl="1"/>
            <a:endParaRPr lang="ar-DZ" dirty="0" smtClean="0">
              <a:solidFill>
                <a:schemeClr val="tx1"/>
              </a:solidFill>
            </a:endParaRPr>
          </a:p>
          <a:p>
            <a:pPr algn="just" rtl="1"/>
            <a:r>
              <a:rPr lang="ar-DZ" b="1" u="sng" dirty="0" smtClean="0">
                <a:solidFill>
                  <a:schemeClr val="tx1"/>
                </a:solidFill>
              </a:rPr>
              <a:t>ثانياـ مرحلة الشراء</a:t>
            </a:r>
          </a:p>
          <a:p>
            <a:pPr algn="just" rtl="1"/>
            <a:endParaRPr lang="ar-DZ" sz="2800" b="1" dirty="0" smtClean="0">
              <a:solidFill>
                <a:schemeClr val="tx1"/>
              </a:solidFill>
            </a:endParaRPr>
          </a:p>
          <a:p>
            <a:pPr rtl="1"/>
            <a:r>
              <a:rPr lang="ar-DZ" sz="2800" dirty="0" smtClean="0">
                <a:solidFill>
                  <a:schemeClr val="tx1"/>
                </a:solidFill>
              </a:rPr>
              <a:t>من النتائج المهمة لمرحلة ما قبل الشراء اتخاذ قرار بشراء أحد البدائل قيد الدراسة. خلال مرحلة الاستهلاك هذه ، قد يتخذ المستهلك خيارًا من المتجر - يقرر الشراء من منفذ معين ، أو اخيارا بالشراء من غير المخزن - ويقرر الشراء من كتالوج ، أو الإنترنت ، أو مجموعة متنوعة من احتمالات الطلب عبر البريد. يكون هذا القرار مصحوبا بمجموعة من التوقعات حول أداء المنتج المراد شراؤه. في حالة البضائع ، يستخدم المستهلك المنتج بعد ذلك ويتخلص من أي نفايات صلبة متبقية. يتم تجميع أنشطة الشراء والاستخدام والتخلص معًا في تسمية واحدة هي عملية الاستهلاك</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2368</TotalTime>
  <Words>1311</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Thème Office</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lpstr>IVـ الخدمات وسلوك المستهلك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Iـ مقدمة عن الخدمات</dc:title>
  <dc:creator>cirta info</dc:creator>
  <cp:lastModifiedBy>MS</cp:lastModifiedBy>
  <cp:revision>125</cp:revision>
  <dcterms:created xsi:type="dcterms:W3CDTF">2018-10-29T17:19:40Z</dcterms:created>
  <dcterms:modified xsi:type="dcterms:W3CDTF">2021-02-13T14:09:45Z</dcterms:modified>
</cp:coreProperties>
</file>