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62" r:id="rId2"/>
    <p:sldId id="263" r:id="rId3"/>
    <p:sldId id="313" r:id="rId4"/>
    <p:sldId id="264" r:id="rId5"/>
    <p:sldId id="288" r:id="rId6"/>
    <p:sldId id="269" r:id="rId7"/>
    <p:sldId id="314" r:id="rId8"/>
    <p:sldId id="270" r:id="rId9"/>
    <p:sldId id="315" r:id="rId10"/>
    <p:sldId id="289" r:id="rId11"/>
    <p:sldId id="290" r:id="rId12"/>
    <p:sldId id="271" r:id="rId13"/>
    <p:sldId id="316" r:id="rId14"/>
    <p:sldId id="291" r:id="rId15"/>
    <p:sldId id="272" r:id="rId16"/>
    <p:sldId id="317" r:id="rId17"/>
    <p:sldId id="293" r:id="rId18"/>
    <p:sldId id="294" r:id="rId19"/>
    <p:sldId id="295" r:id="rId20"/>
    <p:sldId id="296" r:id="rId21"/>
    <p:sldId id="266" r:id="rId22"/>
    <p:sldId id="267" r:id="rId23"/>
    <p:sldId id="278" r:id="rId24"/>
    <p:sldId id="279" r:id="rId25"/>
    <p:sldId id="280" r:id="rId26"/>
    <p:sldId id="281" r:id="rId27"/>
    <p:sldId id="268" r:id="rId28"/>
    <p:sldId id="292" r:id="rId2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a:srgbClr val="66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F9FB69-CC0E-4F11-AFBA-1B8328A72C1E}" type="datetimeFigureOut">
              <a:rPr lang="fr-FR" smtClean="0"/>
              <a:pPr/>
              <a:t>08/11/2023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466984-CAC9-4329-BCFB-69DB0352A8C0}" type="slidenum">
              <a:rPr lang="fr-FR" smtClean="0"/>
              <a:pPr/>
              <a:t>‹#›</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70C6045-1233-4334-BC08-CDAE1739C8AA}" type="slidenum">
              <a:rPr lang="fr-FR" smtClean="0"/>
              <a:pPr/>
              <a:t>21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7ABC1A1-015F-4C2F-B269-A44299AB6438}" type="datetimeFigureOut">
              <a:rPr lang="fr-FR" smtClean="0"/>
              <a:pPr/>
              <a:t>08/11/2023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7ABC1A1-015F-4C2F-B269-A44299AB6438}" type="datetimeFigureOut">
              <a:rPr lang="fr-FR" smtClean="0"/>
              <a:pPr/>
              <a:t>08/11/2023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7ABC1A1-015F-4C2F-B269-A44299AB6438}" type="datetimeFigureOut">
              <a:rPr lang="fr-FR" smtClean="0"/>
              <a:pPr/>
              <a:t>08/11/2023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7ABC1A1-015F-4C2F-B269-A44299AB6438}" type="datetimeFigureOut">
              <a:rPr lang="fr-FR" smtClean="0"/>
              <a:pPr/>
              <a:t>08/11/2023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7ABC1A1-015F-4C2F-B269-A44299AB6438}" type="datetimeFigureOut">
              <a:rPr lang="fr-FR" smtClean="0"/>
              <a:pPr/>
              <a:t>08/11/2023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7ABC1A1-015F-4C2F-B269-A44299AB6438}" type="datetimeFigureOut">
              <a:rPr lang="fr-FR" smtClean="0"/>
              <a:pPr/>
              <a:t>08/11/2023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7ABC1A1-015F-4C2F-B269-A44299AB6438}" type="datetimeFigureOut">
              <a:rPr lang="fr-FR" smtClean="0"/>
              <a:pPr/>
              <a:t>08/11/2023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87ABC1A1-015F-4C2F-B269-A44299AB6438}" type="datetimeFigureOut">
              <a:rPr lang="fr-FR" smtClean="0"/>
              <a:pPr/>
              <a:t>08/11/2023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7ABC1A1-015F-4C2F-B269-A44299AB6438}" type="datetimeFigureOut">
              <a:rPr lang="fr-FR" smtClean="0"/>
              <a:pPr/>
              <a:t>08/11/2023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7ABC1A1-015F-4C2F-B269-A44299AB6438}" type="datetimeFigureOut">
              <a:rPr lang="fr-FR" smtClean="0"/>
              <a:pPr/>
              <a:t>08/11/2023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7ABC1A1-015F-4C2F-B269-A44299AB6438}" type="datetimeFigureOut">
              <a:rPr lang="fr-FR" smtClean="0"/>
              <a:pPr/>
              <a:t>08/11/2023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ABC1A1-015F-4C2F-B269-A44299AB6438}" type="datetimeFigureOut">
              <a:rPr lang="fr-FR" smtClean="0"/>
              <a:pPr/>
              <a:t>08/11/2023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150271-2E74-4D33-8BBD-240576BAED7A}"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normAutofit fontScale="90000"/>
          </a:bodyPr>
          <a:lstStyle/>
          <a:p>
            <a:pPr rtl="1"/>
            <a:r>
              <a:rPr lang="fr-FR" sz="3600" b="1" dirty="0" smtClean="0"/>
              <a:t>I</a:t>
            </a:r>
            <a:r>
              <a:rPr lang="en-US" sz="3600" b="1" dirty="0" smtClean="0"/>
              <a:t>I</a:t>
            </a:r>
            <a:r>
              <a:rPr lang="ar-DZ" sz="3600" b="1" dirty="0" smtClean="0"/>
              <a:t>ـ ماهية </a:t>
            </a:r>
            <a:r>
              <a:rPr lang="ar-DZ" sz="3600" b="1" dirty="0" smtClean="0"/>
              <a:t>الخدمات وخصائصها</a:t>
            </a:r>
            <a:endParaRPr lang="fr-FR" sz="3600" b="1" dirty="0"/>
          </a:p>
        </p:txBody>
      </p:sp>
      <p:sp>
        <p:nvSpPr>
          <p:cNvPr id="3" name="Sous-titre 2"/>
          <p:cNvSpPr>
            <a:spLocks noGrp="1"/>
          </p:cNvSpPr>
          <p:nvPr>
            <p:ph type="subTitle" idx="1"/>
          </p:nvPr>
        </p:nvSpPr>
        <p:spPr>
          <a:xfrm>
            <a:off x="285720" y="1285860"/>
            <a:ext cx="8501122" cy="5214974"/>
          </a:xfrm>
        </p:spPr>
        <p:txBody>
          <a:bodyPr/>
          <a:lstStyle/>
          <a:p>
            <a:pPr rtl="1"/>
            <a:r>
              <a:rPr lang="ar-DZ" b="1" dirty="0" smtClean="0">
                <a:solidFill>
                  <a:srgbClr val="C00000"/>
                </a:solidFill>
              </a:rPr>
              <a:t>1- </a:t>
            </a:r>
            <a:r>
              <a:rPr lang="ar-DZ" sz="2800" b="1" u="sng" dirty="0" smtClean="0">
                <a:solidFill>
                  <a:srgbClr val="C00000"/>
                </a:solidFill>
              </a:rPr>
              <a:t>صعوبات التمييز بين السلع والخدمات</a:t>
            </a:r>
          </a:p>
          <a:p>
            <a:pPr algn="r" rtl="1"/>
            <a:endParaRPr lang="ar-DZ" sz="2800" b="1" u="sng" dirty="0" smtClean="0">
              <a:solidFill>
                <a:schemeClr val="tx1"/>
              </a:solidFill>
            </a:endParaRPr>
          </a:p>
          <a:p>
            <a:pPr algn="r" rtl="1"/>
            <a:r>
              <a:rPr lang="ar-DZ" sz="2800" b="1" u="sng" dirty="0" smtClean="0">
                <a:solidFill>
                  <a:srgbClr val="C00000"/>
                </a:solidFill>
              </a:rPr>
              <a:t>من زاوية المستهلك </a:t>
            </a:r>
            <a:r>
              <a:rPr lang="ar-DZ" sz="2800" b="1" dirty="0" smtClean="0">
                <a:solidFill>
                  <a:srgbClr val="C00000"/>
                </a:solidFill>
              </a:rPr>
              <a:t>(الفائدة المحصّلة)</a:t>
            </a:r>
            <a:r>
              <a:rPr lang="ar-DZ" sz="2800" b="1" dirty="0" smtClean="0">
                <a:solidFill>
                  <a:schemeClr val="tx1"/>
                </a:solidFill>
              </a:rPr>
              <a:t>:</a:t>
            </a:r>
          </a:p>
          <a:p>
            <a:pPr algn="r" rtl="1"/>
            <a:endParaRPr lang="ar-DZ" sz="1600" b="1" dirty="0" smtClean="0">
              <a:solidFill>
                <a:schemeClr val="tx1"/>
              </a:solidFill>
            </a:endParaRPr>
          </a:p>
          <a:p>
            <a:pPr rtl="1">
              <a:buFont typeface="Wingdings" pitchFamily="2" charset="2"/>
              <a:buChar char="ü"/>
            </a:pPr>
            <a:r>
              <a:rPr lang="ar-DZ" sz="2800" b="1" dirty="0" err="1" smtClean="0">
                <a:solidFill>
                  <a:schemeClr val="tx1"/>
                </a:solidFill>
              </a:rPr>
              <a:t>لاتوجد</a:t>
            </a:r>
            <a:r>
              <a:rPr lang="ar-DZ" sz="2800" b="1" dirty="0" smtClean="0">
                <a:solidFill>
                  <a:schemeClr val="tx1"/>
                </a:solidFill>
              </a:rPr>
              <a:t> خدمة صافية </a:t>
            </a:r>
            <a:r>
              <a:rPr lang="ar-DZ" sz="2400" b="1" dirty="0" smtClean="0">
                <a:solidFill>
                  <a:schemeClr val="tx1"/>
                </a:solidFill>
              </a:rPr>
              <a:t>100</a:t>
            </a:r>
            <a:r>
              <a:rPr lang="fr-FR" sz="2800" b="1" dirty="0" smtClean="0">
                <a:solidFill>
                  <a:schemeClr val="tx1"/>
                </a:solidFill>
              </a:rPr>
              <a:t>%</a:t>
            </a:r>
            <a:r>
              <a:rPr lang="ar-DZ" sz="2800" b="1" dirty="0" smtClean="0">
                <a:solidFill>
                  <a:schemeClr val="tx1"/>
                </a:solidFill>
              </a:rPr>
              <a:t> تحقق المنفعة بالكامل</a:t>
            </a:r>
          </a:p>
          <a:p>
            <a:pPr rtl="1">
              <a:buFont typeface="Wingdings" pitchFamily="2" charset="2"/>
              <a:buChar char="ü"/>
            </a:pPr>
            <a:r>
              <a:rPr lang="ar-DZ" sz="2800" b="1" dirty="0" err="1" smtClean="0">
                <a:solidFill>
                  <a:schemeClr val="tx1"/>
                </a:solidFill>
              </a:rPr>
              <a:t>لاتوجد</a:t>
            </a:r>
            <a:r>
              <a:rPr lang="ar-DZ" sz="2800" b="1" dirty="0" smtClean="0">
                <a:solidFill>
                  <a:schemeClr val="tx1"/>
                </a:solidFill>
              </a:rPr>
              <a:t> سلعة صافية </a:t>
            </a:r>
            <a:r>
              <a:rPr lang="ar-DZ" sz="2400" b="1" dirty="0" smtClean="0">
                <a:solidFill>
                  <a:schemeClr val="tx1"/>
                </a:solidFill>
              </a:rPr>
              <a:t>100</a:t>
            </a:r>
            <a:r>
              <a:rPr lang="fr-FR" sz="2800" b="1" dirty="0" smtClean="0">
                <a:solidFill>
                  <a:schemeClr val="tx1"/>
                </a:solidFill>
              </a:rPr>
              <a:t> %</a:t>
            </a:r>
            <a:r>
              <a:rPr lang="ar-DZ" sz="2800" b="1" dirty="0" smtClean="0">
                <a:solidFill>
                  <a:schemeClr val="tx1"/>
                </a:solidFill>
              </a:rPr>
              <a:t>تحقق المنفعة بالكامل</a:t>
            </a:r>
          </a:p>
          <a:p>
            <a:pPr rtl="1"/>
            <a:r>
              <a:rPr lang="ar-DZ" sz="2800" b="1" dirty="0" smtClean="0">
                <a:solidFill>
                  <a:schemeClr val="tx1"/>
                </a:solidFill>
              </a:rPr>
              <a:t>(الفائدة = خدمة + سلعة)</a:t>
            </a:r>
          </a:p>
          <a:p>
            <a:pPr rtl="1"/>
            <a:r>
              <a:rPr lang="ar-DZ" sz="2800" b="1" dirty="0" smtClean="0">
                <a:solidFill>
                  <a:schemeClr val="tx1"/>
                </a:solidFill>
              </a:rPr>
              <a:t>أو</a:t>
            </a:r>
          </a:p>
          <a:p>
            <a:pPr rtl="1"/>
            <a:r>
              <a:rPr lang="ar-DZ" sz="2800" b="1" dirty="0" smtClean="0">
                <a:solidFill>
                  <a:schemeClr val="tx1"/>
                </a:solidFill>
              </a:rPr>
              <a:t>(الفائدة = سلعة + خدمة)</a:t>
            </a:r>
          </a:p>
          <a:p>
            <a:pPr algn="r" rtl="1"/>
            <a:endParaRPr lang="ar-DZ" sz="2800" b="1"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lstStyle/>
          <a:p>
            <a:pPr rtl="1"/>
            <a:r>
              <a:rPr lang="fr-FR" sz="3600" b="1" dirty="0" smtClean="0"/>
              <a:t>I</a:t>
            </a:r>
            <a:r>
              <a:rPr lang="en-US" sz="3600" b="1" dirty="0" smtClean="0"/>
              <a:t>I</a:t>
            </a:r>
            <a:r>
              <a:rPr lang="ar-DZ" sz="3600" b="1" dirty="0" smtClean="0"/>
              <a:t>ـ ماهية الخدمات</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rtl="1"/>
            <a:endParaRPr lang="ar-DZ" sz="2800" b="1" u="sng" dirty="0" smtClean="0">
              <a:solidFill>
                <a:srgbClr val="C00000"/>
              </a:solidFill>
            </a:endParaRPr>
          </a:p>
        </p:txBody>
      </p:sp>
      <p:pic>
        <p:nvPicPr>
          <p:cNvPr id="12290" name="Picture 2"/>
          <p:cNvPicPr>
            <a:picLocks noChangeAspect="1" noChangeArrowheads="1"/>
          </p:cNvPicPr>
          <p:nvPr/>
        </p:nvPicPr>
        <p:blipFill>
          <a:blip r:embed="rId2"/>
          <a:srcRect/>
          <a:stretch>
            <a:fillRect/>
          </a:stretch>
        </p:blipFill>
        <p:spPr bwMode="auto">
          <a:xfrm>
            <a:off x="285720" y="1428736"/>
            <a:ext cx="8572560" cy="5143536"/>
          </a:xfrm>
          <a:prstGeom prst="rect">
            <a:avLst/>
          </a:prstGeom>
          <a:noFill/>
          <a:ln w="9525">
            <a:noFill/>
            <a:miter lim="800000"/>
            <a:headEnd/>
            <a:tailEnd/>
          </a:ln>
          <a:effectLst/>
        </p:spPr>
      </p:pic>
      <p:pic>
        <p:nvPicPr>
          <p:cNvPr id="12291" name="Picture 3"/>
          <p:cNvPicPr>
            <a:picLocks noChangeAspect="1" noChangeArrowheads="1"/>
          </p:cNvPicPr>
          <p:nvPr/>
        </p:nvPicPr>
        <p:blipFill>
          <a:blip r:embed="rId3"/>
          <a:srcRect/>
          <a:stretch>
            <a:fillRect/>
          </a:stretch>
        </p:blipFill>
        <p:spPr bwMode="auto">
          <a:xfrm>
            <a:off x="3071802" y="1071546"/>
            <a:ext cx="3000396" cy="400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lstStyle/>
          <a:p>
            <a:pPr rtl="1"/>
            <a:r>
              <a:rPr lang="fr-FR" sz="3600" b="1" dirty="0" smtClean="0"/>
              <a:t>I</a:t>
            </a:r>
            <a:r>
              <a:rPr lang="en-US" sz="3600" b="1" dirty="0" smtClean="0"/>
              <a:t>I</a:t>
            </a:r>
            <a:r>
              <a:rPr lang="ar-DZ" sz="3600" b="1" dirty="0" smtClean="0"/>
              <a:t>ـ ماهية الخدمات</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rtl="1"/>
            <a:endParaRPr lang="ar-DZ" sz="2800" b="1" u="sng" dirty="0" smtClean="0">
              <a:solidFill>
                <a:srgbClr val="C00000"/>
              </a:solidFill>
            </a:endParaRPr>
          </a:p>
        </p:txBody>
      </p:sp>
      <p:pic>
        <p:nvPicPr>
          <p:cNvPr id="13314" name="Picture 2"/>
          <p:cNvPicPr>
            <a:picLocks noChangeAspect="1" noChangeArrowheads="1"/>
          </p:cNvPicPr>
          <p:nvPr/>
        </p:nvPicPr>
        <p:blipFill>
          <a:blip r:embed="rId2"/>
          <a:srcRect/>
          <a:stretch>
            <a:fillRect/>
          </a:stretch>
        </p:blipFill>
        <p:spPr bwMode="auto">
          <a:xfrm>
            <a:off x="285721" y="1700213"/>
            <a:ext cx="8286808" cy="5157787"/>
          </a:xfrm>
          <a:prstGeom prst="rect">
            <a:avLst/>
          </a:prstGeom>
          <a:noFill/>
          <a:ln w="9525">
            <a:noFill/>
            <a:miter lim="800000"/>
            <a:headEnd/>
            <a:tailEnd/>
          </a:ln>
          <a:effectLst/>
        </p:spPr>
      </p:pic>
      <p:pic>
        <p:nvPicPr>
          <p:cNvPr id="13315" name="Picture 3"/>
          <p:cNvPicPr>
            <a:picLocks noChangeAspect="1" noChangeArrowheads="1"/>
          </p:cNvPicPr>
          <p:nvPr/>
        </p:nvPicPr>
        <p:blipFill>
          <a:blip r:embed="rId3"/>
          <a:srcRect/>
          <a:stretch>
            <a:fillRect/>
          </a:stretch>
        </p:blipFill>
        <p:spPr bwMode="auto">
          <a:xfrm>
            <a:off x="3143240" y="1071546"/>
            <a:ext cx="2928958" cy="400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lstStyle/>
          <a:p>
            <a:pPr rtl="1"/>
            <a:r>
              <a:rPr lang="fr-FR" sz="3600" b="1" dirty="0" smtClean="0"/>
              <a:t>I</a:t>
            </a:r>
            <a:r>
              <a:rPr lang="en-US" sz="3600" b="1" dirty="0" smtClean="0"/>
              <a:t>I</a:t>
            </a:r>
            <a:r>
              <a:rPr lang="ar-DZ" sz="3600" b="1" dirty="0" smtClean="0"/>
              <a:t>ـ ماهية الخدمات</a:t>
            </a:r>
            <a:endParaRPr lang="fr-FR" sz="3600" b="1" dirty="0"/>
          </a:p>
        </p:txBody>
      </p:sp>
      <p:sp>
        <p:nvSpPr>
          <p:cNvPr id="3" name="Sous-titre 2"/>
          <p:cNvSpPr>
            <a:spLocks noGrp="1"/>
          </p:cNvSpPr>
          <p:nvPr>
            <p:ph type="subTitle" idx="1"/>
          </p:nvPr>
        </p:nvSpPr>
        <p:spPr>
          <a:xfrm>
            <a:off x="285720" y="928670"/>
            <a:ext cx="8501122" cy="5572164"/>
          </a:xfrm>
        </p:spPr>
        <p:txBody>
          <a:bodyPr>
            <a:normAutofit fontScale="92500" lnSpcReduction="20000"/>
          </a:bodyPr>
          <a:lstStyle/>
          <a:p>
            <a:pPr rtl="1"/>
            <a:r>
              <a:rPr lang="ar-DZ" b="1" dirty="0" smtClean="0">
                <a:solidFill>
                  <a:srgbClr val="C00000"/>
                </a:solidFill>
              </a:rPr>
              <a:t>2- </a:t>
            </a:r>
            <a:r>
              <a:rPr lang="ar-DZ" sz="2800" b="1" u="sng" dirty="0" smtClean="0">
                <a:solidFill>
                  <a:srgbClr val="C00000"/>
                </a:solidFill>
              </a:rPr>
              <a:t>أدوات التمييز بين السلعة والخدمة</a:t>
            </a:r>
          </a:p>
          <a:p>
            <a:pPr algn="r" rtl="1"/>
            <a:endParaRPr lang="ar-DZ" sz="2800" b="1" u="sng" dirty="0" smtClean="0">
              <a:solidFill>
                <a:schemeClr val="tx1"/>
              </a:solidFill>
            </a:endParaRPr>
          </a:p>
          <a:p>
            <a:pPr rtl="1">
              <a:buFont typeface="Wingdings" pitchFamily="2" charset="2"/>
              <a:buChar char="q"/>
            </a:pPr>
            <a:r>
              <a:rPr lang="ar-DZ" sz="2800" b="1" dirty="0" smtClean="0">
                <a:solidFill>
                  <a:schemeClr val="tx1"/>
                </a:solidFill>
              </a:rPr>
              <a:t>النموذج الجزيئي </a:t>
            </a:r>
            <a:r>
              <a:rPr lang="fr-FR" sz="2800" b="1" dirty="0" err="1" smtClean="0">
                <a:solidFill>
                  <a:schemeClr val="tx1"/>
                </a:solidFill>
              </a:rPr>
              <a:t>Molecular</a:t>
            </a:r>
            <a:r>
              <a:rPr lang="fr-FR" sz="2800" b="1" dirty="0" smtClean="0">
                <a:solidFill>
                  <a:schemeClr val="tx1"/>
                </a:solidFill>
              </a:rPr>
              <a:t> Model</a:t>
            </a:r>
            <a:r>
              <a:rPr lang="ar-DZ" sz="2800" b="1" dirty="0" smtClean="0">
                <a:solidFill>
                  <a:schemeClr val="tx1"/>
                </a:solidFill>
              </a:rPr>
              <a:t> </a:t>
            </a:r>
          </a:p>
          <a:p>
            <a:endParaRPr lang="fr-FR" sz="2800" dirty="0" smtClean="0">
              <a:solidFill>
                <a:schemeClr val="tx1"/>
              </a:solidFill>
            </a:endParaRPr>
          </a:p>
          <a:p>
            <a:r>
              <a:rPr lang="fr-FR" sz="2800" dirty="0" smtClean="0">
                <a:solidFill>
                  <a:schemeClr val="tx1"/>
                </a:solidFill>
              </a:rPr>
              <a:t>A </a:t>
            </a:r>
            <a:r>
              <a:rPr lang="fr-FR" sz="2800" dirty="0" err="1" smtClean="0">
                <a:solidFill>
                  <a:schemeClr val="tx1"/>
                </a:solidFill>
              </a:rPr>
              <a:t>molecular</a:t>
            </a:r>
            <a:r>
              <a:rPr lang="fr-FR" sz="2800" dirty="0" smtClean="0">
                <a:solidFill>
                  <a:schemeClr val="tx1"/>
                </a:solidFill>
              </a:rPr>
              <a:t> model </a:t>
            </a:r>
            <a:r>
              <a:rPr lang="fr-FR" sz="2800" dirty="0" err="1" smtClean="0">
                <a:solidFill>
                  <a:schemeClr val="tx1"/>
                </a:solidFill>
              </a:rPr>
              <a:t>is</a:t>
            </a:r>
            <a:r>
              <a:rPr lang="fr-FR" sz="2800" dirty="0" smtClean="0">
                <a:solidFill>
                  <a:schemeClr val="tx1"/>
                </a:solidFill>
              </a:rPr>
              <a:t> a </a:t>
            </a:r>
            <a:r>
              <a:rPr lang="fr-FR" sz="2800" dirty="0" err="1" smtClean="0">
                <a:solidFill>
                  <a:schemeClr val="tx1"/>
                </a:solidFill>
              </a:rPr>
              <a:t>pictorial</a:t>
            </a:r>
            <a:r>
              <a:rPr lang="fr-FR" sz="2800" dirty="0" smtClean="0">
                <a:solidFill>
                  <a:schemeClr val="tx1"/>
                </a:solidFill>
              </a:rPr>
              <a:t> </a:t>
            </a:r>
            <a:r>
              <a:rPr lang="fr-FR" sz="2800" dirty="0" err="1" smtClean="0">
                <a:solidFill>
                  <a:schemeClr val="tx1"/>
                </a:solidFill>
              </a:rPr>
              <a:t>representation</a:t>
            </a:r>
            <a:endParaRPr lang="fr-FR" sz="2800" dirty="0" smtClean="0">
              <a:solidFill>
                <a:schemeClr val="tx1"/>
              </a:solidFill>
            </a:endParaRPr>
          </a:p>
          <a:p>
            <a:r>
              <a:rPr lang="en-US" sz="2800" dirty="0" smtClean="0">
                <a:solidFill>
                  <a:schemeClr val="tx1"/>
                </a:solidFill>
              </a:rPr>
              <a:t>of the relationship between the tangible and intangible elements of a firm’s operation</a:t>
            </a:r>
          </a:p>
          <a:p>
            <a:pPr rtl="1"/>
            <a:endParaRPr lang="en-US" sz="2800" b="1" dirty="0" smtClean="0">
              <a:solidFill>
                <a:schemeClr val="tx1"/>
              </a:solidFill>
            </a:endParaRPr>
          </a:p>
          <a:p>
            <a:pPr rtl="1"/>
            <a:r>
              <a:rPr lang="ar-DZ" sz="2800" b="1" dirty="0" smtClean="0">
                <a:solidFill>
                  <a:schemeClr val="tx1"/>
                </a:solidFill>
              </a:rPr>
              <a:t>أهميتـــــــــه</a:t>
            </a:r>
          </a:p>
          <a:p>
            <a:pPr rtl="1"/>
            <a:endParaRPr lang="ar-DZ" sz="2800" b="1" dirty="0" smtClean="0">
              <a:solidFill>
                <a:schemeClr val="tx1"/>
              </a:solidFill>
            </a:endParaRPr>
          </a:p>
          <a:p>
            <a:r>
              <a:rPr lang="fr-FR" sz="2800" dirty="0" smtClean="0">
                <a:solidFill>
                  <a:schemeClr val="tx1"/>
                </a:solidFill>
              </a:rPr>
              <a:t>It </a:t>
            </a:r>
            <a:r>
              <a:rPr lang="fr-FR" sz="2800" dirty="0" err="1" smtClean="0">
                <a:solidFill>
                  <a:schemeClr val="tx1"/>
                </a:solidFill>
              </a:rPr>
              <a:t>is</a:t>
            </a:r>
            <a:r>
              <a:rPr lang="fr-FR" sz="2800" dirty="0" smtClean="0">
                <a:solidFill>
                  <a:schemeClr val="tx1"/>
                </a:solidFill>
              </a:rPr>
              <a:t> a </a:t>
            </a:r>
            <a:r>
              <a:rPr lang="en-US" sz="2800" dirty="0" smtClean="0">
                <a:solidFill>
                  <a:schemeClr val="tx1"/>
                </a:solidFill>
              </a:rPr>
              <a:t>management tool that offers the opportunity to visualize the firm’s entire bundle of benefits</a:t>
            </a:r>
          </a:p>
          <a:p>
            <a:r>
              <a:rPr lang="en-US" sz="2800" dirty="0" smtClean="0">
                <a:solidFill>
                  <a:schemeClr val="tx1"/>
                </a:solidFill>
              </a:rPr>
              <a:t>that its product offers customers.</a:t>
            </a:r>
            <a:endParaRPr lang="en-US" sz="2800" b="1" dirty="0" smtClean="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lstStyle/>
          <a:p>
            <a:pPr rtl="1"/>
            <a:r>
              <a:rPr lang="fr-FR" sz="3600" b="1" dirty="0" smtClean="0"/>
              <a:t>I</a:t>
            </a:r>
            <a:r>
              <a:rPr lang="en-US" sz="3600" b="1" dirty="0" smtClean="0"/>
              <a:t>I</a:t>
            </a:r>
            <a:r>
              <a:rPr lang="ar-DZ" sz="3600" b="1" dirty="0" smtClean="0"/>
              <a:t>ـ ماهية الخدمات</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rtl="1"/>
            <a:r>
              <a:rPr lang="ar-DZ" b="1" dirty="0" smtClean="0">
                <a:solidFill>
                  <a:srgbClr val="C00000"/>
                </a:solidFill>
              </a:rPr>
              <a:t>2- </a:t>
            </a:r>
            <a:r>
              <a:rPr lang="ar-DZ" sz="2800" b="1" u="sng" dirty="0" smtClean="0">
                <a:solidFill>
                  <a:srgbClr val="C00000"/>
                </a:solidFill>
              </a:rPr>
              <a:t>أدوات التمييز بين السلعة والخدمة</a:t>
            </a:r>
          </a:p>
          <a:p>
            <a:pPr algn="r" rtl="1"/>
            <a:endParaRPr lang="ar-DZ" sz="2800" b="1" u="sng" dirty="0" smtClean="0">
              <a:solidFill>
                <a:schemeClr val="tx1"/>
              </a:solidFill>
            </a:endParaRPr>
          </a:p>
          <a:p>
            <a:pPr rtl="1">
              <a:buFont typeface="Wingdings" pitchFamily="2" charset="2"/>
              <a:buChar char="q"/>
            </a:pPr>
            <a:r>
              <a:rPr lang="ar-DZ" sz="2800" b="1" dirty="0" smtClean="0">
                <a:solidFill>
                  <a:schemeClr val="tx1"/>
                </a:solidFill>
              </a:rPr>
              <a:t>النموذج الجزيئي </a:t>
            </a:r>
            <a:r>
              <a:rPr lang="fr-FR" sz="2800" b="1" dirty="0" err="1" smtClean="0">
                <a:solidFill>
                  <a:schemeClr val="tx1"/>
                </a:solidFill>
              </a:rPr>
              <a:t>Molecular</a:t>
            </a:r>
            <a:r>
              <a:rPr lang="fr-FR" sz="2800" b="1" dirty="0" smtClean="0">
                <a:solidFill>
                  <a:schemeClr val="tx1"/>
                </a:solidFill>
              </a:rPr>
              <a:t> Model</a:t>
            </a:r>
            <a:r>
              <a:rPr lang="ar-DZ" sz="2800" b="1" dirty="0" smtClean="0">
                <a:solidFill>
                  <a:schemeClr val="tx1"/>
                </a:solidFill>
              </a:rPr>
              <a:t> </a:t>
            </a:r>
          </a:p>
          <a:p>
            <a:endParaRPr lang="fr-FR" sz="2800" dirty="0" smtClean="0">
              <a:solidFill>
                <a:schemeClr val="tx1"/>
              </a:solidFill>
            </a:endParaRPr>
          </a:p>
          <a:p>
            <a:pPr algn="just" rtl="1"/>
            <a:r>
              <a:rPr lang="ar-DZ" sz="2800" dirty="0" smtClean="0">
                <a:solidFill>
                  <a:schemeClr val="tx1"/>
                </a:solidFill>
              </a:rPr>
              <a:t>النموذج الجزيئي هو تمثيل تصويري للعلاقة بين العناصر الملموسة وغير الملموسة لعمليات الشركة </a:t>
            </a:r>
          </a:p>
          <a:p>
            <a:pPr rtl="1"/>
            <a:r>
              <a:rPr lang="ar-DZ" sz="2800" b="1" dirty="0" smtClean="0">
                <a:solidFill>
                  <a:schemeClr val="tx1"/>
                </a:solidFill>
              </a:rPr>
              <a:t>أهميتـــــــــه</a:t>
            </a:r>
          </a:p>
          <a:p>
            <a:pPr algn="just" rtl="1"/>
            <a:r>
              <a:rPr lang="ar-DZ" sz="2800" dirty="0" smtClean="0">
                <a:solidFill>
                  <a:schemeClr val="tx1"/>
                </a:solidFill>
              </a:rPr>
              <a:t> إنها أداة إدارية تتيح الفرصة لتصور مجموعة الفوائد الكاملة للشركة التي يقدمها منتجها للعملاء.</a:t>
            </a:r>
            <a:endParaRPr lang="en-US" sz="2800" b="1" dirty="0" smtClean="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lstStyle/>
          <a:p>
            <a:pPr rtl="1"/>
            <a:r>
              <a:rPr lang="fr-FR" sz="3600" b="1" dirty="0" smtClean="0"/>
              <a:t>I</a:t>
            </a:r>
            <a:r>
              <a:rPr lang="en-US" sz="3600" b="1" dirty="0" smtClean="0"/>
              <a:t>I</a:t>
            </a:r>
            <a:r>
              <a:rPr lang="ar-DZ" sz="3600" b="1" dirty="0" smtClean="0"/>
              <a:t>ـ ماهية الخدمات</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rtl="1"/>
            <a:endParaRPr lang="ar-DZ" sz="2800" b="1" u="sng" dirty="0" smtClean="0">
              <a:solidFill>
                <a:srgbClr val="C00000"/>
              </a:solidFill>
            </a:endParaRPr>
          </a:p>
        </p:txBody>
      </p:sp>
      <p:pic>
        <p:nvPicPr>
          <p:cNvPr id="14338" name="Picture 2"/>
          <p:cNvPicPr>
            <a:picLocks noChangeAspect="1" noChangeArrowheads="1"/>
          </p:cNvPicPr>
          <p:nvPr/>
        </p:nvPicPr>
        <p:blipFill>
          <a:blip r:embed="rId2"/>
          <a:srcRect/>
          <a:stretch>
            <a:fillRect/>
          </a:stretch>
        </p:blipFill>
        <p:spPr bwMode="auto">
          <a:xfrm>
            <a:off x="285720" y="2009774"/>
            <a:ext cx="8858279" cy="4848226"/>
          </a:xfrm>
          <a:prstGeom prst="rect">
            <a:avLst/>
          </a:prstGeom>
          <a:noFill/>
          <a:ln w="9525">
            <a:noFill/>
            <a:miter lim="800000"/>
            <a:headEnd/>
            <a:tailEnd/>
          </a:ln>
          <a:effectLst/>
        </p:spPr>
      </p:pic>
      <p:pic>
        <p:nvPicPr>
          <p:cNvPr id="14339" name="Picture 3"/>
          <p:cNvPicPr>
            <a:picLocks noChangeAspect="1" noChangeArrowheads="1"/>
          </p:cNvPicPr>
          <p:nvPr/>
        </p:nvPicPr>
        <p:blipFill>
          <a:blip r:embed="rId3"/>
          <a:srcRect/>
          <a:stretch>
            <a:fillRect/>
          </a:stretch>
        </p:blipFill>
        <p:spPr bwMode="auto">
          <a:xfrm>
            <a:off x="3000364" y="1028686"/>
            <a:ext cx="3000395" cy="400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lstStyle/>
          <a:p>
            <a:pPr rtl="1"/>
            <a:r>
              <a:rPr lang="fr-FR" sz="3600" b="1" dirty="0" smtClean="0"/>
              <a:t>I</a:t>
            </a:r>
            <a:r>
              <a:rPr lang="en-US" sz="3600" b="1" dirty="0" smtClean="0"/>
              <a:t>I</a:t>
            </a:r>
            <a:r>
              <a:rPr lang="ar-DZ" sz="3600" b="1" dirty="0" smtClean="0"/>
              <a:t>ـ ماهية الخدمات</a:t>
            </a:r>
            <a:endParaRPr lang="fr-FR" sz="3600" b="1" dirty="0"/>
          </a:p>
        </p:txBody>
      </p:sp>
      <p:sp>
        <p:nvSpPr>
          <p:cNvPr id="3" name="Sous-titre 2"/>
          <p:cNvSpPr>
            <a:spLocks noGrp="1"/>
          </p:cNvSpPr>
          <p:nvPr>
            <p:ph type="subTitle" idx="1"/>
          </p:nvPr>
        </p:nvSpPr>
        <p:spPr>
          <a:xfrm>
            <a:off x="285720" y="928670"/>
            <a:ext cx="8501122" cy="5572164"/>
          </a:xfrm>
        </p:spPr>
        <p:txBody>
          <a:bodyPr>
            <a:normAutofit fontScale="92500"/>
          </a:bodyPr>
          <a:lstStyle/>
          <a:p>
            <a:pPr rtl="1"/>
            <a:r>
              <a:rPr lang="ar-DZ" b="1" dirty="0" smtClean="0">
                <a:solidFill>
                  <a:srgbClr val="C00000"/>
                </a:solidFill>
              </a:rPr>
              <a:t>2- </a:t>
            </a:r>
            <a:r>
              <a:rPr lang="ar-DZ" sz="2800" b="1" u="sng" dirty="0" smtClean="0">
                <a:solidFill>
                  <a:srgbClr val="C00000"/>
                </a:solidFill>
              </a:rPr>
              <a:t>أدوات التمييز بين السلعة والخدمة</a:t>
            </a:r>
          </a:p>
          <a:p>
            <a:pPr algn="r" rtl="1"/>
            <a:endParaRPr lang="ar-DZ" sz="2800" b="1" u="sng" dirty="0" smtClean="0">
              <a:solidFill>
                <a:schemeClr val="tx1"/>
              </a:solidFill>
            </a:endParaRPr>
          </a:p>
          <a:p>
            <a:pPr rtl="1">
              <a:buFont typeface="Wingdings" pitchFamily="2" charset="2"/>
              <a:buChar char="q"/>
            </a:pPr>
            <a:r>
              <a:rPr lang="ar-DZ" sz="2800" b="1" dirty="0" smtClean="0">
                <a:solidFill>
                  <a:schemeClr val="tx1"/>
                </a:solidFill>
              </a:rPr>
              <a:t>نموذج تقديم الخدمة</a:t>
            </a:r>
            <a:r>
              <a:rPr lang="fr-FR" sz="2800" b="1" dirty="0" smtClean="0">
                <a:solidFill>
                  <a:schemeClr val="tx1"/>
                </a:solidFill>
              </a:rPr>
              <a:t>Servuction Model </a:t>
            </a:r>
            <a:r>
              <a:rPr lang="ar-DZ" sz="2800" b="1" dirty="0" smtClean="0">
                <a:solidFill>
                  <a:schemeClr val="tx1"/>
                </a:solidFill>
              </a:rPr>
              <a:t> </a:t>
            </a:r>
          </a:p>
          <a:p>
            <a:pPr algn="just"/>
            <a:r>
              <a:rPr lang="fr-FR" sz="2800" b="1" dirty="0" smtClean="0">
                <a:solidFill>
                  <a:schemeClr val="tx1"/>
                </a:solidFill>
              </a:rPr>
              <a:t>servuction model </a:t>
            </a:r>
            <a:r>
              <a:rPr lang="fr-FR" sz="2800" dirty="0" err="1" smtClean="0">
                <a:solidFill>
                  <a:schemeClr val="tx1"/>
                </a:solidFill>
              </a:rPr>
              <a:t>is</a:t>
            </a:r>
            <a:r>
              <a:rPr lang="fr-FR" sz="2800" b="1" dirty="0" smtClean="0">
                <a:solidFill>
                  <a:schemeClr val="tx1"/>
                </a:solidFill>
              </a:rPr>
              <a:t> </a:t>
            </a:r>
            <a:r>
              <a:rPr lang="fr-FR" sz="2800" dirty="0" smtClean="0">
                <a:solidFill>
                  <a:schemeClr val="tx1"/>
                </a:solidFill>
              </a:rPr>
              <a:t>a</a:t>
            </a:r>
            <a:r>
              <a:rPr lang="ar-DZ" sz="2800" b="1" dirty="0" smtClean="0">
                <a:solidFill>
                  <a:schemeClr val="tx1"/>
                </a:solidFill>
              </a:rPr>
              <a:t> </a:t>
            </a:r>
            <a:r>
              <a:rPr lang="fr-FR" sz="2800" dirty="0" smtClean="0">
                <a:solidFill>
                  <a:schemeClr val="tx1"/>
                </a:solidFill>
              </a:rPr>
              <a:t>model </a:t>
            </a:r>
            <a:r>
              <a:rPr lang="fr-FR" sz="2800" dirty="0" err="1" smtClean="0">
                <a:solidFill>
                  <a:schemeClr val="tx1"/>
                </a:solidFill>
              </a:rPr>
              <a:t>that</a:t>
            </a:r>
            <a:r>
              <a:rPr lang="fr-FR" sz="2800" dirty="0" smtClean="0">
                <a:solidFill>
                  <a:schemeClr val="tx1"/>
                </a:solidFill>
              </a:rPr>
              <a:t> </a:t>
            </a:r>
            <a:r>
              <a:rPr lang="fr-FR" sz="2800" dirty="0" err="1" smtClean="0">
                <a:solidFill>
                  <a:schemeClr val="tx1"/>
                </a:solidFill>
              </a:rPr>
              <a:t>considers</a:t>
            </a:r>
            <a:r>
              <a:rPr lang="fr-FR" sz="2800" dirty="0" smtClean="0">
                <a:solidFill>
                  <a:schemeClr val="tx1"/>
                </a:solidFill>
              </a:rPr>
              <a:t> a service as </a:t>
            </a:r>
            <a:r>
              <a:rPr lang="fr-FR" sz="2800" dirty="0" err="1" smtClean="0">
                <a:solidFill>
                  <a:schemeClr val="tx1"/>
                </a:solidFill>
              </a:rPr>
              <a:t>experience</a:t>
            </a:r>
            <a:r>
              <a:rPr lang="fr-FR" sz="2800" dirty="0" smtClean="0">
                <a:solidFill>
                  <a:schemeClr val="tx1"/>
                </a:solidFill>
              </a:rPr>
              <a:t>. Is </a:t>
            </a:r>
            <a:r>
              <a:rPr lang="fr-FR" sz="2800" dirty="0" err="1" smtClean="0">
                <a:solidFill>
                  <a:schemeClr val="tx1"/>
                </a:solidFill>
              </a:rPr>
              <a:t>used</a:t>
            </a:r>
            <a:r>
              <a:rPr lang="fr-FR" sz="2800" dirty="0" smtClean="0">
                <a:solidFill>
                  <a:schemeClr val="tx1"/>
                </a:solidFill>
              </a:rPr>
              <a:t> to </a:t>
            </a:r>
            <a:r>
              <a:rPr lang="fr-FR" sz="2800" dirty="0" err="1" smtClean="0">
                <a:solidFill>
                  <a:schemeClr val="tx1"/>
                </a:solidFill>
              </a:rPr>
              <a:t>illustrate</a:t>
            </a:r>
            <a:r>
              <a:rPr lang="fr-FR" sz="2800" dirty="0" smtClean="0">
                <a:solidFill>
                  <a:schemeClr val="tx1"/>
                </a:solidFill>
              </a:rPr>
              <a:t> the four </a:t>
            </a:r>
            <a:r>
              <a:rPr lang="fr-FR" sz="2800" dirty="0" err="1" smtClean="0">
                <a:solidFill>
                  <a:schemeClr val="tx1"/>
                </a:solidFill>
              </a:rPr>
              <a:t>factors</a:t>
            </a:r>
            <a:r>
              <a:rPr lang="fr-FR" sz="2800" dirty="0" smtClean="0">
                <a:solidFill>
                  <a:schemeClr val="tx1"/>
                </a:solidFill>
              </a:rPr>
              <a:t>  </a:t>
            </a:r>
            <a:r>
              <a:rPr lang="fr-FR" sz="2800" dirty="0" err="1" smtClean="0">
                <a:solidFill>
                  <a:schemeClr val="tx1"/>
                </a:solidFill>
              </a:rPr>
              <a:t>that</a:t>
            </a:r>
            <a:r>
              <a:rPr lang="fr-FR" sz="2800" dirty="0" smtClean="0">
                <a:solidFill>
                  <a:schemeClr val="tx1"/>
                </a:solidFill>
              </a:rPr>
              <a:t> influence the service </a:t>
            </a:r>
            <a:r>
              <a:rPr lang="fr-FR" sz="2800" dirty="0" err="1" smtClean="0">
                <a:solidFill>
                  <a:schemeClr val="tx1"/>
                </a:solidFill>
              </a:rPr>
              <a:t>experience</a:t>
            </a:r>
            <a:r>
              <a:rPr lang="fr-FR" sz="2800" dirty="0" smtClean="0">
                <a:solidFill>
                  <a:schemeClr val="tx1"/>
                </a:solidFill>
              </a:rPr>
              <a:t>, </a:t>
            </a:r>
            <a:r>
              <a:rPr lang="fr-FR" sz="2800" dirty="0" err="1" smtClean="0">
                <a:solidFill>
                  <a:schemeClr val="tx1"/>
                </a:solidFill>
              </a:rPr>
              <a:t>including</a:t>
            </a:r>
            <a:r>
              <a:rPr lang="fr-FR" sz="2800" dirty="0" smtClean="0">
                <a:solidFill>
                  <a:schemeClr val="tx1"/>
                </a:solidFill>
              </a:rPr>
              <a:t> </a:t>
            </a:r>
            <a:r>
              <a:rPr lang="en-US" sz="2800" dirty="0" smtClean="0">
                <a:solidFill>
                  <a:schemeClr val="tx1"/>
                </a:solidFill>
              </a:rPr>
              <a:t>those that are visible to </a:t>
            </a:r>
            <a:r>
              <a:rPr lang="fr-FR" sz="2800" dirty="0" smtClean="0">
                <a:solidFill>
                  <a:schemeClr val="tx1"/>
                </a:solidFill>
              </a:rPr>
              <a:t>the consumer and </a:t>
            </a:r>
            <a:r>
              <a:rPr lang="fr-FR" sz="2800" dirty="0" err="1" smtClean="0">
                <a:solidFill>
                  <a:schemeClr val="tx1"/>
                </a:solidFill>
              </a:rPr>
              <a:t>those</a:t>
            </a:r>
            <a:r>
              <a:rPr lang="fr-FR" sz="2800" dirty="0" smtClean="0">
                <a:solidFill>
                  <a:schemeClr val="tx1"/>
                </a:solidFill>
              </a:rPr>
              <a:t> </a:t>
            </a:r>
            <a:r>
              <a:rPr lang="fr-FR" sz="2800" dirty="0" err="1" smtClean="0">
                <a:solidFill>
                  <a:schemeClr val="tx1"/>
                </a:solidFill>
              </a:rPr>
              <a:t>that</a:t>
            </a:r>
            <a:r>
              <a:rPr lang="fr-FR" sz="2800" dirty="0" smtClean="0">
                <a:solidFill>
                  <a:schemeClr val="tx1"/>
                </a:solidFill>
              </a:rPr>
              <a:t> are not:</a:t>
            </a:r>
            <a:endParaRPr lang="ar-DZ" sz="2800" dirty="0" smtClean="0">
              <a:solidFill>
                <a:schemeClr val="tx1"/>
              </a:solidFill>
            </a:endParaRPr>
          </a:p>
          <a:p>
            <a:pPr algn="just"/>
            <a:endParaRPr lang="fr-FR" sz="2800" dirty="0" smtClean="0">
              <a:solidFill>
                <a:schemeClr val="tx1"/>
              </a:solidFill>
            </a:endParaRPr>
          </a:p>
          <a:p>
            <a:pPr marL="3714750" lvl="7" indent="-514350" algn="just" rtl="1">
              <a:buFont typeface="+mj-lt"/>
              <a:buAutoNum type="arabicPeriod"/>
            </a:pPr>
            <a:r>
              <a:rPr lang="ar-DZ" sz="2800" b="1" dirty="0" smtClean="0">
                <a:solidFill>
                  <a:schemeClr val="tx1"/>
                </a:solidFill>
              </a:rPr>
              <a:t>ملجأ الخدمة</a:t>
            </a:r>
          </a:p>
          <a:p>
            <a:pPr marL="3714750" lvl="7" indent="-514350" algn="just" rtl="1">
              <a:buFont typeface="+mj-lt"/>
              <a:buAutoNum type="arabicPeriod"/>
            </a:pPr>
            <a:r>
              <a:rPr lang="ar-DZ" sz="2800" b="1" dirty="0" smtClean="0">
                <a:solidFill>
                  <a:schemeClr val="tx1"/>
                </a:solidFill>
              </a:rPr>
              <a:t>مقدمو الخدمة</a:t>
            </a:r>
          </a:p>
          <a:p>
            <a:pPr marL="3714750" lvl="7" indent="-514350" algn="just" rtl="1">
              <a:buFont typeface="+mj-lt"/>
              <a:buAutoNum type="arabicPeriod"/>
            </a:pPr>
            <a:r>
              <a:rPr lang="ar-DZ" sz="2800" b="1" dirty="0" smtClean="0">
                <a:solidFill>
                  <a:schemeClr val="tx1"/>
                </a:solidFill>
              </a:rPr>
              <a:t>الزبائن الآخرون          أهمية كل عنصر </a:t>
            </a:r>
          </a:p>
          <a:p>
            <a:pPr marL="3714750" lvl="7" indent="-514350" algn="just" rtl="1">
              <a:buFont typeface="+mj-lt"/>
              <a:buAutoNum type="arabicPeriod"/>
            </a:pPr>
            <a:r>
              <a:rPr lang="ar-DZ" sz="2800" b="1" dirty="0" smtClean="0">
                <a:solidFill>
                  <a:schemeClr val="tx1"/>
                </a:solidFill>
              </a:rPr>
              <a:t>التنظيم والأنظمة</a:t>
            </a:r>
            <a:endParaRPr lang="en-US" sz="2800" b="1" dirty="0" smtClean="0">
              <a:solidFill>
                <a:schemeClr val="tx1"/>
              </a:solidFill>
            </a:endParaRPr>
          </a:p>
        </p:txBody>
      </p:sp>
      <p:sp>
        <p:nvSpPr>
          <p:cNvPr id="4" name="Left Brace 3"/>
          <p:cNvSpPr/>
          <p:nvPr/>
        </p:nvSpPr>
        <p:spPr>
          <a:xfrm>
            <a:off x="2285984" y="4786322"/>
            <a:ext cx="571504" cy="1571636"/>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lstStyle/>
          <a:p>
            <a:pPr rtl="1"/>
            <a:r>
              <a:rPr lang="fr-FR" sz="3600" b="1" dirty="0" smtClean="0"/>
              <a:t>I</a:t>
            </a:r>
            <a:r>
              <a:rPr lang="en-US" sz="3600" b="1" dirty="0" smtClean="0"/>
              <a:t>I</a:t>
            </a:r>
            <a:r>
              <a:rPr lang="ar-DZ" sz="3600" b="1" dirty="0" smtClean="0"/>
              <a:t>ـ ماهية الخدمات</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rtl="1"/>
            <a:r>
              <a:rPr lang="ar-DZ" b="1" dirty="0" smtClean="0">
                <a:solidFill>
                  <a:srgbClr val="C00000"/>
                </a:solidFill>
              </a:rPr>
              <a:t>2- </a:t>
            </a:r>
            <a:r>
              <a:rPr lang="ar-DZ" sz="2800" b="1" u="sng" dirty="0" smtClean="0">
                <a:solidFill>
                  <a:srgbClr val="C00000"/>
                </a:solidFill>
              </a:rPr>
              <a:t>أدوات التمييز بين السلعة والخدمة</a:t>
            </a:r>
          </a:p>
          <a:p>
            <a:pPr algn="r" rtl="1"/>
            <a:endParaRPr lang="ar-DZ" sz="2800" b="1" u="sng" dirty="0" smtClean="0">
              <a:solidFill>
                <a:schemeClr val="tx1"/>
              </a:solidFill>
            </a:endParaRPr>
          </a:p>
          <a:p>
            <a:pPr rtl="1">
              <a:buFont typeface="Wingdings" pitchFamily="2" charset="2"/>
              <a:buChar char="q"/>
            </a:pPr>
            <a:r>
              <a:rPr lang="ar-DZ" sz="2800" b="1" dirty="0" smtClean="0">
                <a:solidFill>
                  <a:schemeClr val="tx1"/>
                </a:solidFill>
              </a:rPr>
              <a:t>نموذج تقديم الخدمة</a:t>
            </a:r>
            <a:r>
              <a:rPr lang="fr-FR" sz="2800" b="1" dirty="0" smtClean="0">
                <a:solidFill>
                  <a:schemeClr val="tx1"/>
                </a:solidFill>
              </a:rPr>
              <a:t>Servuction Model </a:t>
            </a:r>
            <a:r>
              <a:rPr lang="ar-DZ" sz="2800" b="1" dirty="0" smtClean="0">
                <a:solidFill>
                  <a:schemeClr val="tx1"/>
                </a:solidFill>
              </a:rPr>
              <a:t> </a:t>
            </a:r>
          </a:p>
          <a:p>
            <a:pPr algn="just" rtl="1"/>
            <a:r>
              <a:rPr lang="ar-DZ" sz="2800" dirty="0" smtClean="0">
                <a:solidFill>
                  <a:schemeClr val="tx1"/>
                </a:solidFill>
              </a:rPr>
              <a:t>نموذج تقديم الخدمة هو نموذج يعتبر الخدمة كتجربة. يستخدم لتوضيح العوامل الأربعة التي تؤثر على تجربة الخدمة ، بما في ذلك العوامل المرئية للمستهلك وتلك غير المرئية:</a:t>
            </a:r>
          </a:p>
          <a:p>
            <a:pPr marL="3714750" lvl="7" indent="-514350" algn="just" rtl="1">
              <a:buFont typeface="+mj-lt"/>
              <a:buAutoNum type="arabicPeriod"/>
            </a:pPr>
            <a:r>
              <a:rPr lang="ar-DZ" sz="2800" b="1" dirty="0" smtClean="0">
                <a:solidFill>
                  <a:schemeClr val="tx1"/>
                </a:solidFill>
              </a:rPr>
              <a:t>ملجأ الخدمة</a:t>
            </a:r>
          </a:p>
          <a:p>
            <a:pPr marL="3714750" lvl="7" indent="-514350" algn="just" rtl="1">
              <a:buFont typeface="+mj-lt"/>
              <a:buAutoNum type="arabicPeriod"/>
            </a:pPr>
            <a:r>
              <a:rPr lang="ar-DZ" sz="2800" b="1" dirty="0" smtClean="0">
                <a:solidFill>
                  <a:schemeClr val="tx1"/>
                </a:solidFill>
              </a:rPr>
              <a:t>مقدمو الخدمة               أهمية كل</a:t>
            </a:r>
          </a:p>
          <a:p>
            <a:pPr marL="3714750" lvl="7" indent="-514350" algn="just" rtl="1">
              <a:buFont typeface="+mj-lt"/>
              <a:buAutoNum type="arabicPeriod"/>
            </a:pPr>
            <a:r>
              <a:rPr lang="ar-DZ" sz="2800" b="1" dirty="0" smtClean="0">
                <a:solidFill>
                  <a:schemeClr val="tx1"/>
                </a:solidFill>
              </a:rPr>
              <a:t>الزبائن الآخرون             عنصر       </a:t>
            </a:r>
          </a:p>
          <a:p>
            <a:pPr marL="3714750" lvl="7" indent="-514350" algn="just" rtl="1">
              <a:buFont typeface="+mj-lt"/>
              <a:buAutoNum type="arabicPeriod"/>
            </a:pPr>
            <a:r>
              <a:rPr lang="ar-DZ" sz="2800" b="1" dirty="0" smtClean="0">
                <a:solidFill>
                  <a:schemeClr val="tx1"/>
                </a:solidFill>
              </a:rPr>
              <a:t>التنظيم والأنظمة</a:t>
            </a:r>
            <a:endParaRPr lang="en-US" sz="2800" b="1" dirty="0" smtClean="0">
              <a:solidFill>
                <a:schemeClr val="tx1"/>
              </a:solidFill>
            </a:endParaRPr>
          </a:p>
        </p:txBody>
      </p:sp>
      <p:sp>
        <p:nvSpPr>
          <p:cNvPr id="4" name="Left Brace 3"/>
          <p:cNvSpPr/>
          <p:nvPr/>
        </p:nvSpPr>
        <p:spPr>
          <a:xfrm>
            <a:off x="2285984" y="4143380"/>
            <a:ext cx="571504" cy="1571636"/>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lstStyle/>
          <a:p>
            <a:pPr rtl="1"/>
            <a:r>
              <a:rPr lang="fr-FR" sz="3600" b="1" dirty="0" smtClean="0"/>
              <a:t>I</a:t>
            </a:r>
            <a:r>
              <a:rPr lang="en-US" sz="3600" b="1" dirty="0" smtClean="0"/>
              <a:t>I</a:t>
            </a:r>
            <a:r>
              <a:rPr lang="ar-DZ" sz="3600" b="1" dirty="0" smtClean="0"/>
              <a:t>ـ ماهية الخدمات</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rtl="1"/>
            <a:r>
              <a:rPr lang="ar-DZ" b="1" dirty="0" smtClean="0">
                <a:solidFill>
                  <a:srgbClr val="C00000"/>
                </a:solidFill>
              </a:rPr>
              <a:t>2- </a:t>
            </a:r>
            <a:r>
              <a:rPr lang="ar-DZ" sz="2800" b="1" u="sng" dirty="0" smtClean="0">
                <a:solidFill>
                  <a:srgbClr val="C00000"/>
                </a:solidFill>
              </a:rPr>
              <a:t>أدوات التمييز بين السلعة والخدمة</a:t>
            </a:r>
          </a:p>
          <a:p>
            <a:pPr algn="r" rtl="1"/>
            <a:endParaRPr lang="ar-DZ" sz="2800" b="1" u="sng" dirty="0" smtClean="0">
              <a:solidFill>
                <a:schemeClr val="tx1"/>
              </a:solidFill>
            </a:endParaRPr>
          </a:p>
          <a:p>
            <a:pPr rtl="1">
              <a:buFont typeface="Wingdings" pitchFamily="2" charset="2"/>
              <a:buChar char="q"/>
            </a:pPr>
            <a:r>
              <a:rPr lang="ar-DZ" sz="2800" b="1" dirty="0" smtClean="0">
                <a:solidFill>
                  <a:schemeClr val="tx1"/>
                </a:solidFill>
              </a:rPr>
              <a:t>نموذج تقديم الخدمة</a:t>
            </a:r>
            <a:r>
              <a:rPr lang="fr-FR" sz="2800" b="1" dirty="0" smtClean="0">
                <a:solidFill>
                  <a:schemeClr val="tx1"/>
                </a:solidFill>
              </a:rPr>
              <a:t>Servuction Model </a:t>
            </a:r>
            <a:r>
              <a:rPr lang="ar-DZ" sz="2800" b="1" dirty="0" smtClean="0">
                <a:solidFill>
                  <a:schemeClr val="tx1"/>
                </a:solidFill>
              </a:rPr>
              <a:t> </a:t>
            </a:r>
            <a:endParaRPr lang="fr-FR" sz="2800" b="1" dirty="0" smtClean="0">
              <a:solidFill>
                <a:schemeClr val="tx1"/>
              </a:solidFill>
            </a:endParaRPr>
          </a:p>
          <a:p>
            <a:pPr rtl="1"/>
            <a:endParaRPr lang="ar-DZ" sz="2800" b="1" dirty="0" smtClean="0">
              <a:solidFill>
                <a:schemeClr val="tx1"/>
              </a:solidFill>
            </a:endParaRPr>
          </a:p>
          <a:p>
            <a:pPr rtl="1"/>
            <a:endParaRPr lang="ar-DZ" sz="2800" b="1" dirty="0" smtClean="0">
              <a:solidFill>
                <a:schemeClr val="tx1"/>
              </a:solidFill>
            </a:endParaRPr>
          </a:p>
          <a:p>
            <a:pPr rtl="1"/>
            <a:endParaRPr lang="ar-DZ" sz="2800" b="1" dirty="0" smtClean="0">
              <a:solidFill>
                <a:schemeClr val="tx1"/>
              </a:solidFill>
            </a:endParaRPr>
          </a:p>
          <a:p>
            <a:pPr rtl="1"/>
            <a:endParaRPr lang="ar-DZ" sz="2800" b="1" dirty="0" smtClean="0">
              <a:solidFill>
                <a:schemeClr val="tx1"/>
              </a:solidFill>
            </a:endParaRPr>
          </a:p>
          <a:p>
            <a:pPr rtl="1"/>
            <a:endParaRPr lang="ar-DZ" sz="2800" b="1" dirty="0" smtClean="0">
              <a:solidFill>
                <a:schemeClr val="tx1"/>
              </a:solidFill>
            </a:endParaRPr>
          </a:p>
          <a:p>
            <a:pPr rtl="1"/>
            <a:r>
              <a:rPr lang="ar-DZ" sz="2800" b="1" dirty="0" smtClean="0">
                <a:solidFill>
                  <a:schemeClr val="tx1"/>
                </a:solidFill>
              </a:rPr>
              <a:t>ملجأ الخدمة</a:t>
            </a:r>
            <a:r>
              <a:rPr lang="ar-DZ" sz="2800" dirty="0" smtClean="0">
                <a:solidFill>
                  <a:schemeClr val="tx1"/>
                </a:solidFill>
              </a:rPr>
              <a:t>: استخدام الأدلة المادية لتصميم بيئات الخدمة.</a:t>
            </a:r>
            <a:endParaRPr lang="en-US" sz="2800" b="1" dirty="0" smtClean="0">
              <a:solidFill>
                <a:schemeClr val="tx1"/>
              </a:solidFill>
            </a:endParaRPr>
          </a:p>
        </p:txBody>
      </p:sp>
      <p:pic>
        <p:nvPicPr>
          <p:cNvPr id="1026" name="Picture 2"/>
          <p:cNvPicPr>
            <a:picLocks noChangeAspect="1" noChangeArrowheads="1"/>
          </p:cNvPicPr>
          <p:nvPr/>
        </p:nvPicPr>
        <p:blipFill>
          <a:blip r:embed="rId2"/>
          <a:srcRect/>
          <a:stretch>
            <a:fillRect/>
          </a:stretch>
        </p:blipFill>
        <p:spPr bwMode="auto">
          <a:xfrm>
            <a:off x="1000100" y="2786058"/>
            <a:ext cx="6429419" cy="214314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lstStyle/>
          <a:p>
            <a:pPr rtl="1"/>
            <a:r>
              <a:rPr lang="fr-FR" sz="3600" b="1" dirty="0" smtClean="0"/>
              <a:t>I</a:t>
            </a:r>
            <a:r>
              <a:rPr lang="en-US" sz="3600" b="1" dirty="0" smtClean="0"/>
              <a:t>I</a:t>
            </a:r>
            <a:r>
              <a:rPr lang="ar-DZ" sz="3600" b="1" dirty="0" smtClean="0"/>
              <a:t>ـ ماهية الخدمات</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rtl="1"/>
            <a:r>
              <a:rPr lang="ar-DZ" b="1" dirty="0" smtClean="0">
                <a:solidFill>
                  <a:srgbClr val="C00000"/>
                </a:solidFill>
              </a:rPr>
              <a:t>2- </a:t>
            </a:r>
            <a:r>
              <a:rPr lang="ar-DZ" sz="2800" b="1" u="sng" dirty="0" smtClean="0">
                <a:solidFill>
                  <a:srgbClr val="C00000"/>
                </a:solidFill>
              </a:rPr>
              <a:t>أدوات التمييز بين السلعة والخدمة</a:t>
            </a:r>
          </a:p>
          <a:p>
            <a:pPr algn="r" rtl="1"/>
            <a:endParaRPr lang="ar-DZ" sz="2800" b="1" u="sng" dirty="0" smtClean="0">
              <a:solidFill>
                <a:schemeClr val="tx1"/>
              </a:solidFill>
            </a:endParaRPr>
          </a:p>
          <a:p>
            <a:pPr rtl="1">
              <a:buFont typeface="Wingdings" pitchFamily="2" charset="2"/>
              <a:buChar char="q"/>
            </a:pPr>
            <a:r>
              <a:rPr lang="ar-DZ" sz="2800" b="1" dirty="0" smtClean="0">
                <a:solidFill>
                  <a:schemeClr val="tx1"/>
                </a:solidFill>
              </a:rPr>
              <a:t>نموذج تقديم الخدمة</a:t>
            </a:r>
            <a:r>
              <a:rPr lang="fr-FR" sz="2800" b="1" dirty="0" smtClean="0">
                <a:solidFill>
                  <a:schemeClr val="tx1"/>
                </a:solidFill>
              </a:rPr>
              <a:t>Servuction Model </a:t>
            </a:r>
            <a:r>
              <a:rPr lang="ar-DZ" sz="2800" b="1" dirty="0" smtClean="0">
                <a:solidFill>
                  <a:schemeClr val="tx1"/>
                </a:solidFill>
              </a:rPr>
              <a:t> ص9</a:t>
            </a:r>
            <a:endParaRPr lang="fr-FR" sz="2800" b="1" dirty="0" smtClean="0">
              <a:solidFill>
                <a:schemeClr val="tx1"/>
              </a:solidFill>
            </a:endParaRPr>
          </a:p>
          <a:p>
            <a:pPr rtl="1"/>
            <a:endParaRPr lang="ar-DZ" sz="2800" b="1" dirty="0" smtClean="0">
              <a:solidFill>
                <a:schemeClr val="tx1"/>
              </a:solidFill>
            </a:endParaRPr>
          </a:p>
          <a:p>
            <a:pPr rtl="1"/>
            <a:endParaRPr lang="ar-DZ" sz="2800" b="1" dirty="0" smtClean="0">
              <a:solidFill>
                <a:schemeClr val="tx1"/>
              </a:solidFill>
            </a:endParaRPr>
          </a:p>
          <a:p>
            <a:pPr rtl="1"/>
            <a:endParaRPr lang="ar-DZ" sz="2800" b="1" dirty="0" smtClean="0">
              <a:solidFill>
                <a:schemeClr val="tx1"/>
              </a:solidFill>
            </a:endParaRPr>
          </a:p>
          <a:p>
            <a:pPr rtl="1"/>
            <a:endParaRPr lang="ar-DZ" sz="2800" b="1" dirty="0" smtClean="0">
              <a:solidFill>
                <a:schemeClr val="tx1"/>
              </a:solidFill>
            </a:endParaRPr>
          </a:p>
          <a:p>
            <a:pPr rtl="1"/>
            <a:endParaRPr lang="ar-DZ" sz="2800" b="1" dirty="0" smtClean="0">
              <a:solidFill>
                <a:schemeClr val="tx1"/>
              </a:solidFill>
            </a:endParaRPr>
          </a:p>
          <a:p>
            <a:pPr rtl="1"/>
            <a:r>
              <a:rPr lang="ar-DZ" sz="2800" b="1" dirty="0" smtClean="0">
                <a:solidFill>
                  <a:schemeClr val="tx1"/>
                </a:solidFill>
              </a:rPr>
              <a:t>أفراد الاتصال</a:t>
            </a:r>
            <a:r>
              <a:rPr lang="ar-DZ" sz="2800" dirty="0" smtClean="0">
                <a:solidFill>
                  <a:schemeClr val="tx1"/>
                </a:solidFill>
              </a:rPr>
              <a:t>: الموظفون، بخلاف مقدم الخدمة الأساسي، الذين يتفاعلون لفترة وجيزة مع العميل.</a:t>
            </a:r>
            <a:endParaRPr lang="en-US" sz="2800" b="1" dirty="0" smtClean="0">
              <a:solidFill>
                <a:schemeClr val="tx1"/>
              </a:solidFill>
            </a:endParaRPr>
          </a:p>
        </p:txBody>
      </p:sp>
      <p:pic>
        <p:nvPicPr>
          <p:cNvPr id="2050" name="Picture 2"/>
          <p:cNvPicPr>
            <a:picLocks noChangeAspect="1" noChangeArrowheads="1"/>
          </p:cNvPicPr>
          <p:nvPr/>
        </p:nvPicPr>
        <p:blipFill>
          <a:blip r:embed="rId2"/>
          <a:srcRect/>
          <a:stretch>
            <a:fillRect/>
          </a:stretch>
        </p:blipFill>
        <p:spPr bwMode="auto">
          <a:xfrm>
            <a:off x="1714481" y="2924175"/>
            <a:ext cx="5715040" cy="20050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lstStyle/>
          <a:p>
            <a:pPr rtl="1"/>
            <a:r>
              <a:rPr lang="fr-FR" sz="3600" b="1" dirty="0" smtClean="0"/>
              <a:t>I</a:t>
            </a:r>
            <a:r>
              <a:rPr lang="en-US" sz="3600" b="1" dirty="0" smtClean="0"/>
              <a:t>I</a:t>
            </a:r>
            <a:r>
              <a:rPr lang="ar-DZ" sz="3600" b="1" dirty="0" smtClean="0"/>
              <a:t>ـ ماهية الخدمات</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rtl="1"/>
            <a:r>
              <a:rPr lang="ar-DZ" b="1" dirty="0" smtClean="0">
                <a:solidFill>
                  <a:srgbClr val="C00000"/>
                </a:solidFill>
              </a:rPr>
              <a:t>2- </a:t>
            </a:r>
            <a:r>
              <a:rPr lang="ar-DZ" sz="2800" b="1" u="sng" dirty="0" smtClean="0">
                <a:solidFill>
                  <a:srgbClr val="C00000"/>
                </a:solidFill>
              </a:rPr>
              <a:t>أدوات التمييز بين السلعة والخدمة</a:t>
            </a:r>
          </a:p>
          <a:p>
            <a:pPr algn="r" rtl="1"/>
            <a:endParaRPr lang="ar-DZ" sz="2800" b="1" u="sng" dirty="0" smtClean="0">
              <a:solidFill>
                <a:schemeClr val="tx1"/>
              </a:solidFill>
            </a:endParaRPr>
          </a:p>
          <a:p>
            <a:pPr rtl="1">
              <a:buFont typeface="Wingdings" pitchFamily="2" charset="2"/>
              <a:buChar char="q"/>
            </a:pPr>
            <a:r>
              <a:rPr lang="ar-DZ" sz="2800" b="1" dirty="0" smtClean="0">
                <a:solidFill>
                  <a:schemeClr val="tx1"/>
                </a:solidFill>
              </a:rPr>
              <a:t>نموذج تقديم الخدمة</a:t>
            </a:r>
            <a:r>
              <a:rPr lang="fr-FR" sz="2800" b="1" dirty="0" smtClean="0">
                <a:solidFill>
                  <a:schemeClr val="tx1"/>
                </a:solidFill>
              </a:rPr>
              <a:t>Servuction Model </a:t>
            </a:r>
            <a:r>
              <a:rPr lang="ar-DZ" sz="2800" b="1" dirty="0" smtClean="0">
                <a:solidFill>
                  <a:schemeClr val="tx1"/>
                </a:solidFill>
              </a:rPr>
              <a:t> ص9</a:t>
            </a:r>
            <a:endParaRPr lang="fr-FR" sz="2800" b="1" dirty="0" smtClean="0">
              <a:solidFill>
                <a:schemeClr val="tx1"/>
              </a:solidFill>
            </a:endParaRPr>
          </a:p>
          <a:p>
            <a:pPr rtl="1"/>
            <a:endParaRPr lang="ar-DZ" sz="2800" b="1" dirty="0" smtClean="0">
              <a:solidFill>
                <a:schemeClr val="tx1"/>
              </a:solidFill>
            </a:endParaRPr>
          </a:p>
          <a:p>
            <a:pPr rtl="1"/>
            <a:endParaRPr lang="ar-DZ" sz="2800" b="1" dirty="0" smtClean="0">
              <a:solidFill>
                <a:schemeClr val="tx1"/>
              </a:solidFill>
            </a:endParaRPr>
          </a:p>
          <a:p>
            <a:pPr rtl="1"/>
            <a:endParaRPr lang="ar-DZ" sz="2800" b="1" dirty="0" smtClean="0">
              <a:solidFill>
                <a:schemeClr val="tx1"/>
              </a:solidFill>
            </a:endParaRPr>
          </a:p>
          <a:p>
            <a:pPr rtl="1"/>
            <a:endParaRPr lang="ar-DZ" sz="2800" b="1" dirty="0" smtClean="0">
              <a:solidFill>
                <a:schemeClr val="tx1"/>
              </a:solidFill>
            </a:endParaRPr>
          </a:p>
          <a:p>
            <a:pPr rtl="1"/>
            <a:endParaRPr lang="ar-DZ" sz="2800" b="1" dirty="0" smtClean="0">
              <a:solidFill>
                <a:schemeClr val="tx1"/>
              </a:solidFill>
            </a:endParaRPr>
          </a:p>
          <a:p>
            <a:pPr rtl="1"/>
            <a:r>
              <a:rPr lang="ar-DZ" sz="2800" b="1" dirty="0" smtClean="0">
                <a:solidFill>
                  <a:schemeClr val="tx1"/>
                </a:solidFill>
              </a:rPr>
              <a:t>مقدمو الخدمة: </a:t>
            </a:r>
            <a:r>
              <a:rPr lang="ar-DZ" sz="2800" dirty="0" smtClean="0">
                <a:solidFill>
                  <a:schemeClr val="tx1"/>
                </a:solidFill>
              </a:rPr>
              <a:t>مقدمو الخدمات الأساسية ، مثل النادل أو النادلة أو طبيب الأسنان أو الطبيب أو مدرس الكلية</a:t>
            </a:r>
            <a:endParaRPr lang="en-US" sz="2800" b="1" dirty="0" smtClean="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1571603" y="2938463"/>
            <a:ext cx="5643603" cy="191929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lstStyle/>
          <a:p>
            <a:pPr rtl="1"/>
            <a:r>
              <a:rPr lang="fr-FR" sz="3600" b="1" dirty="0" smtClean="0"/>
              <a:t>I</a:t>
            </a:r>
            <a:r>
              <a:rPr lang="en-US" sz="3600" b="1" dirty="0" smtClean="0"/>
              <a:t>I</a:t>
            </a:r>
            <a:r>
              <a:rPr lang="ar-DZ" sz="3600" b="1" dirty="0" smtClean="0"/>
              <a:t>ـ ماهية الخدمات</a:t>
            </a:r>
            <a:endParaRPr lang="fr-FR" sz="3600" b="1" dirty="0"/>
          </a:p>
        </p:txBody>
      </p:sp>
      <p:sp>
        <p:nvSpPr>
          <p:cNvPr id="3" name="Sous-titre 2"/>
          <p:cNvSpPr>
            <a:spLocks noGrp="1"/>
          </p:cNvSpPr>
          <p:nvPr>
            <p:ph type="subTitle" idx="1"/>
          </p:nvPr>
        </p:nvSpPr>
        <p:spPr>
          <a:xfrm>
            <a:off x="285720" y="1285860"/>
            <a:ext cx="8501122" cy="5214974"/>
          </a:xfrm>
        </p:spPr>
        <p:txBody>
          <a:bodyPr/>
          <a:lstStyle/>
          <a:p>
            <a:pPr rtl="1"/>
            <a:r>
              <a:rPr lang="ar-DZ" b="1" dirty="0" smtClean="0">
                <a:solidFill>
                  <a:srgbClr val="C00000"/>
                </a:solidFill>
              </a:rPr>
              <a:t>1- </a:t>
            </a:r>
            <a:r>
              <a:rPr lang="ar-DZ" sz="2800" b="1" u="sng" dirty="0" smtClean="0">
                <a:solidFill>
                  <a:srgbClr val="C00000"/>
                </a:solidFill>
              </a:rPr>
              <a:t>صعوبات التمييز بين السلع والخدمات</a:t>
            </a:r>
          </a:p>
          <a:p>
            <a:pPr algn="r" rtl="1"/>
            <a:endParaRPr lang="ar-DZ" sz="2800" b="1" u="sng" dirty="0" smtClean="0">
              <a:solidFill>
                <a:schemeClr val="tx1"/>
              </a:solidFill>
            </a:endParaRPr>
          </a:p>
          <a:p>
            <a:pPr algn="r" rtl="1"/>
            <a:r>
              <a:rPr lang="ar-DZ" sz="2800" b="1" u="sng" dirty="0" smtClean="0">
                <a:solidFill>
                  <a:srgbClr val="C00000"/>
                </a:solidFill>
              </a:rPr>
              <a:t>من زاوية المنتج </a:t>
            </a:r>
            <a:r>
              <a:rPr lang="ar-DZ" sz="2800" b="1" dirty="0" smtClean="0">
                <a:solidFill>
                  <a:srgbClr val="C00000"/>
                </a:solidFill>
              </a:rPr>
              <a:t>(الفوائد المحصّلة):</a:t>
            </a:r>
          </a:p>
          <a:p>
            <a:pPr algn="r" rtl="1"/>
            <a:endParaRPr lang="ar-DZ" sz="1600" b="1" dirty="0" smtClean="0">
              <a:solidFill>
                <a:schemeClr val="tx1"/>
              </a:solidFill>
            </a:endParaRPr>
          </a:p>
          <a:p>
            <a:r>
              <a:rPr lang="en-US" sz="2800" b="1" dirty="0" smtClean="0">
                <a:solidFill>
                  <a:schemeClr val="tx1"/>
                </a:solidFill>
              </a:rPr>
              <a:t>General Motors, the “goods” manufacturing</a:t>
            </a:r>
            <a:r>
              <a:rPr lang="fr-FR" sz="2800" b="1" dirty="0" smtClean="0">
                <a:solidFill>
                  <a:schemeClr val="tx1"/>
                </a:solidFill>
              </a:rPr>
              <a:t>  </a:t>
            </a:r>
            <a:r>
              <a:rPr lang="en-US" sz="2800" b="1" dirty="0" smtClean="0">
                <a:solidFill>
                  <a:schemeClr val="tx1"/>
                </a:solidFill>
              </a:rPr>
              <a:t>giant, generates a significant percent of its revenue from its financial and insurance businesses, and the car maker’s biggest supplier is Blue Cross-Blue Shield, not a parts supplier for steel, tires, or glass as most people would have thought……………IBM……………..etc</a:t>
            </a:r>
            <a:endParaRPr lang="ar-DZ" sz="2800" b="1" dirty="0" smtClean="0">
              <a:solidFill>
                <a:schemeClr val="tx1"/>
              </a:solidFill>
            </a:endParaRPr>
          </a:p>
          <a:p>
            <a:pPr algn="r" rtl="1"/>
            <a:endParaRPr lang="ar-DZ" sz="2800" b="1" u="sng" dirty="0" smtClean="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lstStyle/>
          <a:p>
            <a:pPr rtl="1"/>
            <a:r>
              <a:rPr lang="fr-FR" sz="3600" b="1" dirty="0" smtClean="0"/>
              <a:t>I</a:t>
            </a:r>
            <a:r>
              <a:rPr lang="en-US" sz="3600" b="1" dirty="0" smtClean="0"/>
              <a:t>I</a:t>
            </a:r>
            <a:r>
              <a:rPr lang="ar-DZ" sz="3600" b="1" dirty="0" smtClean="0"/>
              <a:t>ـ ماهية الخدمات</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rtl="1"/>
            <a:r>
              <a:rPr lang="ar-DZ" b="1" dirty="0" smtClean="0">
                <a:solidFill>
                  <a:srgbClr val="C00000"/>
                </a:solidFill>
              </a:rPr>
              <a:t>2- </a:t>
            </a:r>
            <a:r>
              <a:rPr lang="ar-DZ" sz="2800" b="1" u="sng" dirty="0" smtClean="0">
                <a:solidFill>
                  <a:srgbClr val="C00000"/>
                </a:solidFill>
              </a:rPr>
              <a:t>أدوات التمييز بين السلعة والخدمة</a:t>
            </a:r>
          </a:p>
          <a:p>
            <a:pPr algn="r" rtl="1"/>
            <a:endParaRPr lang="ar-DZ" sz="2800" b="1" u="sng" dirty="0" smtClean="0">
              <a:solidFill>
                <a:schemeClr val="tx1"/>
              </a:solidFill>
            </a:endParaRPr>
          </a:p>
          <a:p>
            <a:pPr rtl="1">
              <a:buFont typeface="Wingdings" pitchFamily="2" charset="2"/>
              <a:buChar char="q"/>
            </a:pPr>
            <a:r>
              <a:rPr lang="ar-DZ" sz="2800" b="1" dirty="0" smtClean="0">
                <a:solidFill>
                  <a:schemeClr val="tx1"/>
                </a:solidFill>
              </a:rPr>
              <a:t>نموذج تقديم الخدمة</a:t>
            </a:r>
            <a:r>
              <a:rPr lang="fr-FR" sz="2800" b="1" dirty="0" smtClean="0">
                <a:solidFill>
                  <a:schemeClr val="tx1"/>
                </a:solidFill>
              </a:rPr>
              <a:t>Servuction Model </a:t>
            </a:r>
            <a:r>
              <a:rPr lang="ar-DZ" sz="2800" b="1" dirty="0" smtClean="0">
                <a:solidFill>
                  <a:schemeClr val="tx1"/>
                </a:solidFill>
              </a:rPr>
              <a:t> </a:t>
            </a:r>
            <a:endParaRPr lang="fr-FR" sz="2800" b="1" dirty="0" smtClean="0">
              <a:solidFill>
                <a:schemeClr val="tx1"/>
              </a:solidFill>
            </a:endParaRPr>
          </a:p>
          <a:p>
            <a:pPr rtl="1"/>
            <a:endParaRPr lang="ar-DZ" sz="2800" b="1" dirty="0" smtClean="0">
              <a:solidFill>
                <a:schemeClr val="tx1"/>
              </a:solidFill>
            </a:endParaRPr>
          </a:p>
          <a:p>
            <a:pPr rtl="1"/>
            <a:endParaRPr lang="ar-DZ" sz="2800" b="1" dirty="0" smtClean="0">
              <a:solidFill>
                <a:schemeClr val="tx1"/>
              </a:solidFill>
            </a:endParaRPr>
          </a:p>
          <a:p>
            <a:pPr rtl="1"/>
            <a:endParaRPr lang="ar-DZ" sz="2800" b="1" dirty="0" smtClean="0">
              <a:solidFill>
                <a:schemeClr val="tx1"/>
              </a:solidFill>
            </a:endParaRPr>
          </a:p>
          <a:p>
            <a:pPr rtl="1"/>
            <a:endParaRPr lang="ar-DZ" sz="2800" b="1" dirty="0" smtClean="0">
              <a:solidFill>
                <a:schemeClr val="tx1"/>
              </a:solidFill>
            </a:endParaRPr>
          </a:p>
          <a:p>
            <a:pPr rtl="1"/>
            <a:endParaRPr lang="ar-DZ" sz="2800" b="1" dirty="0" smtClean="0">
              <a:solidFill>
                <a:schemeClr val="tx1"/>
              </a:solidFill>
            </a:endParaRPr>
          </a:p>
          <a:p>
            <a:pPr rtl="1"/>
            <a:r>
              <a:rPr lang="ar-DZ" sz="2800" dirty="0" smtClean="0">
                <a:solidFill>
                  <a:schemeClr val="tx1"/>
                </a:solidFill>
              </a:rPr>
              <a:t>عملاء آخرون: العملاء الذين يشاركون تجربة خدمة العملاء الأساسية.</a:t>
            </a:r>
            <a:endParaRPr lang="en-US" sz="2800" b="1" dirty="0" smtClean="0">
              <a:solidFill>
                <a:schemeClr val="tx1"/>
              </a:solidFill>
            </a:endParaRPr>
          </a:p>
        </p:txBody>
      </p:sp>
      <p:pic>
        <p:nvPicPr>
          <p:cNvPr id="4098" name="Picture 2"/>
          <p:cNvPicPr>
            <a:picLocks noChangeAspect="1" noChangeArrowheads="1"/>
          </p:cNvPicPr>
          <p:nvPr/>
        </p:nvPicPr>
        <p:blipFill>
          <a:blip r:embed="rId2"/>
          <a:srcRect/>
          <a:stretch>
            <a:fillRect/>
          </a:stretch>
        </p:blipFill>
        <p:spPr bwMode="auto">
          <a:xfrm>
            <a:off x="2071671" y="3081338"/>
            <a:ext cx="4714907" cy="163354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1340768"/>
            <a:ext cx="8424936" cy="5017190"/>
          </a:xfrm>
        </p:spPr>
        <p:txBody>
          <a:bodyPr>
            <a:normAutofit fontScale="92500" lnSpcReduction="10000"/>
          </a:bodyPr>
          <a:lstStyle/>
          <a:p>
            <a:pPr rtl="1"/>
            <a:r>
              <a:rPr lang="ar-DZ" sz="2800" b="1" dirty="0" smtClean="0">
                <a:solidFill>
                  <a:srgbClr val="C00000"/>
                </a:solidFill>
              </a:rPr>
              <a:t>2- </a:t>
            </a:r>
            <a:r>
              <a:rPr lang="ar-DZ" sz="2800" b="1" u="sng" dirty="0" smtClean="0">
                <a:solidFill>
                  <a:srgbClr val="C00000"/>
                </a:solidFill>
              </a:rPr>
              <a:t>أدوات التمييز بين السلعة والخدمة</a:t>
            </a:r>
          </a:p>
          <a:p>
            <a:pPr algn="r" rtl="1"/>
            <a:endParaRPr lang="fr-FR" sz="2800" b="1" dirty="0" smtClean="0">
              <a:solidFill>
                <a:srgbClr val="C00000"/>
              </a:solidFill>
            </a:endParaRPr>
          </a:p>
          <a:p>
            <a:pPr algn="r" rtl="1"/>
            <a:r>
              <a:rPr lang="ar-DZ" sz="2800" b="1" dirty="0" smtClean="0">
                <a:solidFill>
                  <a:srgbClr val="C00000"/>
                </a:solidFill>
              </a:rPr>
              <a:t>التمييز بين الخدمة الجوهر والخدمات التكميلية</a:t>
            </a:r>
          </a:p>
          <a:p>
            <a:pPr algn="r" rtl="1"/>
            <a:endParaRPr lang="ar-DZ" sz="2800" b="1" dirty="0" smtClean="0">
              <a:solidFill>
                <a:srgbClr val="C00000"/>
              </a:solidFill>
            </a:endParaRPr>
          </a:p>
          <a:p>
            <a:pPr algn="r" rtl="1"/>
            <a:endParaRPr lang="ar-DZ" sz="2800" b="1" dirty="0" smtClean="0">
              <a:solidFill>
                <a:srgbClr val="C00000"/>
              </a:solidFill>
            </a:endParaRPr>
          </a:p>
          <a:p>
            <a:pPr algn="r" rtl="1"/>
            <a:endParaRPr lang="ar-DZ" sz="2800" b="1" dirty="0" smtClean="0">
              <a:solidFill>
                <a:srgbClr val="C00000"/>
              </a:solidFill>
            </a:endParaRPr>
          </a:p>
          <a:p>
            <a:pPr algn="r" rtl="1"/>
            <a:endParaRPr lang="ar-DZ" sz="2800" b="1" dirty="0" smtClean="0">
              <a:solidFill>
                <a:srgbClr val="C00000"/>
              </a:solidFill>
            </a:endParaRPr>
          </a:p>
          <a:p>
            <a:pPr algn="r" rtl="1"/>
            <a:endParaRPr lang="ar-DZ" sz="2800" b="1" dirty="0" smtClean="0">
              <a:solidFill>
                <a:srgbClr val="C00000"/>
              </a:solidFill>
            </a:endParaRPr>
          </a:p>
          <a:p>
            <a:pPr algn="r" rtl="1"/>
            <a:endParaRPr lang="ar-DZ" sz="2800" b="1" dirty="0" smtClean="0">
              <a:solidFill>
                <a:srgbClr val="C00000"/>
              </a:solidFill>
            </a:endParaRPr>
          </a:p>
          <a:p>
            <a:pPr algn="r" rtl="1"/>
            <a:r>
              <a:rPr lang="fr-FR" sz="2400" b="1" dirty="0" err="1" smtClean="0">
                <a:solidFill>
                  <a:schemeClr val="tx1"/>
                </a:solidFill>
              </a:rPr>
              <a:t>Flower</a:t>
            </a:r>
            <a:r>
              <a:rPr lang="fr-FR" sz="2400" b="1" dirty="0" smtClean="0">
                <a:solidFill>
                  <a:schemeClr val="tx1"/>
                </a:solidFill>
              </a:rPr>
              <a:t> of service</a:t>
            </a:r>
            <a:r>
              <a:rPr lang="fr-FR" sz="2400" b="1" dirty="0" smtClean="0">
                <a:solidFill>
                  <a:srgbClr val="C00000"/>
                </a:solidFill>
              </a:rPr>
              <a:t>           </a:t>
            </a:r>
          </a:p>
          <a:p>
            <a:pPr algn="r" rtl="1"/>
            <a:r>
              <a:rPr lang="ar-DZ" sz="2800" b="1" dirty="0" smtClean="0">
                <a:solidFill>
                  <a:srgbClr val="C00000"/>
                </a:solidFill>
              </a:rPr>
              <a:t>          زهرة الخدمة</a:t>
            </a:r>
          </a:p>
          <a:p>
            <a:pPr algn="r" rtl="1"/>
            <a:endParaRPr lang="ar-DZ" sz="2800" b="1" dirty="0" smtClean="0">
              <a:solidFill>
                <a:srgbClr val="C00000"/>
              </a:solidFill>
            </a:endParaRPr>
          </a:p>
          <a:p>
            <a:pPr rtl="1"/>
            <a:endParaRPr lang="ar-DZ" sz="2800" b="1" dirty="0" smtClean="0">
              <a:solidFill>
                <a:schemeClr val="tx1"/>
              </a:solidFill>
            </a:endParaRPr>
          </a:p>
          <a:p>
            <a:pPr rtl="1"/>
            <a:endParaRPr lang="ar-DZ" sz="2800" b="1" dirty="0" smtClean="0">
              <a:solidFill>
                <a:schemeClr val="tx1"/>
              </a:solidFill>
            </a:endParaRPr>
          </a:p>
        </p:txBody>
      </p:sp>
      <p:sp>
        <p:nvSpPr>
          <p:cNvPr id="4" name="Ellipse 3"/>
          <p:cNvSpPr/>
          <p:nvPr/>
        </p:nvSpPr>
        <p:spPr>
          <a:xfrm>
            <a:off x="3571868" y="3929066"/>
            <a:ext cx="1714512" cy="12858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t>خدمة جوهر (إيواء)</a:t>
            </a:r>
            <a:endParaRPr lang="fr-FR" b="1" dirty="0"/>
          </a:p>
        </p:txBody>
      </p:sp>
      <p:sp>
        <p:nvSpPr>
          <p:cNvPr id="6" name="Ellipse 5"/>
          <p:cNvSpPr/>
          <p:nvPr/>
        </p:nvSpPr>
        <p:spPr>
          <a:xfrm>
            <a:off x="4932040" y="4221088"/>
            <a:ext cx="129614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t>ضيافة</a:t>
            </a:r>
            <a:endParaRPr lang="fr-FR" b="1" dirty="0"/>
          </a:p>
        </p:txBody>
      </p:sp>
      <p:sp>
        <p:nvSpPr>
          <p:cNvPr id="7" name="Ellipse 6"/>
          <p:cNvSpPr/>
          <p:nvPr/>
        </p:nvSpPr>
        <p:spPr>
          <a:xfrm>
            <a:off x="2411760" y="4221088"/>
            <a:ext cx="1440160"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t>معلومات</a:t>
            </a:r>
            <a:endParaRPr lang="fr-FR" b="1" dirty="0"/>
          </a:p>
        </p:txBody>
      </p:sp>
      <p:sp>
        <p:nvSpPr>
          <p:cNvPr id="8" name="Ellipse 7"/>
          <p:cNvSpPr/>
          <p:nvPr/>
        </p:nvSpPr>
        <p:spPr>
          <a:xfrm rot="16200000">
            <a:off x="3671900" y="5409220"/>
            <a:ext cx="1152128"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t>الدفع</a:t>
            </a:r>
            <a:endParaRPr lang="fr-FR" b="1" dirty="0"/>
          </a:p>
        </p:txBody>
      </p:sp>
      <p:sp>
        <p:nvSpPr>
          <p:cNvPr id="9" name="Ellipse 8"/>
          <p:cNvSpPr/>
          <p:nvPr/>
        </p:nvSpPr>
        <p:spPr>
          <a:xfrm rot="16200000">
            <a:off x="3674180" y="2964367"/>
            <a:ext cx="1433319"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b="1" dirty="0" smtClean="0"/>
              <a:t>استشارات</a:t>
            </a:r>
            <a:endParaRPr lang="fr-FR" b="1" dirty="0"/>
          </a:p>
        </p:txBody>
      </p:sp>
      <p:sp>
        <p:nvSpPr>
          <p:cNvPr id="10" name="Ellipse 9"/>
          <p:cNvSpPr/>
          <p:nvPr/>
        </p:nvSpPr>
        <p:spPr>
          <a:xfrm rot="19572488">
            <a:off x="4640054" y="3455840"/>
            <a:ext cx="1327940"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t>استلام </a:t>
            </a:r>
            <a:r>
              <a:rPr lang="ar-DZ" b="1" dirty="0" err="1" smtClean="0"/>
              <a:t>الطلبية</a:t>
            </a:r>
            <a:endParaRPr lang="fr-FR" b="1" dirty="0"/>
          </a:p>
        </p:txBody>
      </p:sp>
      <p:sp>
        <p:nvSpPr>
          <p:cNvPr id="11" name="Ellipse 10"/>
          <p:cNvSpPr/>
          <p:nvPr/>
        </p:nvSpPr>
        <p:spPr>
          <a:xfrm rot="19520334">
            <a:off x="2689202" y="4989374"/>
            <a:ext cx="1384663"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t>اعداد الفواتير</a:t>
            </a:r>
            <a:endParaRPr lang="fr-FR" b="1" dirty="0"/>
          </a:p>
        </p:txBody>
      </p:sp>
      <p:sp>
        <p:nvSpPr>
          <p:cNvPr id="12" name="Ellipse 11"/>
          <p:cNvSpPr/>
          <p:nvPr/>
        </p:nvSpPr>
        <p:spPr>
          <a:xfrm rot="2690062">
            <a:off x="4538631" y="5091061"/>
            <a:ext cx="1305316"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t>استثناءات</a:t>
            </a:r>
            <a:endParaRPr lang="fr-FR" b="1" dirty="0"/>
          </a:p>
        </p:txBody>
      </p:sp>
      <p:sp>
        <p:nvSpPr>
          <p:cNvPr id="13" name="Ellipse 12"/>
          <p:cNvSpPr/>
          <p:nvPr/>
        </p:nvSpPr>
        <p:spPr>
          <a:xfrm rot="2614858">
            <a:off x="2754930" y="3409471"/>
            <a:ext cx="1383922"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t>الحماية</a:t>
            </a:r>
            <a:endParaRPr lang="fr-FR" b="1" dirty="0"/>
          </a:p>
        </p:txBody>
      </p:sp>
      <p:cxnSp>
        <p:nvCxnSpPr>
          <p:cNvPr id="15" name="Connecteur droit 14"/>
          <p:cNvCxnSpPr/>
          <p:nvPr/>
        </p:nvCxnSpPr>
        <p:spPr>
          <a:xfrm rot="16200000" flipH="1">
            <a:off x="4286260" y="5429252"/>
            <a:ext cx="1643050" cy="1214446"/>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4" name="Titre 13"/>
          <p:cNvSpPr>
            <a:spLocks noGrp="1"/>
          </p:cNvSpPr>
          <p:nvPr>
            <p:ph type="ctrTitle"/>
          </p:nvPr>
        </p:nvSpPr>
        <p:spPr>
          <a:xfrm>
            <a:off x="1928794" y="214290"/>
            <a:ext cx="4929222" cy="1000132"/>
          </a:xfrm>
        </p:spPr>
        <p:txBody>
          <a:bodyPr>
            <a:normAutofit/>
          </a:bodyPr>
          <a:lstStyle/>
          <a:p>
            <a:r>
              <a:rPr lang="ar-DZ" sz="3600" b="1" dirty="0" smtClean="0"/>
              <a:t>ـ ماهية الخدمات</a:t>
            </a:r>
            <a:r>
              <a:rPr lang="fr-FR" sz="3600" b="1" dirty="0" smtClean="0"/>
              <a:t>I</a:t>
            </a:r>
            <a:r>
              <a:rPr lang="en-US" sz="3600" b="1" dirty="0" smtClean="0"/>
              <a:t>I</a:t>
            </a:r>
            <a:endParaRPr lang="fr-FR" sz="3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lstStyle/>
          <a:p>
            <a:pPr rtl="1"/>
            <a:r>
              <a:rPr lang="fr-FR" sz="3600" b="1" dirty="0" smtClean="0"/>
              <a:t>I</a:t>
            </a:r>
            <a:r>
              <a:rPr lang="en-US" sz="3600" b="1" dirty="0" smtClean="0"/>
              <a:t>I</a:t>
            </a:r>
            <a:r>
              <a:rPr lang="ar-DZ" sz="3600" b="1" dirty="0" smtClean="0"/>
              <a:t>ـ ماهية الخدمات</a:t>
            </a:r>
            <a:endParaRPr lang="fr-FR" sz="3600" b="1" dirty="0"/>
          </a:p>
        </p:txBody>
      </p:sp>
      <p:sp>
        <p:nvSpPr>
          <p:cNvPr id="3" name="Sous-titre 2"/>
          <p:cNvSpPr>
            <a:spLocks noGrp="1"/>
          </p:cNvSpPr>
          <p:nvPr>
            <p:ph type="subTitle" idx="1"/>
          </p:nvPr>
        </p:nvSpPr>
        <p:spPr>
          <a:xfrm>
            <a:off x="285720" y="928670"/>
            <a:ext cx="8501122" cy="5572164"/>
          </a:xfrm>
        </p:spPr>
        <p:txBody>
          <a:bodyPr>
            <a:normAutofit fontScale="92500" lnSpcReduction="10000"/>
          </a:bodyPr>
          <a:lstStyle/>
          <a:p>
            <a:pPr rtl="1"/>
            <a:r>
              <a:rPr lang="fr-FR" sz="3000" b="1" dirty="0" smtClean="0">
                <a:solidFill>
                  <a:srgbClr val="C00000"/>
                </a:solidFill>
              </a:rPr>
              <a:t>3</a:t>
            </a:r>
            <a:r>
              <a:rPr lang="ar-DZ" sz="3000" b="1" dirty="0" smtClean="0">
                <a:solidFill>
                  <a:srgbClr val="C00000"/>
                </a:solidFill>
              </a:rPr>
              <a:t>-سمات الخدمات وخصائصها:</a:t>
            </a:r>
          </a:p>
          <a:p>
            <a:pPr rtl="1"/>
            <a:endParaRPr lang="ar-DZ" sz="2800" b="1" u="sng" dirty="0" smtClean="0">
              <a:solidFill>
                <a:srgbClr val="C00000"/>
              </a:solidFill>
            </a:endParaRPr>
          </a:p>
          <a:p>
            <a:pPr marL="971550" lvl="1" indent="-514350" algn="r" rtl="1">
              <a:buFont typeface="+mj-lt"/>
              <a:buAutoNum type="arabicPeriod"/>
            </a:pPr>
            <a:r>
              <a:rPr lang="ar-DZ" sz="2600" b="1" dirty="0" smtClean="0">
                <a:solidFill>
                  <a:schemeClr val="tx1"/>
                </a:solidFill>
              </a:rPr>
              <a:t>الخدمة غير ملموسة </a:t>
            </a:r>
            <a:r>
              <a:rPr lang="fr-FR" sz="2600" b="1" dirty="0" err="1" smtClean="0">
                <a:solidFill>
                  <a:schemeClr val="tx1"/>
                </a:solidFill>
              </a:rPr>
              <a:t>intangibility</a:t>
            </a:r>
            <a:r>
              <a:rPr lang="fr-FR" sz="2600" b="1" dirty="0" smtClean="0">
                <a:solidFill>
                  <a:schemeClr val="tx1"/>
                </a:solidFill>
              </a:rPr>
              <a:t>,</a:t>
            </a:r>
            <a:endParaRPr lang="ar-DZ" sz="2600" b="1" dirty="0" smtClean="0">
              <a:solidFill>
                <a:schemeClr val="tx1"/>
              </a:solidFill>
            </a:endParaRPr>
          </a:p>
          <a:p>
            <a:pPr marL="971550" lvl="1" indent="-514350" algn="r" rtl="1">
              <a:buFont typeface="+mj-lt"/>
              <a:buAutoNum type="arabicPeriod"/>
            </a:pPr>
            <a:r>
              <a:rPr lang="ar-DZ" sz="2600" b="1" dirty="0" smtClean="0">
                <a:solidFill>
                  <a:schemeClr val="tx1"/>
                </a:solidFill>
              </a:rPr>
              <a:t>الخدمة تعد مستهلكة منذ لحظة تقديمها </a:t>
            </a:r>
            <a:r>
              <a:rPr lang="fr-FR" sz="2600" b="1" dirty="0" err="1" smtClean="0">
                <a:solidFill>
                  <a:schemeClr val="tx1"/>
                </a:solidFill>
              </a:rPr>
              <a:t>Perishability</a:t>
            </a:r>
            <a:r>
              <a:rPr lang="fr-FR" sz="2600" b="1" dirty="0" smtClean="0">
                <a:solidFill>
                  <a:schemeClr val="tx1"/>
                </a:solidFill>
              </a:rPr>
              <a:t>:</a:t>
            </a:r>
            <a:endParaRPr lang="ar-DZ" sz="2600" b="1" dirty="0" smtClean="0">
              <a:solidFill>
                <a:schemeClr val="tx1"/>
              </a:solidFill>
            </a:endParaRPr>
          </a:p>
          <a:p>
            <a:pPr marL="971550" lvl="1" indent="-514350" algn="r" rtl="1">
              <a:buFont typeface="+mj-lt"/>
              <a:buAutoNum type="arabicPeriod"/>
            </a:pPr>
            <a:r>
              <a:rPr lang="ar-DZ" sz="2600" b="1" dirty="0" smtClean="0">
                <a:solidFill>
                  <a:schemeClr val="tx1"/>
                </a:solidFill>
              </a:rPr>
              <a:t>صعوبة عملية المقارنة إلا بعد التجربة والاستعمال</a:t>
            </a:r>
          </a:p>
          <a:p>
            <a:pPr marL="971550" lvl="1" indent="-514350" algn="r" rtl="1">
              <a:buFont typeface="+mj-lt"/>
              <a:buAutoNum type="arabicPeriod"/>
            </a:pPr>
            <a:r>
              <a:rPr lang="ar-DZ" sz="2600" b="1" dirty="0" smtClean="0">
                <a:solidFill>
                  <a:schemeClr val="tx1"/>
                </a:solidFill>
              </a:rPr>
              <a:t>الخدمات لا يمكن نقل ملكيتها</a:t>
            </a:r>
          </a:p>
          <a:p>
            <a:pPr marL="971550" lvl="1" indent="-514350" algn="r" rtl="1">
              <a:buFont typeface="+mj-lt"/>
              <a:buAutoNum type="arabicPeriod"/>
            </a:pPr>
            <a:r>
              <a:rPr lang="ar-DZ" sz="2600" b="1" dirty="0" smtClean="0">
                <a:solidFill>
                  <a:schemeClr val="tx1"/>
                </a:solidFill>
              </a:rPr>
              <a:t>قياس الجودة في الخدمات تتم من خلال مستويات الرضا والولاء</a:t>
            </a:r>
          </a:p>
          <a:p>
            <a:pPr marL="971550" lvl="1" indent="-514350" algn="r" rtl="1">
              <a:buFont typeface="+mj-lt"/>
              <a:buAutoNum type="arabicPeriod"/>
            </a:pPr>
            <a:r>
              <a:rPr lang="ar-DZ" sz="2600" b="1" dirty="0" smtClean="0">
                <a:solidFill>
                  <a:schemeClr val="tx1"/>
                </a:solidFill>
              </a:rPr>
              <a:t>الخدمات لا يمكن نقلها؟</a:t>
            </a:r>
          </a:p>
          <a:p>
            <a:pPr marL="971550" lvl="1" indent="-514350" algn="r" rtl="1">
              <a:buFont typeface="+mj-lt"/>
              <a:buAutoNum type="arabicPeriod"/>
            </a:pPr>
            <a:r>
              <a:rPr lang="ar-DZ" sz="2600" b="1" dirty="0" smtClean="0">
                <a:solidFill>
                  <a:schemeClr val="tx1"/>
                </a:solidFill>
              </a:rPr>
              <a:t>درجة الترابط قوية بين الخدمة ومقدمها  </a:t>
            </a:r>
          </a:p>
          <a:p>
            <a:pPr marL="971550" lvl="1" indent="-514350" algn="r" rtl="1">
              <a:buFont typeface="+mj-lt"/>
              <a:buAutoNum type="arabicPeriod"/>
            </a:pPr>
            <a:r>
              <a:rPr lang="ar-DZ" sz="2600" b="1" dirty="0" smtClean="0">
                <a:solidFill>
                  <a:schemeClr val="tx1"/>
                </a:solidFill>
              </a:rPr>
              <a:t>درجة الترابط قوية بين الخدمة </a:t>
            </a:r>
            <a:r>
              <a:rPr lang="ar-DZ" sz="2600" b="1" dirty="0" err="1" smtClean="0">
                <a:solidFill>
                  <a:schemeClr val="tx1"/>
                </a:solidFill>
              </a:rPr>
              <a:t>و</a:t>
            </a:r>
            <a:r>
              <a:rPr lang="ar-DZ" sz="2600" b="1" dirty="0" smtClean="0">
                <a:solidFill>
                  <a:schemeClr val="tx1"/>
                </a:solidFill>
              </a:rPr>
              <a:t> طالبها</a:t>
            </a:r>
          </a:p>
          <a:p>
            <a:pPr marL="971550" lvl="1" indent="-514350" algn="r" rtl="1">
              <a:buFont typeface="+mj-lt"/>
              <a:buAutoNum type="arabicPeriod"/>
            </a:pPr>
            <a:r>
              <a:rPr lang="ar-DZ" sz="2600" b="1" dirty="0" smtClean="0">
                <a:solidFill>
                  <a:schemeClr val="tx1"/>
                </a:solidFill>
              </a:rPr>
              <a:t>صعوبة تنميط الخدمة </a:t>
            </a:r>
            <a:r>
              <a:rPr lang="fr-FR" sz="2600" b="1" dirty="0" err="1" smtClean="0">
                <a:solidFill>
                  <a:schemeClr val="tx1"/>
                </a:solidFill>
              </a:rPr>
              <a:t>Heterogeneity</a:t>
            </a:r>
            <a:r>
              <a:rPr lang="fr-FR" sz="2600" b="1" dirty="0" smtClean="0">
                <a:solidFill>
                  <a:schemeClr val="tx1"/>
                </a:solidFill>
              </a:rPr>
              <a:t>:</a:t>
            </a:r>
            <a:endParaRPr lang="ar-DZ" sz="2600" b="1" dirty="0" smtClean="0">
              <a:solidFill>
                <a:schemeClr val="tx1"/>
              </a:solidFill>
            </a:endParaRPr>
          </a:p>
          <a:p>
            <a:pPr marL="971550" lvl="1" indent="-514350" algn="r" rtl="1">
              <a:buFont typeface="+mj-lt"/>
              <a:buAutoNum type="arabicPeriod"/>
            </a:pPr>
            <a:r>
              <a:rPr lang="ar-DZ" sz="2600" b="1" dirty="0" smtClean="0">
                <a:solidFill>
                  <a:schemeClr val="tx1"/>
                </a:solidFill>
              </a:rPr>
              <a:t>عدم استقرار الطلب على الخدمات</a:t>
            </a:r>
            <a:r>
              <a:rPr lang="fr-FR" sz="2600" b="1" dirty="0" err="1" smtClean="0">
                <a:solidFill>
                  <a:schemeClr val="tx1"/>
                </a:solidFill>
              </a:rPr>
              <a:t>Demand</a:t>
            </a:r>
            <a:r>
              <a:rPr lang="fr-FR" sz="2600" b="1" dirty="0" smtClean="0">
                <a:solidFill>
                  <a:schemeClr val="tx1"/>
                </a:solidFill>
              </a:rPr>
              <a:t> Management – </a:t>
            </a:r>
            <a:r>
              <a:rPr lang="fr-FR" sz="2600" b="1" dirty="0" err="1" smtClean="0">
                <a:solidFill>
                  <a:schemeClr val="tx1"/>
                </a:solidFill>
              </a:rPr>
              <a:t>Demarketing</a:t>
            </a:r>
            <a:r>
              <a:rPr lang="fr-FR" sz="2600" b="1" dirty="0" smtClean="0">
                <a:solidFill>
                  <a:schemeClr val="tx1"/>
                </a:solidFill>
              </a:rPr>
              <a:t> </a:t>
            </a:r>
            <a:endParaRPr lang="ar-DZ" sz="2600" b="1" dirty="0" smtClean="0">
              <a:solidFill>
                <a:schemeClr val="tx1"/>
              </a:solidFill>
            </a:endParaRPr>
          </a:p>
          <a:p>
            <a:pPr algn="r" rtl="1"/>
            <a:endParaRPr lang="ar-DZ" sz="2800" b="1" dirty="0" smtClean="0">
              <a:solidFill>
                <a:srgbClr val="C00000"/>
              </a:solidFill>
            </a:endParaRPr>
          </a:p>
          <a:p>
            <a:pPr algn="r" rtl="1"/>
            <a:endParaRPr lang="ar-DZ" sz="2800" b="1" dirty="0" smtClean="0">
              <a:solidFill>
                <a:schemeClr val="tx1"/>
              </a:solidFill>
            </a:endParaRPr>
          </a:p>
          <a:p>
            <a:pPr rtl="1"/>
            <a:endParaRPr lang="ar-DZ" sz="2800" b="1" dirty="0" smtClean="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lstStyle/>
          <a:p>
            <a:pPr rtl="1"/>
            <a:r>
              <a:rPr lang="fr-FR" sz="3600" b="1" dirty="0" smtClean="0"/>
              <a:t>I</a:t>
            </a:r>
            <a:r>
              <a:rPr lang="en-US" sz="3600" b="1" dirty="0" smtClean="0"/>
              <a:t>I</a:t>
            </a:r>
            <a:r>
              <a:rPr lang="ar-DZ" sz="3600" b="1" dirty="0" smtClean="0"/>
              <a:t>ـ ماهية الخدمات</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rtl="1"/>
            <a:r>
              <a:rPr lang="fr-FR" sz="3000" b="1" dirty="0" smtClean="0">
                <a:solidFill>
                  <a:srgbClr val="C00000"/>
                </a:solidFill>
              </a:rPr>
              <a:t>3</a:t>
            </a:r>
            <a:r>
              <a:rPr lang="ar-DZ" sz="3000" b="1" dirty="0" smtClean="0">
                <a:solidFill>
                  <a:srgbClr val="C00000"/>
                </a:solidFill>
              </a:rPr>
              <a:t>-سمات الخدمات وخصائصها:</a:t>
            </a:r>
          </a:p>
          <a:p>
            <a:pPr rtl="1"/>
            <a:endParaRPr lang="ar-DZ" sz="2800" b="1" u="sng" dirty="0" smtClean="0">
              <a:solidFill>
                <a:srgbClr val="C00000"/>
              </a:solidFill>
            </a:endParaRPr>
          </a:p>
          <a:p>
            <a:pPr algn="r" rtl="1"/>
            <a:endParaRPr lang="ar-DZ" sz="2800" b="1" dirty="0" smtClean="0">
              <a:solidFill>
                <a:srgbClr val="C00000"/>
              </a:solidFill>
            </a:endParaRPr>
          </a:p>
          <a:p>
            <a:pPr algn="r" rtl="1"/>
            <a:endParaRPr lang="ar-DZ" sz="2800" b="1" dirty="0" smtClean="0">
              <a:solidFill>
                <a:schemeClr val="tx1"/>
              </a:solidFill>
            </a:endParaRPr>
          </a:p>
          <a:p>
            <a:pPr rtl="1"/>
            <a:endParaRPr lang="ar-DZ" sz="2800" b="1" dirty="0" smtClean="0">
              <a:solidFill>
                <a:schemeClr val="tx1"/>
              </a:solidFill>
            </a:endParaRPr>
          </a:p>
        </p:txBody>
      </p:sp>
      <p:pic>
        <p:nvPicPr>
          <p:cNvPr id="1026" name="Picture 2"/>
          <p:cNvPicPr>
            <a:picLocks noChangeAspect="1" noChangeArrowheads="1"/>
          </p:cNvPicPr>
          <p:nvPr/>
        </p:nvPicPr>
        <p:blipFill>
          <a:blip r:embed="rId2"/>
          <a:srcRect/>
          <a:stretch>
            <a:fillRect/>
          </a:stretch>
        </p:blipFill>
        <p:spPr bwMode="auto">
          <a:xfrm>
            <a:off x="500034" y="1500174"/>
            <a:ext cx="8501121" cy="50006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lstStyle/>
          <a:p>
            <a:pPr rtl="1"/>
            <a:r>
              <a:rPr lang="fr-FR" sz="3600" b="1" dirty="0" smtClean="0"/>
              <a:t>I</a:t>
            </a:r>
            <a:r>
              <a:rPr lang="en-US" sz="3600" b="1" dirty="0" smtClean="0"/>
              <a:t>I</a:t>
            </a:r>
            <a:r>
              <a:rPr lang="ar-DZ" sz="3600" b="1" dirty="0" smtClean="0"/>
              <a:t>ـ ماهية الخدمات</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rtl="1"/>
            <a:r>
              <a:rPr lang="fr-FR" sz="3000" b="1" dirty="0" smtClean="0">
                <a:solidFill>
                  <a:srgbClr val="C00000"/>
                </a:solidFill>
              </a:rPr>
              <a:t>3</a:t>
            </a:r>
            <a:r>
              <a:rPr lang="ar-DZ" sz="3000" b="1" dirty="0" smtClean="0">
                <a:solidFill>
                  <a:srgbClr val="C00000"/>
                </a:solidFill>
              </a:rPr>
              <a:t>-سمات الخدمات وخصائصها:</a:t>
            </a:r>
          </a:p>
          <a:p>
            <a:pPr rtl="1"/>
            <a:endParaRPr lang="ar-DZ" sz="2800" b="1" u="sng" dirty="0" smtClean="0">
              <a:solidFill>
                <a:srgbClr val="C00000"/>
              </a:solidFill>
            </a:endParaRPr>
          </a:p>
          <a:p>
            <a:pPr algn="r" rtl="1"/>
            <a:endParaRPr lang="ar-DZ" sz="2800" b="1" dirty="0" smtClean="0">
              <a:solidFill>
                <a:srgbClr val="C00000"/>
              </a:solidFill>
            </a:endParaRPr>
          </a:p>
          <a:p>
            <a:pPr algn="r" rtl="1"/>
            <a:endParaRPr lang="ar-DZ" sz="2800" b="1" dirty="0" smtClean="0">
              <a:solidFill>
                <a:schemeClr val="tx1"/>
              </a:solidFill>
            </a:endParaRPr>
          </a:p>
          <a:p>
            <a:pPr rtl="1"/>
            <a:endParaRPr lang="ar-DZ" sz="2800" b="1" dirty="0" smtClean="0">
              <a:solidFill>
                <a:schemeClr val="tx1"/>
              </a:solidFill>
            </a:endParaRPr>
          </a:p>
        </p:txBody>
      </p:sp>
      <p:pic>
        <p:nvPicPr>
          <p:cNvPr id="2050" name="Picture 2"/>
          <p:cNvPicPr>
            <a:picLocks noChangeAspect="1" noChangeArrowheads="1"/>
          </p:cNvPicPr>
          <p:nvPr/>
        </p:nvPicPr>
        <p:blipFill>
          <a:blip r:embed="rId2"/>
          <a:srcRect/>
          <a:stretch>
            <a:fillRect/>
          </a:stretch>
        </p:blipFill>
        <p:spPr bwMode="auto">
          <a:xfrm>
            <a:off x="285720" y="1357298"/>
            <a:ext cx="8643998" cy="550070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lstStyle/>
          <a:p>
            <a:pPr rtl="1"/>
            <a:r>
              <a:rPr lang="fr-FR" sz="3600" b="1" dirty="0" smtClean="0"/>
              <a:t>I</a:t>
            </a:r>
            <a:r>
              <a:rPr lang="en-US" sz="3600" b="1" dirty="0" smtClean="0"/>
              <a:t>I</a:t>
            </a:r>
            <a:r>
              <a:rPr lang="ar-DZ" sz="3600" b="1" dirty="0" smtClean="0"/>
              <a:t>ـ ماهية الخدمات</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rtl="1"/>
            <a:r>
              <a:rPr lang="fr-FR" sz="3000" b="1" dirty="0" smtClean="0">
                <a:solidFill>
                  <a:srgbClr val="C00000"/>
                </a:solidFill>
              </a:rPr>
              <a:t>3</a:t>
            </a:r>
            <a:r>
              <a:rPr lang="ar-DZ" sz="3000" b="1" dirty="0" smtClean="0">
                <a:solidFill>
                  <a:srgbClr val="C00000"/>
                </a:solidFill>
              </a:rPr>
              <a:t>-سمات الخدمات وخصائصها:</a:t>
            </a:r>
            <a:endParaRPr lang="en-US" sz="3000" b="1" dirty="0" smtClean="0">
              <a:solidFill>
                <a:srgbClr val="C00000"/>
              </a:solidFill>
            </a:endParaRPr>
          </a:p>
          <a:p>
            <a:pPr rtl="1"/>
            <a:endParaRPr lang="en-US" sz="3000" b="1" dirty="0" smtClean="0">
              <a:solidFill>
                <a:srgbClr val="C00000"/>
              </a:solidFill>
            </a:endParaRPr>
          </a:p>
          <a:p>
            <a:pPr rtl="1"/>
            <a:endParaRPr lang="ar-DZ" sz="3000" b="1" dirty="0" smtClean="0">
              <a:solidFill>
                <a:srgbClr val="C00000"/>
              </a:solidFill>
            </a:endParaRPr>
          </a:p>
          <a:p>
            <a:pPr rtl="1"/>
            <a:endParaRPr lang="ar-DZ" sz="2800" b="1" u="sng" dirty="0" smtClean="0">
              <a:solidFill>
                <a:srgbClr val="C00000"/>
              </a:solidFill>
            </a:endParaRPr>
          </a:p>
          <a:p>
            <a:pPr algn="r" rtl="1"/>
            <a:endParaRPr lang="ar-DZ" sz="2800" b="1" dirty="0" smtClean="0">
              <a:solidFill>
                <a:srgbClr val="C00000"/>
              </a:solidFill>
            </a:endParaRPr>
          </a:p>
          <a:p>
            <a:pPr algn="r" rtl="1"/>
            <a:endParaRPr lang="ar-DZ" sz="2800" b="1" dirty="0" smtClean="0">
              <a:solidFill>
                <a:schemeClr val="tx1"/>
              </a:solidFill>
            </a:endParaRPr>
          </a:p>
          <a:p>
            <a:pPr rtl="1"/>
            <a:endParaRPr lang="ar-DZ" sz="2800" b="1" dirty="0" smtClean="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285720" y="2000240"/>
            <a:ext cx="8643998" cy="421484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lstStyle/>
          <a:p>
            <a:pPr rtl="1"/>
            <a:r>
              <a:rPr lang="fr-FR" sz="3600" b="1" dirty="0" smtClean="0"/>
              <a:t>I</a:t>
            </a:r>
            <a:r>
              <a:rPr lang="en-US" sz="3600" b="1" dirty="0" smtClean="0"/>
              <a:t>I</a:t>
            </a:r>
            <a:r>
              <a:rPr lang="ar-DZ" sz="3600" b="1" dirty="0" smtClean="0"/>
              <a:t>ـ ماهية الخدمات</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rtl="1"/>
            <a:r>
              <a:rPr lang="fr-FR" sz="3000" b="1" dirty="0" smtClean="0">
                <a:solidFill>
                  <a:srgbClr val="C00000"/>
                </a:solidFill>
              </a:rPr>
              <a:t>3</a:t>
            </a:r>
            <a:r>
              <a:rPr lang="ar-DZ" sz="3000" b="1" dirty="0" smtClean="0">
                <a:solidFill>
                  <a:srgbClr val="C00000"/>
                </a:solidFill>
              </a:rPr>
              <a:t>-سمات الخدمات وخصائصها:</a:t>
            </a:r>
            <a:endParaRPr lang="en-US" sz="3000" b="1" dirty="0" smtClean="0">
              <a:solidFill>
                <a:srgbClr val="C00000"/>
              </a:solidFill>
            </a:endParaRPr>
          </a:p>
          <a:p>
            <a:pPr rtl="1"/>
            <a:endParaRPr lang="en-US" sz="3000" b="1" dirty="0" smtClean="0">
              <a:solidFill>
                <a:srgbClr val="C00000"/>
              </a:solidFill>
            </a:endParaRPr>
          </a:p>
          <a:p>
            <a:pPr rtl="1"/>
            <a:endParaRPr lang="ar-DZ" sz="3000" b="1" dirty="0" smtClean="0">
              <a:solidFill>
                <a:srgbClr val="C00000"/>
              </a:solidFill>
            </a:endParaRPr>
          </a:p>
          <a:p>
            <a:pPr rtl="1"/>
            <a:endParaRPr lang="ar-DZ" sz="2800" b="1" u="sng" dirty="0" smtClean="0">
              <a:solidFill>
                <a:srgbClr val="C00000"/>
              </a:solidFill>
            </a:endParaRPr>
          </a:p>
          <a:p>
            <a:pPr algn="r" rtl="1"/>
            <a:endParaRPr lang="ar-DZ" sz="2800" b="1" dirty="0" smtClean="0">
              <a:solidFill>
                <a:srgbClr val="C00000"/>
              </a:solidFill>
            </a:endParaRPr>
          </a:p>
          <a:p>
            <a:pPr algn="r" rtl="1"/>
            <a:endParaRPr lang="ar-DZ" sz="2800" b="1" dirty="0" smtClean="0">
              <a:solidFill>
                <a:schemeClr val="tx1"/>
              </a:solidFill>
            </a:endParaRPr>
          </a:p>
          <a:p>
            <a:pPr rtl="1"/>
            <a:endParaRPr lang="ar-DZ" sz="2800" b="1" dirty="0" smtClean="0">
              <a:solidFill>
                <a:schemeClr val="tx1"/>
              </a:solidFill>
            </a:endParaRPr>
          </a:p>
        </p:txBody>
      </p:sp>
      <p:pic>
        <p:nvPicPr>
          <p:cNvPr id="4098" name="Picture 2"/>
          <p:cNvPicPr>
            <a:picLocks noChangeAspect="1" noChangeArrowheads="1"/>
          </p:cNvPicPr>
          <p:nvPr/>
        </p:nvPicPr>
        <p:blipFill>
          <a:blip r:embed="rId2"/>
          <a:srcRect/>
          <a:stretch>
            <a:fillRect/>
          </a:stretch>
        </p:blipFill>
        <p:spPr bwMode="auto">
          <a:xfrm>
            <a:off x="0" y="1500174"/>
            <a:ext cx="9144000" cy="535782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lstStyle/>
          <a:p>
            <a:pPr rtl="1"/>
            <a:r>
              <a:rPr lang="fr-FR" sz="3600" b="1" dirty="0" smtClean="0"/>
              <a:t>I</a:t>
            </a:r>
            <a:r>
              <a:rPr lang="en-US" sz="3600" b="1" dirty="0" smtClean="0"/>
              <a:t>I</a:t>
            </a:r>
            <a:r>
              <a:rPr lang="ar-DZ" sz="3600" b="1" dirty="0" smtClean="0"/>
              <a:t>ـ ماهية الخدمات</a:t>
            </a:r>
            <a:endParaRPr lang="fr-FR" sz="3600" b="1" dirty="0"/>
          </a:p>
        </p:txBody>
      </p:sp>
      <p:sp>
        <p:nvSpPr>
          <p:cNvPr id="3" name="Sous-titre 2"/>
          <p:cNvSpPr>
            <a:spLocks noGrp="1"/>
          </p:cNvSpPr>
          <p:nvPr>
            <p:ph type="subTitle" idx="1"/>
          </p:nvPr>
        </p:nvSpPr>
        <p:spPr>
          <a:xfrm>
            <a:off x="285720" y="928670"/>
            <a:ext cx="8501122" cy="5572164"/>
          </a:xfrm>
        </p:spPr>
        <p:txBody>
          <a:bodyPr>
            <a:normAutofit fontScale="92500" lnSpcReduction="10000"/>
          </a:bodyPr>
          <a:lstStyle/>
          <a:p>
            <a:pPr rtl="1"/>
            <a:r>
              <a:rPr lang="ar-DZ" sz="3000" b="1" dirty="0" smtClean="0">
                <a:solidFill>
                  <a:srgbClr val="C00000"/>
                </a:solidFill>
              </a:rPr>
              <a:t>4-تصنيف الخدمات:</a:t>
            </a:r>
          </a:p>
          <a:p>
            <a:pPr rtl="1"/>
            <a:endParaRPr lang="ar-DZ" sz="2800" b="1" u="sng" dirty="0" smtClean="0">
              <a:solidFill>
                <a:srgbClr val="C00000"/>
              </a:solidFill>
            </a:endParaRPr>
          </a:p>
          <a:p>
            <a:pPr marL="514350" indent="-514350" algn="r" rtl="1">
              <a:buFont typeface="+mj-lt"/>
              <a:buAutoNum type="arabicPeriod"/>
            </a:pPr>
            <a:r>
              <a:rPr lang="ar-DZ" sz="2800" b="1" dirty="0" smtClean="0">
                <a:solidFill>
                  <a:schemeClr val="tx1"/>
                </a:solidFill>
              </a:rPr>
              <a:t>تبعا لنوع الزبون: استهلاكية ــ مؤسساتية</a:t>
            </a:r>
          </a:p>
          <a:p>
            <a:pPr marL="514350" indent="-514350" algn="r" rtl="1">
              <a:buFont typeface="+mj-lt"/>
              <a:buAutoNum type="arabicPeriod"/>
            </a:pPr>
            <a:r>
              <a:rPr lang="ar-DZ" sz="2800" b="1" dirty="0" smtClean="0">
                <a:solidFill>
                  <a:schemeClr val="tx1"/>
                </a:solidFill>
              </a:rPr>
              <a:t>تبعا لنوع العمل: شخصية ــ مادية</a:t>
            </a:r>
          </a:p>
          <a:p>
            <a:pPr marL="514350" indent="-514350" algn="r" rtl="1">
              <a:buFont typeface="+mj-lt"/>
              <a:buAutoNum type="arabicPeriod"/>
            </a:pPr>
            <a:r>
              <a:rPr lang="ar-DZ" sz="2800" b="1" dirty="0" smtClean="0">
                <a:solidFill>
                  <a:schemeClr val="tx1"/>
                </a:solidFill>
              </a:rPr>
              <a:t>تبعا لدرجة الاتصال بالزبون: عالية الاتصال ــ  متوسطة ـــ </a:t>
            </a:r>
            <a:r>
              <a:rPr lang="ar-DZ" sz="2800" b="1" dirty="0" err="1" smtClean="0">
                <a:solidFill>
                  <a:schemeClr val="tx1"/>
                </a:solidFill>
              </a:rPr>
              <a:t>منخفظة</a:t>
            </a:r>
            <a:endParaRPr lang="ar-DZ" sz="2800" b="1" dirty="0" smtClean="0">
              <a:solidFill>
                <a:schemeClr val="tx1"/>
              </a:solidFill>
            </a:endParaRPr>
          </a:p>
          <a:p>
            <a:pPr marL="514350" indent="-514350" algn="r" rtl="1">
              <a:buFont typeface="+mj-lt"/>
              <a:buAutoNum type="arabicPeriod"/>
            </a:pPr>
            <a:r>
              <a:rPr lang="ar-DZ" sz="2800" b="1" dirty="0" smtClean="0">
                <a:solidFill>
                  <a:schemeClr val="tx1"/>
                </a:solidFill>
              </a:rPr>
              <a:t>تبعا لنوع الخدمة المطلوبة: مهنية ــ غير مهنية</a:t>
            </a:r>
          </a:p>
          <a:p>
            <a:pPr marL="514350" indent="-514350" algn="r" rtl="1">
              <a:buFont typeface="+mj-lt"/>
              <a:buAutoNum type="arabicPeriod"/>
            </a:pPr>
            <a:r>
              <a:rPr lang="ar-DZ" sz="2800" b="1" dirty="0" smtClean="0">
                <a:solidFill>
                  <a:schemeClr val="tx1"/>
                </a:solidFill>
              </a:rPr>
              <a:t>تبعا لقابلية الخدمة للتسويق: قابلة للتسويق (تجارية) ــ غير قابلة  </a:t>
            </a:r>
          </a:p>
          <a:p>
            <a:pPr marL="514350" indent="-514350" algn="r" rtl="1"/>
            <a:r>
              <a:rPr lang="ar-DZ" sz="2800" b="1" dirty="0" smtClean="0">
                <a:solidFill>
                  <a:schemeClr val="tx1"/>
                </a:solidFill>
              </a:rPr>
              <a:t>             للتسويق (عمومية)</a:t>
            </a:r>
          </a:p>
          <a:p>
            <a:pPr marL="514350" indent="-514350" algn="r" rtl="1">
              <a:buFont typeface="+mj-lt"/>
              <a:buAutoNum type="arabicPeriod"/>
            </a:pPr>
            <a:r>
              <a:rPr lang="ar-DZ" sz="2800" b="1" dirty="0" smtClean="0">
                <a:solidFill>
                  <a:schemeClr val="tx1"/>
                </a:solidFill>
              </a:rPr>
              <a:t>تبعا لطبيعة العلاقة بين المقدم والمستفيد: خدمات ذات العلاقة الدائمة  </a:t>
            </a:r>
          </a:p>
          <a:p>
            <a:pPr marL="514350" indent="-514350" algn="r" rtl="1"/>
            <a:r>
              <a:rPr lang="ar-DZ" sz="2800" b="1" dirty="0" smtClean="0">
                <a:solidFill>
                  <a:schemeClr val="tx1"/>
                </a:solidFill>
              </a:rPr>
              <a:t>             ــ ذات العلاقة العرضية</a:t>
            </a:r>
          </a:p>
          <a:p>
            <a:pPr marL="514350" indent="-514350" algn="r" rtl="1">
              <a:buFont typeface="+mj-lt"/>
              <a:buAutoNum type="arabicPeriod"/>
            </a:pPr>
            <a:r>
              <a:rPr lang="ar-DZ" sz="2800" b="1" dirty="0" smtClean="0">
                <a:solidFill>
                  <a:schemeClr val="tx1"/>
                </a:solidFill>
              </a:rPr>
              <a:t>تبعا لمشاركة المستفيد:  خدمات ذات المشاركة الكاملة ــ ذات المشاركة البسيطة</a:t>
            </a:r>
          </a:p>
          <a:p>
            <a:pPr algn="r" rtl="1"/>
            <a:endParaRPr lang="ar-DZ" sz="2800" b="1" dirty="0" smtClean="0">
              <a:solidFill>
                <a:srgbClr val="C00000"/>
              </a:solidFill>
            </a:endParaRPr>
          </a:p>
          <a:p>
            <a:pPr algn="r" rtl="1"/>
            <a:endParaRPr lang="ar-DZ" sz="2800" b="1" dirty="0" smtClean="0">
              <a:solidFill>
                <a:schemeClr val="tx1"/>
              </a:solidFill>
            </a:endParaRPr>
          </a:p>
          <a:p>
            <a:pPr rtl="1"/>
            <a:endParaRPr lang="ar-DZ" sz="2800" b="1" dirty="0" smtClean="0">
              <a:solidFill>
                <a:schemeClr val="tx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lstStyle/>
          <a:p>
            <a:pPr rtl="1"/>
            <a:r>
              <a:rPr lang="fr-FR" sz="3600" b="1" dirty="0" smtClean="0"/>
              <a:t>I</a:t>
            </a:r>
            <a:r>
              <a:rPr lang="en-US" sz="3600" b="1" dirty="0" smtClean="0"/>
              <a:t>I</a:t>
            </a:r>
            <a:r>
              <a:rPr lang="ar-DZ" sz="3600" b="1" dirty="0" smtClean="0"/>
              <a:t>ـ ماهية الخدمات</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rtl="1"/>
            <a:r>
              <a:rPr lang="ar-DZ" sz="3000" b="1" dirty="0" smtClean="0">
                <a:solidFill>
                  <a:srgbClr val="C00000"/>
                </a:solidFill>
              </a:rPr>
              <a:t>4- تصنيف الخدمات:</a:t>
            </a:r>
          </a:p>
          <a:p>
            <a:pPr algn="r" rtl="1"/>
            <a:endParaRPr lang="ar-DZ" sz="2800" b="1" dirty="0" smtClean="0">
              <a:solidFill>
                <a:srgbClr val="C00000"/>
              </a:solidFill>
            </a:endParaRPr>
          </a:p>
          <a:p>
            <a:pPr algn="r" rtl="1"/>
            <a:endParaRPr lang="ar-DZ" sz="2800" b="1" dirty="0" smtClean="0">
              <a:solidFill>
                <a:schemeClr val="tx1"/>
              </a:solidFill>
            </a:endParaRPr>
          </a:p>
          <a:p>
            <a:pPr rtl="1"/>
            <a:endParaRPr lang="ar-DZ" sz="2800" b="1" dirty="0" smtClean="0">
              <a:solidFill>
                <a:schemeClr val="tx1"/>
              </a:solidFill>
            </a:endParaRPr>
          </a:p>
        </p:txBody>
      </p:sp>
      <p:pic>
        <p:nvPicPr>
          <p:cNvPr id="15362" name="Picture 2"/>
          <p:cNvPicPr>
            <a:picLocks noChangeAspect="1" noChangeArrowheads="1"/>
          </p:cNvPicPr>
          <p:nvPr/>
        </p:nvPicPr>
        <p:blipFill>
          <a:blip r:embed="rId2"/>
          <a:srcRect/>
          <a:stretch>
            <a:fillRect/>
          </a:stretch>
        </p:blipFill>
        <p:spPr bwMode="auto">
          <a:xfrm>
            <a:off x="0" y="1357298"/>
            <a:ext cx="9358346" cy="550070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lstStyle/>
          <a:p>
            <a:pPr rtl="1"/>
            <a:r>
              <a:rPr lang="fr-FR" sz="3600" b="1" dirty="0" smtClean="0"/>
              <a:t>I</a:t>
            </a:r>
            <a:r>
              <a:rPr lang="en-US" sz="3600" b="1" dirty="0" smtClean="0"/>
              <a:t>I</a:t>
            </a:r>
            <a:r>
              <a:rPr lang="ar-DZ" sz="3600" b="1" dirty="0" smtClean="0"/>
              <a:t>ـ ماهية الخدمات</a:t>
            </a:r>
            <a:endParaRPr lang="fr-FR" sz="3600" b="1" dirty="0"/>
          </a:p>
        </p:txBody>
      </p:sp>
      <p:sp>
        <p:nvSpPr>
          <p:cNvPr id="3" name="Sous-titre 2"/>
          <p:cNvSpPr>
            <a:spLocks noGrp="1"/>
          </p:cNvSpPr>
          <p:nvPr>
            <p:ph type="subTitle" idx="1"/>
          </p:nvPr>
        </p:nvSpPr>
        <p:spPr>
          <a:xfrm>
            <a:off x="285720" y="1285860"/>
            <a:ext cx="8501122" cy="5214974"/>
          </a:xfrm>
        </p:spPr>
        <p:txBody>
          <a:bodyPr/>
          <a:lstStyle/>
          <a:p>
            <a:pPr rtl="1"/>
            <a:r>
              <a:rPr lang="ar-DZ" b="1" dirty="0" smtClean="0">
                <a:solidFill>
                  <a:srgbClr val="C00000"/>
                </a:solidFill>
              </a:rPr>
              <a:t>1- </a:t>
            </a:r>
            <a:r>
              <a:rPr lang="ar-DZ" sz="2800" b="1" u="sng" dirty="0" smtClean="0">
                <a:solidFill>
                  <a:srgbClr val="C00000"/>
                </a:solidFill>
              </a:rPr>
              <a:t>صعوبات التمييز بين السلع والخدمات</a:t>
            </a:r>
          </a:p>
          <a:p>
            <a:pPr algn="r" rtl="1"/>
            <a:endParaRPr lang="ar-DZ" sz="2800" b="1" u="sng" dirty="0" smtClean="0">
              <a:solidFill>
                <a:schemeClr val="tx1"/>
              </a:solidFill>
            </a:endParaRPr>
          </a:p>
          <a:p>
            <a:pPr algn="r" rtl="1"/>
            <a:r>
              <a:rPr lang="ar-DZ" sz="2800" b="1" u="sng" dirty="0" smtClean="0">
                <a:solidFill>
                  <a:srgbClr val="C00000"/>
                </a:solidFill>
              </a:rPr>
              <a:t>من زاوية المنتج </a:t>
            </a:r>
            <a:r>
              <a:rPr lang="ar-DZ" sz="2800" b="1" dirty="0" smtClean="0">
                <a:solidFill>
                  <a:srgbClr val="C00000"/>
                </a:solidFill>
              </a:rPr>
              <a:t>(الفوائد المحصّلة):</a:t>
            </a:r>
          </a:p>
          <a:p>
            <a:pPr algn="r" rtl="1"/>
            <a:endParaRPr lang="ar-DZ" sz="1600" b="1" dirty="0" smtClean="0">
              <a:solidFill>
                <a:schemeClr val="tx1"/>
              </a:solidFill>
            </a:endParaRPr>
          </a:p>
          <a:p>
            <a:pPr rtl="1"/>
            <a:r>
              <a:rPr lang="ar-DZ" sz="2800" dirty="0" smtClean="0">
                <a:solidFill>
                  <a:schemeClr val="tx1"/>
                </a:solidFill>
              </a:rPr>
              <a:t>جنرال موتورز ، عملاق تصنيع "البضائع" ، ينتج نسبة كبيرة من إيراداته من أعمالها المالية والتأمينية ، وأكبر مورد لصانع السيارات هو </a:t>
            </a:r>
            <a:r>
              <a:rPr lang="fr-FR" sz="2800" dirty="0" smtClean="0">
                <a:solidFill>
                  <a:schemeClr val="tx1"/>
                </a:solidFill>
              </a:rPr>
              <a:t>Blue Cross-Blue </a:t>
            </a:r>
            <a:r>
              <a:rPr lang="fr-FR" sz="2800" dirty="0" err="1" smtClean="0">
                <a:solidFill>
                  <a:schemeClr val="tx1"/>
                </a:solidFill>
              </a:rPr>
              <a:t>Shield</a:t>
            </a:r>
            <a:r>
              <a:rPr lang="fr-FR" sz="2800" dirty="0" smtClean="0">
                <a:solidFill>
                  <a:schemeClr val="tx1"/>
                </a:solidFill>
              </a:rPr>
              <a:t> ، </a:t>
            </a:r>
            <a:r>
              <a:rPr lang="ar-DZ" sz="2800" dirty="0" smtClean="0">
                <a:solidFill>
                  <a:schemeClr val="tx1"/>
                </a:solidFill>
              </a:rPr>
              <a:t>وليس موردو قطع غيار الصلب أو الإطارات أو الزجاج مثل ما كان معظم الناس يظنون....... ونفس الشيء</a:t>
            </a:r>
            <a:r>
              <a:rPr lang="fr-FR" sz="2800" dirty="0" smtClean="0">
                <a:solidFill>
                  <a:schemeClr val="tx1"/>
                </a:solidFill>
              </a:rPr>
              <a:t> </a:t>
            </a:r>
            <a:r>
              <a:rPr lang="ar-DZ" sz="2800" dirty="0" smtClean="0">
                <a:solidFill>
                  <a:schemeClr val="tx1"/>
                </a:solidFill>
              </a:rPr>
              <a:t>بالنسبة لـ</a:t>
            </a:r>
            <a:r>
              <a:rPr lang="fr-FR" sz="2800" dirty="0" smtClean="0">
                <a:solidFill>
                  <a:schemeClr val="tx1"/>
                </a:solidFill>
              </a:rPr>
              <a:t> IBM</a:t>
            </a:r>
            <a:r>
              <a:rPr lang="ar-DZ" sz="2800" dirty="0" smtClean="0">
                <a:solidFill>
                  <a:schemeClr val="tx1"/>
                </a:solidFill>
              </a:rPr>
              <a:t>............إلخ</a:t>
            </a:r>
            <a:endParaRPr lang="ar-DZ" sz="2800" b="1" u="sng" dirty="0" smtClean="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lstStyle/>
          <a:p>
            <a:pPr rtl="1"/>
            <a:r>
              <a:rPr lang="fr-FR" sz="3600" b="1" dirty="0" smtClean="0"/>
              <a:t>I</a:t>
            </a:r>
            <a:r>
              <a:rPr lang="en-US" sz="3600" b="1" dirty="0" smtClean="0"/>
              <a:t>I</a:t>
            </a:r>
            <a:r>
              <a:rPr lang="ar-DZ" sz="3600" b="1" dirty="0" smtClean="0"/>
              <a:t>ـ ماهية الخدمات</a:t>
            </a:r>
            <a:endParaRPr lang="fr-FR" sz="3600" b="1" dirty="0"/>
          </a:p>
        </p:txBody>
      </p:sp>
      <p:sp>
        <p:nvSpPr>
          <p:cNvPr id="3" name="Sous-titre 2"/>
          <p:cNvSpPr>
            <a:spLocks noGrp="1"/>
          </p:cNvSpPr>
          <p:nvPr>
            <p:ph type="subTitle" idx="1"/>
          </p:nvPr>
        </p:nvSpPr>
        <p:spPr>
          <a:xfrm>
            <a:off x="285720" y="928670"/>
            <a:ext cx="8501122" cy="5572164"/>
          </a:xfrm>
        </p:spPr>
        <p:txBody>
          <a:bodyPr>
            <a:normAutofit fontScale="92500" lnSpcReduction="10000"/>
          </a:bodyPr>
          <a:lstStyle/>
          <a:p>
            <a:pPr rtl="1"/>
            <a:r>
              <a:rPr lang="ar-DZ" b="1" dirty="0" smtClean="0">
                <a:solidFill>
                  <a:srgbClr val="C00000"/>
                </a:solidFill>
              </a:rPr>
              <a:t>2- </a:t>
            </a:r>
            <a:r>
              <a:rPr lang="ar-DZ" sz="2800" b="1" u="sng" dirty="0" smtClean="0">
                <a:solidFill>
                  <a:srgbClr val="C00000"/>
                </a:solidFill>
              </a:rPr>
              <a:t>أدوات التمييز بين السلعة والخدمة</a:t>
            </a:r>
          </a:p>
          <a:p>
            <a:pPr algn="r" rtl="1"/>
            <a:endParaRPr lang="ar-DZ" sz="2800" b="1" u="sng" dirty="0" smtClean="0">
              <a:solidFill>
                <a:schemeClr val="tx1"/>
              </a:solidFill>
            </a:endParaRPr>
          </a:p>
          <a:p>
            <a:pPr algn="r" rtl="1"/>
            <a:r>
              <a:rPr lang="ar-DZ" sz="2800" b="1" u="sng" dirty="0" smtClean="0">
                <a:solidFill>
                  <a:schemeClr val="tx1"/>
                </a:solidFill>
              </a:rPr>
              <a:t>السلعة:</a:t>
            </a:r>
            <a:r>
              <a:rPr lang="ar-DZ" sz="2800" b="1" dirty="0" smtClean="0">
                <a:solidFill>
                  <a:schemeClr val="tx1"/>
                </a:solidFill>
              </a:rPr>
              <a:t> </a:t>
            </a:r>
            <a:r>
              <a:rPr lang="fr-FR" sz="2800" dirty="0" err="1" smtClean="0">
                <a:solidFill>
                  <a:schemeClr val="tx1"/>
                </a:solidFill>
              </a:rPr>
              <a:t>objects</a:t>
            </a:r>
            <a:r>
              <a:rPr lang="fr-FR" sz="2800" dirty="0" smtClean="0">
                <a:solidFill>
                  <a:schemeClr val="tx1"/>
                </a:solidFill>
              </a:rPr>
              <a:t>, </a:t>
            </a:r>
            <a:r>
              <a:rPr lang="fr-FR" sz="2800" dirty="0" err="1" smtClean="0">
                <a:solidFill>
                  <a:schemeClr val="tx1"/>
                </a:solidFill>
              </a:rPr>
              <a:t>devices</a:t>
            </a:r>
            <a:r>
              <a:rPr lang="fr-FR" sz="2800" dirty="0" smtClean="0">
                <a:solidFill>
                  <a:schemeClr val="tx1"/>
                </a:solidFill>
              </a:rPr>
              <a:t>, or </a:t>
            </a:r>
            <a:r>
              <a:rPr lang="fr-FR" sz="2800" dirty="0" err="1" smtClean="0">
                <a:solidFill>
                  <a:schemeClr val="tx1"/>
                </a:solidFill>
              </a:rPr>
              <a:t>things</a:t>
            </a:r>
            <a:r>
              <a:rPr lang="ar-DZ" sz="2800" dirty="0" smtClean="0">
                <a:solidFill>
                  <a:schemeClr val="tx1"/>
                </a:solidFill>
              </a:rPr>
              <a:t> هي أشياء ملموسة</a:t>
            </a:r>
          </a:p>
          <a:p>
            <a:pPr algn="r" rtl="1"/>
            <a:r>
              <a:rPr lang="ar-DZ" sz="2800" b="1" dirty="0" smtClean="0">
                <a:solidFill>
                  <a:schemeClr val="tx1"/>
                </a:solidFill>
              </a:rPr>
              <a:t>الخدمة: </a:t>
            </a:r>
            <a:r>
              <a:rPr lang="fr-FR" sz="2800" dirty="0" err="1" smtClean="0">
                <a:solidFill>
                  <a:schemeClr val="tx1"/>
                </a:solidFill>
              </a:rPr>
              <a:t>deeds</a:t>
            </a:r>
            <a:r>
              <a:rPr lang="fr-FR" sz="2800" dirty="0" smtClean="0">
                <a:solidFill>
                  <a:schemeClr val="tx1"/>
                </a:solidFill>
              </a:rPr>
              <a:t>, efforts, or performances</a:t>
            </a:r>
            <a:r>
              <a:rPr lang="ar-DZ" sz="2800" dirty="0" smtClean="0">
                <a:solidFill>
                  <a:schemeClr val="tx1"/>
                </a:solidFill>
              </a:rPr>
              <a:t> هي أفعال محسوسة</a:t>
            </a:r>
          </a:p>
          <a:p>
            <a:pPr rtl="1"/>
            <a:r>
              <a:rPr lang="ar-DZ" sz="2800" dirty="0" smtClean="0">
                <a:solidFill>
                  <a:schemeClr val="tx1"/>
                </a:solidFill>
              </a:rPr>
              <a:t>السلعة + خدمة = منتج</a:t>
            </a:r>
          </a:p>
          <a:p>
            <a:pPr algn="r" rtl="1"/>
            <a:r>
              <a:rPr lang="ar-DZ" sz="2800" dirty="0" smtClean="0">
                <a:solidFill>
                  <a:schemeClr val="tx1"/>
                </a:solidFill>
              </a:rPr>
              <a:t>توفر كل من السلعة والخدمة مجتمعة حزمة من الفوائد للمستهلك، وإذا كانت فائدة السلعة ممكنة التقدير مسبقا، فإنّ فائدة الخدمة تقدّر بالتجربة. بالنظر إلى مفهوم الفائدة المحصّلة، فإنّ التمييز بين السلعة والخدمة يتمّ من خلال تقييم مدى مساهمة الجوانب الملموسة وغير الملموسة من المنتج في تحصيل الفائدة. انطلاقا من ذلك تعتمد أدوات عديدة في التمييز بين الخدمة والسلعة، منها:  </a:t>
            </a:r>
          </a:p>
          <a:p>
            <a:pPr rtl="1">
              <a:buFont typeface="Wingdings" pitchFamily="2" charset="2"/>
              <a:buChar char="q"/>
            </a:pPr>
            <a:r>
              <a:rPr lang="ar-DZ" sz="2800" b="1" dirty="0" smtClean="0">
                <a:solidFill>
                  <a:schemeClr val="tx1"/>
                </a:solidFill>
              </a:rPr>
              <a:t>سلم الكيانات السوقية</a:t>
            </a:r>
            <a:r>
              <a:rPr lang="fr-FR" sz="2800" b="1" dirty="0" err="1" smtClean="0">
                <a:solidFill>
                  <a:schemeClr val="tx1"/>
                </a:solidFill>
              </a:rPr>
              <a:t>Scale</a:t>
            </a:r>
            <a:r>
              <a:rPr lang="fr-FR" sz="2800" b="1" dirty="0" smtClean="0">
                <a:solidFill>
                  <a:schemeClr val="tx1"/>
                </a:solidFill>
              </a:rPr>
              <a:t> of </a:t>
            </a:r>
            <a:r>
              <a:rPr lang="fr-FR" sz="2800" b="1" dirty="0" err="1" smtClean="0">
                <a:solidFill>
                  <a:schemeClr val="tx1"/>
                </a:solidFill>
              </a:rPr>
              <a:t>Market</a:t>
            </a:r>
            <a:r>
              <a:rPr lang="fr-FR" sz="2800" b="1" dirty="0" smtClean="0">
                <a:solidFill>
                  <a:schemeClr val="tx1"/>
                </a:solidFill>
              </a:rPr>
              <a:t> </a:t>
            </a:r>
            <a:r>
              <a:rPr lang="fr-FR" sz="2800" b="1" dirty="0" err="1" smtClean="0">
                <a:solidFill>
                  <a:schemeClr val="tx1"/>
                </a:solidFill>
              </a:rPr>
              <a:t>Entities</a:t>
            </a:r>
            <a:r>
              <a:rPr lang="fr-FR" sz="2800" b="1" dirty="0" smtClean="0">
                <a:solidFill>
                  <a:schemeClr val="tx1"/>
                </a:solidFill>
              </a:rPr>
              <a:t>  </a:t>
            </a:r>
            <a:r>
              <a:rPr lang="ar-DZ" sz="2800" b="1" dirty="0" smtClean="0">
                <a:solidFill>
                  <a:schemeClr val="tx1"/>
                </a:solidFill>
              </a:rPr>
              <a:t> ص5</a:t>
            </a:r>
          </a:p>
          <a:p>
            <a:pPr rtl="1">
              <a:buFont typeface="Wingdings" pitchFamily="2" charset="2"/>
              <a:buChar char="q"/>
            </a:pPr>
            <a:r>
              <a:rPr lang="ar-DZ" sz="2800" b="1" dirty="0" smtClean="0">
                <a:solidFill>
                  <a:schemeClr val="tx1"/>
                </a:solidFill>
              </a:rPr>
              <a:t>النموذج الجزيئي</a:t>
            </a:r>
            <a:r>
              <a:rPr lang="fr-FR" sz="2800" b="1" dirty="0" err="1" smtClean="0">
                <a:solidFill>
                  <a:schemeClr val="tx1"/>
                </a:solidFill>
              </a:rPr>
              <a:t>Molecular</a:t>
            </a:r>
            <a:r>
              <a:rPr lang="fr-FR" sz="2800" b="1" dirty="0" smtClean="0">
                <a:solidFill>
                  <a:schemeClr val="tx1"/>
                </a:solidFill>
              </a:rPr>
              <a:t> Model </a:t>
            </a:r>
            <a:r>
              <a:rPr lang="ar-DZ" sz="2800" b="1" dirty="0" smtClean="0">
                <a:solidFill>
                  <a:schemeClr val="tx1"/>
                </a:solidFill>
              </a:rPr>
              <a:t> ص6</a:t>
            </a:r>
          </a:p>
          <a:p>
            <a:pPr rtl="1">
              <a:buFont typeface="Wingdings" pitchFamily="2" charset="2"/>
              <a:buChar char="q"/>
            </a:pPr>
            <a:r>
              <a:rPr lang="ar-DZ" sz="2800" b="1" dirty="0" smtClean="0">
                <a:solidFill>
                  <a:schemeClr val="tx1"/>
                </a:solidFill>
              </a:rPr>
              <a:t>نموذج تقديم الخدمة</a:t>
            </a:r>
            <a:r>
              <a:rPr lang="fr-FR" sz="2800" b="1" dirty="0" smtClean="0">
                <a:solidFill>
                  <a:schemeClr val="tx1"/>
                </a:solidFill>
              </a:rPr>
              <a:t>Servuction Model </a:t>
            </a:r>
            <a:r>
              <a:rPr lang="ar-DZ" sz="2800" b="1" dirty="0" smtClean="0">
                <a:solidFill>
                  <a:schemeClr val="tx1"/>
                </a:solidFill>
              </a:rPr>
              <a:t> ص8</a:t>
            </a:r>
          </a:p>
          <a:p>
            <a:pPr rtl="1"/>
            <a:endParaRPr lang="ar-DZ" sz="2800" b="1" dirty="0" smtClean="0">
              <a:solidFill>
                <a:schemeClr val="tx1"/>
              </a:solidFill>
            </a:endParaRPr>
          </a:p>
          <a:p>
            <a:pPr rtl="1"/>
            <a:endParaRPr lang="ar-DZ" sz="2800" b="1" dirty="0" smtClean="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lstStyle/>
          <a:p>
            <a:pPr rtl="1"/>
            <a:r>
              <a:rPr lang="fr-FR" sz="3600" b="1" dirty="0" smtClean="0"/>
              <a:t>I</a:t>
            </a:r>
            <a:r>
              <a:rPr lang="en-US" sz="3600" b="1" dirty="0" smtClean="0"/>
              <a:t>I</a:t>
            </a:r>
            <a:r>
              <a:rPr lang="ar-DZ" sz="3600" b="1" dirty="0" smtClean="0"/>
              <a:t>ـ ماهية الخدمات</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rtl="1"/>
            <a:endParaRPr lang="ar-DZ" sz="2800" b="1" u="sng" dirty="0" smtClean="0">
              <a:solidFill>
                <a:srgbClr val="C00000"/>
              </a:solidFill>
            </a:endParaRPr>
          </a:p>
        </p:txBody>
      </p:sp>
      <p:pic>
        <p:nvPicPr>
          <p:cNvPr id="11268" name="Picture 4"/>
          <p:cNvPicPr>
            <a:picLocks noChangeAspect="1" noChangeArrowheads="1"/>
          </p:cNvPicPr>
          <p:nvPr/>
        </p:nvPicPr>
        <p:blipFill>
          <a:blip r:embed="rId2"/>
          <a:srcRect/>
          <a:stretch>
            <a:fillRect/>
          </a:stretch>
        </p:blipFill>
        <p:spPr bwMode="auto">
          <a:xfrm>
            <a:off x="0" y="642918"/>
            <a:ext cx="9144000" cy="621508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lstStyle/>
          <a:p>
            <a:pPr rtl="1"/>
            <a:r>
              <a:rPr lang="fr-FR" sz="3600" b="1" dirty="0" smtClean="0"/>
              <a:t>I</a:t>
            </a:r>
            <a:r>
              <a:rPr lang="en-US" sz="3600" b="1" dirty="0" smtClean="0"/>
              <a:t>I</a:t>
            </a:r>
            <a:r>
              <a:rPr lang="ar-DZ" sz="3600" b="1" dirty="0" smtClean="0"/>
              <a:t>ـ ماهية الخدمات</a:t>
            </a:r>
            <a:endParaRPr lang="fr-FR" sz="3600" b="1" dirty="0"/>
          </a:p>
        </p:txBody>
      </p:sp>
      <p:sp>
        <p:nvSpPr>
          <p:cNvPr id="3" name="Sous-titre 2"/>
          <p:cNvSpPr>
            <a:spLocks noGrp="1"/>
          </p:cNvSpPr>
          <p:nvPr>
            <p:ph type="subTitle" idx="1"/>
          </p:nvPr>
        </p:nvSpPr>
        <p:spPr>
          <a:xfrm>
            <a:off x="285720" y="928670"/>
            <a:ext cx="8501122" cy="5572164"/>
          </a:xfrm>
        </p:spPr>
        <p:txBody>
          <a:bodyPr>
            <a:normAutofit lnSpcReduction="10000"/>
          </a:bodyPr>
          <a:lstStyle/>
          <a:p>
            <a:pPr rtl="1"/>
            <a:r>
              <a:rPr lang="ar-DZ" b="1" dirty="0" smtClean="0">
                <a:solidFill>
                  <a:srgbClr val="C00000"/>
                </a:solidFill>
              </a:rPr>
              <a:t>2- </a:t>
            </a:r>
            <a:r>
              <a:rPr lang="ar-DZ" sz="2800" b="1" u="sng" dirty="0" smtClean="0">
                <a:solidFill>
                  <a:srgbClr val="C00000"/>
                </a:solidFill>
              </a:rPr>
              <a:t>أدوات التمييز بين السلعة والخدمة</a:t>
            </a:r>
          </a:p>
          <a:p>
            <a:pPr algn="r" rtl="1"/>
            <a:endParaRPr lang="ar-DZ" sz="2800" b="1" u="sng" dirty="0" smtClean="0">
              <a:solidFill>
                <a:schemeClr val="tx1"/>
              </a:solidFill>
            </a:endParaRPr>
          </a:p>
          <a:p>
            <a:pPr rtl="1">
              <a:buFont typeface="Wingdings" pitchFamily="2" charset="2"/>
              <a:buChar char="q"/>
            </a:pPr>
            <a:r>
              <a:rPr lang="ar-DZ" sz="2800" b="1" dirty="0" smtClean="0">
                <a:solidFill>
                  <a:schemeClr val="tx1"/>
                </a:solidFill>
              </a:rPr>
              <a:t>سلم الكيانات السوقية</a:t>
            </a:r>
            <a:r>
              <a:rPr lang="fr-FR" sz="2800" b="1" dirty="0" err="1" smtClean="0">
                <a:solidFill>
                  <a:schemeClr val="tx1"/>
                </a:solidFill>
              </a:rPr>
              <a:t>Scale</a:t>
            </a:r>
            <a:r>
              <a:rPr lang="fr-FR" sz="2800" b="1" dirty="0" smtClean="0">
                <a:solidFill>
                  <a:schemeClr val="tx1"/>
                </a:solidFill>
              </a:rPr>
              <a:t> of </a:t>
            </a:r>
            <a:r>
              <a:rPr lang="fr-FR" sz="2800" b="1" dirty="0" err="1" smtClean="0">
                <a:solidFill>
                  <a:schemeClr val="tx1"/>
                </a:solidFill>
              </a:rPr>
              <a:t>Market</a:t>
            </a:r>
            <a:r>
              <a:rPr lang="fr-FR" sz="2800" b="1" dirty="0" smtClean="0">
                <a:solidFill>
                  <a:schemeClr val="tx1"/>
                </a:solidFill>
              </a:rPr>
              <a:t> </a:t>
            </a:r>
            <a:r>
              <a:rPr lang="fr-FR" sz="2800" b="1" dirty="0" err="1" smtClean="0">
                <a:solidFill>
                  <a:schemeClr val="tx1"/>
                </a:solidFill>
              </a:rPr>
              <a:t>Entities</a:t>
            </a:r>
            <a:endParaRPr lang="en-US" sz="2800" b="1" dirty="0" smtClean="0">
              <a:solidFill>
                <a:schemeClr val="tx1"/>
              </a:solidFill>
            </a:endParaRPr>
          </a:p>
          <a:p>
            <a:pPr rtl="1"/>
            <a:r>
              <a:rPr lang="ar-DZ" sz="2800" b="1" dirty="0" smtClean="0">
                <a:solidFill>
                  <a:schemeClr val="tx1"/>
                </a:solidFill>
              </a:rPr>
              <a:t>أهميته:</a:t>
            </a:r>
          </a:p>
          <a:p>
            <a:pPr algn="just"/>
            <a:r>
              <a:rPr lang="en-US" sz="2800" b="1" dirty="0" smtClean="0">
                <a:solidFill>
                  <a:schemeClr val="tx1"/>
                </a:solidFill>
              </a:rPr>
              <a:t>1-</a:t>
            </a:r>
            <a:r>
              <a:rPr lang="en-US" sz="2800" dirty="0" smtClean="0">
                <a:solidFill>
                  <a:schemeClr val="tx1"/>
                </a:solidFill>
              </a:rPr>
              <a:t> there is no such thing as a pure good or pure service. Products seemingly are a bundle of tangible and intangible elements that combine to varying degrees.</a:t>
            </a:r>
          </a:p>
          <a:p>
            <a:pPr algn="just"/>
            <a:endParaRPr lang="en-US" sz="2800" dirty="0" smtClean="0">
              <a:solidFill>
                <a:schemeClr val="tx1"/>
              </a:solidFill>
            </a:endParaRPr>
          </a:p>
          <a:p>
            <a:pPr algn="just"/>
            <a:r>
              <a:rPr lang="en-US" sz="2800" b="1" dirty="0" smtClean="0">
                <a:solidFill>
                  <a:schemeClr val="tx1"/>
                </a:solidFill>
              </a:rPr>
              <a:t>2-</a:t>
            </a:r>
            <a:r>
              <a:rPr lang="en-US" sz="2800" dirty="0" smtClean="0">
                <a:solidFill>
                  <a:schemeClr val="tx1"/>
                </a:solidFill>
              </a:rPr>
              <a:t> the tangible aspects of an intangible dominant product and the intangible aspects of a tangible dominant product are an important source of product differentiation and new revenue streams. </a:t>
            </a:r>
            <a:endParaRPr lang="ar-DZ" sz="2800" b="1" dirty="0" smtClean="0">
              <a:solidFill>
                <a:schemeClr val="tx1"/>
              </a:solidFill>
            </a:endParaRPr>
          </a:p>
          <a:p>
            <a:pPr rtl="1"/>
            <a:endParaRPr lang="ar-DZ" sz="2800" b="1" dirty="0" smtClean="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lstStyle/>
          <a:p>
            <a:pPr rtl="1"/>
            <a:r>
              <a:rPr lang="fr-FR" sz="3600" b="1" dirty="0" smtClean="0"/>
              <a:t>I</a:t>
            </a:r>
            <a:r>
              <a:rPr lang="en-US" sz="3600" b="1" dirty="0" smtClean="0"/>
              <a:t>I</a:t>
            </a:r>
            <a:r>
              <a:rPr lang="ar-DZ" sz="3600" b="1" dirty="0" smtClean="0"/>
              <a:t>ـ ماهية الخدمات</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rtl="1"/>
            <a:r>
              <a:rPr lang="ar-DZ" b="1" dirty="0" smtClean="0">
                <a:solidFill>
                  <a:srgbClr val="C00000"/>
                </a:solidFill>
              </a:rPr>
              <a:t>2- </a:t>
            </a:r>
            <a:r>
              <a:rPr lang="ar-DZ" sz="2800" b="1" u="sng" dirty="0" smtClean="0">
                <a:solidFill>
                  <a:srgbClr val="C00000"/>
                </a:solidFill>
              </a:rPr>
              <a:t>أدوات التمييز بين السلعة والخدمة</a:t>
            </a:r>
          </a:p>
          <a:p>
            <a:pPr algn="r" rtl="1"/>
            <a:endParaRPr lang="ar-DZ" sz="2800" b="1" u="sng" dirty="0" smtClean="0">
              <a:solidFill>
                <a:schemeClr val="tx1"/>
              </a:solidFill>
            </a:endParaRPr>
          </a:p>
          <a:p>
            <a:pPr rtl="1">
              <a:buFont typeface="Wingdings" pitchFamily="2" charset="2"/>
              <a:buChar char="q"/>
            </a:pPr>
            <a:r>
              <a:rPr lang="ar-DZ" sz="2800" b="1" dirty="0" smtClean="0">
                <a:solidFill>
                  <a:schemeClr val="tx1"/>
                </a:solidFill>
              </a:rPr>
              <a:t>سلم الكيانات السوقية</a:t>
            </a:r>
            <a:r>
              <a:rPr lang="fr-FR" sz="2800" b="1" dirty="0" err="1" smtClean="0">
                <a:solidFill>
                  <a:schemeClr val="tx1"/>
                </a:solidFill>
              </a:rPr>
              <a:t>Scale</a:t>
            </a:r>
            <a:r>
              <a:rPr lang="fr-FR" sz="2800" b="1" dirty="0" smtClean="0">
                <a:solidFill>
                  <a:schemeClr val="tx1"/>
                </a:solidFill>
              </a:rPr>
              <a:t> of </a:t>
            </a:r>
            <a:r>
              <a:rPr lang="fr-FR" sz="2800" b="1" dirty="0" err="1" smtClean="0">
                <a:solidFill>
                  <a:schemeClr val="tx1"/>
                </a:solidFill>
              </a:rPr>
              <a:t>Market</a:t>
            </a:r>
            <a:r>
              <a:rPr lang="fr-FR" sz="2800" b="1" dirty="0" smtClean="0">
                <a:solidFill>
                  <a:schemeClr val="tx1"/>
                </a:solidFill>
              </a:rPr>
              <a:t> </a:t>
            </a:r>
            <a:r>
              <a:rPr lang="fr-FR" sz="2800" b="1" dirty="0" err="1" smtClean="0">
                <a:solidFill>
                  <a:schemeClr val="tx1"/>
                </a:solidFill>
              </a:rPr>
              <a:t>Entities</a:t>
            </a:r>
            <a:r>
              <a:rPr lang="fr-FR" sz="2800" b="1" dirty="0" smtClean="0">
                <a:solidFill>
                  <a:schemeClr val="tx1"/>
                </a:solidFill>
              </a:rPr>
              <a:t>  </a:t>
            </a:r>
            <a:r>
              <a:rPr lang="ar-DZ" sz="2800" b="1" dirty="0" smtClean="0">
                <a:solidFill>
                  <a:schemeClr val="tx1"/>
                </a:solidFill>
              </a:rPr>
              <a:t> ص5</a:t>
            </a:r>
            <a:endParaRPr lang="en-US" sz="2800" b="1" dirty="0" smtClean="0">
              <a:solidFill>
                <a:schemeClr val="tx1"/>
              </a:solidFill>
            </a:endParaRPr>
          </a:p>
          <a:p>
            <a:pPr rtl="1"/>
            <a:r>
              <a:rPr lang="ar-DZ" sz="2800" b="1" dirty="0" smtClean="0">
                <a:solidFill>
                  <a:schemeClr val="tx1"/>
                </a:solidFill>
              </a:rPr>
              <a:t>أهميته:</a:t>
            </a:r>
          </a:p>
          <a:p>
            <a:pPr algn="just" rtl="1"/>
            <a:r>
              <a:rPr lang="ar-DZ" sz="2800" dirty="0" smtClean="0">
                <a:solidFill>
                  <a:schemeClr val="tx1"/>
                </a:solidFill>
              </a:rPr>
              <a:t>1- لا يوجد شيء اسمه سلعة خالصة أو خدمة خالصة. يبدو أن المنتجات عبارة عن مجموعة من العناصر الملموسة وغير الملموسة التي تتحد بدرجات متفاوتة. </a:t>
            </a:r>
          </a:p>
          <a:p>
            <a:pPr algn="just" rtl="1"/>
            <a:r>
              <a:rPr lang="ar-DZ" sz="2800" dirty="0" smtClean="0">
                <a:solidFill>
                  <a:schemeClr val="tx1"/>
                </a:solidFill>
              </a:rPr>
              <a:t>2- تعتبر الجوانب الملموسة للمنتج المسيطرة عليه اللاّ ملموسية (الخدمة) والجوانب غير الملموسة للمنتج المسيطرة عليه الملموسية (السلعة) مصدرًا مهمًا لتمايز المنتج وتدفق الإيرادات الجديدة.</a:t>
            </a:r>
            <a:endParaRPr lang="ar-DZ" sz="2800" b="1" dirty="0" smtClean="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lstStyle/>
          <a:p>
            <a:pPr rtl="1"/>
            <a:r>
              <a:rPr lang="fr-FR" sz="3600" b="1" dirty="0" smtClean="0"/>
              <a:t>I</a:t>
            </a:r>
            <a:r>
              <a:rPr lang="en-US" sz="3600" b="1" dirty="0" smtClean="0"/>
              <a:t>I</a:t>
            </a:r>
            <a:r>
              <a:rPr lang="ar-DZ" sz="3600" b="1" dirty="0" smtClean="0"/>
              <a:t>ـ ماهية الخدمات</a:t>
            </a:r>
            <a:endParaRPr lang="fr-FR" sz="3600" b="1" dirty="0"/>
          </a:p>
        </p:txBody>
      </p:sp>
      <p:sp>
        <p:nvSpPr>
          <p:cNvPr id="3" name="Sous-titre 2"/>
          <p:cNvSpPr>
            <a:spLocks noGrp="1"/>
          </p:cNvSpPr>
          <p:nvPr>
            <p:ph type="subTitle" idx="1"/>
          </p:nvPr>
        </p:nvSpPr>
        <p:spPr>
          <a:xfrm>
            <a:off x="285720" y="928670"/>
            <a:ext cx="8501122" cy="5572164"/>
          </a:xfrm>
        </p:spPr>
        <p:txBody>
          <a:bodyPr>
            <a:normAutofit fontScale="85000" lnSpcReduction="10000"/>
          </a:bodyPr>
          <a:lstStyle/>
          <a:p>
            <a:pPr rtl="1"/>
            <a:r>
              <a:rPr lang="ar-DZ" b="1" dirty="0" smtClean="0">
                <a:solidFill>
                  <a:srgbClr val="C00000"/>
                </a:solidFill>
              </a:rPr>
              <a:t>2- </a:t>
            </a:r>
            <a:r>
              <a:rPr lang="ar-DZ" sz="2800" b="1" u="sng" dirty="0" smtClean="0">
                <a:solidFill>
                  <a:srgbClr val="C00000"/>
                </a:solidFill>
              </a:rPr>
              <a:t>أدوات التمييز بين السلعة والخدمة</a:t>
            </a:r>
          </a:p>
          <a:p>
            <a:pPr algn="r" rtl="1"/>
            <a:endParaRPr lang="ar-DZ" sz="2800" b="1" u="sng" dirty="0" smtClean="0">
              <a:solidFill>
                <a:schemeClr val="tx1"/>
              </a:solidFill>
            </a:endParaRPr>
          </a:p>
          <a:p>
            <a:pPr rtl="1">
              <a:buFont typeface="Wingdings" pitchFamily="2" charset="2"/>
              <a:buChar char="q"/>
            </a:pPr>
            <a:r>
              <a:rPr lang="ar-DZ" sz="2800" b="1" dirty="0" smtClean="0">
                <a:solidFill>
                  <a:schemeClr val="tx1"/>
                </a:solidFill>
              </a:rPr>
              <a:t>سلم الكيانات السوقية</a:t>
            </a:r>
            <a:r>
              <a:rPr lang="fr-FR" sz="2800" b="1" dirty="0" err="1" smtClean="0">
                <a:solidFill>
                  <a:schemeClr val="tx1"/>
                </a:solidFill>
              </a:rPr>
              <a:t>Scale</a:t>
            </a:r>
            <a:r>
              <a:rPr lang="fr-FR" sz="2800" b="1" dirty="0" smtClean="0">
                <a:solidFill>
                  <a:schemeClr val="tx1"/>
                </a:solidFill>
              </a:rPr>
              <a:t> of </a:t>
            </a:r>
            <a:r>
              <a:rPr lang="fr-FR" sz="2800" b="1" dirty="0" err="1" smtClean="0">
                <a:solidFill>
                  <a:schemeClr val="tx1"/>
                </a:solidFill>
              </a:rPr>
              <a:t>Market</a:t>
            </a:r>
            <a:r>
              <a:rPr lang="fr-FR" sz="2800" b="1" dirty="0" smtClean="0">
                <a:solidFill>
                  <a:schemeClr val="tx1"/>
                </a:solidFill>
              </a:rPr>
              <a:t> </a:t>
            </a:r>
            <a:r>
              <a:rPr lang="fr-FR" sz="2800" b="1" dirty="0" err="1" smtClean="0">
                <a:solidFill>
                  <a:schemeClr val="tx1"/>
                </a:solidFill>
              </a:rPr>
              <a:t>Entities</a:t>
            </a:r>
            <a:r>
              <a:rPr lang="fr-FR" sz="2800" b="1" dirty="0" smtClean="0">
                <a:solidFill>
                  <a:schemeClr val="tx1"/>
                </a:solidFill>
              </a:rPr>
              <a:t>  </a:t>
            </a:r>
            <a:endParaRPr lang="ar-DZ" sz="2800" b="1" dirty="0" smtClean="0">
              <a:solidFill>
                <a:schemeClr val="tx1"/>
              </a:solidFill>
            </a:endParaRPr>
          </a:p>
          <a:p>
            <a:pPr algn="just"/>
            <a:r>
              <a:rPr lang="en-US" sz="2800" dirty="0" smtClean="0">
                <a:solidFill>
                  <a:schemeClr val="tx1"/>
                </a:solidFill>
              </a:rPr>
              <a:t>For example, businesses that produce tangible dominant products and ignore, or at least forget about, the service (intangible) aspects of their product offering are overlooking a vital component of their businesses. By defining their businesses too narrowly, these firms have developed classic cases of </a:t>
            </a:r>
            <a:r>
              <a:rPr lang="en-US" sz="2800" b="1" dirty="0" smtClean="0">
                <a:solidFill>
                  <a:schemeClr val="tx1"/>
                </a:solidFill>
              </a:rPr>
              <a:t>service marketing myopia.</a:t>
            </a:r>
          </a:p>
          <a:p>
            <a:pPr algn="just"/>
            <a:endParaRPr lang="en-US" sz="2800" b="1" dirty="0" smtClean="0">
              <a:solidFill>
                <a:schemeClr val="tx1"/>
              </a:solidFill>
            </a:endParaRPr>
          </a:p>
          <a:p>
            <a:pPr algn="just"/>
            <a:r>
              <a:rPr lang="en-US" sz="2800" b="1" dirty="0" smtClean="0">
                <a:solidFill>
                  <a:schemeClr val="tx1"/>
                </a:solidFill>
              </a:rPr>
              <a:t>3-</a:t>
            </a:r>
            <a:r>
              <a:rPr lang="en-US" sz="2800" dirty="0" smtClean="0">
                <a:solidFill>
                  <a:schemeClr val="tx1"/>
                </a:solidFill>
              </a:rPr>
              <a:t> Adding service aspects to a product often transcends the product from a commodity into an experience, and, by doing so, increases the revenue producing opportunities </a:t>
            </a:r>
            <a:r>
              <a:rPr lang="fr-FR" sz="2800" dirty="0" smtClean="0">
                <a:solidFill>
                  <a:schemeClr val="tx1"/>
                </a:solidFill>
              </a:rPr>
              <a:t>of the </a:t>
            </a:r>
            <a:r>
              <a:rPr lang="fr-FR" sz="2800" dirty="0" err="1" smtClean="0">
                <a:solidFill>
                  <a:schemeClr val="tx1"/>
                </a:solidFill>
              </a:rPr>
              <a:t>product</a:t>
            </a:r>
            <a:r>
              <a:rPr lang="fr-FR" sz="2800" dirty="0" smtClean="0">
                <a:solidFill>
                  <a:schemeClr val="tx1"/>
                </a:solidFill>
              </a:rPr>
              <a:t> </a:t>
            </a:r>
            <a:r>
              <a:rPr lang="fr-FR" sz="2800" dirty="0" err="1" smtClean="0">
                <a:solidFill>
                  <a:schemeClr val="tx1"/>
                </a:solidFill>
              </a:rPr>
              <a:t>dramatically</a:t>
            </a:r>
            <a:r>
              <a:rPr lang="fr-FR" sz="2800" dirty="0" smtClean="0">
                <a:solidFill>
                  <a:schemeClr val="tx1"/>
                </a:solidFill>
              </a:rPr>
              <a:t>.</a:t>
            </a:r>
            <a:r>
              <a:rPr lang="en-US" sz="2800" dirty="0" smtClean="0">
                <a:solidFill>
                  <a:schemeClr val="tx1"/>
                </a:solidFill>
              </a:rPr>
              <a:t> coffee bean, progresses from commodities to goods</a:t>
            </a:r>
          </a:p>
          <a:p>
            <a:pPr algn="just"/>
            <a:r>
              <a:rPr lang="fr-FR" sz="2800" dirty="0" smtClean="0">
                <a:solidFill>
                  <a:schemeClr val="tx1"/>
                </a:solidFill>
              </a:rPr>
              <a:t>to services to </a:t>
            </a:r>
            <a:r>
              <a:rPr lang="fr-FR" sz="2800" dirty="0" err="1" smtClean="0">
                <a:solidFill>
                  <a:schemeClr val="tx1"/>
                </a:solidFill>
              </a:rPr>
              <a:t>experiences</a:t>
            </a:r>
            <a:r>
              <a:rPr lang="fr-FR" sz="2800" dirty="0" smtClean="0">
                <a:solidFill>
                  <a:schemeClr val="tx1"/>
                </a:solidFill>
              </a:rPr>
              <a:t> in </a:t>
            </a:r>
            <a:r>
              <a:rPr lang="fr-FR" sz="2800" dirty="0" err="1" smtClean="0">
                <a:solidFill>
                  <a:schemeClr val="tx1"/>
                </a:solidFill>
              </a:rPr>
              <a:t>Starbucks</a:t>
            </a:r>
            <a:r>
              <a:rPr lang="fr-FR" sz="2400" dirty="0" smtClean="0">
                <a:solidFill>
                  <a:schemeClr val="tx1"/>
                </a:solidFill>
              </a:rPr>
              <a:t>,</a:t>
            </a:r>
            <a:endParaRPr lang="ar-DZ" sz="2800" b="1" dirty="0" smtClean="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lstStyle/>
          <a:p>
            <a:pPr rtl="1"/>
            <a:r>
              <a:rPr lang="fr-FR" sz="3600" b="1" dirty="0" smtClean="0"/>
              <a:t>I</a:t>
            </a:r>
            <a:r>
              <a:rPr lang="en-US" sz="3600" b="1" dirty="0" smtClean="0"/>
              <a:t>I</a:t>
            </a:r>
            <a:r>
              <a:rPr lang="ar-DZ" sz="3600" b="1" dirty="0" smtClean="0"/>
              <a:t>ـ ماهية الخدمات</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rtl="1"/>
            <a:r>
              <a:rPr lang="ar-DZ" b="1" dirty="0" smtClean="0">
                <a:solidFill>
                  <a:srgbClr val="C00000"/>
                </a:solidFill>
              </a:rPr>
              <a:t>2- </a:t>
            </a:r>
            <a:r>
              <a:rPr lang="ar-DZ" sz="2800" b="1" u="sng" dirty="0" smtClean="0">
                <a:solidFill>
                  <a:srgbClr val="C00000"/>
                </a:solidFill>
              </a:rPr>
              <a:t>أدوات التمييز بين السلعة والخدمة</a:t>
            </a:r>
          </a:p>
          <a:p>
            <a:pPr algn="r" rtl="1"/>
            <a:endParaRPr lang="ar-DZ" sz="2800" b="1" u="sng" dirty="0" smtClean="0">
              <a:solidFill>
                <a:schemeClr val="tx1"/>
              </a:solidFill>
            </a:endParaRPr>
          </a:p>
          <a:p>
            <a:pPr rtl="1">
              <a:buFont typeface="Wingdings" pitchFamily="2" charset="2"/>
              <a:buChar char="q"/>
            </a:pPr>
            <a:r>
              <a:rPr lang="ar-DZ" sz="2800" b="1" dirty="0" smtClean="0">
                <a:solidFill>
                  <a:schemeClr val="tx1"/>
                </a:solidFill>
              </a:rPr>
              <a:t>سلم الكيانات السوقية</a:t>
            </a:r>
            <a:r>
              <a:rPr lang="fr-FR" sz="2800" b="1" dirty="0" err="1" smtClean="0">
                <a:solidFill>
                  <a:schemeClr val="tx1"/>
                </a:solidFill>
              </a:rPr>
              <a:t>Scale</a:t>
            </a:r>
            <a:r>
              <a:rPr lang="fr-FR" sz="2800" b="1" dirty="0" smtClean="0">
                <a:solidFill>
                  <a:schemeClr val="tx1"/>
                </a:solidFill>
              </a:rPr>
              <a:t> of </a:t>
            </a:r>
            <a:r>
              <a:rPr lang="fr-FR" sz="2800" b="1" dirty="0" err="1" smtClean="0">
                <a:solidFill>
                  <a:schemeClr val="tx1"/>
                </a:solidFill>
              </a:rPr>
              <a:t>Market</a:t>
            </a:r>
            <a:r>
              <a:rPr lang="fr-FR" sz="2800" b="1" dirty="0" smtClean="0">
                <a:solidFill>
                  <a:schemeClr val="tx1"/>
                </a:solidFill>
              </a:rPr>
              <a:t> </a:t>
            </a:r>
            <a:r>
              <a:rPr lang="fr-FR" sz="2800" b="1" dirty="0" err="1" smtClean="0">
                <a:solidFill>
                  <a:schemeClr val="tx1"/>
                </a:solidFill>
              </a:rPr>
              <a:t>Entities</a:t>
            </a:r>
            <a:r>
              <a:rPr lang="fr-FR" sz="2800" b="1" dirty="0" smtClean="0">
                <a:solidFill>
                  <a:schemeClr val="tx1"/>
                </a:solidFill>
              </a:rPr>
              <a:t>  </a:t>
            </a:r>
            <a:endParaRPr lang="ar-DZ" sz="2800" b="1" dirty="0" smtClean="0">
              <a:solidFill>
                <a:schemeClr val="tx1"/>
              </a:solidFill>
            </a:endParaRPr>
          </a:p>
          <a:p>
            <a:pPr algn="just"/>
            <a:r>
              <a:rPr lang="ar-DZ" sz="2400" dirty="0" smtClean="0"/>
              <a:t> </a:t>
            </a:r>
          </a:p>
          <a:p>
            <a:pPr algn="just" rtl="1"/>
            <a:r>
              <a:rPr lang="ar-DZ" sz="2400" dirty="0" smtClean="0">
                <a:solidFill>
                  <a:schemeClr val="tx1"/>
                </a:solidFill>
              </a:rPr>
              <a:t>فعلى سبيل المثال، فالشركات التي تنتج منتجات ذات الملموسية المهيمنة (السلع) وتتجاهل، أو على الأقل تنسى، الجوانب غير الملموسة (الخدمة ) في عرض منتجاتها، فهي في الحقيقة تتجاهل عنصرًا حيويًا من أعمالها. من خلال تحديد أعمالها التجارية بشكل ضيق للغاية، فإنّ هذه الشركات تقوم بتطوير حالات كلاسيكية لما يعرف ”</a:t>
            </a:r>
            <a:r>
              <a:rPr lang="ar-DZ" sz="2400" b="1" dirty="0" smtClean="0">
                <a:solidFill>
                  <a:schemeClr val="tx1"/>
                </a:solidFill>
              </a:rPr>
              <a:t>بقصر النظر في تسويق الخدمات“</a:t>
            </a:r>
            <a:r>
              <a:rPr lang="ar-DZ" sz="2400" dirty="0" smtClean="0">
                <a:solidFill>
                  <a:schemeClr val="tx1"/>
                </a:solidFill>
              </a:rPr>
              <a:t>. </a:t>
            </a:r>
          </a:p>
          <a:p>
            <a:pPr algn="just" rtl="1"/>
            <a:r>
              <a:rPr lang="ar-DZ" sz="2400" dirty="0" smtClean="0">
                <a:solidFill>
                  <a:schemeClr val="tx1"/>
                </a:solidFill>
              </a:rPr>
              <a:t>3- غالبًا ما تحوّل عملية إضافة جوانب الخدمة إلى المنتج المنتجَ من سلعة إلى تجربة ، وبذلك تزيد من فرص تحقيق الإيرادات المتأتّية من هذا المنتج بشكل كبير. إنّ حبوب البن، كمنتج زراعي محسوس، تتحوّل من بضاعة في المخازن، إلى سلعة في السوق، إلى خدمات  في عموم المقاهي، إلى تجربة في سلسلة مقاهي ستاربوكس ،</a:t>
            </a:r>
            <a:endParaRPr lang="ar-DZ" sz="2800" b="1" dirty="0" smtClean="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2253</TotalTime>
  <Words>1363</Words>
  <Application>Microsoft Office PowerPoint</Application>
  <PresentationFormat>On-screen Show (4:3)</PresentationFormat>
  <Paragraphs>218</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Thème Office</vt:lpstr>
      <vt:lpstr>IIـ ماهية الخدمات وخصائصها</vt:lpstr>
      <vt:lpstr>IIـ ماهية الخدمات</vt:lpstr>
      <vt:lpstr>IIـ ماهية الخدمات</vt:lpstr>
      <vt:lpstr>IIـ ماهية الخدمات</vt:lpstr>
      <vt:lpstr>IIـ ماهية الخدمات</vt:lpstr>
      <vt:lpstr>IIـ ماهية الخدمات</vt:lpstr>
      <vt:lpstr>IIـ ماهية الخدمات</vt:lpstr>
      <vt:lpstr>IIـ ماهية الخدمات</vt:lpstr>
      <vt:lpstr>IIـ ماهية الخدمات</vt:lpstr>
      <vt:lpstr>IIـ ماهية الخدمات</vt:lpstr>
      <vt:lpstr>IIـ ماهية الخدمات</vt:lpstr>
      <vt:lpstr>IIـ ماهية الخدمات</vt:lpstr>
      <vt:lpstr>IIـ ماهية الخدمات</vt:lpstr>
      <vt:lpstr>IIـ ماهية الخدمات</vt:lpstr>
      <vt:lpstr>IIـ ماهية الخدمات</vt:lpstr>
      <vt:lpstr>IIـ ماهية الخدمات</vt:lpstr>
      <vt:lpstr>IIـ ماهية الخدمات</vt:lpstr>
      <vt:lpstr>IIـ ماهية الخدمات</vt:lpstr>
      <vt:lpstr>IIـ ماهية الخدمات</vt:lpstr>
      <vt:lpstr>IIـ ماهية الخدمات</vt:lpstr>
      <vt:lpstr>ـ ماهية الخدماتII</vt:lpstr>
      <vt:lpstr>IIـ ماهية الخدمات</vt:lpstr>
      <vt:lpstr>IIـ ماهية الخدمات</vt:lpstr>
      <vt:lpstr>IIـ ماهية الخدمات</vt:lpstr>
      <vt:lpstr>IIـ ماهية الخدمات</vt:lpstr>
      <vt:lpstr>IIـ ماهية الخدمات</vt:lpstr>
      <vt:lpstr>IIـ ماهية الخدمات</vt:lpstr>
      <vt:lpstr>IIـ ماهية الخدمات</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Iـ مقدمة عن الخدمات</dc:title>
  <dc:creator>cirta info</dc:creator>
  <cp:lastModifiedBy>MS</cp:lastModifiedBy>
  <cp:revision>115</cp:revision>
  <dcterms:created xsi:type="dcterms:W3CDTF">2018-10-29T17:19:40Z</dcterms:created>
  <dcterms:modified xsi:type="dcterms:W3CDTF">2023-11-08T12:06:43Z</dcterms:modified>
</cp:coreProperties>
</file>