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314" r:id="rId2"/>
    <p:sldId id="313" r:id="rId3"/>
    <p:sldId id="257" r:id="rId4"/>
    <p:sldId id="276" r:id="rId5"/>
    <p:sldId id="258" r:id="rId6"/>
    <p:sldId id="282" r:id="rId7"/>
    <p:sldId id="283" r:id="rId8"/>
    <p:sldId id="284" r:id="rId9"/>
    <p:sldId id="285" r:id="rId10"/>
    <p:sldId id="273" r:id="rId11"/>
    <p:sldId id="274" r:id="rId12"/>
    <p:sldId id="275" r:id="rId13"/>
    <p:sldId id="259" r:id="rId14"/>
    <p:sldId id="315" r:id="rId15"/>
    <p:sldId id="316" r:id="rId16"/>
    <p:sldId id="317"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a:srgbClr val="66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F9FB69-CC0E-4F11-AFBA-1B8328A72C1E}" type="datetimeFigureOut">
              <a:rPr lang="fr-FR" smtClean="0"/>
              <a:pPr/>
              <a:t>22/11/2023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466984-CAC9-4329-BCFB-69DB0352A8C0}" type="slidenum">
              <a:rPr lang="fr-FR" smtClean="0"/>
              <a:pPr/>
              <a:t>‹#›</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7ABC1A1-015F-4C2F-B269-A44299AB6438}" type="datetimeFigureOut">
              <a:rPr lang="fr-FR" smtClean="0"/>
              <a:pPr/>
              <a:t>22/11/2023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7ABC1A1-015F-4C2F-B269-A44299AB6438}" type="datetimeFigureOut">
              <a:rPr lang="fr-FR" smtClean="0"/>
              <a:pPr/>
              <a:t>22/11/2023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7ABC1A1-015F-4C2F-B269-A44299AB6438}" type="datetimeFigureOut">
              <a:rPr lang="fr-FR" smtClean="0"/>
              <a:pPr/>
              <a:t>22/11/2023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7ABC1A1-015F-4C2F-B269-A44299AB6438}" type="datetimeFigureOut">
              <a:rPr lang="fr-FR" smtClean="0"/>
              <a:pPr/>
              <a:t>22/11/2023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7ABC1A1-015F-4C2F-B269-A44299AB6438}" type="datetimeFigureOut">
              <a:rPr lang="fr-FR" smtClean="0"/>
              <a:pPr/>
              <a:t>22/11/2023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7ABC1A1-015F-4C2F-B269-A44299AB6438}" type="datetimeFigureOut">
              <a:rPr lang="fr-FR" smtClean="0"/>
              <a:pPr/>
              <a:t>22/11/2023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7ABC1A1-015F-4C2F-B269-A44299AB6438}" type="datetimeFigureOut">
              <a:rPr lang="fr-FR" smtClean="0"/>
              <a:pPr/>
              <a:t>22/11/2023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87ABC1A1-015F-4C2F-B269-A44299AB6438}" type="datetimeFigureOut">
              <a:rPr lang="fr-FR" smtClean="0"/>
              <a:pPr/>
              <a:t>22/11/2023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7ABC1A1-015F-4C2F-B269-A44299AB6438}" type="datetimeFigureOut">
              <a:rPr lang="fr-FR" smtClean="0"/>
              <a:pPr/>
              <a:t>22/11/2023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7ABC1A1-015F-4C2F-B269-A44299AB6438}" type="datetimeFigureOut">
              <a:rPr lang="fr-FR" smtClean="0"/>
              <a:pPr/>
              <a:t>22/11/2023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7ABC1A1-015F-4C2F-B269-A44299AB6438}" type="datetimeFigureOut">
              <a:rPr lang="fr-FR" smtClean="0"/>
              <a:pPr/>
              <a:t>22/11/2023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ABC1A1-015F-4C2F-B269-A44299AB6438}" type="datetimeFigureOut">
              <a:rPr lang="fr-FR" smtClean="0"/>
              <a:pPr/>
              <a:t>22/11/2023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150271-2E74-4D33-8BBD-240576BAED7A}"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357422" y="1"/>
            <a:ext cx="4214842" cy="928670"/>
          </a:xfrm>
        </p:spPr>
        <p:txBody>
          <a:bodyPr/>
          <a:lstStyle/>
          <a:p>
            <a:pPr rtl="1"/>
            <a:r>
              <a:rPr lang="en-US" sz="3600" b="1" dirty="0" smtClean="0"/>
              <a:t>I</a:t>
            </a:r>
            <a:r>
              <a:rPr lang="ar-DZ" sz="3600" b="1" dirty="0" smtClean="0"/>
              <a:t>ـ مقدمة عن الخدمات</a:t>
            </a:r>
            <a:endParaRPr lang="fr-FR" sz="3600" b="1" dirty="0"/>
          </a:p>
        </p:txBody>
      </p:sp>
      <p:sp>
        <p:nvSpPr>
          <p:cNvPr id="3" name="Sous-titre 2"/>
          <p:cNvSpPr>
            <a:spLocks noGrp="1"/>
          </p:cNvSpPr>
          <p:nvPr>
            <p:ph type="subTitle" idx="1"/>
          </p:nvPr>
        </p:nvSpPr>
        <p:spPr>
          <a:xfrm>
            <a:off x="0" y="1285860"/>
            <a:ext cx="9144000" cy="5214974"/>
          </a:xfrm>
        </p:spPr>
        <p:txBody>
          <a:bodyPr/>
          <a:lstStyle/>
          <a:p>
            <a:pPr rtl="1"/>
            <a:r>
              <a:rPr lang="ar-DZ" b="1" dirty="0" smtClean="0">
                <a:solidFill>
                  <a:srgbClr val="C00000"/>
                </a:solidFill>
              </a:rPr>
              <a:t>1- </a:t>
            </a:r>
            <a:r>
              <a:rPr lang="ar-DZ" sz="2800" b="1" u="sng" dirty="0" smtClean="0">
                <a:solidFill>
                  <a:srgbClr val="C00000"/>
                </a:solidFill>
              </a:rPr>
              <a:t>أهمية </a:t>
            </a:r>
            <a:r>
              <a:rPr lang="ar-DZ" sz="2800" b="1" u="sng" dirty="0" err="1" smtClean="0">
                <a:solidFill>
                  <a:srgbClr val="C00000"/>
                </a:solidFill>
              </a:rPr>
              <a:t>و</a:t>
            </a:r>
            <a:r>
              <a:rPr lang="ar-DZ" sz="2800" b="1" u="sng" dirty="0" smtClean="0">
                <a:solidFill>
                  <a:srgbClr val="C00000"/>
                </a:solidFill>
              </a:rPr>
              <a:t> دور الخدمات </a:t>
            </a:r>
          </a:p>
          <a:p>
            <a:pPr algn="r" rtl="1"/>
            <a:endParaRPr lang="ar-DZ" sz="2800" b="1" u="sng" dirty="0" smtClean="0">
              <a:solidFill>
                <a:schemeClr val="tx1"/>
              </a:solidFill>
            </a:endParaRPr>
          </a:p>
          <a:p>
            <a:pPr algn="r" rtl="1"/>
            <a:endParaRPr lang="ar-DZ" sz="2800" b="1" u="sng" dirty="0" smtClean="0">
              <a:solidFill>
                <a:schemeClr val="tx1"/>
              </a:solidFill>
            </a:endParaRPr>
          </a:p>
          <a:p>
            <a:pPr algn="r" rtl="1"/>
            <a:r>
              <a:rPr lang="ar-DZ" b="1" dirty="0" smtClean="0">
                <a:solidFill>
                  <a:schemeClr val="tx1"/>
                </a:solidFill>
              </a:rPr>
              <a:t>أهميه الخدمات من أهمية التسويق؟</a:t>
            </a:r>
          </a:p>
          <a:p>
            <a:pPr rtl="1"/>
            <a:r>
              <a:rPr lang="ar-DZ" b="1" dirty="0" smtClean="0">
                <a:solidFill>
                  <a:schemeClr val="tx1"/>
                </a:solidFill>
              </a:rPr>
              <a:t>                                           </a:t>
            </a:r>
            <a:r>
              <a:rPr lang="ar-DZ" sz="2800" b="1" dirty="0" smtClean="0">
                <a:solidFill>
                  <a:schemeClr val="tx1"/>
                </a:solidFill>
              </a:rPr>
              <a:t>أهمية </a:t>
            </a:r>
            <a:r>
              <a:rPr lang="ar-DZ" sz="2800" b="1" u="sng" dirty="0" smtClean="0">
                <a:solidFill>
                  <a:srgbClr val="C00000"/>
                </a:solidFill>
              </a:rPr>
              <a:t>المبادلة</a:t>
            </a:r>
            <a:r>
              <a:rPr lang="ar-DZ" sz="2800" b="1" dirty="0" smtClean="0">
                <a:solidFill>
                  <a:schemeClr val="tx1"/>
                </a:solidFill>
              </a:rPr>
              <a:t> في تلبية الحاجات</a:t>
            </a:r>
          </a:p>
          <a:p>
            <a:pPr algn="r" rtl="1"/>
            <a:r>
              <a:rPr lang="ar-DZ" b="1" dirty="0" smtClean="0">
                <a:solidFill>
                  <a:schemeClr val="tx1"/>
                </a:solidFill>
              </a:rPr>
              <a:t>أهمية التسويق من أهمية الخدمات؟</a:t>
            </a:r>
            <a:endParaRPr lang="fr-FR" dirty="0"/>
          </a:p>
        </p:txBody>
      </p:sp>
      <p:sp>
        <p:nvSpPr>
          <p:cNvPr id="4" name="Left Brace 3"/>
          <p:cNvSpPr/>
          <p:nvPr/>
        </p:nvSpPr>
        <p:spPr>
          <a:xfrm>
            <a:off x="4214810" y="3000372"/>
            <a:ext cx="142876" cy="1571636"/>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lstStyle/>
          <a:p>
            <a:pPr rtl="1"/>
            <a:r>
              <a:rPr lang="en-US" sz="3600" b="1" dirty="0" smtClean="0"/>
              <a:t>I</a:t>
            </a:r>
            <a:r>
              <a:rPr lang="ar-DZ" sz="3600" b="1" dirty="0" smtClean="0"/>
              <a:t>ـ مقدمة عن الخدمات</a:t>
            </a:r>
            <a:endParaRPr lang="fr-FR" sz="3600" b="1" dirty="0"/>
          </a:p>
        </p:txBody>
      </p:sp>
      <p:sp>
        <p:nvSpPr>
          <p:cNvPr id="3" name="Sous-titre 2"/>
          <p:cNvSpPr>
            <a:spLocks noGrp="1"/>
          </p:cNvSpPr>
          <p:nvPr>
            <p:ph type="subTitle" idx="1"/>
          </p:nvPr>
        </p:nvSpPr>
        <p:spPr>
          <a:xfrm>
            <a:off x="285720" y="1285860"/>
            <a:ext cx="8501122" cy="5214974"/>
          </a:xfrm>
        </p:spPr>
        <p:txBody>
          <a:bodyPr/>
          <a:lstStyle/>
          <a:p>
            <a:pPr rtl="1"/>
            <a:r>
              <a:rPr lang="ar-DZ" b="1" dirty="0" smtClean="0">
                <a:solidFill>
                  <a:srgbClr val="C00000"/>
                </a:solidFill>
              </a:rPr>
              <a:t>1- </a:t>
            </a:r>
            <a:r>
              <a:rPr lang="ar-DZ" sz="2800" b="1" u="sng" dirty="0" smtClean="0">
                <a:solidFill>
                  <a:srgbClr val="C00000"/>
                </a:solidFill>
              </a:rPr>
              <a:t>أهمية </a:t>
            </a:r>
            <a:r>
              <a:rPr lang="ar-DZ" sz="2800" b="1" u="sng" dirty="0" err="1" smtClean="0">
                <a:solidFill>
                  <a:srgbClr val="C00000"/>
                </a:solidFill>
              </a:rPr>
              <a:t>و</a:t>
            </a:r>
            <a:r>
              <a:rPr lang="ar-DZ" sz="2800" b="1" u="sng" dirty="0" smtClean="0">
                <a:solidFill>
                  <a:srgbClr val="C00000"/>
                </a:solidFill>
              </a:rPr>
              <a:t> دور الخدمات </a:t>
            </a:r>
          </a:p>
          <a:p>
            <a:pPr algn="r" rtl="1"/>
            <a:endParaRPr lang="ar-DZ" sz="2800" b="1" u="sng" dirty="0" smtClean="0">
              <a:solidFill>
                <a:schemeClr val="tx1"/>
              </a:solidFill>
            </a:endParaRPr>
          </a:p>
        </p:txBody>
      </p:sp>
      <p:pic>
        <p:nvPicPr>
          <p:cNvPr id="1026" name="Picture 2"/>
          <p:cNvPicPr>
            <a:picLocks noChangeAspect="1" noChangeArrowheads="1"/>
          </p:cNvPicPr>
          <p:nvPr/>
        </p:nvPicPr>
        <p:blipFill>
          <a:blip r:embed="rId2"/>
          <a:srcRect/>
          <a:stretch>
            <a:fillRect/>
          </a:stretch>
        </p:blipFill>
        <p:spPr bwMode="auto">
          <a:xfrm>
            <a:off x="285720" y="1857364"/>
            <a:ext cx="8501122" cy="457203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lstStyle/>
          <a:p>
            <a:pPr rtl="1"/>
            <a:r>
              <a:rPr lang="en-US" sz="3600" b="1" dirty="0" smtClean="0"/>
              <a:t>I</a:t>
            </a:r>
            <a:r>
              <a:rPr lang="ar-DZ" sz="3600" b="1" dirty="0" smtClean="0"/>
              <a:t>ـ مقدمة عن الخدمات</a:t>
            </a:r>
            <a:endParaRPr lang="fr-FR" sz="3600" b="1" dirty="0"/>
          </a:p>
        </p:txBody>
      </p:sp>
      <p:sp>
        <p:nvSpPr>
          <p:cNvPr id="3" name="Sous-titre 2"/>
          <p:cNvSpPr>
            <a:spLocks noGrp="1"/>
          </p:cNvSpPr>
          <p:nvPr>
            <p:ph type="subTitle" idx="1"/>
          </p:nvPr>
        </p:nvSpPr>
        <p:spPr>
          <a:xfrm>
            <a:off x="285720" y="1285860"/>
            <a:ext cx="8501122" cy="5214974"/>
          </a:xfrm>
        </p:spPr>
        <p:txBody>
          <a:bodyPr/>
          <a:lstStyle/>
          <a:p>
            <a:pPr rtl="1"/>
            <a:r>
              <a:rPr lang="ar-DZ" b="1" dirty="0" smtClean="0">
                <a:solidFill>
                  <a:srgbClr val="C00000"/>
                </a:solidFill>
              </a:rPr>
              <a:t>1- </a:t>
            </a:r>
            <a:r>
              <a:rPr lang="ar-DZ" sz="2800" b="1" u="sng" dirty="0" smtClean="0">
                <a:solidFill>
                  <a:srgbClr val="C00000"/>
                </a:solidFill>
              </a:rPr>
              <a:t>أهمية </a:t>
            </a:r>
            <a:r>
              <a:rPr lang="ar-DZ" sz="2800" b="1" u="sng" dirty="0" err="1" smtClean="0">
                <a:solidFill>
                  <a:srgbClr val="C00000"/>
                </a:solidFill>
              </a:rPr>
              <a:t>و</a:t>
            </a:r>
            <a:r>
              <a:rPr lang="ar-DZ" sz="2800" b="1" u="sng" dirty="0" smtClean="0">
                <a:solidFill>
                  <a:srgbClr val="C00000"/>
                </a:solidFill>
              </a:rPr>
              <a:t> دور الخدمات </a:t>
            </a:r>
          </a:p>
          <a:p>
            <a:pPr algn="r" rtl="1"/>
            <a:endParaRPr lang="ar-DZ" sz="2800" b="1" u="sng" dirty="0" smtClean="0">
              <a:solidFill>
                <a:schemeClr val="tx1"/>
              </a:solidFill>
            </a:endParaRPr>
          </a:p>
        </p:txBody>
      </p:sp>
      <p:pic>
        <p:nvPicPr>
          <p:cNvPr id="2050" name="Picture 2"/>
          <p:cNvPicPr>
            <a:picLocks noChangeAspect="1" noChangeArrowheads="1"/>
          </p:cNvPicPr>
          <p:nvPr/>
        </p:nvPicPr>
        <p:blipFill>
          <a:blip r:embed="rId2"/>
          <a:srcRect/>
          <a:stretch>
            <a:fillRect/>
          </a:stretch>
        </p:blipFill>
        <p:spPr bwMode="auto">
          <a:xfrm>
            <a:off x="0" y="1785926"/>
            <a:ext cx="9144000" cy="48577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lstStyle/>
          <a:p>
            <a:pPr rtl="1"/>
            <a:r>
              <a:rPr lang="en-US" sz="3600" b="1" dirty="0" smtClean="0"/>
              <a:t>I</a:t>
            </a:r>
            <a:r>
              <a:rPr lang="ar-DZ" sz="3600" b="1" dirty="0" smtClean="0"/>
              <a:t>ـ مقدمة عن الخدمات</a:t>
            </a:r>
            <a:endParaRPr lang="fr-FR" sz="3600" b="1" dirty="0"/>
          </a:p>
        </p:txBody>
      </p:sp>
      <p:sp>
        <p:nvSpPr>
          <p:cNvPr id="3" name="Sous-titre 2"/>
          <p:cNvSpPr>
            <a:spLocks noGrp="1"/>
          </p:cNvSpPr>
          <p:nvPr>
            <p:ph type="subTitle" idx="1"/>
          </p:nvPr>
        </p:nvSpPr>
        <p:spPr>
          <a:xfrm>
            <a:off x="285720" y="1285860"/>
            <a:ext cx="8501122" cy="5214974"/>
          </a:xfrm>
        </p:spPr>
        <p:txBody>
          <a:bodyPr/>
          <a:lstStyle/>
          <a:p>
            <a:pPr rtl="1"/>
            <a:r>
              <a:rPr lang="ar-DZ" b="1" dirty="0" smtClean="0">
                <a:solidFill>
                  <a:srgbClr val="C00000"/>
                </a:solidFill>
              </a:rPr>
              <a:t>1- </a:t>
            </a:r>
            <a:r>
              <a:rPr lang="ar-DZ" sz="2800" b="1" u="sng" dirty="0" smtClean="0">
                <a:solidFill>
                  <a:srgbClr val="C00000"/>
                </a:solidFill>
              </a:rPr>
              <a:t>أهمية </a:t>
            </a:r>
            <a:r>
              <a:rPr lang="ar-DZ" sz="2800" b="1" u="sng" dirty="0" err="1" smtClean="0">
                <a:solidFill>
                  <a:srgbClr val="C00000"/>
                </a:solidFill>
              </a:rPr>
              <a:t>و</a:t>
            </a:r>
            <a:r>
              <a:rPr lang="ar-DZ" sz="2800" b="1" u="sng" dirty="0" smtClean="0">
                <a:solidFill>
                  <a:srgbClr val="C00000"/>
                </a:solidFill>
              </a:rPr>
              <a:t> دور الخدمات </a:t>
            </a:r>
          </a:p>
          <a:p>
            <a:pPr algn="r" rtl="1"/>
            <a:endParaRPr lang="ar-DZ" sz="2800" b="1" u="sng" dirty="0" smtClean="0">
              <a:solidFill>
                <a:schemeClr val="tx1"/>
              </a:solidFill>
            </a:endParaRPr>
          </a:p>
        </p:txBody>
      </p:sp>
      <p:pic>
        <p:nvPicPr>
          <p:cNvPr id="3074" name="Picture 2"/>
          <p:cNvPicPr>
            <a:picLocks noChangeAspect="1" noChangeArrowheads="1"/>
          </p:cNvPicPr>
          <p:nvPr/>
        </p:nvPicPr>
        <p:blipFill>
          <a:blip r:embed="rId2"/>
          <a:srcRect/>
          <a:stretch>
            <a:fillRect/>
          </a:stretch>
        </p:blipFill>
        <p:spPr bwMode="auto">
          <a:xfrm>
            <a:off x="214282" y="1785926"/>
            <a:ext cx="8929717" cy="507207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lstStyle/>
          <a:p>
            <a:pPr rtl="1"/>
            <a:r>
              <a:rPr lang="en-US" sz="3600" b="1" dirty="0" smtClean="0"/>
              <a:t>I</a:t>
            </a:r>
            <a:r>
              <a:rPr lang="ar-DZ" sz="3600" b="1" dirty="0" smtClean="0"/>
              <a:t>ـ مقدمة عن الخدمات</a:t>
            </a:r>
            <a:endParaRPr lang="fr-FR" sz="3600" b="1" dirty="0"/>
          </a:p>
        </p:txBody>
      </p:sp>
      <p:sp>
        <p:nvSpPr>
          <p:cNvPr id="3" name="Sous-titre 2"/>
          <p:cNvSpPr>
            <a:spLocks noGrp="1"/>
          </p:cNvSpPr>
          <p:nvPr>
            <p:ph type="subTitle" idx="1"/>
          </p:nvPr>
        </p:nvSpPr>
        <p:spPr>
          <a:xfrm>
            <a:off x="285720" y="1285860"/>
            <a:ext cx="8501122" cy="5214974"/>
          </a:xfrm>
        </p:spPr>
        <p:txBody>
          <a:bodyPr/>
          <a:lstStyle/>
          <a:p>
            <a:pPr rtl="1"/>
            <a:r>
              <a:rPr lang="ar-DZ" b="1" dirty="0" smtClean="0">
                <a:solidFill>
                  <a:srgbClr val="C00000"/>
                </a:solidFill>
              </a:rPr>
              <a:t>1- </a:t>
            </a:r>
            <a:r>
              <a:rPr lang="ar-DZ" sz="2800" b="1" u="sng" dirty="0" smtClean="0">
                <a:solidFill>
                  <a:srgbClr val="C00000"/>
                </a:solidFill>
              </a:rPr>
              <a:t>أهمية </a:t>
            </a:r>
            <a:r>
              <a:rPr lang="ar-DZ" sz="2800" b="1" u="sng" dirty="0" err="1" smtClean="0">
                <a:solidFill>
                  <a:srgbClr val="C00000"/>
                </a:solidFill>
              </a:rPr>
              <a:t>و</a:t>
            </a:r>
            <a:r>
              <a:rPr lang="ar-DZ" sz="2800" b="1" u="sng" dirty="0" smtClean="0">
                <a:solidFill>
                  <a:srgbClr val="C00000"/>
                </a:solidFill>
              </a:rPr>
              <a:t> دور الخدمات </a:t>
            </a:r>
          </a:p>
          <a:p>
            <a:pPr algn="r" rtl="1"/>
            <a:endParaRPr lang="ar-DZ" sz="2800" b="1" u="sng" dirty="0" smtClean="0">
              <a:solidFill>
                <a:schemeClr val="tx1"/>
              </a:solidFill>
            </a:endParaRPr>
          </a:p>
          <a:p>
            <a:pPr rtl="1"/>
            <a:endParaRPr lang="ar-DZ" sz="2800" b="1" u="sng" dirty="0" smtClean="0">
              <a:solidFill>
                <a:schemeClr val="tx1"/>
              </a:solidFill>
            </a:endParaRPr>
          </a:p>
          <a:p>
            <a:pPr rtl="1"/>
            <a:r>
              <a:rPr lang="ar-DZ" sz="3600" b="1" u="sng" dirty="0" smtClean="0">
                <a:solidFill>
                  <a:schemeClr val="tx1"/>
                </a:solidFill>
              </a:rPr>
              <a:t>الخلاصـــــــــــــــــــــــــــــة:</a:t>
            </a:r>
            <a:endParaRPr lang="ar-DZ" sz="3600" b="1" dirty="0" smtClean="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lstStyle/>
          <a:p>
            <a:pPr rtl="1"/>
            <a:r>
              <a:rPr lang="en-US" sz="3600" b="1" dirty="0" smtClean="0"/>
              <a:t>I</a:t>
            </a:r>
            <a:r>
              <a:rPr lang="ar-DZ" sz="3600" b="1" dirty="0" smtClean="0"/>
              <a:t>ـ مقدمة عن الخدمات</a:t>
            </a:r>
            <a:endParaRPr lang="fr-FR" sz="3600" b="1" dirty="0"/>
          </a:p>
        </p:txBody>
      </p:sp>
      <p:sp>
        <p:nvSpPr>
          <p:cNvPr id="3" name="Sous-titre 2"/>
          <p:cNvSpPr>
            <a:spLocks noGrp="1"/>
          </p:cNvSpPr>
          <p:nvPr>
            <p:ph type="subTitle" idx="1"/>
          </p:nvPr>
        </p:nvSpPr>
        <p:spPr>
          <a:xfrm>
            <a:off x="285720" y="642918"/>
            <a:ext cx="8501122" cy="6072230"/>
          </a:xfrm>
        </p:spPr>
        <p:txBody>
          <a:bodyPr>
            <a:noAutofit/>
          </a:bodyPr>
          <a:lstStyle/>
          <a:p>
            <a:pPr rtl="1"/>
            <a:r>
              <a:rPr lang="ar-DZ" sz="2400" b="1" dirty="0" smtClean="0">
                <a:solidFill>
                  <a:srgbClr val="C00000"/>
                </a:solidFill>
              </a:rPr>
              <a:t>1- </a:t>
            </a:r>
            <a:r>
              <a:rPr lang="ar-DZ" sz="2400" b="1" u="sng" dirty="0" smtClean="0">
                <a:solidFill>
                  <a:srgbClr val="C00000"/>
                </a:solidFill>
              </a:rPr>
              <a:t>أهمية </a:t>
            </a:r>
            <a:r>
              <a:rPr lang="ar-DZ" sz="2400" b="1" u="sng" dirty="0" err="1" smtClean="0">
                <a:solidFill>
                  <a:srgbClr val="C00000"/>
                </a:solidFill>
              </a:rPr>
              <a:t>و</a:t>
            </a:r>
            <a:r>
              <a:rPr lang="ar-DZ" sz="2400" b="1" u="sng" dirty="0" smtClean="0">
                <a:solidFill>
                  <a:srgbClr val="C00000"/>
                </a:solidFill>
              </a:rPr>
              <a:t> دور الخدمات </a:t>
            </a:r>
          </a:p>
          <a:p>
            <a:r>
              <a:rPr lang="ar-DZ" sz="2800" dirty="0" smtClean="0">
                <a:solidFill>
                  <a:schemeClr val="tx1"/>
                </a:solidFill>
              </a:rPr>
              <a:t>الخدمات في كل مكان نلجأ إليه ، سواء كان ذلك السفر إلى وجهة سياحية غريبة ، أو زيارة الطبيب، أو رحلة إلى البنك ، أو لقاء مع وكيل تأمين ، أو تناول وجبة في مطعم مفضل ، أو يوم في مدرسة. المزيد والمزيد من البلدان ، ولا سيما البلدان الصناعية، تجد أن غالبية الناتج المحلي الإجمالي لديها ناتج عن قطاع الخدمات. ومع ذلك ، فإن نمو قطاع الخدمات لا يكمن فقط في صناعات الخدمات التقليدية مثل خدمات الترفيه والضيافة ، والخدمات التعليمية والصحية ، والخدمات المالية والتأمينية ، والخدمات المهنية والتجارية. يتجه الآن منتجو السلع التقليدية مثل السيارات والكمبيوتر والعديد من الشركات المصنعة الأخرى إلى جوانب الخدمة في عملياتهم لإنشاء ميزة تفاضلية في السوق وكذلك لتوليد مصادر دخل إضافية لشركاتهم. في الأساس ، هذه الشركات ، التي كانت تنافس من خلال تسويق (البضائع الملموسة) ، قد حولت الآن تركيزها التنافسي إلى توفير خدمات عملاء لا مثيل ولا نظيرلها.</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lstStyle/>
          <a:p>
            <a:pPr rtl="1"/>
            <a:r>
              <a:rPr lang="en-US" sz="3600" b="1" dirty="0" smtClean="0"/>
              <a:t>I</a:t>
            </a:r>
            <a:r>
              <a:rPr lang="ar-DZ" sz="3600" b="1" dirty="0" smtClean="0"/>
              <a:t>ـ مقدمة عن الخدمات</a:t>
            </a:r>
            <a:endParaRPr lang="fr-FR" sz="3600" b="1" dirty="0"/>
          </a:p>
        </p:txBody>
      </p:sp>
      <p:sp>
        <p:nvSpPr>
          <p:cNvPr id="3" name="Sous-titre 2"/>
          <p:cNvSpPr>
            <a:spLocks noGrp="1"/>
          </p:cNvSpPr>
          <p:nvPr>
            <p:ph type="subTitle" idx="1"/>
          </p:nvPr>
        </p:nvSpPr>
        <p:spPr>
          <a:xfrm>
            <a:off x="285720" y="1285860"/>
            <a:ext cx="8501122" cy="5214974"/>
          </a:xfrm>
        </p:spPr>
        <p:txBody>
          <a:bodyPr>
            <a:normAutofit/>
          </a:bodyPr>
          <a:lstStyle/>
          <a:p>
            <a:pPr rtl="1"/>
            <a:r>
              <a:rPr lang="ar-DZ" b="1" dirty="0" smtClean="0">
                <a:solidFill>
                  <a:srgbClr val="C00000"/>
                </a:solidFill>
              </a:rPr>
              <a:t>1- </a:t>
            </a:r>
            <a:r>
              <a:rPr lang="ar-DZ" sz="2800" b="1" u="sng" dirty="0" smtClean="0">
                <a:solidFill>
                  <a:srgbClr val="C00000"/>
                </a:solidFill>
              </a:rPr>
              <a:t>أهمية </a:t>
            </a:r>
            <a:r>
              <a:rPr lang="ar-DZ" sz="2800" b="1" u="sng" dirty="0" err="1" smtClean="0">
                <a:solidFill>
                  <a:srgbClr val="C00000"/>
                </a:solidFill>
              </a:rPr>
              <a:t>و</a:t>
            </a:r>
            <a:r>
              <a:rPr lang="ar-DZ" sz="2800" b="1" u="sng" dirty="0" smtClean="0">
                <a:solidFill>
                  <a:srgbClr val="C00000"/>
                </a:solidFill>
              </a:rPr>
              <a:t> دور الخدمات </a:t>
            </a:r>
          </a:p>
          <a:p>
            <a:pPr algn="r" rtl="1"/>
            <a:endParaRPr lang="ar-DZ" sz="2800" b="1" u="sng" dirty="0" smtClean="0">
              <a:solidFill>
                <a:schemeClr val="tx1"/>
              </a:solidFill>
            </a:endParaRPr>
          </a:p>
          <a:p>
            <a:r>
              <a:rPr lang="ar-DZ" sz="2800" dirty="0" smtClean="0">
                <a:solidFill>
                  <a:schemeClr val="tx1"/>
                </a:solidFill>
              </a:rPr>
              <a:t>توجد أدلة كثيرة توثق هذا الانتقال من بيع "الصناديق" إلى منافسة الخدمة. تؤكد الصناعات التقليدية المنتجة للسلع مثل صناعة السيارات الآن على جوانب الخدمة لأعمالها مثل انخفاض تمويل معدل الفائدة السنوية ، وترتيبات الإيجار الجذابة ، وضمانات المصانع من المصد إلى المصد ، وضمانات الصيانة المنخفضة ، وخدمات النقل المجانية للعملاء. في الوقت نفسه ، لا يسمع الكثير عن الجوانب الملموسة للمركبات مثل التسارع وتصميم السيارة. وبالمثل ، فإن صناعة الكمبيوتر الشخصي تعزز الإصلاحات في المنزل وخدمة العملاء على مدار 24 ساعة وترتيبات التأجير ؛ وتفتخر صناعة القنوات الفضائية الآن بـ</a:t>
            </a:r>
            <a:endParaRPr lang="ar-DZ" sz="2800" b="1" dirty="0" smtClean="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lstStyle/>
          <a:p>
            <a:pPr rtl="1"/>
            <a:r>
              <a:rPr lang="en-US" sz="3600" b="1" dirty="0" smtClean="0"/>
              <a:t>I</a:t>
            </a:r>
            <a:r>
              <a:rPr lang="ar-DZ" sz="3600" b="1" dirty="0" smtClean="0"/>
              <a:t>ـ مقدمة عن الخدمات</a:t>
            </a:r>
            <a:endParaRPr lang="fr-FR" sz="3600" b="1" dirty="0"/>
          </a:p>
        </p:txBody>
      </p:sp>
      <p:sp>
        <p:nvSpPr>
          <p:cNvPr id="3" name="Sous-titre 2"/>
          <p:cNvSpPr>
            <a:spLocks noGrp="1"/>
          </p:cNvSpPr>
          <p:nvPr>
            <p:ph type="subTitle" idx="1"/>
          </p:nvPr>
        </p:nvSpPr>
        <p:spPr>
          <a:xfrm>
            <a:off x="285720" y="1285860"/>
            <a:ext cx="8501122" cy="5214974"/>
          </a:xfrm>
        </p:spPr>
        <p:txBody>
          <a:bodyPr>
            <a:noAutofit/>
          </a:bodyPr>
          <a:lstStyle/>
          <a:p>
            <a:pPr rtl="1"/>
            <a:r>
              <a:rPr lang="ar-DZ" sz="2000" b="1" dirty="0" smtClean="0">
                <a:solidFill>
                  <a:srgbClr val="C00000"/>
                </a:solidFill>
              </a:rPr>
              <a:t>1- </a:t>
            </a:r>
            <a:r>
              <a:rPr lang="ar-DZ" sz="2000" b="1" u="sng" dirty="0" smtClean="0">
                <a:solidFill>
                  <a:srgbClr val="C00000"/>
                </a:solidFill>
              </a:rPr>
              <a:t>أهمية </a:t>
            </a:r>
            <a:r>
              <a:rPr lang="ar-DZ" sz="2000" b="1" u="sng" dirty="0" err="1" smtClean="0">
                <a:solidFill>
                  <a:srgbClr val="C00000"/>
                </a:solidFill>
              </a:rPr>
              <a:t>و</a:t>
            </a:r>
            <a:r>
              <a:rPr lang="ar-DZ" sz="2000" b="1" u="sng" dirty="0" smtClean="0">
                <a:solidFill>
                  <a:srgbClr val="C00000"/>
                </a:solidFill>
              </a:rPr>
              <a:t> دور الخدمات </a:t>
            </a:r>
          </a:p>
          <a:p>
            <a:endParaRPr lang="en-US" sz="2000" dirty="0" smtClean="0"/>
          </a:p>
          <a:p>
            <a:pPr rtl="1"/>
            <a:r>
              <a:rPr lang="ar-DZ" sz="2400" dirty="0" smtClean="0">
                <a:solidFill>
                  <a:schemeClr val="tx1"/>
                </a:solidFill>
              </a:rPr>
              <a:t>مزايا الخدمة الرقمية وبدائل الدفع مقابل المشاهدة وخيارات الأمان لمنع الأطفال من مشاهدة برامج معينة.</a:t>
            </a:r>
          </a:p>
          <a:p>
            <a:pPr rtl="1"/>
            <a:r>
              <a:rPr lang="ar-DZ" sz="2400" dirty="0" smtClean="0">
                <a:solidFill>
                  <a:schemeClr val="tx1"/>
                </a:solidFill>
              </a:rPr>
              <a:t> بشكل عام ، يتميز "عصر كونية الخدمات " الجديد بما يلي:</a:t>
            </a:r>
          </a:p>
          <a:p>
            <a:pPr lvl="1" algn="r" rtl="1"/>
            <a:r>
              <a:rPr lang="ar-DZ" sz="2000" dirty="0" smtClean="0">
                <a:solidFill>
                  <a:schemeClr val="tx1"/>
                </a:solidFill>
              </a:rPr>
              <a:t> </a:t>
            </a:r>
            <a:r>
              <a:rPr lang="ar-DZ" sz="2400" dirty="0" smtClean="0">
                <a:solidFill>
                  <a:schemeClr val="tx1"/>
                </a:solidFill>
              </a:rPr>
              <a:t>• أرقام المؤشرات الاقتصادية والقوى العاملة التي يهيمن عليها قطاع الخدمات.</a:t>
            </a:r>
          </a:p>
          <a:p>
            <a:pPr lvl="1" algn="r" rtl="1"/>
            <a:r>
              <a:rPr lang="ar-DZ" sz="2400" dirty="0" smtClean="0">
                <a:solidFill>
                  <a:schemeClr val="tx1"/>
                </a:solidFill>
              </a:rPr>
              <a:t> • مزيد من مشاركة العملاء في قرارات الأعمال الإستراتيجية. </a:t>
            </a:r>
          </a:p>
          <a:p>
            <a:pPr lvl="1" algn="r" rtl="1"/>
            <a:r>
              <a:rPr lang="ar-DZ" sz="2400" dirty="0" smtClean="0">
                <a:solidFill>
                  <a:schemeClr val="tx1"/>
                </a:solidFill>
              </a:rPr>
              <a:t> • المنتجات التي تركز بشكل متزايد على السوق و تستجيب أكثرللاحتياجات المتغيرة للسوق ؛</a:t>
            </a:r>
          </a:p>
          <a:p>
            <a:pPr lvl="1" algn="r" rtl="1"/>
            <a:r>
              <a:rPr lang="ar-DZ" sz="2400" dirty="0" smtClean="0">
                <a:solidFill>
                  <a:schemeClr val="tx1"/>
                </a:solidFill>
              </a:rPr>
              <a:t> • تطور التقنيات التي تساعد العملاء والموظفين في تقديم الخدمات. </a:t>
            </a:r>
          </a:p>
          <a:p>
            <a:pPr lvl="1" algn="r" rtl="1"/>
            <a:r>
              <a:rPr lang="ar-DZ" sz="2400" dirty="0" smtClean="0">
                <a:solidFill>
                  <a:schemeClr val="tx1"/>
                </a:solidFill>
              </a:rPr>
              <a:t> • الموظفون الذين تم تزويدهم بمزيد من الحرية التقديرية لتطوير حلول مخصصة لطلبات العملاء الخاصة وحل شكاوى العملاء على الفور بأقل قدر من الإزعاج </a:t>
            </a:r>
            <a:r>
              <a:rPr lang="ar-DZ" sz="2400" dirty="0" smtClean="0">
                <a:solidFill>
                  <a:schemeClr val="tx1"/>
                </a:solidFill>
              </a:rPr>
              <a:t>؛</a:t>
            </a:r>
            <a:endParaRPr lang="ar-DZ" sz="2400" b="1" u="sng" dirty="0" smtClean="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85984" y="1"/>
            <a:ext cx="4214842" cy="928670"/>
          </a:xfrm>
        </p:spPr>
        <p:txBody>
          <a:bodyPr/>
          <a:lstStyle/>
          <a:p>
            <a:pPr rtl="1"/>
            <a:r>
              <a:rPr lang="en-US" sz="3600" b="1" dirty="0" smtClean="0"/>
              <a:t>I</a:t>
            </a:r>
            <a:r>
              <a:rPr lang="ar-DZ" sz="3600" b="1" dirty="0" smtClean="0"/>
              <a:t>ـ مقدمة عن الخدمات</a:t>
            </a:r>
            <a:endParaRPr lang="fr-FR" sz="3600" b="1" dirty="0"/>
          </a:p>
        </p:txBody>
      </p:sp>
      <p:sp>
        <p:nvSpPr>
          <p:cNvPr id="3" name="Sous-titre 2"/>
          <p:cNvSpPr>
            <a:spLocks noGrp="1"/>
          </p:cNvSpPr>
          <p:nvPr>
            <p:ph type="subTitle" idx="1"/>
          </p:nvPr>
        </p:nvSpPr>
        <p:spPr>
          <a:xfrm>
            <a:off x="285720" y="1285860"/>
            <a:ext cx="8501122" cy="5214974"/>
          </a:xfrm>
        </p:spPr>
        <p:txBody>
          <a:bodyPr/>
          <a:lstStyle/>
          <a:p>
            <a:pPr rtl="1"/>
            <a:r>
              <a:rPr lang="ar-DZ" b="1" dirty="0" smtClean="0">
                <a:solidFill>
                  <a:srgbClr val="C00000"/>
                </a:solidFill>
              </a:rPr>
              <a:t>1- </a:t>
            </a:r>
            <a:r>
              <a:rPr lang="ar-DZ" sz="2800" b="1" u="sng" dirty="0" smtClean="0">
                <a:solidFill>
                  <a:srgbClr val="C00000"/>
                </a:solidFill>
              </a:rPr>
              <a:t>أهمية </a:t>
            </a:r>
            <a:r>
              <a:rPr lang="ar-DZ" sz="2800" b="1" u="sng" dirty="0" err="1" smtClean="0">
                <a:solidFill>
                  <a:srgbClr val="C00000"/>
                </a:solidFill>
              </a:rPr>
              <a:t>و</a:t>
            </a:r>
            <a:r>
              <a:rPr lang="ar-DZ" sz="2800" b="1" u="sng" dirty="0" smtClean="0">
                <a:solidFill>
                  <a:srgbClr val="C00000"/>
                </a:solidFill>
              </a:rPr>
              <a:t> دور الخدمات </a:t>
            </a:r>
          </a:p>
          <a:p>
            <a:pPr algn="r" rtl="1"/>
            <a:r>
              <a:rPr lang="en-US" sz="2800" b="1" u="sng" dirty="0" smtClean="0">
                <a:solidFill>
                  <a:srgbClr val="C00000"/>
                </a:solidFill>
              </a:rPr>
              <a:t>1-1</a:t>
            </a:r>
            <a:r>
              <a:rPr lang="ar-DZ" sz="2800" b="1" u="sng" dirty="0" smtClean="0">
                <a:solidFill>
                  <a:srgbClr val="C00000"/>
                </a:solidFill>
              </a:rPr>
              <a:t>على مستوى الأفراد</a:t>
            </a:r>
            <a:r>
              <a:rPr lang="ar-DZ" sz="2800" b="1" dirty="0" smtClean="0">
                <a:solidFill>
                  <a:schemeClr val="tx1"/>
                </a:solidFill>
              </a:rPr>
              <a:t>:</a:t>
            </a:r>
          </a:p>
          <a:p>
            <a:pPr rtl="1"/>
            <a:endParaRPr lang="ar-DZ" sz="2800" b="1" dirty="0" smtClean="0">
              <a:solidFill>
                <a:schemeClr val="tx1"/>
              </a:solidFill>
            </a:endParaRPr>
          </a:p>
          <a:p>
            <a:pPr rtl="1"/>
            <a:r>
              <a:rPr lang="ar-DZ" b="1" dirty="0" smtClean="0">
                <a:solidFill>
                  <a:schemeClr val="tx1"/>
                </a:solidFill>
              </a:rPr>
              <a:t>نرتبط بالتسويق في حياتنا بنسبة </a:t>
            </a:r>
            <a:r>
              <a:rPr lang="ar-DZ" sz="2800" b="1" dirty="0" smtClean="0">
                <a:solidFill>
                  <a:schemeClr val="tx1"/>
                </a:solidFill>
              </a:rPr>
              <a:t>100</a:t>
            </a:r>
            <a:r>
              <a:rPr lang="fr-FR" b="1" dirty="0" smtClean="0">
                <a:solidFill>
                  <a:schemeClr val="tx1"/>
                </a:solidFill>
              </a:rPr>
              <a:t>%</a:t>
            </a:r>
            <a:endParaRPr lang="ar-DZ" b="1" dirty="0" smtClean="0">
              <a:solidFill>
                <a:schemeClr val="tx1"/>
              </a:solidFill>
            </a:endParaRPr>
          </a:p>
          <a:p>
            <a:pPr rtl="1"/>
            <a:r>
              <a:rPr lang="ar-DZ" b="1" dirty="0" smtClean="0">
                <a:solidFill>
                  <a:schemeClr val="tx1"/>
                </a:solidFill>
              </a:rPr>
              <a:t>نرتبط بالخدمات في حياتنا بنسبة  ؟  </a:t>
            </a:r>
            <a:r>
              <a:rPr lang="fr-FR" b="1" dirty="0" smtClean="0">
                <a:solidFill>
                  <a:schemeClr val="tx1"/>
                </a:solidFill>
              </a:rPr>
              <a:t>%</a:t>
            </a:r>
            <a:endParaRPr lang="ar-DZ" b="1" dirty="0" smtClean="0">
              <a:solidFill>
                <a:schemeClr val="tx1"/>
              </a:solidFill>
            </a:endParaRPr>
          </a:p>
          <a:p>
            <a:pPr rtl="1"/>
            <a:r>
              <a:rPr lang="en-US" sz="2800" b="1" dirty="0" smtClean="0">
                <a:solidFill>
                  <a:schemeClr val="tx1"/>
                </a:solidFill>
              </a:rPr>
              <a:t>Services are everywhere we turn</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lstStyle/>
          <a:p>
            <a:pPr rtl="1"/>
            <a:r>
              <a:rPr lang="en-US" sz="3600" b="1" dirty="0" smtClean="0"/>
              <a:t>I</a:t>
            </a:r>
            <a:r>
              <a:rPr lang="ar-DZ" sz="3600" b="1" dirty="0" smtClean="0"/>
              <a:t>ـ مقدمة عن الخدمات</a:t>
            </a:r>
            <a:endParaRPr lang="fr-FR" sz="3600" b="1" dirty="0"/>
          </a:p>
        </p:txBody>
      </p:sp>
      <p:sp>
        <p:nvSpPr>
          <p:cNvPr id="3" name="Sous-titre 2"/>
          <p:cNvSpPr>
            <a:spLocks noGrp="1"/>
          </p:cNvSpPr>
          <p:nvPr>
            <p:ph type="subTitle" idx="1"/>
          </p:nvPr>
        </p:nvSpPr>
        <p:spPr>
          <a:xfrm>
            <a:off x="285720" y="1285860"/>
            <a:ext cx="8501122" cy="5214974"/>
          </a:xfrm>
        </p:spPr>
        <p:txBody>
          <a:bodyPr/>
          <a:lstStyle/>
          <a:p>
            <a:pPr rtl="1"/>
            <a:r>
              <a:rPr lang="ar-DZ" b="1" dirty="0" smtClean="0">
                <a:solidFill>
                  <a:srgbClr val="C00000"/>
                </a:solidFill>
              </a:rPr>
              <a:t>1- </a:t>
            </a:r>
            <a:r>
              <a:rPr lang="ar-DZ" sz="2800" b="1" u="sng" dirty="0" smtClean="0">
                <a:solidFill>
                  <a:srgbClr val="C00000"/>
                </a:solidFill>
              </a:rPr>
              <a:t>أهمية </a:t>
            </a:r>
            <a:r>
              <a:rPr lang="ar-DZ" sz="2800" b="1" u="sng" dirty="0" err="1" smtClean="0">
                <a:solidFill>
                  <a:srgbClr val="C00000"/>
                </a:solidFill>
              </a:rPr>
              <a:t>و</a:t>
            </a:r>
            <a:r>
              <a:rPr lang="ar-DZ" sz="2800" b="1" u="sng" dirty="0" smtClean="0">
                <a:solidFill>
                  <a:srgbClr val="C00000"/>
                </a:solidFill>
              </a:rPr>
              <a:t> دور الخدمات </a:t>
            </a:r>
          </a:p>
          <a:p>
            <a:pPr algn="r" rtl="1"/>
            <a:r>
              <a:rPr lang="en-US" sz="2800" b="1" u="sng" dirty="0" smtClean="0">
                <a:solidFill>
                  <a:srgbClr val="C00000"/>
                </a:solidFill>
              </a:rPr>
              <a:t>2-1</a:t>
            </a:r>
            <a:r>
              <a:rPr lang="ar-DZ" sz="2800" b="1" u="sng" dirty="0" smtClean="0">
                <a:solidFill>
                  <a:srgbClr val="C00000"/>
                </a:solidFill>
              </a:rPr>
              <a:t>على مستوى المؤسسات الاقتصادية</a:t>
            </a:r>
            <a:r>
              <a:rPr lang="ar-DZ" sz="2800" b="1" dirty="0" smtClean="0">
                <a:solidFill>
                  <a:srgbClr val="C00000"/>
                </a:solidFill>
              </a:rPr>
              <a:t>:</a:t>
            </a:r>
          </a:p>
          <a:p>
            <a:pPr rtl="1">
              <a:buFont typeface="Wingdings" pitchFamily="2" charset="2"/>
              <a:buChar char="ü"/>
            </a:pPr>
            <a:r>
              <a:rPr lang="ar-DZ" sz="2800" b="1" dirty="0" smtClean="0">
                <a:solidFill>
                  <a:schemeClr val="tx1"/>
                </a:solidFill>
              </a:rPr>
              <a:t>مساهمة الخدمات في تعظيم الأرباح</a:t>
            </a:r>
          </a:p>
          <a:p>
            <a:pPr rtl="1"/>
            <a:r>
              <a:rPr lang="ar-DZ" sz="2800" b="1" dirty="0" smtClean="0">
                <a:solidFill>
                  <a:schemeClr val="tx1"/>
                </a:solidFill>
              </a:rPr>
              <a:t>(مصدر ثروة)</a:t>
            </a:r>
          </a:p>
          <a:p>
            <a:pPr rtl="1">
              <a:buFont typeface="Wingdings" pitchFamily="2" charset="2"/>
              <a:buChar char="ü"/>
            </a:pPr>
            <a:r>
              <a:rPr lang="ar-DZ" sz="2800" b="1" dirty="0" smtClean="0">
                <a:solidFill>
                  <a:schemeClr val="tx1"/>
                </a:solidFill>
              </a:rPr>
              <a:t>تزايد نمو قطاع الخدمات في المجالات التقليدية</a:t>
            </a:r>
          </a:p>
          <a:p>
            <a:pPr rtl="1"/>
            <a:r>
              <a:rPr lang="ar-DZ" sz="2800" b="1" dirty="0" smtClean="0">
                <a:solidFill>
                  <a:schemeClr val="tx1"/>
                </a:solidFill>
              </a:rPr>
              <a:t>(مصدر ثروة)</a:t>
            </a:r>
          </a:p>
          <a:p>
            <a:pPr rtl="1">
              <a:buFont typeface="Wingdings" pitchFamily="2" charset="2"/>
              <a:buChar char="ü"/>
            </a:pPr>
            <a:r>
              <a:rPr lang="ar-DZ" sz="2800" b="1" dirty="0" smtClean="0">
                <a:solidFill>
                  <a:schemeClr val="tx1"/>
                </a:solidFill>
              </a:rPr>
              <a:t>تزايد نمو قطاع الخدمات في المجالات غير التقليدية</a:t>
            </a:r>
          </a:p>
          <a:p>
            <a:pPr rtl="1"/>
            <a:r>
              <a:rPr lang="ar-DZ" sz="2800" b="1" dirty="0" smtClean="0">
                <a:solidFill>
                  <a:schemeClr val="tx1"/>
                </a:solidFill>
              </a:rPr>
              <a:t>(مصدر ثروة وتنافسية)</a:t>
            </a:r>
          </a:p>
          <a:p>
            <a:pPr rtl="1"/>
            <a:r>
              <a:rPr lang="ar-DZ" sz="2800" b="1" dirty="0" smtClean="0">
                <a:solidFill>
                  <a:schemeClr val="tx1"/>
                </a:solidFill>
              </a:rPr>
              <a:t>”</a:t>
            </a:r>
            <a:r>
              <a:rPr lang="ar-DZ" sz="2800" dirty="0" smtClean="0">
                <a:solidFill>
                  <a:schemeClr val="tx1"/>
                </a:solidFill>
              </a:rPr>
              <a:t>فالمنافسة لم تعد تقتصر على ما يتمّ إنتاجه في المصانع، بل أصبحت تعنى بما يتمّ  إضافته لما ينتج في المصانع من خدمات” </a:t>
            </a:r>
            <a:r>
              <a:rPr lang="fr-FR" sz="2800" dirty="0" smtClean="0">
                <a:solidFill>
                  <a:schemeClr val="tx1"/>
                </a:solidFill>
              </a:rPr>
              <a:t>Levitt</a:t>
            </a:r>
            <a:endParaRPr lang="ar-DZ" sz="2800" b="1" dirty="0" smtClean="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lstStyle/>
          <a:p>
            <a:pPr rtl="1"/>
            <a:r>
              <a:rPr lang="en-US" sz="3600" b="1" dirty="0" smtClean="0"/>
              <a:t>I</a:t>
            </a:r>
            <a:r>
              <a:rPr lang="ar-DZ" sz="3600" b="1" dirty="0" smtClean="0"/>
              <a:t>ـ مقدمة عن الخدمات</a:t>
            </a:r>
            <a:endParaRPr lang="fr-FR" sz="3600" b="1" dirty="0"/>
          </a:p>
        </p:txBody>
      </p:sp>
      <p:sp>
        <p:nvSpPr>
          <p:cNvPr id="3" name="Sous-titre 2"/>
          <p:cNvSpPr>
            <a:spLocks noGrp="1"/>
          </p:cNvSpPr>
          <p:nvPr>
            <p:ph type="subTitle" idx="1"/>
          </p:nvPr>
        </p:nvSpPr>
        <p:spPr>
          <a:xfrm>
            <a:off x="285720" y="1285860"/>
            <a:ext cx="8501122" cy="5214974"/>
          </a:xfrm>
        </p:spPr>
        <p:txBody>
          <a:bodyPr/>
          <a:lstStyle/>
          <a:p>
            <a:pPr rtl="1"/>
            <a:r>
              <a:rPr lang="ar-DZ" b="1" dirty="0" smtClean="0">
                <a:solidFill>
                  <a:srgbClr val="C00000"/>
                </a:solidFill>
              </a:rPr>
              <a:t>1- </a:t>
            </a:r>
            <a:r>
              <a:rPr lang="ar-DZ" sz="2800" b="1" u="sng" dirty="0" smtClean="0">
                <a:solidFill>
                  <a:srgbClr val="C00000"/>
                </a:solidFill>
              </a:rPr>
              <a:t>أهمية و دور الخدمات </a:t>
            </a:r>
          </a:p>
          <a:p>
            <a:pPr rtl="1"/>
            <a:r>
              <a:rPr lang="en-GB" sz="2800" b="1" dirty="0" smtClean="0">
                <a:solidFill>
                  <a:schemeClr val="tx1"/>
                </a:solidFill>
              </a:rPr>
              <a:t>Michelin Europe develops service businesses</a:t>
            </a:r>
            <a:endParaRPr lang="fr-FR" sz="2800" dirty="0" smtClean="0">
              <a:solidFill>
                <a:schemeClr val="tx1"/>
              </a:solidFill>
            </a:endParaRPr>
          </a:p>
          <a:p>
            <a:pPr rtl="1"/>
            <a:endParaRPr lang="ar-DZ" sz="2800" b="1" u="sng" dirty="0" smtClean="0">
              <a:solidFill>
                <a:srgbClr val="C00000"/>
              </a:solidFill>
            </a:endParaRPr>
          </a:p>
          <a:p>
            <a:pPr rtl="1"/>
            <a:endParaRPr lang="ar-DZ" sz="2800" b="1" u="sng" dirty="0" smtClean="0">
              <a:solidFill>
                <a:srgbClr val="C00000"/>
              </a:solidFill>
            </a:endParaRPr>
          </a:p>
          <a:p>
            <a:pPr rtl="1"/>
            <a:endParaRPr lang="ar-DZ" sz="4000" b="1" u="sng" dirty="0" smtClean="0">
              <a:solidFill>
                <a:srgbClr val="C00000"/>
              </a:solidFill>
            </a:endParaRPr>
          </a:p>
        </p:txBody>
      </p:sp>
      <p:pic>
        <p:nvPicPr>
          <p:cNvPr id="4" name="Picture 3" descr="http://foodandsens.com/wp-content/uploads/2019/11/guide-800x452.jpg"/>
          <p:cNvPicPr/>
          <p:nvPr/>
        </p:nvPicPr>
        <p:blipFill>
          <a:blip r:embed="rId2"/>
          <a:srcRect/>
          <a:stretch>
            <a:fillRect/>
          </a:stretch>
        </p:blipFill>
        <p:spPr bwMode="auto">
          <a:xfrm>
            <a:off x="1857357" y="2571744"/>
            <a:ext cx="5072098" cy="40005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lstStyle/>
          <a:p>
            <a:pPr rtl="1"/>
            <a:r>
              <a:rPr lang="en-US" sz="3600" b="1" dirty="0" smtClean="0"/>
              <a:t>I</a:t>
            </a:r>
            <a:r>
              <a:rPr lang="ar-DZ" sz="3600" b="1" dirty="0" smtClean="0"/>
              <a:t>ـ مقدمة عن الخدمات</a:t>
            </a:r>
            <a:endParaRPr lang="fr-FR" sz="3600" b="1" dirty="0"/>
          </a:p>
        </p:txBody>
      </p:sp>
      <p:sp>
        <p:nvSpPr>
          <p:cNvPr id="3" name="Sous-titre 2"/>
          <p:cNvSpPr>
            <a:spLocks noGrp="1"/>
          </p:cNvSpPr>
          <p:nvPr>
            <p:ph type="subTitle" idx="1"/>
          </p:nvPr>
        </p:nvSpPr>
        <p:spPr>
          <a:xfrm>
            <a:off x="285720" y="1285860"/>
            <a:ext cx="8501122" cy="5214974"/>
          </a:xfrm>
        </p:spPr>
        <p:txBody>
          <a:bodyPr/>
          <a:lstStyle/>
          <a:p>
            <a:pPr rtl="1"/>
            <a:r>
              <a:rPr lang="ar-DZ" b="1" dirty="0" smtClean="0">
                <a:solidFill>
                  <a:srgbClr val="C00000"/>
                </a:solidFill>
              </a:rPr>
              <a:t>1- </a:t>
            </a:r>
            <a:r>
              <a:rPr lang="ar-DZ" sz="2800" b="1" u="sng" dirty="0" smtClean="0">
                <a:solidFill>
                  <a:srgbClr val="C00000"/>
                </a:solidFill>
              </a:rPr>
              <a:t>أهمية </a:t>
            </a:r>
            <a:r>
              <a:rPr lang="ar-DZ" sz="2800" b="1" u="sng" dirty="0" err="1" smtClean="0">
                <a:solidFill>
                  <a:srgbClr val="C00000"/>
                </a:solidFill>
              </a:rPr>
              <a:t>و</a:t>
            </a:r>
            <a:r>
              <a:rPr lang="ar-DZ" sz="2800" b="1" u="sng" dirty="0" smtClean="0">
                <a:solidFill>
                  <a:srgbClr val="C00000"/>
                </a:solidFill>
              </a:rPr>
              <a:t> دور الخدمات </a:t>
            </a:r>
          </a:p>
          <a:p>
            <a:pPr algn="r" rtl="1"/>
            <a:endParaRPr lang="ar-DZ" sz="2800" b="1" u="sng" dirty="0" smtClean="0">
              <a:solidFill>
                <a:schemeClr val="tx1"/>
              </a:solidFill>
            </a:endParaRPr>
          </a:p>
          <a:p>
            <a:pPr algn="r" rtl="1"/>
            <a:r>
              <a:rPr lang="en-US" sz="2800" b="1" u="sng" dirty="0" smtClean="0">
                <a:solidFill>
                  <a:srgbClr val="C00000"/>
                </a:solidFill>
              </a:rPr>
              <a:t>3-1 </a:t>
            </a:r>
            <a:r>
              <a:rPr lang="ar-DZ" sz="2800" b="1" u="sng" dirty="0" smtClean="0">
                <a:solidFill>
                  <a:srgbClr val="C00000"/>
                </a:solidFill>
              </a:rPr>
              <a:t>على مستوى اقتصاديات الدول</a:t>
            </a:r>
            <a:r>
              <a:rPr lang="ar-DZ" sz="2800" b="1" dirty="0" smtClean="0">
                <a:solidFill>
                  <a:schemeClr val="tx1"/>
                </a:solidFill>
              </a:rPr>
              <a:t>:</a:t>
            </a:r>
          </a:p>
          <a:p>
            <a:pPr algn="r" rtl="1"/>
            <a:endParaRPr lang="ar-DZ" sz="2800" b="1" dirty="0" smtClean="0">
              <a:solidFill>
                <a:schemeClr val="tx1"/>
              </a:solidFill>
            </a:endParaRPr>
          </a:p>
          <a:p>
            <a:pPr rtl="1">
              <a:buFont typeface="Wingdings" pitchFamily="2" charset="2"/>
              <a:buChar char="ü"/>
            </a:pPr>
            <a:r>
              <a:rPr lang="ar-DZ" sz="2800" b="1" dirty="0" smtClean="0">
                <a:solidFill>
                  <a:schemeClr val="tx1"/>
                </a:solidFill>
              </a:rPr>
              <a:t>مساهمة الخدمات في الناتج المحلّي الإجمالي</a:t>
            </a:r>
          </a:p>
          <a:p>
            <a:pPr rtl="1">
              <a:buFont typeface="Wingdings" pitchFamily="2" charset="2"/>
              <a:buChar char="ü"/>
            </a:pPr>
            <a:r>
              <a:rPr lang="ar-DZ" sz="2800" b="1" dirty="0" smtClean="0">
                <a:solidFill>
                  <a:schemeClr val="tx1"/>
                </a:solidFill>
              </a:rPr>
              <a:t>أهمية التجارة الدولية (التصدير والاستيراد) في اقتصاد الدول </a:t>
            </a:r>
          </a:p>
          <a:p>
            <a:pPr rtl="1">
              <a:buFont typeface="Wingdings" pitchFamily="2" charset="2"/>
              <a:buChar char="ü"/>
            </a:pPr>
            <a:r>
              <a:rPr lang="ar-DZ" sz="2800" b="1" dirty="0" smtClean="0">
                <a:solidFill>
                  <a:schemeClr val="tx1"/>
                </a:solidFill>
              </a:rPr>
              <a:t>أهمية تصدير واستيراد الخدمات في اقتصاد الدول؟؟؟</a:t>
            </a:r>
          </a:p>
          <a:p>
            <a:pPr rtl="1">
              <a:buFont typeface="Wingdings" pitchFamily="2" charset="2"/>
              <a:buChar char="ü"/>
            </a:pPr>
            <a:r>
              <a:rPr lang="ar-DZ" sz="2800" b="1" dirty="0" smtClean="0">
                <a:solidFill>
                  <a:schemeClr val="tx1"/>
                </a:solidFill>
              </a:rPr>
              <a:t>قطاع الخدمات قطاع مهم في توفير مناصب العمل</a:t>
            </a:r>
          </a:p>
          <a:p>
            <a:pPr rtl="1">
              <a:buFont typeface="Wingdings" pitchFamily="2" charset="2"/>
              <a:buChar char="ü"/>
            </a:pPr>
            <a:r>
              <a:rPr lang="ar-DZ" sz="2800" b="1" dirty="0" smtClean="0">
                <a:solidFill>
                  <a:schemeClr val="tx1"/>
                </a:solidFill>
              </a:rPr>
              <a:t>قطاع الخدمات مهم في تحقيق التنمية الاقتصادية</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lstStyle/>
          <a:p>
            <a:pPr rtl="1"/>
            <a:r>
              <a:rPr lang="en-US" sz="3600" b="1" dirty="0" smtClean="0"/>
              <a:t>I</a:t>
            </a:r>
            <a:r>
              <a:rPr lang="ar-DZ" sz="3600" b="1" dirty="0" smtClean="0"/>
              <a:t>ـ مقدمة عن الخدمات</a:t>
            </a:r>
            <a:endParaRPr lang="fr-FR" sz="3600" b="1" dirty="0"/>
          </a:p>
        </p:txBody>
      </p:sp>
      <p:sp>
        <p:nvSpPr>
          <p:cNvPr id="3" name="Sous-titre 2"/>
          <p:cNvSpPr>
            <a:spLocks noGrp="1"/>
          </p:cNvSpPr>
          <p:nvPr>
            <p:ph type="subTitle" idx="1"/>
          </p:nvPr>
        </p:nvSpPr>
        <p:spPr>
          <a:xfrm>
            <a:off x="285720" y="1285860"/>
            <a:ext cx="8501122" cy="5214974"/>
          </a:xfrm>
        </p:spPr>
        <p:txBody>
          <a:bodyPr/>
          <a:lstStyle/>
          <a:p>
            <a:pPr rtl="1"/>
            <a:r>
              <a:rPr lang="ar-DZ" b="1" dirty="0" smtClean="0">
                <a:solidFill>
                  <a:srgbClr val="C00000"/>
                </a:solidFill>
              </a:rPr>
              <a:t>1- </a:t>
            </a:r>
            <a:r>
              <a:rPr lang="ar-DZ" sz="2800" b="1" u="sng" dirty="0" smtClean="0">
                <a:solidFill>
                  <a:srgbClr val="C00000"/>
                </a:solidFill>
              </a:rPr>
              <a:t>أهمية </a:t>
            </a:r>
            <a:r>
              <a:rPr lang="ar-DZ" sz="2800" b="1" u="sng" dirty="0" err="1" smtClean="0">
                <a:solidFill>
                  <a:srgbClr val="C00000"/>
                </a:solidFill>
              </a:rPr>
              <a:t>و</a:t>
            </a:r>
            <a:r>
              <a:rPr lang="ar-DZ" sz="2800" b="1" u="sng" dirty="0" smtClean="0">
                <a:solidFill>
                  <a:srgbClr val="C00000"/>
                </a:solidFill>
              </a:rPr>
              <a:t> دور الخدمات </a:t>
            </a:r>
          </a:p>
          <a:p>
            <a:pPr algn="r" rtl="1"/>
            <a:endParaRPr lang="ar-DZ" sz="2800" b="1" u="sng" dirty="0" smtClean="0">
              <a:solidFill>
                <a:schemeClr val="tx1"/>
              </a:solidFill>
            </a:endParaRPr>
          </a:p>
        </p:txBody>
      </p:sp>
      <p:pic>
        <p:nvPicPr>
          <p:cNvPr id="5122" name="Picture 2"/>
          <p:cNvPicPr>
            <a:picLocks noChangeAspect="1" noChangeArrowheads="1"/>
          </p:cNvPicPr>
          <p:nvPr/>
        </p:nvPicPr>
        <p:blipFill>
          <a:blip r:embed="rId2"/>
          <a:srcRect/>
          <a:stretch>
            <a:fillRect/>
          </a:stretch>
        </p:blipFill>
        <p:spPr bwMode="auto">
          <a:xfrm>
            <a:off x="500035" y="2085974"/>
            <a:ext cx="7858180" cy="441485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lstStyle/>
          <a:p>
            <a:pPr rtl="1"/>
            <a:r>
              <a:rPr lang="en-US" sz="3600" b="1" dirty="0" smtClean="0"/>
              <a:t>I</a:t>
            </a:r>
            <a:r>
              <a:rPr lang="ar-DZ" sz="3600" b="1" dirty="0" smtClean="0"/>
              <a:t>ـ مقدمة عن الخدمات</a:t>
            </a:r>
            <a:endParaRPr lang="fr-FR" sz="3600" b="1" dirty="0"/>
          </a:p>
        </p:txBody>
      </p:sp>
      <p:sp>
        <p:nvSpPr>
          <p:cNvPr id="3" name="Sous-titre 2"/>
          <p:cNvSpPr>
            <a:spLocks noGrp="1"/>
          </p:cNvSpPr>
          <p:nvPr>
            <p:ph type="subTitle" idx="1"/>
          </p:nvPr>
        </p:nvSpPr>
        <p:spPr>
          <a:xfrm>
            <a:off x="285720" y="1285860"/>
            <a:ext cx="8501122" cy="5214974"/>
          </a:xfrm>
        </p:spPr>
        <p:txBody>
          <a:bodyPr/>
          <a:lstStyle/>
          <a:p>
            <a:pPr rtl="1"/>
            <a:r>
              <a:rPr lang="ar-DZ" b="1" dirty="0" smtClean="0">
                <a:solidFill>
                  <a:srgbClr val="C00000"/>
                </a:solidFill>
              </a:rPr>
              <a:t>1- </a:t>
            </a:r>
            <a:r>
              <a:rPr lang="ar-DZ" sz="2800" b="1" u="sng" dirty="0" smtClean="0">
                <a:solidFill>
                  <a:srgbClr val="C00000"/>
                </a:solidFill>
              </a:rPr>
              <a:t>أهمية </a:t>
            </a:r>
            <a:r>
              <a:rPr lang="ar-DZ" sz="2800" b="1" u="sng" dirty="0" err="1" smtClean="0">
                <a:solidFill>
                  <a:srgbClr val="C00000"/>
                </a:solidFill>
              </a:rPr>
              <a:t>و</a:t>
            </a:r>
            <a:r>
              <a:rPr lang="ar-DZ" sz="2800" b="1" u="sng" dirty="0" smtClean="0">
                <a:solidFill>
                  <a:srgbClr val="C00000"/>
                </a:solidFill>
              </a:rPr>
              <a:t> دور الخدمات </a:t>
            </a:r>
          </a:p>
          <a:p>
            <a:pPr algn="r" rtl="1"/>
            <a:endParaRPr lang="ar-DZ" sz="2800" b="1" u="sng" dirty="0" smtClean="0">
              <a:solidFill>
                <a:schemeClr val="tx1"/>
              </a:solidFill>
            </a:endParaRPr>
          </a:p>
        </p:txBody>
      </p:sp>
      <p:pic>
        <p:nvPicPr>
          <p:cNvPr id="6146" name="Picture 2"/>
          <p:cNvPicPr>
            <a:picLocks noChangeAspect="1" noChangeArrowheads="1"/>
          </p:cNvPicPr>
          <p:nvPr/>
        </p:nvPicPr>
        <p:blipFill>
          <a:blip r:embed="rId2"/>
          <a:srcRect/>
          <a:stretch>
            <a:fillRect/>
          </a:stretch>
        </p:blipFill>
        <p:spPr bwMode="auto">
          <a:xfrm>
            <a:off x="642910" y="2243138"/>
            <a:ext cx="7858180" cy="432913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lstStyle/>
          <a:p>
            <a:pPr rtl="1"/>
            <a:r>
              <a:rPr lang="en-US" sz="3600" b="1" dirty="0" smtClean="0"/>
              <a:t>I</a:t>
            </a:r>
            <a:r>
              <a:rPr lang="ar-DZ" sz="3600" b="1" dirty="0" smtClean="0"/>
              <a:t>ـ مقدمة عن الخدمات</a:t>
            </a:r>
            <a:endParaRPr lang="fr-FR" sz="3600" b="1" dirty="0"/>
          </a:p>
        </p:txBody>
      </p:sp>
      <p:sp>
        <p:nvSpPr>
          <p:cNvPr id="3" name="Sous-titre 2"/>
          <p:cNvSpPr>
            <a:spLocks noGrp="1"/>
          </p:cNvSpPr>
          <p:nvPr>
            <p:ph type="subTitle" idx="1"/>
          </p:nvPr>
        </p:nvSpPr>
        <p:spPr>
          <a:xfrm>
            <a:off x="285720" y="1285860"/>
            <a:ext cx="8501122" cy="5214974"/>
          </a:xfrm>
        </p:spPr>
        <p:txBody>
          <a:bodyPr/>
          <a:lstStyle/>
          <a:p>
            <a:pPr rtl="1"/>
            <a:r>
              <a:rPr lang="ar-DZ" b="1" dirty="0" smtClean="0">
                <a:solidFill>
                  <a:srgbClr val="C00000"/>
                </a:solidFill>
              </a:rPr>
              <a:t>1- </a:t>
            </a:r>
            <a:r>
              <a:rPr lang="ar-DZ" sz="2800" b="1" u="sng" dirty="0" smtClean="0">
                <a:solidFill>
                  <a:srgbClr val="C00000"/>
                </a:solidFill>
              </a:rPr>
              <a:t>أهمية و دور الخدمات </a:t>
            </a:r>
          </a:p>
          <a:p>
            <a:pPr algn="r" rtl="1"/>
            <a:endParaRPr lang="ar-DZ" sz="2800" b="1" u="sng" dirty="0" smtClean="0">
              <a:solidFill>
                <a:schemeClr val="tx1"/>
              </a:solidFill>
            </a:endParaRPr>
          </a:p>
        </p:txBody>
      </p:sp>
      <p:pic>
        <p:nvPicPr>
          <p:cNvPr id="7170" name="Picture 2"/>
          <p:cNvPicPr>
            <a:picLocks noChangeAspect="1" noChangeArrowheads="1"/>
          </p:cNvPicPr>
          <p:nvPr/>
        </p:nvPicPr>
        <p:blipFill>
          <a:blip r:embed="rId2"/>
          <a:srcRect/>
          <a:stretch>
            <a:fillRect/>
          </a:stretch>
        </p:blipFill>
        <p:spPr bwMode="auto">
          <a:xfrm>
            <a:off x="0" y="642918"/>
            <a:ext cx="9144000" cy="585791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lstStyle/>
          <a:p>
            <a:pPr rtl="1"/>
            <a:r>
              <a:rPr lang="en-US" sz="3600" b="1" dirty="0" smtClean="0"/>
              <a:t>I</a:t>
            </a:r>
            <a:r>
              <a:rPr lang="ar-DZ" sz="3600" b="1" dirty="0" smtClean="0"/>
              <a:t>ـ مقدمة عن الخدمات</a:t>
            </a:r>
            <a:endParaRPr lang="fr-FR" sz="3600" b="1" dirty="0"/>
          </a:p>
        </p:txBody>
      </p:sp>
      <p:sp>
        <p:nvSpPr>
          <p:cNvPr id="3" name="Sous-titre 2"/>
          <p:cNvSpPr>
            <a:spLocks noGrp="1"/>
          </p:cNvSpPr>
          <p:nvPr>
            <p:ph type="subTitle" idx="1"/>
          </p:nvPr>
        </p:nvSpPr>
        <p:spPr>
          <a:xfrm>
            <a:off x="285720" y="785794"/>
            <a:ext cx="8501122" cy="5715040"/>
          </a:xfrm>
        </p:spPr>
        <p:txBody>
          <a:bodyPr/>
          <a:lstStyle/>
          <a:p>
            <a:pPr rtl="1"/>
            <a:r>
              <a:rPr lang="ar-DZ" b="1" dirty="0" smtClean="0">
                <a:solidFill>
                  <a:srgbClr val="C00000"/>
                </a:solidFill>
              </a:rPr>
              <a:t>1- </a:t>
            </a:r>
            <a:r>
              <a:rPr lang="ar-DZ" sz="2800" b="1" u="sng" dirty="0" smtClean="0">
                <a:solidFill>
                  <a:srgbClr val="C00000"/>
                </a:solidFill>
              </a:rPr>
              <a:t>أهمية و دور الخدمات </a:t>
            </a:r>
          </a:p>
          <a:p>
            <a:pPr algn="r" rtl="1"/>
            <a:endParaRPr lang="ar-DZ" sz="2800" b="1" u="sng" dirty="0" smtClean="0">
              <a:solidFill>
                <a:schemeClr val="tx1"/>
              </a:solidFill>
            </a:endParaRPr>
          </a:p>
        </p:txBody>
      </p:sp>
      <p:pic>
        <p:nvPicPr>
          <p:cNvPr id="8195" name="Picture 3"/>
          <p:cNvPicPr>
            <a:picLocks noChangeAspect="1" noChangeArrowheads="1"/>
          </p:cNvPicPr>
          <p:nvPr/>
        </p:nvPicPr>
        <p:blipFill>
          <a:blip r:embed="rId2"/>
          <a:srcRect/>
          <a:stretch>
            <a:fillRect/>
          </a:stretch>
        </p:blipFill>
        <p:spPr bwMode="auto">
          <a:xfrm>
            <a:off x="214282" y="1357298"/>
            <a:ext cx="8929718" cy="550070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2243</TotalTime>
  <Words>679</Words>
  <Application>Microsoft Office PowerPoint</Application>
  <PresentationFormat>On-screen Show (4:3)</PresentationFormat>
  <Paragraphs>74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Thème Office</vt:lpstr>
      <vt:lpstr>Iـ مقدمة عن الخدمات</vt:lpstr>
      <vt:lpstr>Iـ مقدمة عن الخدمات</vt:lpstr>
      <vt:lpstr>Iـ مقدمة عن الخدمات</vt:lpstr>
      <vt:lpstr>Iـ مقدمة عن الخدمات</vt:lpstr>
      <vt:lpstr>Iـ مقدمة عن الخدمات</vt:lpstr>
      <vt:lpstr>Iـ مقدمة عن الخدمات</vt:lpstr>
      <vt:lpstr>Iـ مقدمة عن الخدمات</vt:lpstr>
      <vt:lpstr>Iـ مقدمة عن الخدمات</vt:lpstr>
      <vt:lpstr>Iـ مقدمة عن الخدمات</vt:lpstr>
      <vt:lpstr>Iـ مقدمة عن الخدمات</vt:lpstr>
      <vt:lpstr>Iـ مقدمة عن الخدمات</vt:lpstr>
      <vt:lpstr>Iـ مقدمة عن الخدمات</vt:lpstr>
      <vt:lpstr>Iـ مقدمة عن الخدمات</vt:lpstr>
      <vt:lpstr>Iـ مقدمة عن الخدمات</vt:lpstr>
      <vt:lpstr>Iـ مقدمة عن الخدمات</vt:lpstr>
      <vt:lpstr>Iـ مقدمة عن الخدمات</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Iـ مقدمة عن الخدمات</dc:title>
  <dc:creator>cirta info</dc:creator>
  <cp:lastModifiedBy>MS</cp:lastModifiedBy>
  <cp:revision>103</cp:revision>
  <dcterms:created xsi:type="dcterms:W3CDTF">2018-10-29T17:19:40Z</dcterms:created>
  <dcterms:modified xsi:type="dcterms:W3CDTF">2023-11-22T07:19:20Z</dcterms:modified>
</cp:coreProperties>
</file>