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8" r:id="rId4"/>
    <p:sldId id="259" r:id="rId5"/>
    <p:sldId id="260" r:id="rId6"/>
    <p:sldId id="266" r:id="rId7"/>
    <p:sldId id="275" r:id="rId8"/>
    <p:sldId id="276" r:id="rId9"/>
    <p:sldId id="278" r:id="rId10"/>
    <p:sldId id="267" r:id="rId11"/>
    <p:sldId id="264" r:id="rId12"/>
    <p:sldId id="265" r:id="rId13"/>
    <p:sldId id="270" r:id="rId14"/>
    <p:sldId id="279" r:id="rId15"/>
    <p:sldId id="27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CE2408"/>
    <a:srgbClr val="E62A57"/>
    <a:srgbClr val="FF9999"/>
    <a:srgbClr val="FFCCCC"/>
    <a:srgbClr val="C65510"/>
    <a:srgbClr val="990033"/>
    <a:srgbClr val="800000"/>
    <a:srgbClr val="FF7C8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D134B-CABB-44A4-A7B6-D6187D83E63A}" type="datetimeFigureOut">
              <a:rPr lang="fr-FR" smtClean="0"/>
              <a:pPr/>
              <a:t>09/04/2021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BE93D-4B83-43A1-BA45-16BA1189ED1A}" type="slidenum">
              <a:rPr lang="fr-FR" smtClean="0"/>
              <a:pPr/>
              <a:t>‹N°›</a:t>
            </a:fld>
            <a:endParaRPr lang="fr-FR"/>
          </a:p>
        </p:txBody>
      </p:sp>
    </p:spTree>
    <p:extLst>
      <p:ext uri="{BB962C8B-B14F-4D97-AF65-F5344CB8AC3E}">
        <p14:creationId xmlns:p14="http://schemas.microsoft.com/office/powerpoint/2010/main" val="117145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8DBE93D-4B83-43A1-BA45-16BA1189ED1A}"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982DB963-958B-41FA-B867-C31F7E8F6EA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DB963-958B-41FA-B867-C31F7E8F6EA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DB963-958B-41FA-B867-C31F7E8F6EA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273435B-9432-4953-A545-40F884D99710}" type="datetimeFigureOut">
              <a:rPr lang="fr-FR" smtClean="0"/>
              <a:pPr/>
              <a:t>09/04/2021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982DB963-958B-41FA-B867-C31F7E8F6EA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73435B-9432-4953-A545-40F884D99710}" type="datetimeFigureOut">
              <a:rPr lang="fr-FR" smtClean="0"/>
              <a:pPr/>
              <a:t>09/04/2021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2DB963-958B-41FA-B867-C31F7E8F6EA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intent/tweet?text=%D8%A7%D9%84%D8%AD%D8%B5%D9%88%D9%84+%D8%B9%D9%84%D9%89+%D9%85%D8%A8%D8%AA%D9%83%D8%B1%D8%A7%D8%AA+%D8%A7%D9%84%D8%AA%D9%83%D9%86%D9%88%D9%84%D9%88%D8%AC%D9%8A%D8%A7+%D9%87%D9%88+%D8%A3%D8%B3%D8%A7%D8%B3+%D8%A7%D9%84%D8%AA%D9%86%D9%85%D9%8A%D8%A9+%D9%88%D8%A7%D9%84%D8%AE%D8%AF%D9%85%D8%A7%D8%AA+%D8%A7%D9%84%D9%85%D8%A7%D9%84%D9%8A%D8%A9+%D8%A7%D9%84%D8%B1%D9%82%D9%85%D9%8A%D8%A9.+%D9%88%D9%8A%D8%A8%D8%AF%D8%A3+%D9%87%D8%B0%D8%A7+%D8%A8%D8%A7%D9%84%D8%AD%D8%B5%D9%88%D9%84+%D8%B9%D9%84%D9%89+%D8%A3%D8%AF%D9%88%D8%A7%D8%AA+%D8%B1%D9%82%D9%85%D9%8A%D8%A9+%D8%A3%D8%B3%D8%A7%D8%B3%D9%8A%D8%A9+%D9%85%D8%AB%D9%84+%D8%A7%D9%84%D9%87%D9%88%D8%A7%D8%AA%D9%81+%D8%A7%D9%84%D9%85%D8%AD%D9%85%D9%88%D9%84%D8%A9+%D9%84%D9%84%D9%85%D8%B3%D8%AA%D9%87%D9%84%D9%83%D9%8A%D9%86+%D9%88%D8%B1%D9%82%D9%85%D9%86%D8%A9+%D8%A5%D8%AC%D8%B1%D8%A7%D8%A1%D8%A7%D8%AA+%D8%A7%D9%84%D8%A3%D8%B9%D9%85%D8%A7%D9%84+%D9%84%D9%84%D9%85%D9%86%D8%B4%D8%A2%D8%AA+%D8%A7%D9%84%D8%B5%D8%BA%D9%8A%D8%B1%D8%A9+%D9%88%D8%A7%D9%84%D9%85%D8%AA%D9%88%D8%B3%D8%B7%D8%A9.&amp;url=https://blogs.worldbank.org/ar/voices/kyf-yumkin-tsad-alkhdmat-almalyt-alrqmyt-alama-ywajh-jayht-fyrws-kwrwna/?cid=SHR_BlogSiteTweetable_AR_EXT&amp;via=Albankaldawli"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logs.worldbank.org/ar/voices/expanding-digital-financial-services-can-help-developing-economies-cope-crisis-now-and-boost-growth-lat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C:\Users\star\Desktop\ب.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658558" y="1196752"/>
            <a:ext cx="2160240"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rtl="1"/>
            <a:r>
              <a:rPr lang="ar-SA" sz="2800" b="1" dirty="0">
                <a:solidFill>
                  <a:srgbClr val="C00000"/>
                </a:solidFill>
              </a:rPr>
              <a:t>الحصول على التكنولوجيا والبنية التحتية الرقمية للخدمات المالية </a:t>
            </a:r>
            <a:r>
              <a:rPr lang="ar-SA" sz="2800" b="1" dirty="0" smtClean="0">
                <a:solidFill>
                  <a:srgbClr val="C00000"/>
                </a:solidFill>
              </a:rPr>
              <a:t>الرقمية</a:t>
            </a:r>
            <a:r>
              <a:rPr lang="ar-DZ" sz="2800" b="1" dirty="0" smtClean="0">
                <a:solidFill>
                  <a:srgbClr val="C00000"/>
                </a:solidFill>
              </a:rPr>
              <a:t>: </a:t>
            </a:r>
            <a:r>
              <a:rPr lang="ar-DZ" sz="2800" b="1" dirty="0" smtClean="0"/>
              <a:t>امتلاك الهواتف الذكية، الفجوة بين الجنسين، الهوية الرقمية (اعرف عميلك)، </a:t>
            </a:r>
            <a:r>
              <a:rPr lang="ar-DZ" sz="2800" b="1" dirty="0" err="1" smtClean="0"/>
              <a:t>رقمنة</a:t>
            </a:r>
            <a:r>
              <a:rPr lang="ar-DZ" sz="2800" b="1" dirty="0" smtClean="0"/>
              <a:t> منشآت الأعمال الصغيرة</a:t>
            </a:r>
            <a:endParaRPr lang="fr-FR" sz="2800" dirty="0"/>
          </a:p>
        </p:txBody>
      </p:sp>
      <p:sp>
        <p:nvSpPr>
          <p:cNvPr id="3" name="Ellipse 2"/>
          <p:cNvSpPr/>
          <p:nvPr/>
        </p:nvSpPr>
        <p:spPr>
          <a:xfrm>
            <a:off x="1403648" y="188640"/>
            <a:ext cx="5976664" cy="9001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smtClean="0">
                <a:solidFill>
                  <a:schemeClr val="tx1"/>
                </a:solidFill>
                <a:cs typeface="+mj-cs"/>
              </a:rPr>
              <a:t>أساليب تعزيز الشمول المالي الرقمي</a:t>
            </a:r>
            <a:endParaRPr lang="fr-FR" sz="3200" b="1" dirty="0">
              <a:solidFill>
                <a:schemeClr val="tx1"/>
              </a:solidFill>
              <a:cs typeface="+mj-cs"/>
            </a:endParaRPr>
          </a:p>
        </p:txBody>
      </p:sp>
      <p:sp>
        <p:nvSpPr>
          <p:cNvPr id="5" name="ZoneTexte 4"/>
          <p:cNvSpPr txBox="1"/>
          <p:nvPr/>
        </p:nvSpPr>
        <p:spPr>
          <a:xfrm>
            <a:off x="2051720" y="1196752"/>
            <a:ext cx="45005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rtl="1"/>
            <a:r>
              <a:rPr lang="ar-DZ" sz="2400" b="1" dirty="0" smtClean="0">
                <a:solidFill>
                  <a:srgbClr val="C00000"/>
                </a:solidFill>
              </a:rPr>
              <a:t>المدفوعات الرقمية: </a:t>
            </a:r>
            <a:r>
              <a:rPr lang="ar-DZ" sz="2400" b="1" dirty="0" smtClean="0">
                <a:solidFill>
                  <a:schemeClr val="tx1"/>
                </a:solidFill>
              </a:rPr>
              <a:t>ما ي</a:t>
            </a:r>
            <a:r>
              <a:rPr lang="ar-SA" sz="2400" b="1" dirty="0" smtClean="0"/>
              <a:t>نتج كميات </a:t>
            </a:r>
            <a:r>
              <a:rPr lang="ar-SA" sz="2400" b="1" dirty="0"/>
              <a:t>هائلة من بيانات المعاملات المفصلة التي يمكن استخدامها كأساس لتقدير الدخل، وتقييم المخاطر، وتقديم الخدمات المالية</a:t>
            </a:r>
            <a:endParaRPr lang="fr-FR" sz="2400" b="1" dirty="0"/>
          </a:p>
        </p:txBody>
      </p:sp>
      <p:sp>
        <p:nvSpPr>
          <p:cNvPr id="6" name="ZoneTexte 5"/>
          <p:cNvSpPr txBox="1"/>
          <p:nvPr/>
        </p:nvSpPr>
        <p:spPr>
          <a:xfrm>
            <a:off x="2051719" y="2798248"/>
            <a:ext cx="4487505"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r" rtl="1"/>
            <a:r>
              <a:rPr lang="ar-DZ" sz="2400" b="1" dirty="0" smtClean="0">
                <a:solidFill>
                  <a:srgbClr val="C00000"/>
                </a:solidFill>
              </a:rPr>
              <a:t>المدفوعات الرقمية: </a:t>
            </a:r>
            <a:r>
              <a:rPr lang="ar-SA" sz="2400" b="1" dirty="0" smtClean="0"/>
              <a:t>تُيسِّر الدفع </a:t>
            </a:r>
            <a:r>
              <a:rPr lang="ar-SA" sz="2400" b="1" dirty="0"/>
              <a:t>إلكترونيا، الذي تزداد أهميته خلال هذا الوقت الذي تشيع فيه ممارسات التباعد الاجتماعي. وتساعد المدفوعات الرقمية على تقنين أوضاع منشآت الأعمال الصغيرة والمتوسطة في بلدان الأسواق الصاعدة</a:t>
            </a:r>
            <a:endParaRPr lang="fr-FR" sz="2400" b="1" dirty="0"/>
          </a:p>
        </p:txBody>
      </p:sp>
      <p:sp>
        <p:nvSpPr>
          <p:cNvPr id="7" name="ZoneTexte 6"/>
          <p:cNvSpPr txBox="1"/>
          <p:nvPr/>
        </p:nvSpPr>
        <p:spPr>
          <a:xfrm>
            <a:off x="0" y="1136259"/>
            <a:ext cx="1835695"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rtl="1"/>
            <a:r>
              <a:rPr lang="ar-DZ" sz="2400" b="1" dirty="0">
                <a:solidFill>
                  <a:srgbClr val="C00000"/>
                </a:solidFill>
              </a:rPr>
              <a:t>تسريع وتيرة </a:t>
            </a:r>
            <a:r>
              <a:rPr lang="ar-DZ" sz="2400" b="1" dirty="0" err="1">
                <a:solidFill>
                  <a:srgbClr val="C00000"/>
                </a:solidFill>
              </a:rPr>
              <a:t>رقمنة</a:t>
            </a:r>
            <a:r>
              <a:rPr lang="ar-DZ" sz="2400" b="1" dirty="0">
                <a:solidFill>
                  <a:srgbClr val="C00000"/>
                </a:solidFill>
              </a:rPr>
              <a:t> الخدمات </a:t>
            </a:r>
            <a:r>
              <a:rPr lang="ar-DZ" sz="2400" b="1" dirty="0" smtClean="0">
                <a:solidFill>
                  <a:srgbClr val="C00000"/>
                </a:solidFill>
              </a:rPr>
              <a:t>المالية:</a:t>
            </a:r>
          </a:p>
          <a:p>
            <a:pPr algn="ctr" rtl="1"/>
            <a:r>
              <a:rPr lang="ar-DZ" sz="2400" b="1" dirty="0" smtClean="0">
                <a:solidFill>
                  <a:schemeClr val="tx1"/>
                </a:solidFill>
              </a:rPr>
              <a:t>الجائحة ساهمت في زيادة الاعتماد على الخدمات المالية الرقمي، إجراء التحويلات الحكومية لهذا لابد من إدارة المخاطر ذات الصلة + اعتماد برامج التثقيف المالي</a:t>
            </a:r>
            <a:endParaRPr lang="fr-FR" sz="2400" b="1" dirty="0">
              <a:solidFill>
                <a:schemeClr val="tx1"/>
              </a:solidFill>
            </a:endParaRPr>
          </a:p>
        </p:txBody>
      </p:sp>
      <p:sp>
        <p:nvSpPr>
          <p:cNvPr id="9" name="ZoneTexte 8"/>
          <p:cNvSpPr txBox="1"/>
          <p:nvPr/>
        </p:nvSpPr>
        <p:spPr>
          <a:xfrm>
            <a:off x="2051720" y="5126194"/>
            <a:ext cx="45005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r" rtl="1"/>
            <a:r>
              <a:rPr lang="ar-DZ" sz="2400" b="1" dirty="0" smtClean="0"/>
              <a:t>الوصول إلى </a:t>
            </a:r>
            <a:r>
              <a:rPr lang="ar-SA" sz="2400" b="1" dirty="0" smtClean="0"/>
              <a:t>الشمول </a:t>
            </a:r>
            <a:r>
              <a:rPr lang="ar-SA" sz="2400" b="1" dirty="0"/>
              <a:t>المالي </a:t>
            </a:r>
            <a:r>
              <a:rPr lang="ar-SA" sz="2400" b="1" dirty="0" smtClean="0"/>
              <a:t>للنساء</a:t>
            </a:r>
            <a:r>
              <a:rPr lang="ar-DZ" sz="2400" b="1" dirty="0" smtClean="0"/>
              <a:t> (</a:t>
            </a:r>
            <a:r>
              <a:rPr lang="ar-SA" sz="2400" b="1" dirty="0" smtClean="0"/>
              <a:t>تأثير </a:t>
            </a:r>
            <a:r>
              <a:rPr lang="ar-SA" sz="2400" b="1" dirty="0"/>
              <a:t>المدفوعات الحكومية على </a:t>
            </a:r>
            <a:r>
              <a:rPr lang="ar-SA" sz="2400" b="1" dirty="0" smtClean="0"/>
              <a:t>النساء</a:t>
            </a:r>
            <a:r>
              <a:rPr lang="ar-DZ" sz="2400" b="1" dirty="0" smtClean="0"/>
              <a:t>)</a:t>
            </a:r>
            <a:endParaRPr lang="fr-FR"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ar\Desktop\rr.png"/>
          <p:cNvPicPr>
            <a:picLocks noChangeAspect="1" noChangeArrowheads="1"/>
          </p:cNvPicPr>
          <p:nvPr/>
        </p:nvPicPr>
        <p:blipFill>
          <a:blip r:embed="rId2"/>
          <a:srcRect/>
          <a:stretch>
            <a:fillRect/>
          </a:stretch>
        </p:blipFill>
        <p:spPr bwMode="auto">
          <a:xfrm>
            <a:off x="891502" y="11659"/>
            <a:ext cx="5786478" cy="6877050"/>
          </a:xfrm>
          <a:prstGeom prst="rect">
            <a:avLst/>
          </a:prstGeom>
          <a:noFill/>
        </p:spPr>
      </p:pic>
      <p:sp>
        <p:nvSpPr>
          <p:cNvPr id="7" name="Rectangle 6"/>
          <p:cNvSpPr/>
          <p:nvPr/>
        </p:nvSpPr>
        <p:spPr>
          <a:xfrm>
            <a:off x="4211960" y="5373216"/>
            <a:ext cx="4932040" cy="707886"/>
          </a:xfrm>
          <a:prstGeom prst="rect">
            <a:avLst/>
          </a:prstGeom>
          <a:effectLst>
            <a:outerShdw blurRad="152400" dist="317500" dir="5400000" sx="90000" sy="-19000" rotWithShape="0">
              <a:prstClr val="black">
                <a:alpha val="15000"/>
              </a:prstClr>
            </a:outerShdw>
          </a:effectLst>
          <a:scene3d>
            <a:camera prst="isometricOffAxis1Right"/>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r>
              <a:rPr lang="ar-DZ" sz="4000" b="1" dirty="0" smtClean="0">
                <a:solidFill>
                  <a:schemeClr val="tx1"/>
                </a:solidFill>
              </a:rPr>
              <a:t>واقع الشمول المالي الرقمي</a:t>
            </a:r>
          </a:p>
        </p:txBody>
      </p:sp>
      <p:sp>
        <p:nvSpPr>
          <p:cNvPr id="11" name="Ellipse 10"/>
          <p:cNvSpPr/>
          <p:nvPr/>
        </p:nvSpPr>
        <p:spPr>
          <a:xfrm>
            <a:off x="-20847" y="4624953"/>
            <a:ext cx="4848284" cy="207170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t>-2-</a:t>
            </a:r>
          </a:p>
          <a:p>
            <a:pPr algn="ctr" rtl="1"/>
            <a:r>
              <a:rPr lang="ar-DZ" sz="2200" b="1" dirty="0" smtClean="0"/>
              <a:t>وحاليا تصل نسبة من يمتلك حسابا من البالغين إلى 69% مقابل 62% عام 2014 و51%عام 2011، إلا ان الفوارق بين المناطق والاقاليم لا تزال واسعة,</a:t>
            </a:r>
            <a:endParaRPr lang="fr-FR" sz="2200" b="1" dirty="0">
              <a:latin typeface="Simplified Arabic" pitchFamily="18" charset="-78"/>
              <a:cs typeface="Simplified Arabic" pitchFamily="18" charset="-78"/>
            </a:endParaRPr>
          </a:p>
        </p:txBody>
      </p:sp>
      <p:sp>
        <p:nvSpPr>
          <p:cNvPr id="12" name="Ellipse 11"/>
          <p:cNvSpPr/>
          <p:nvPr/>
        </p:nvSpPr>
        <p:spPr>
          <a:xfrm>
            <a:off x="4499992" y="692696"/>
            <a:ext cx="4644008" cy="4408827"/>
          </a:xfrm>
          <a:prstGeom prst="ellipse">
            <a:avLst/>
          </a:prstGeom>
          <a:ln>
            <a:solidFill>
              <a:srgbClr val="E62A57"/>
            </a:solidFill>
          </a:ln>
        </p:spPr>
        <p:style>
          <a:lnRef idx="2">
            <a:schemeClr val="accent5"/>
          </a:lnRef>
          <a:fillRef idx="1">
            <a:schemeClr val="lt1"/>
          </a:fillRef>
          <a:effectRef idx="0">
            <a:schemeClr val="accent5"/>
          </a:effectRef>
          <a:fontRef idx="minor">
            <a:schemeClr val="dk1"/>
          </a:fontRef>
        </p:style>
        <p:txBody>
          <a:bodyPr rtlCol="0" anchor="ctr"/>
          <a:lstStyle/>
          <a:p>
            <a:pPr indent="215900" algn="ctr" rtl="1">
              <a:spcBef>
                <a:spcPts val="600"/>
              </a:spcBef>
              <a:spcAft>
                <a:spcPts val="0"/>
              </a:spcAft>
            </a:pPr>
            <a:r>
              <a:rPr lang="ar-DZ" sz="2400" b="1" dirty="0" smtClean="0"/>
              <a:t>-1-</a:t>
            </a:r>
          </a:p>
          <a:p>
            <a:pPr indent="215900" algn="just" rtl="1">
              <a:spcBef>
                <a:spcPts val="600"/>
              </a:spcBef>
              <a:spcAft>
                <a:spcPts val="0"/>
              </a:spcAft>
            </a:pPr>
            <a:r>
              <a:rPr lang="ar-DZ" sz="2400" b="1" dirty="0"/>
              <a:t>قام 52% من الاشخاص البالغين بإرسال أو تلقي مدفوعات رقمية خلال سنة 2016، مقابل 42% في عام 2014، وقد دخلت المؤسسات التكنولوجية العملاقة في المجال المالي لتقديم طائفة واسعة من الخدمات عبر منصاتها التكنولوجية</a:t>
            </a:r>
            <a:endParaRPr lang="fr-FR" sz="1600" b="1" dirty="0">
              <a:effectLst/>
              <a:latin typeface="Calibri"/>
              <a:ea typeface="Calibri"/>
              <a:cs typeface="Arial"/>
            </a:endParaRPr>
          </a:p>
        </p:txBody>
      </p:sp>
      <p:sp>
        <p:nvSpPr>
          <p:cNvPr id="14" name="Ellipse 13"/>
          <p:cNvSpPr/>
          <p:nvPr/>
        </p:nvSpPr>
        <p:spPr>
          <a:xfrm>
            <a:off x="-28911" y="2357429"/>
            <a:ext cx="3993688" cy="226752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400" b="1" dirty="0" smtClean="0"/>
              <a:t>-</a:t>
            </a:r>
            <a:r>
              <a:rPr lang="ar-DZ" sz="2400" b="1" dirty="0" smtClean="0"/>
              <a:t>3-</a:t>
            </a:r>
          </a:p>
          <a:p>
            <a:pPr algn="ctr" rtl="1"/>
            <a:r>
              <a:rPr lang="ar-DZ" sz="2400" b="1" dirty="0"/>
              <a:t>ففي البلدان المرتفعة الدخل تصل هذه النسبة إلى 94% بينما لا تتجاوز 63%في البلدان النامية</a:t>
            </a:r>
            <a:endParaRPr lang="fr-FR" sz="2400" b="1" dirty="0">
              <a:latin typeface="Simplified Arabic" pitchFamily="18" charset="-78"/>
              <a:cs typeface="Simplified Arabic" pitchFamily="18" charset="-78"/>
            </a:endParaRPr>
          </a:p>
          <a:p>
            <a:pPr algn="ctr" rtl="1"/>
            <a:endParaRPr lang="ar-DZ" sz="2400" b="1" dirty="0" smtClean="0"/>
          </a:p>
        </p:txBody>
      </p:sp>
      <p:sp>
        <p:nvSpPr>
          <p:cNvPr id="15" name="Ellipse 14"/>
          <p:cNvSpPr/>
          <p:nvPr/>
        </p:nvSpPr>
        <p:spPr>
          <a:xfrm>
            <a:off x="93642" y="-27341"/>
            <a:ext cx="4747666" cy="2357454"/>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t>-4-</a:t>
            </a:r>
          </a:p>
          <a:p>
            <a:pPr algn="ctr" rtl="1"/>
            <a:r>
              <a:rPr lang="ar-DZ" sz="2400" b="1" dirty="0" smtClean="0"/>
              <a:t>يملك </a:t>
            </a:r>
            <a:r>
              <a:rPr lang="ar-DZ" sz="2400" b="1" dirty="0"/>
              <a:t>72% من الرجال حسابات مالية، مقابل 65% من النساء، أي بفجوة قدرها 7 نقاط مئوية ولم تتغير عبر السنين</a:t>
            </a:r>
            <a:endParaRPr lang="fr-FR"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Terminateur 5"/>
          <p:cNvSpPr/>
          <p:nvPr/>
        </p:nvSpPr>
        <p:spPr>
          <a:xfrm>
            <a:off x="0" y="103291"/>
            <a:ext cx="6572296" cy="1468321"/>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400" b="1" dirty="0" smtClean="0"/>
              <a:t>وبحسب </a:t>
            </a:r>
            <a:r>
              <a:rPr lang="ar-DZ" sz="2400" b="1" dirty="0"/>
              <a:t>المؤشر العالمي للشمول المالي لعام 2017، يمتلك نحو 37% فقط من البالغين حسابات مصرفية مقارنة بالمعدل العالمي الذي وصل إلى </a:t>
            </a:r>
            <a:r>
              <a:rPr lang="ar-DZ" sz="2400" b="1" dirty="0" smtClean="0"/>
              <a:t>68.5%</a:t>
            </a:r>
            <a:endParaRPr lang="fr-FR" sz="2400" b="1" dirty="0">
              <a:latin typeface="Simplified Arabic" pitchFamily="18" charset="-78"/>
              <a:cs typeface="Simplified Arabic" pitchFamily="18" charset="-78"/>
            </a:endParaRPr>
          </a:p>
        </p:txBody>
      </p:sp>
      <p:sp>
        <p:nvSpPr>
          <p:cNvPr id="7" name="Organigramme : Terminateur 6"/>
          <p:cNvSpPr/>
          <p:nvPr/>
        </p:nvSpPr>
        <p:spPr>
          <a:xfrm>
            <a:off x="179512" y="1700808"/>
            <a:ext cx="7035694" cy="1512168"/>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400" b="1" dirty="0">
                <a:solidFill>
                  <a:srgbClr val="7030A0"/>
                </a:solidFill>
              </a:rPr>
              <a:t>ولا سيما في فئة الشباب الذين تتراوح أعمارهم بين 15-24 سنة، إذ تتدنى نسبة من يملكون حسابات مالية منهم إلى 21% بحسب قاعدة بيانات البنك الدولي </a:t>
            </a:r>
            <a:r>
              <a:rPr lang="fr-FR" sz="2400" b="1" dirty="0">
                <a:solidFill>
                  <a:srgbClr val="7030A0"/>
                </a:solidFill>
              </a:rPr>
              <a:t>Global </a:t>
            </a:r>
            <a:r>
              <a:rPr lang="fr-FR" sz="2400" b="1" dirty="0" err="1">
                <a:solidFill>
                  <a:srgbClr val="7030A0"/>
                </a:solidFill>
              </a:rPr>
              <a:t>Findex</a:t>
            </a:r>
            <a:r>
              <a:rPr lang="ar-DZ" sz="2400" b="1" dirty="0">
                <a:solidFill>
                  <a:srgbClr val="7030A0"/>
                </a:solidFill>
              </a:rPr>
              <a:t> وهي أدنى نسبة في العالم</a:t>
            </a:r>
            <a:endParaRPr lang="fr-FR" sz="2400" b="1" dirty="0">
              <a:solidFill>
                <a:srgbClr val="7030A0"/>
              </a:solidFill>
            </a:endParaRPr>
          </a:p>
        </p:txBody>
      </p:sp>
      <p:sp>
        <p:nvSpPr>
          <p:cNvPr id="8" name="Organigramme : Terminateur 7"/>
          <p:cNvSpPr/>
          <p:nvPr/>
        </p:nvSpPr>
        <p:spPr>
          <a:xfrm>
            <a:off x="0" y="3359842"/>
            <a:ext cx="7678636" cy="1149278"/>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DZ" sz="2400" b="1" dirty="0">
                <a:solidFill>
                  <a:schemeClr val="accent6">
                    <a:lumMod val="50000"/>
                  </a:schemeClr>
                </a:solidFill>
              </a:rPr>
              <a:t>أما المرأة </a:t>
            </a:r>
            <a:r>
              <a:rPr lang="ar-DZ" sz="2400" b="1" dirty="0" smtClean="0">
                <a:solidFill>
                  <a:schemeClr val="accent6">
                    <a:lumMod val="50000"/>
                  </a:schemeClr>
                </a:solidFill>
              </a:rPr>
              <a:t>فهي </a:t>
            </a:r>
            <a:r>
              <a:rPr lang="ar-DZ" sz="2400" b="1" dirty="0">
                <a:solidFill>
                  <a:schemeClr val="accent6">
                    <a:lumMod val="50000"/>
                  </a:schemeClr>
                </a:solidFill>
              </a:rPr>
              <a:t>ايضا تعاني من الإقصاء فيما يتعلق بالتعاملات المالية والمصرفية ، حيث لم تتجاوز نسبة النساء اللواتي يملكن حسابا مصرفيا 26%، وهي الأدنى عالميا لعام 2017</a:t>
            </a:r>
            <a:endParaRPr lang="fr-FR" sz="2400" b="1" dirty="0">
              <a:solidFill>
                <a:schemeClr val="accent6">
                  <a:lumMod val="50000"/>
                </a:schemeClr>
              </a:solidFill>
            </a:endParaRPr>
          </a:p>
        </p:txBody>
      </p:sp>
      <p:sp>
        <p:nvSpPr>
          <p:cNvPr id="10" name="Chevron 9"/>
          <p:cNvSpPr/>
          <p:nvPr/>
        </p:nvSpPr>
        <p:spPr>
          <a:xfrm>
            <a:off x="6083008" y="373104"/>
            <a:ext cx="1143008" cy="928694"/>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smtClean="0">
                <a:solidFill>
                  <a:schemeClr val="tx1"/>
                </a:solidFill>
                <a:latin typeface="Simplified Arabic" pitchFamily="18" charset="-78"/>
                <a:cs typeface="Simplified Arabic" pitchFamily="18" charset="-78"/>
              </a:rPr>
              <a:t>1</a:t>
            </a:r>
            <a:endParaRPr lang="fr-FR" sz="2800" b="1" dirty="0">
              <a:solidFill>
                <a:schemeClr val="tx1"/>
              </a:solidFill>
              <a:latin typeface="Simplified Arabic" pitchFamily="18" charset="-78"/>
              <a:cs typeface="Simplified Arabic" pitchFamily="18" charset="-78"/>
            </a:endParaRPr>
          </a:p>
        </p:txBody>
      </p:sp>
      <p:sp>
        <p:nvSpPr>
          <p:cNvPr id="11" name="Chevron 10"/>
          <p:cNvSpPr/>
          <p:nvPr/>
        </p:nvSpPr>
        <p:spPr>
          <a:xfrm>
            <a:off x="6649251" y="1857364"/>
            <a:ext cx="1143008" cy="10715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800" b="1" dirty="0" smtClean="0">
                <a:solidFill>
                  <a:schemeClr val="tx1"/>
                </a:solidFill>
                <a:latin typeface="Simplified Arabic" pitchFamily="18" charset="-78"/>
                <a:cs typeface="Simplified Arabic" pitchFamily="18" charset="-78"/>
              </a:rPr>
              <a:t>2</a:t>
            </a:r>
            <a:endParaRPr lang="fr-FR" sz="2800" b="1" dirty="0">
              <a:solidFill>
                <a:schemeClr val="tx1"/>
              </a:solidFill>
              <a:latin typeface="Simplified Arabic" pitchFamily="18" charset="-78"/>
              <a:cs typeface="Simplified Arabic" pitchFamily="18" charset="-78"/>
            </a:endParaRPr>
          </a:p>
        </p:txBody>
      </p:sp>
      <p:sp>
        <p:nvSpPr>
          <p:cNvPr id="12" name="Chevron 11"/>
          <p:cNvSpPr/>
          <p:nvPr/>
        </p:nvSpPr>
        <p:spPr>
          <a:xfrm>
            <a:off x="7226016" y="3359842"/>
            <a:ext cx="1143008" cy="1071570"/>
          </a:xfrm>
          <a:prstGeom prst="chevron">
            <a:avLst>
              <a:gd name="adj" fmla="val 5303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800" b="1" dirty="0" smtClean="0">
                <a:solidFill>
                  <a:schemeClr val="tx1"/>
                </a:solidFill>
                <a:latin typeface="Simplified Arabic" pitchFamily="18" charset="-78"/>
                <a:cs typeface="Simplified Arabic" pitchFamily="18" charset="-78"/>
              </a:rPr>
              <a:t>3</a:t>
            </a:r>
            <a:endParaRPr lang="fr-FR" sz="2800" b="1" dirty="0">
              <a:solidFill>
                <a:schemeClr val="tx1"/>
              </a:solidFill>
              <a:latin typeface="Simplified Arabic" pitchFamily="18" charset="-78"/>
              <a:cs typeface="Simplified Arabic" pitchFamily="18" charset="-78"/>
            </a:endParaRPr>
          </a:p>
        </p:txBody>
      </p:sp>
      <p:sp>
        <p:nvSpPr>
          <p:cNvPr id="14" name="Rectangle 13"/>
          <p:cNvSpPr/>
          <p:nvPr/>
        </p:nvSpPr>
        <p:spPr>
          <a:xfrm rot="3438098">
            <a:off x="6314730" y="965267"/>
            <a:ext cx="3718384" cy="1754326"/>
          </a:xfrm>
          <a:prstGeom prst="rect">
            <a:avLst/>
          </a:prstGeom>
          <a:effectLst>
            <a:outerShdw blurRad="152400" dist="317500" dir="5400000" sx="90000" sy="-19000" rotWithShape="0">
              <a:prstClr val="black">
                <a:alpha val="15000"/>
              </a:prstClr>
            </a:outerShdw>
          </a:effectLst>
          <a:scene3d>
            <a:camera prst="perspectiveHeroicExtremeLeftFacing"/>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ar-DZ" sz="5400" b="1" dirty="0" smtClean="0">
                <a:ln w="10541" cmpd="sng">
                  <a:solidFill>
                    <a:schemeClr val="accent1">
                      <a:shade val="88000"/>
                      <a:satMod val="110000"/>
                    </a:schemeClr>
                  </a:solidFill>
                  <a:prstDash val="solid"/>
                </a:ln>
                <a:solidFill>
                  <a:schemeClr val="tx1"/>
                </a:solidFill>
                <a:latin typeface="Andalus" pitchFamily="18" charset="-78"/>
                <a:cs typeface="Andalus" pitchFamily="18" charset="-78"/>
              </a:rPr>
              <a:t>بالنسبة للمنطقة العربية</a:t>
            </a:r>
            <a:endParaRPr lang="fr-FR" sz="5400" b="1" dirty="0">
              <a:ln w="10541" cmpd="sng">
                <a:solidFill>
                  <a:schemeClr val="accent1">
                    <a:shade val="88000"/>
                    <a:satMod val="110000"/>
                  </a:schemeClr>
                </a:solidFill>
                <a:prstDash val="solid"/>
              </a:ln>
              <a:solidFill>
                <a:schemeClr val="tx1"/>
              </a:solidFill>
            </a:endParaRPr>
          </a:p>
        </p:txBody>
      </p:sp>
      <p:sp>
        <p:nvSpPr>
          <p:cNvPr id="15" name="Organigramme : Terminateur 14"/>
          <p:cNvSpPr/>
          <p:nvPr/>
        </p:nvSpPr>
        <p:spPr>
          <a:xfrm>
            <a:off x="0" y="4661400"/>
            <a:ext cx="9001156" cy="2007959"/>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lnSpc>
                <a:spcPct val="115000"/>
              </a:lnSpc>
              <a:spcBef>
                <a:spcPts val="600"/>
              </a:spcBef>
              <a:spcAft>
                <a:spcPts val="0"/>
              </a:spcAft>
            </a:pPr>
            <a:r>
              <a:rPr lang="ar-DZ" sz="2400" b="1" dirty="0"/>
              <a:t>نسبة 15.2% من البالغين الذين لديهم حسابات مصرفية في المنطقة العربية قد استخدموا الهاتف النقال أو الانترنت للنفاذ إلى حساباتهم المصرفية عام 2017، </a:t>
            </a:r>
            <a:r>
              <a:rPr lang="ar-DZ" sz="2400" b="1" dirty="0" smtClean="0"/>
              <a:t>و09</a:t>
            </a:r>
            <a:r>
              <a:rPr lang="ar-DZ" sz="2400" b="1" dirty="0"/>
              <a:t>% فقط من البالغين قاموا بدفع فواتير أو التسوق عبر الانترنت، وتبقى هذه النسب هي الأدنى مقارنة بالمعدل العالمي الذي سجل 36.4%</a:t>
            </a:r>
            <a:endParaRPr lang="fr-FR" sz="2400" b="1" dirty="0"/>
          </a:p>
        </p:txBody>
      </p:sp>
      <p:sp>
        <p:nvSpPr>
          <p:cNvPr id="16" name="Chevron 15"/>
          <p:cNvSpPr/>
          <p:nvPr/>
        </p:nvSpPr>
        <p:spPr>
          <a:xfrm>
            <a:off x="8298623" y="5129594"/>
            <a:ext cx="1143008" cy="1071570"/>
          </a:xfrm>
          <a:prstGeom prst="chevron">
            <a:avLst>
              <a:gd name="adj" fmla="val 5151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2800" b="1" dirty="0" smtClean="0">
                <a:solidFill>
                  <a:schemeClr val="tx1"/>
                </a:solidFill>
                <a:latin typeface="Simplified Arabic" pitchFamily="18" charset="-78"/>
                <a:cs typeface="Simplified Arabic" pitchFamily="18" charset="-78"/>
              </a:rPr>
              <a:t>4</a:t>
            </a:r>
            <a:endParaRPr lang="fr-FR" sz="2800"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star\Desktop\11.jpg"/>
          <p:cNvPicPr>
            <a:picLocks noChangeAspect="1" noChangeArrowheads="1"/>
          </p:cNvPicPr>
          <p:nvPr/>
        </p:nvPicPr>
        <p:blipFill>
          <a:blip r:embed="rId3"/>
          <a:srcRect/>
          <a:stretch>
            <a:fillRect/>
          </a:stretch>
        </p:blipFill>
        <p:spPr bwMode="auto">
          <a:xfrm>
            <a:off x="7005284" y="4724400"/>
            <a:ext cx="2143125" cy="2133600"/>
          </a:xfrm>
          <a:prstGeom prst="rect">
            <a:avLst/>
          </a:prstGeom>
          <a:noFill/>
        </p:spPr>
      </p:pic>
      <p:sp>
        <p:nvSpPr>
          <p:cNvPr id="5" name="Rectangle 4"/>
          <p:cNvSpPr/>
          <p:nvPr/>
        </p:nvSpPr>
        <p:spPr>
          <a:xfrm rot="15498470">
            <a:off x="6061532" y="2401203"/>
            <a:ext cx="4810306" cy="830997"/>
          </a:xfrm>
          <a:prstGeom prst="rect">
            <a:avLst/>
          </a:prstGeom>
          <a:effectLst>
            <a:outerShdw blurRad="152400" dist="317500" dir="5400000" sx="90000" sy="-19000" rotWithShape="0">
              <a:prstClr val="black">
                <a:alpha val="15000"/>
              </a:prstClr>
            </a:outerShdw>
          </a:effectLst>
          <a:scene3d>
            <a:camera prst="perspectiveHeroicExtremeLeftFacing"/>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ar-DZ"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النتائج</a:t>
            </a:r>
          </a:p>
        </p:txBody>
      </p:sp>
      <p:pic>
        <p:nvPicPr>
          <p:cNvPr id="25604" name="Picture 4" descr="Ppt vectoriel numérique, étape, Commerce, Matériau Ppt PNG et vecteur"/>
          <p:cNvPicPr>
            <a:picLocks noChangeAspect="1" noChangeArrowheads="1"/>
          </p:cNvPicPr>
          <p:nvPr/>
        </p:nvPicPr>
        <p:blipFill>
          <a:blip r:embed="rId4"/>
          <a:srcRect/>
          <a:stretch>
            <a:fillRect/>
          </a:stretch>
        </p:blipFill>
        <p:spPr bwMode="auto">
          <a:xfrm>
            <a:off x="-18256" y="0"/>
            <a:ext cx="7884368" cy="6858000"/>
          </a:xfrm>
          <a:prstGeom prst="rect">
            <a:avLst/>
          </a:prstGeom>
          <a:noFill/>
        </p:spPr>
      </p:pic>
      <p:sp>
        <p:nvSpPr>
          <p:cNvPr id="7" name="ZoneTexte 6"/>
          <p:cNvSpPr txBox="1"/>
          <p:nvPr/>
        </p:nvSpPr>
        <p:spPr>
          <a:xfrm>
            <a:off x="214282" y="911593"/>
            <a:ext cx="2714612" cy="1938992"/>
          </a:xfrm>
          <a:prstGeom prst="rect">
            <a:avLst/>
          </a:prstGeom>
          <a:noFill/>
        </p:spPr>
        <p:txBody>
          <a:bodyPr wrap="square" rtlCol="0">
            <a:spAutoFit/>
          </a:bodyPr>
          <a:lstStyle/>
          <a:p>
            <a:pPr algn="ctr"/>
            <a:r>
              <a:rPr lang="ar-DZ" sz="2000" b="1" dirty="0"/>
              <a:t>- انتشار الخدمات المالية الرقمية كان بفضل: انخفاض التكلفة، توفر البيئة الأمنية وكذا البنية التحتية، فرض التباعد الاجتماعي بسبب فيروس كورونا؛</a:t>
            </a:r>
            <a:endParaRPr lang="fr-FR" sz="2000" b="1" dirty="0">
              <a:solidFill>
                <a:srgbClr val="C65510"/>
              </a:solidFill>
              <a:latin typeface="Simplified Arabic" pitchFamily="18" charset="-78"/>
              <a:cs typeface="Simplified Arabic" pitchFamily="18" charset="-78"/>
            </a:endParaRPr>
          </a:p>
        </p:txBody>
      </p:sp>
      <p:sp>
        <p:nvSpPr>
          <p:cNvPr id="8" name="ZoneTexte 7"/>
          <p:cNvSpPr txBox="1"/>
          <p:nvPr/>
        </p:nvSpPr>
        <p:spPr>
          <a:xfrm>
            <a:off x="4499992" y="850038"/>
            <a:ext cx="2858058" cy="2246769"/>
          </a:xfrm>
          <a:prstGeom prst="rect">
            <a:avLst/>
          </a:prstGeom>
          <a:noFill/>
        </p:spPr>
        <p:txBody>
          <a:bodyPr wrap="square" rtlCol="0">
            <a:spAutoFit/>
          </a:bodyPr>
          <a:lstStyle/>
          <a:p>
            <a:pPr algn="ctr" rtl="1"/>
            <a:r>
              <a:rPr lang="ar-DZ" sz="2000" b="1" dirty="0"/>
              <a:t>قد أصبحت منطقة أفريقيا جنوب الصحراء رائدة في مجال الخدمات المالية عبر الهاتف المحمول حيث أن أكثر من خمس السكان البالغين لديهم حسابات لإجراء معاملات مالية عبر الهاتف المحمول</a:t>
            </a:r>
            <a:r>
              <a:rPr lang="ar-SA" sz="2000" b="1" dirty="0"/>
              <a:t>؛</a:t>
            </a:r>
            <a:endParaRPr lang="fr-FR" sz="2000" b="1" dirty="0"/>
          </a:p>
        </p:txBody>
      </p:sp>
      <p:sp>
        <p:nvSpPr>
          <p:cNvPr id="9" name="ZoneTexte 8"/>
          <p:cNvSpPr txBox="1"/>
          <p:nvPr/>
        </p:nvSpPr>
        <p:spPr>
          <a:xfrm>
            <a:off x="192558" y="4194323"/>
            <a:ext cx="2714612" cy="2123658"/>
          </a:xfrm>
          <a:prstGeom prst="rect">
            <a:avLst/>
          </a:prstGeom>
          <a:noFill/>
        </p:spPr>
        <p:txBody>
          <a:bodyPr wrap="square" rtlCol="0">
            <a:spAutoFit/>
          </a:bodyPr>
          <a:lstStyle/>
          <a:p>
            <a:pPr algn="ctr" rtl="1"/>
            <a:r>
              <a:rPr lang="ar-DZ" sz="2200" b="1" dirty="0"/>
              <a:t>لا تزال المنطقة العربية تعاني من فوارق ملموسة مقارنة بالمناطق الأخرى ولا سيما في فئة الشباب الذين تتراوح أعمارهم بين 15-24 </a:t>
            </a:r>
            <a:r>
              <a:rPr lang="ar-DZ" sz="2200" b="1" dirty="0" smtClean="0"/>
              <a:t>سنة؛</a:t>
            </a:r>
            <a:endParaRPr lang="fr-FR" sz="2200" b="1" dirty="0"/>
          </a:p>
        </p:txBody>
      </p:sp>
      <p:sp>
        <p:nvSpPr>
          <p:cNvPr id="10" name="ZoneTexte 9"/>
          <p:cNvSpPr txBox="1"/>
          <p:nvPr/>
        </p:nvSpPr>
        <p:spPr>
          <a:xfrm>
            <a:off x="4881233" y="4194323"/>
            <a:ext cx="2664296" cy="1938992"/>
          </a:xfrm>
          <a:prstGeom prst="rect">
            <a:avLst/>
          </a:prstGeom>
          <a:noFill/>
        </p:spPr>
        <p:txBody>
          <a:bodyPr wrap="square" rtlCol="0">
            <a:spAutoFit/>
          </a:bodyPr>
          <a:lstStyle/>
          <a:p>
            <a:pPr algn="ctr"/>
            <a:r>
              <a:rPr lang="ar-DZ" sz="2400" b="1" dirty="0"/>
              <a:t>وجود فجوة رقمية واضحة بين الجنسين أدى إلى تراجع في النتائج المحققة لتطبيق الشمول المالي الرقمي</a:t>
            </a:r>
            <a:endParaRPr lang="fr-FR" sz="2200" b="1" dirty="0">
              <a:solidFill>
                <a:srgbClr val="990033"/>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ar\Desktop\rr.png"/>
          <p:cNvPicPr>
            <a:picLocks noChangeAspect="1" noChangeArrowheads="1"/>
          </p:cNvPicPr>
          <p:nvPr/>
        </p:nvPicPr>
        <p:blipFill>
          <a:blip r:embed="rId2"/>
          <a:srcRect/>
          <a:stretch>
            <a:fillRect/>
          </a:stretch>
        </p:blipFill>
        <p:spPr bwMode="auto">
          <a:xfrm>
            <a:off x="891502" y="11659"/>
            <a:ext cx="5786478" cy="6877050"/>
          </a:xfrm>
          <a:prstGeom prst="rect">
            <a:avLst/>
          </a:prstGeom>
          <a:noFill/>
        </p:spPr>
      </p:pic>
      <p:sp>
        <p:nvSpPr>
          <p:cNvPr id="7" name="Rectangle 6"/>
          <p:cNvSpPr/>
          <p:nvPr/>
        </p:nvSpPr>
        <p:spPr>
          <a:xfrm>
            <a:off x="4211960" y="5373216"/>
            <a:ext cx="4932040" cy="707886"/>
          </a:xfrm>
          <a:prstGeom prst="rect">
            <a:avLst/>
          </a:prstGeom>
          <a:effectLst>
            <a:outerShdw blurRad="152400" dist="317500" dir="5400000" sx="90000" sy="-19000" rotWithShape="0">
              <a:prstClr val="black">
                <a:alpha val="15000"/>
              </a:prstClr>
            </a:outerShdw>
          </a:effectLst>
          <a:scene3d>
            <a:camera prst="isometricOffAxis1Right"/>
            <a:lightRig rig="threePt" dir="t"/>
          </a:scene3d>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r>
              <a:rPr lang="ar-DZ" sz="4000" b="1" dirty="0" smtClean="0">
                <a:solidFill>
                  <a:schemeClr val="tx1"/>
                </a:solidFill>
              </a:rPr>
              <a:t>المقترحات</a:t>
            </a:r>
          </a:p>
        </p:txBody>
      </p:sp>
      <p:sp>
        <p:nvSpPr>
          <p:cNvPr id="11" name="Ellipse 10"/>
          <p:cNvSpPr/>
          <p:nvPr/>
        </p:nvSpPr>
        <p:spPr>
          <a:xfrm>
            <a:off x="-20847" y="4268798"/>
            <a:ext cx="4848284" cy="2619911"/>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t>--1-</a:t>
            </a:r>
            <a:endParaRPr lang="ar-DZ" sz="2400" b="1" dirty="0" smtClean="0"/>
          </a:p>
          <a:p>
            <a:pPr algn="ctr" rtl="1"/>
            <a:r>
              <a:rPr lang="ar-SA" sz="2000" b="1" dirty="0"/>
              <a:t>يتعين على الحكومات على المدى القصير، أن تتعاون مع المؤسسات الخاصة من أجل إنشاء وتنفيذ سياسات وأطر تنظيمية أكثر ملاءمة يكون من شأنها تشجيع وتمويل الابتكار مع تعزيز المواهب في قطاع الخدمات الرقمية</a:t>
            </a:r>
            <a:endParaRPr lang="fr-FR" sz="2000" b="1" dirty="0">
              <a:latin typeface="Simplified Arabic" pitchFamily="18" charset="-78"/>
              <a:cs typeface="Simplified Arabic" pitchFamily="18" charset="-78"/>
            </a:endParaRPr>
          </a:p>
        </p:txBody>
      </p:sp>
      <p:sp>
        <p:nvSpPr>
          <p:cNvPr id="12" name="Ellipse 11"/>
          <p:cNvSpPr/>
          <p:nvPr/>
        </p:nvSpPr>
        <p:spPr>
          <a:xfrm>
            <a:off x="4499992" y="692696"/>
            <a:ext cx="4644008" cy="4408827"/>
          </a:xfrm>
          <a:prstGeom prst="ellipse">
            <a:avLst/>
          </a:prstGeom>
          <a:ln>
            <a:solidFill>
              <a:srgbClr val="E62A57"/>
            </a:solidFill>
          </a:ln>
        </p:spPr>
        <p:style>
          <a:lnRef idx="2">
            <a:schemeClr val="accent5"/>
          </a:lnRef>
          <a:fillRef idx="1">
            <a:schemeClr val="lt1"/>
          </a:fillRef>
          <a:effectRef idx="0">
            <a:schemeClr val="accent5"/>
          </a:effectRef>
          <a:fontRef idx="minor">
            <a:schemeClr val="dk1"/>
          </a:fontRef>
        </p:style>
        <p:txBody>
          <a:bodyPr rtlCol="0" anchor="ctr"/>
          <a:lstStyle/>
          <a:p>
            <a:pPr indent="215900" algn="ctr" rtl="1">
              <a:spcBef>
                <a:spcPts val="600"/>
              </a:spcBef>
              <a:spcAft>
                <a:spcPts val="0"/>
              </a:spcAft>
            </a:pPr>
            <a:endParaRPr lang="ar-DZ" sz="2400" b="1" dirty="0" smtClean="0"/>
          </a:p>
          <a:p>
            <a:pPr algn="ctr"/>
            <a:r>
              <a:rPr lang="ar-SA" sz="2400" b="1" dirty="0">
                <a:solidFill>
                  <a:srgbClr val="C00000"/>
                </a:solidFill>
              </a:rPr>
              <a:t>إن العوامل التي تستنزف الموارد العامة مثل ارتفاع معدلات البطالة واستمرار عدم المساواة الاجتماعية والاقتصادية وكذلك تدفق اللاجئين تجعل من الضروري علينا أن نغتنم كل فرصة من أجل إنشاء فرص اقتصادية أكبر للفقراء</a:t>
            </a:r>
            <a:endParaRPr lang="fr-FR" sz="2200" b="1" dirty="0">
              <a:solidFill>
                <a:srgbClr val="C00000"/>
              </a:solidFill>
              <a:latin typeface="Simplified Arabic" pitchFamily="18" charset="-78"/>
              <a:cs typeface="Simplified Arabic" pitchFamily="18" charset="-78"/>
            </a:endParaRPr>
          </a:p>
        </p:txBody>
      </p:sp>
      <p:sp>
        <p:nvSpPr>
          <p:cNvPr id="14" name="Ellipse 13"/>
          <p:cNvSpPr/>
          <p:nvPr/>
        </p:nvSpPr>
        <p:spPr>
          <a:xfrm>
            <a:off x="-28911" y="2001275"/>
            <a:ext cx="3993688" cy="226752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400" b="1" dirty="0" smtClean="0"/>
              <a:t>-2-</a:t>
            </a:r>
          </a:p>
          <a:p>
            <a:pPr algn="ctr" rtl="1"/>
            <a:r>
              <a:rPr lang="ar-DZ" sz="2400" b="1" dirty="0"/>
              <a:t>تدعيم توجه المرأة إلى الخدمات المالية الرقمية وتقليص الفجوة بين الجنسين، من شأنه زيادة تعزيز الشمول المالي الرقمي</a:t>
            </a:r>
            <a:endParaRPr lang="ar-DZ" sz="2400" b="1" dirty="0" smtClean="0"/>
          </a:p>
        </p:txBody>
      </p:sp>
      <p:sp>
        <p:nvSpPr>
          <p:cNvPr id="15" name="Ellipse 14"/>
          <p:cNvSpPr/>
          <p:nvPr/>
        </p:nvSpPr>
        <p:spPr>
          <a:xfrm>
            <a:off x="683568" y="-27341"/>
            <a:ext cx="4157740" cy="2016181"/>
          </a:xfrm>
          <a:prstGeom prst="ellipse">
            <a:avLst/>
          </a:prstGeom>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DZ" sz="2400" b="1" dirty="0" smtClean="0"/>
              <a:t>-3-</a:t>
            </a:r>
          </a:p>
          <a:p>
            <a:pPr algn="ctr" rtl="1"/>
            <a:r>
              <a:rPr lang="ar-SA" sz="2800" dirty="0">
                <a:solidFill>
                  <a:schemeClr val="tx1"/>
                </a:solidFill>
                <a:hlinkClick r:id="rId3"/>
              </a:rPr>
              <a:t>الحصول على مبتكرات التكنولوجيا هو أساس التنمية والخدمات المالية </a:t>
            </a:r>
            <a:r>
              <a:rPr lang="ar-SA" sz="2800" dirty="0" smtClean="0">
                <a:solidFill>
                  <a:schemeClr val="tx1"/>
                </a:solidFill>
                <a:hlinkClick r:id="rId3"/>
              </a:rPr>
              <a:t>الرقمية</a:t>
            </a:r>
            <a:endParaRPr lang="fr-FR" sz="2800" dirty="0">
              <a:solidFill>
                <a:schemeClr val="tx1"/>
              </a:solidFill>
            </a:endParaRPr>
          </a:p>
        </p:txBody>
      </p:sp>
    </p:spTree>
    <p:extLst>
      <p:ext uri="{BB962C8B-B14F-4D97-AF65-F5344CB8AC3E}">
        <p14:creationId xmlns:p14="http://schemas.microsoft.com/office/powerpoint/2010/main" val="3011212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ar\Desktop\images.jpg"/>
          <p:cNvPicPr>
            <a:picLocks noChangeAspect="1" noChangeArrowheads="1"/>
          </p:cNvPicPr>
          <p:nvPr/>
        </p:nvPicPr>
        <p:blipFill>
          <a:blip r:embed="rId2"/>
          <a:srcRect/>
          <a:stretch>
            <a:fillRect/>
          </a:stretch>
        </p:blipFill>
        <p:spPr bwMode="auto">
          <a:xfrm>
            <a:off x="0" y="1000108"/>
            <a:ext cx="9144000" cy="58578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7224" y="142853"/>
            <a:ext cx="7286676" cy="1846659"/>
          </a:xfrm>
          <a:prstGeom prst="rect">
            <a:avLst/>
          </a:prstGeom>
          <a:noFill/>
        </p:spPr>
        <p:txBody>
          <a:bodyPr wrap="square" rtlCol="0">
            <a:spAutoFit/>
          </a:bodyPr>
          <a:lstStyle/>
          <a:p>
            <a:pPr algn="ctr" rtl="1"/>
            <a:r>
              <a:rPr lang="ar-DZ" sz="2400" b="1" dirty="0" smtClean="0"/>
              <a:t>وزارة </a:t>
            </a:r>
            <a:r>
              <a:rPr lang="ar-DZ" sz="2400" b="1" dirty="0"/>
              <a:t>التعليـم العالـي والبحـث العلمـي</a:t>
            </a:r>
            <a:endParaRPr lang="fr-FR" sz="2400" dirty="0"/>
          </a:p>
          <a:p>
            <a:pPr algn="ctr" rtl="1"/>
            <a:r>
              <a:rPr lang="ar-DZ" sz="2400" b="1" dirty="0" smtClean="0"/>
              <a:t>جامعة </a:t>
            </a:r>
            <a:r>
              <a:rPr lang="ar-DZ" sz="2400" b="1" dirty="0" smtClean="0"/>
              <a:t>تندوف</a:t>
            </a:r>
            <a:endParaRPr lang="ar-DZ" sz="2400" b="1" dirty="0" smtClean="0"/>
          </a:p>
          <a:p>
            <a:pPr algn="ctr" rtl="1"/>
            <a:r>
              <a:rPr lang="ar-DZ" sz="2400" b="1" dirty="0" smtClean="0"/>
              <a:t>كلية </a:t>
            </a:r>
            <a:r>
              <a:rPr lang="ar-DZ" sz="2400" b="1" dirty="0"/>
              <a:t>العلوم الاقتصادية والتجارية وعلوم التسيير</a:t>
            </a:r>
            <a:endParaRPr lang="fr-FR" sz="2400" dirty="0"/>
          </a:p>
          <a:p>
            <a:pPr algn="ctr" rtl="1"/>
            <a:endParaRPr lang="ar-DZ" sz="2400" b="1" dirty="0" smtClean="0">
              <a:latin typeface="Simplified Arabic" pitchFamily="18" charset="-78"/>
              <a:cs typeface="Simplified Arabic" pitchFamily="18" charset="-78"/>
            </a:endParaRPr>
          </a:p>
          <a:p>
            <a:endParaRPr lang="fr-FR" dirty="0"/>
          </a:p>
        </p:txBody>
      </p:sp>
      <p:sp>
        <p:nvSpPr>
          <p:cNvPr id="88066" name="WordArt 2"/>
          <p:cNvSpPr>
            <a:spLocks noChangeArrowheads="1" noChangeShapeType="1" noTextEdit="1"/>
          </p:cNvSpPr>
          <p:nvPr/>
        </p:nvSpPr>
        <p:spPr bwMode="auto">
          <a:xfrm>
            <a:off x="698244" y="1975182"/>
            <a:ext cx="7604636" cy="2160240"/>
          </a:xfrm>
          <a:prstGeom prst="rect">
            <a:avLst/>
          </a:prstGeom>
          <a:ln w="25400">
            <a:solidFill>
              <a:schemeClr val="accent1"/>
            </a:solidFill>
          </a:ln>
          <a:effectLst>
            <a:outerShdw blurRad="50800" dist="38100" dir="16200000" rotWithShape="0">
              <a:prstClr val="black">
                <a:alpha val="40000"/>
              </a:prstClr>
            </a:outerShdw>
          </a:effectLst>
        </p:spPr>
        <p:txBody>
          <a:bodyPr wrap="none" fromWordArt="1">
            <a:prstTxWarp prst="textPlain">
              <a:avLst>
                <a:gd name="adj" fmla="val 49606"/>
              </a:avLst>
            </a:prstTxWarp>
          </a:bodyPr>
          <a:lstStyle/>
          <a:p>
            <a:pPr algn="ctr" rtl="1"/>
            <a:r>
              <a:rPr lang="ar-SA" sz="2800" b="1" u="heavy" dirty="0">
                <a:solidFill>
                  <a:srgbClr val="C00000"/>
                </a:solidFill>
              </a:rPr>
              <a:t>الملتقى الدولي الافتراضي الاول الموسوم : </a:t>
            </a:r>
            <a:r>
              <a:rPr lang="ar-SA" sz="2800" b="1" u="heavy" dirty="0"/>
              <a:t>تطبيقات مستقبل </a:t>
            </a:r>
            <a:r>
              <a:rPr lang="ar-SA" sz="2800" b="1" u="heavy" dirty="0" err="1"/>
              <a:t>الرقمنة</a:t>
            </a:r>
            <a:r>
              <a:rPr lang="ar-SA" sz="2800" b="1" u="heavy" dirty="0"/>
              <a:t> في ظل </a:t>
            </a:r>
            <a:r>
              <a:rPr lang="ar-SA" sz="2800" b="1" u="heavy" dirty="0" smtClean="0"/>
              <a:t>الجائحة</a:t>
            </a:r>
            <a:endParaRPr lang="ar-DZ" sz="2800" b="1" u="heavy" dirty="0" smtClean="0"/>
          </a:p>
          <a:p>
            <a:pPr algn="ctr" rtl="1"/>
            <a:r>
              <a:rPr lang="ar-SA" sz="2800" b="1" u="heavy" dirty="0" smtClean="0"/>
              <a:t> </a:t>
            </a:r>
            <a:r>
              <a:rPr lang="ar-SA" sz="2800" b="1" u="heavy" dirty="0"/>
              <a:t>"الواقع، التحديات والأفاق"</a:t>
            </a:r>
            <a:endParaRPr lang="fr-FR" sz="2800" dirty="0">
              <a:latin typeface="Simplified Arabic" pitchFamily="18" charset="-78"/>
              <a:cs typeface="Simplified Arabic" pitchFamily="18" charset="-78"/>
            </a:endParaRPr>
          </a:p>
          <a:p>
            <a:pPr algn="ctr" rtl="1"/>
            <a:r>
              <a:rPr lang="ar-DZ" sz="2800" b="1" dirty="0" smtClean="0">
                <a:solidFill>
                  <a:srgbClr val="C00000"/>
                </a:solidFill>
                <a:latin typeface="Simplified Arabic" pitchFamily="18" charset="-78"/>
                <a:cs typeface="Simplified Arabic" pitchFamily="18" charset="-78"/>
              </a:rPr>
              <a:t>مداخلة بعنوان: </a:t>
            </a:r>
            <a:r>
              <a:rPr lang="ar-SA" sz="2800" b="1" dirty="0"/>
              <a:t>دور الخدمات المالية الرقمية في تعزيز الشمول المالي الرقمي </a:t>
            </a:r>
            <a:endParaRPr lang="ar-DZ" sz="2800" b="1" dirty="0" smtClean="0"/>
          </a:p>
          <a:p>
            <a:pPr algn="ctr" rtl="1"/>
            <a:r>
              <a:rPr lang="ar-SA" sz="2800" b="1" dirty="0" smtClean="0"/>
              <a:t>في </a:t>
            </a:r>
            <a:r>
              <a:rPr lang="ar-SA" sz="2800" b="1" dirty="0"/>
              <a:t>ظل جائحة </a:t>
            </a:r>
            <a:r>
              <a:rPr lang="ar-SA" sz="2800" b="1" dirty="0" smtClean="0"/>
              <a:t>كورونا</a:t>
            </a:r>
            <a:endParaRPr lang="ar-DZ" sz="2800" b="1" dirty="0" smtClean="0"/>
          </a:p>
        </p:txBody>
      </p:sp>
      <p:sp>
        <p:nvSpPr>
          <p:cNvPr id="8" name="ZoneTexte 7"/>
          <p:cNvSpPr txBox="1"/>
          <p:nvPr/>
        </p:nvSpPr>
        <p:spPr>
          <a:xfrm>
            <a:off x="2519544" y="4437112"/>
            <a:ext cx="6021200" cy="1384995"/>
          </a:xfrm>
          <a:prstGeom prst="rect">
            <a:avLst/>
          </a:prstGeom>
          <a:noFill/>
        </p:spPr>
        <p:txBody>
          <a:bodyPr wrap="none" rtlCol="0">
            <a:spAutoFit/>
          </a:bodyPr>
          <a:lstStyle/>
          <a:p>
            <a:pPr algn="r" rtl="1"/>
            <a:r>
              <a:rPr lang="ar-DZ" sz="2800" b="1" dirty="0" smtClean="0">
                <a:latin typeface="Simplified Arabic" pitchFamily="18" charset="-78"/>
                <a:cs typeface="Simplified Arabic" pitchFamily="18" charset="-78"/>
              </a:rPr>
              <a:t>إعداد:                                      </a:t>
            </a:r>
          </a:p>
          <a:p>
            <a:pPr algn="r" rtl="1"/>
            <a:r>
              <a:rPr lang="ar-DZ" sz="2800" b="1" dirty="0" smtClean="0">
                <a:latin typeface="Simplified Arabic" pitchFamily="18" charset="-78"/>
                <a:cs typeface="Simplified Arabic" pitchFamily="18" charset="-78"/>
              </a:rPr>
              <a:t>د/ </a:t>
            </a:r>
            <a:r>
              <a:rPr lang="ar-DZ" sz="2800" b="1" dirty="0" err="1" smtClean="0">
                <a:latin typeface="Simplified Arabic" pitchFamily="18" charset="-78"/>
                <a:cs typeface="Simplified Arabic" pitchFamily="18" charset="-78"/>
              </a:rPr>
              <a:t>كميلية</a:t>
            </a:r>
            <a:r>
              <a:rPr lang="ar-DZ" sz="2800" b="1" dirty="0" smtClean="0">
                <a:latin typeface="Simplified Arabic" pitchFamily="18" charset="-78"/>
                <a:cs typeface="Simplified Arabic" pitchFamily="18" charset="-78"/>
              </a:rPr>
              <a:t> بوكرة</a:t>
            </a:r>
            <a:r>
              <a:rPr lang="fr-FR" sz="2800" b="1" dirty="0" smtClean="0">
                <a:solidFill>
                  <a:schemeClr val="accent1">
                    <a:lumMod val="75000"/>
                  </a:schemeClr>
                </a:solidFill>
                <a:latin typeface="Simplified Arabic" pitchFamily="18" charset="-78"/>
                <a:cs typeface="Simplified Arabic" pitchFamily="18" charset="-78"/>
              </a:rPr>
              <a:t>kamiliaboukra@yahoo.fr </a:t>
            </a:r>
            <a:endParaRPr lang="ar-DZ" sz="2800" b="1" dirty="0" smtClean="0">
              <a:solidFill>
                <a:schemeClr val="accent1">
                  <a:lumMod val="75000"/>
                </a:schemeClr>
              </a:solidFill>
              <a:latin typeface="Simplified Arabic" pitchFamily="18" charset="-78"/>
              <a:cs typeface="Simplified Arabic" pitchFamily="18" charset="-78"/>
            </a:endParaRPr>
          </a:p>
          <a:p>
            <a:pPr algn="r" rtl="1"/>
            <a:r>
              <a:rPr lang="ar-DZ" sz="2800" b="1" dirty="0" smtClean="0">
                <a:latin typeface="Simplified Arabic" pitchFamily="18" charset="-78"/>
                <a:cs typeface="Simplified Arabic" pitchFamily="18" charset="-78"/>
              </a:rPr>
              <a:t>د/ عاتي لامية       </a:t>
            </a:r>
            <a:r>
              <a:rPr lang="fr-FR" sz="2800" b="1" dirty="0" smtClean="0">
                <a:solidFill>
                  <a:schemeClr val="accent1">
                    <a:lumMod val="75000"/>
                  </a:schemeClr>
                </a:solidFill>
                <a:latin typeface="Simplified Arabic" pitchFamily="18" charset="-78"/>
                <a:cs typeface="Simplified Arabic" pitchFamily="18" charset="-78"/>
              </a:rPr>
              <a:t>atilamia650@yahoo,fr</a:t>
            </a:r>
            <a:endParaRPr lang="fr-FR" sz="2800" b="1" dirty="0">
              <a:solidFill>
                <a:schemeClr val="accent1">
                  <a:lumMod val="75000"/>
                </a:schemeClr>
              </a:solidFill>
              <a:latin typeface="Simplified Arabic" pitchFamily="18" charset="-78"/>
              <a:cs typeface="Simplified Arabic" pitchFamily="18" charset="-78"/>
            </a:endParaRPr>
          </a:p>
        </p:txBody>
      </p:sp>
      <p:sp>
        <p:nvSpPr>
          <p:cNvPr id="9" name="ZoneTexte 8"/>
          <p:cNvSpPr txBox="1"/>
          <p:nvPr/>
        </p:nvSpPr>
        <p:spPr>
          <a:xfrm>
            <a:off x="3071803" y="6072206"/>
            <a:ext cx="3382657" cy="523220"/>
          </a:xfrm>
          <a:prstGeom prst="rect">
            <a:avLst/>
          </a:prstGeom>
          <a:noFill/>
          <a:ln w="25400">
            <a:solidFill>
              <a:schemeClr val="accent1">
                <a:lumMod val="50000"/>
              </a:schemeClr>
            </a:solidFill>
          </a:ln>
        </p:spPr>
        <p:txBody>
          <a:bodyPr wrap="none" rtlCol="0">
            <a:spAutoFit/>
          </a:bodyPr>
          <a:lstStyle/>
          <a:p>
            <a:pPr algn="ctr"/>
            <a:r>
              <a:rPr lang="ar-DZ" sz="2800" b="1" dirty="0" smtClean="0">
                <a:cs typeface="+mj-cs"/>
              </a:rPr>
              <a:t>السنة الجامعية: 2020-2021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48859" y="5527384"/>
            <a:ext cx="6358973"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DZ" sz="2800" b="1" dirty="0"/>
              <a:t>اللجوء إلى الوسائل الالكترونية للاستفادة من الخدمات خاصة منها الخدمات المالية الرقمية.</a:t>
            </a:r>
            <a:endParaRPr lang="fr-FR" sz="2800" b="1" dirty="0"/>
          </a:p>
        </p:txBody>
      </p:sp>
      <p:sp>
        <p:nvSpPr>
          <p:cNvPr id="8" name="ZoneTexte 7"/>
          <p:cNvSpPr txBox="1"/>
          <p:nvPr/>
        </p:nvSpPr>
        <p:spPr>
          <a:xfrm>
            <a:off x="1374868" y="445358"/>
            <a:ext cx="4508383"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2800" b="1" dirty="0" smtClean="0">
                <a:latin typeface="Simplified Arabic" pitchFamily="18" charset="-78"/>
                <a:cs typeface="Simplified Arabic" pitchFamily="18" charset="-78"/>
              </a:rPr>
              <a:t>نال اهتماما خاصة </a:t>
            </a:r>
            <a:r>
              <a:rPr lang="ar-DZ" sz="2800" b="1" dirty="0">
                <a:latin typeface="Simplified Arabic" pitchFamily="18" charset="-78"/>
                <a:cs typeface="Simplified Arabic" pitchFamily="18" charset="-78"/>
              </a:rPr>
              <a:t>بعد الأزمة المالية العالمية سنة </a:t>
            </a:r>
            <a:r>
              <a:rPr lang="ar-DZ" sz="2800" b="1" dirty="0" smtClean="0">
                <a:latin typeface="Simplified Arabic" pitchFamily="18" charset="-78"/>
                <a:cs typeface="Simplified Arabic" pitchFamily="18" charset="-78"/>
              </a:rPr>
              <a:t>2008 </a:t>
            </a:r>
            <a:endParaRPr lang="fr-FR" sz="2800" b="1" dirty="0">
              <a:latin typeface="Simplified Arabic" pitchFamily="18" charset="-78"/>
              <a:cs typeface="Simplified Arabic" pitchFamily="18" charset="-78"/>
            </a:endParaRPr>
          </a:p>
        </p:txBody>
      </p:sp>
      <p:sp>
        <p:nvSpPr>
          <p:cNvPr id="9" name="Flèche courbée vers la gauche 8"/>
          <p:cNvSpPr/>
          <p:nvPr/>
        </p:nvSpPr>
        <p:spPr>
          <a:xfrm>
            <a:off x="8261807" y="1833357"/>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323529" y="3951501"/>
            <a:ext cx="792088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ar-DZ" sz="2800" b="1" dirty="0" smtClean="0"/>
              <a:t>خاصة بعد انتشار وباء كورونا الذي فرض التباعد الاجتماعي</a:t>
            </a:r>
            <a:endParaRPr lang="fr-FR" sz="2800" b="1" dirty="0">
              <a:latin typeface="Simplified Arabic" pitchFamily="18" charset="-78"/>
              <a:cs typeface="Simplified Arabic" pitchFamily="18" charset="-78"/>
            </a:endParaRPr>
          </a:p>
        </p:txBody>
      </p:sp>
      <p:sp>
        <p:nvSpPr>
          <p:cNvPr id="12" name="Flèche courbée vers la droite 11"/>
          <p:cNvSpPr/>
          <p:nvPr/>
        </p:nvSpPr>
        <p:spPr>
          <a:xfrm>
            <a:off x="323529" y="4812151"/>
            <a:ext cx="785818" cy="1430466"/>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a:off x="8261807" y="3343425"/>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llipse 14"/>
          <p:cNvSpPr/>
          <p:nvPr/>
        </p:nvSpPr>
        <p:spPr>
          <a:xfrm>
            <a:off x="5909806" y="0"/>
            <a:ext cx="2334602" cy="184482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smtClean="0">
                <a:solidFill>
                  <a:schemeClr val="tx1"/>
                </a:solidFill>
                <a:cs typeface="Traditional Arabic"/>
              </a:rPr>
              <a:t>الشمول المالي</a:t>
            </a:r>
            <a:endParaRPr lang="fr-FR" sz="3200" b="1" dirty="0">
              <a:solidFill>
                <a:schemeClr val="tx1"/>
              </a:solidFill>
              <a:cs typeface="+mj-cs"/>
            </a:endParaRPr>
          </a:p>
        </p:txBody>
      </p:sp>
      <p:sp>
        <p:nvSpPr>
          <p:cNvPr id="13" name="ZoneTexte 12"/>
          <p:cNvSpPr txBox="1"/>
          <p:nvPr/>
        </p:nvSpPr>
        <p:spPr>
          <a:xfrm>
            <a:off x="323528" y="1844824"/>
            <a:ext cx="771411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ar-DZ" sz="2800" b="1" dirty="0"/>
              <a:t>فهو يعتبر أحد الحلول للمشاكل الاقتصادية </a:t>
            </a:r>
            <a:r>
              <a:rPr lang="ar-DZ" sz="2800" b="1" dirty="0" smtClean="0"/>
              <a:t>والاجتماعية المعاصرة</a:t>
            </a:r>
            <a:endParaRPr lang="fr-FR" sz="2800" b="1" dirty="0">
              <a:latin typeface="Simplified Arabic" pitchFamily="18" charset="-78"/>
              <a:cs typeface="Simplified Arabic" pitchFamily="18" charset="-78"/>
            </a:endParaRPr>
          </a:p>
        </p:txBody>
      </p:sp>
      <p:sp>
        <p:nvSpPr>
          <p:cNvPr id="16" name="ZoneTexte 15"/>
          <p:cNvSpPr txBox="1"/>
          <p:nvPr/>
        </p:nvSpPr>
        <p:spPr>
          <a:xfrm>
            <a:off x="314897" y="2708920"/>
            <a:ext cx="7714111"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2800" b="1" dirty="0"/>
              <a:t>تطبيق مفهوم الشمول المالي مرهون بنوعية وأسعار هذه الخدمات والمنتجات المالية</a:t>
            </a:r>
            <a:endParaRPr lang="fr-FR" sz="2800" b="1"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786907" y="213720"/>
            <a:ext cx="3357586" cy="839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smtClean="0">
                <a:solidFill>
                  <a:schemeClr val="tx1"/>
                </a:solidFill>
                <a:cs typeface="+mj-cs"/>
              </a:rPr>
              <a:t>الإشكالية</a:t>
            </a:r>
            <a:endParaRPr lang="fr-FR" sz="3200" b="1" dirty="0">
              <a:solidFill>
                <a:schemeClr val="tx1"/>
              </a:solidFill>
              <a:cs typeface="+mj-cs"/>
            </a:endParaRPr>
          </a:p>
        </p:txBody>
      </p:sp>
      <p:sp>
        <p:nvSpPr>
          <p:cNvPr id="6" name="ZoneTexte 5"/>
          <p:cNvSpPr txBox="1"/>
          <p:nvPr/>
        </p:nvSpPr>
        <p:spPr>
          <a:xfrm>
            <a:off x="1071538" y="1052736"/>
            <a:ext cx="678661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1"/>
            <a:r>
              <a:rPr lang="ar-DZ" sz="2800" b="1" dirty="0"/>
              <a:t>ما دور الخدمات المالية الرقمية في تعزيز الشمول المالي الرقمي خاصة في ظل جائحة كورونا؟</a:t>
            </a:r>
            <a:endParaRPr lang="fr-FR" sz="2800" dirty="0"/>
          </a:p>
        </p:txBody>
      </p:sp>
      <p:sp>
        <p:nvSpPr>
          <p:cNvPr id="12" name="ZoneTexte 11"/>
          <p:cNvSpPr txBox="1"/>
          <p:nvPr/>
        </p:nvSpPr>
        <p:spPr>
          <a:xfrm>
            <a:off x="408570" y="3140968"/>
            <a:ext cx="8208912"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800" b="1" dirty="0"/>
              <a:t>- إبراز الانتشار الواسع للخدمات المالية الالكترونية المطروحة للمستهلكين؛</a:t>
            </a:r>
            <a:endParaRPr lang="fr-FR" sz="2800" b="1" dirty="0"/>
          </a:p>
          <a:p>
            <a:pPr algn="just" rtl="1"/>
            <a:r>
              <a:rPr lang="ar-DZ" sz="2800" b="1" dirty="0"/>
              <a:t>- ايضاح دور مختلف الفاعلين في نشر الخدمات المالية الالكترونية وعوامل الجذب للأفراد والمؤسسات؛</a:t>
            </a:r>
            <a:endParaRPr lang="fr-FR" sz="2800" b="1" dirty="0"/>
          </a:p>
          <a:p>
            <a:pPr algn="just" rtl="1"/>
            <a:r>
              <a:rPr lang="ar-DZ" sz="2800" b="1" dirty="0"/>
              <a:t>- توضيح أهمية نشر الشمول المالي الرقمي بالنسبة للأفراد المؤسسات والحكومات؛</a:t>
            </a:r>
            <a:endParaRPr lang="fr-FR" sz="2800" b="1" dirty="0"/>
          </a:p>
          <a:p>
            <a:pPr algn="just" rtl="1"/>
            <a:r>
              <a:rPr lang="ar-DZ" sz="2800" b="1" dirty="0"/>
              <a:t>- إبراز دور الخدمات المالية الرقمية في تعزيز الشمول المالي الرقمي في ظل جائحة كورونا.</a:t>
            </a:r>
            <a:endParaRPr lang="fr-FR" sz="2800" b="1" dirty="0"/>
          </a:p>
        </p:txBody>
      </p:sp>
      <p:sp>
        <p:nvSpPr>
          <p:cNvPr id="7" name="Ellipse 6"/>
          <p:cNvSpPr/>
          <p:nvPr/>
        </p:nvSpPr>
        <p:spPr>
          <a:xfrm>
            <a:off x="2928640" y="2197057"/>
            <a:ext cx="3357586" cy="8390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a:solidFill>
                  <a:schemeClr val="tx1"/>
                </a:solidFill>
              </a:rPr>
              <a:t>أهمية الدراسة:</a:t>
            </a:r>
            <a:endParaRPr lang="fr-FR" sz="3200"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228185" y="1040829"/>
            <a:ext cx="2565156"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sz="2800" b="1" dirty="0"/>
              <a:t>الخدمات المالية الرقمية هي منتجات وخدمات مالية يتم الوصول إليها من خلال الوسائل الرقمية وهي تتضمن المدفوعات والتحويلات والائتمان والودائع أو غيرها من خدمات الادخار والتأمين.</a:t>
            </a:r>
            <a:endParaRPr lang="fr-FR" sz="2800" b="1" dirty="0"/>
          </a:p>
        </p:txBody>
      </p:sp>
      <p:sp>
        <p:nvSpPr>
          <p:cNvPr id="11" name="Ellipse 10"/>
          <p:cNvSpPr/>
          <p:nvPr/>
        </p:nvSpPr>
        <p:spPr>
          <a:xfrm>
            <a:off x="1763688" y="11073"/>
            <a:ext cx="6552728" cy="82563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rtl="1"/>
            <a:r>
              <a:rPr lang="ar-SA" sz="3200" b="1" dirty="0"/>
              <a:t>تعريف الخدمات المالية الرقمية:</a:t>
            </a:r>
            <a:endParaRPr lang="fr-FR" sz="3200" dirty="0"/>
          </a:p>
        </p:txBody>
      </p:sp>
      <p:sp>
        <p:nvSpPr>
          <p:cNvPr id="15" name="ZoneTexte 14"/>
          <p:cNvSpPr txBox="1"/>
          <p:nvPr/>
        </p:nvSpPr>
        <p:spPr>
          <a:xfrm>
            <a:off x="467871" y="1040829"/>
            <a:ext cx="457218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rtl="1"/>
            <a:r>
              <a:rPr lang="ar-DZ" sz="2800" b="1" dirty="0" smtClean="0"/>
              <a:t>تعتمد على الابتكار</a:t>
            </a:r>
            <a:endParaRPr lang="fr-FR" sz="2800" b="1" dirty="0">
              <a:latin typeface="Simplified Arabic" pitchFamily="18" charset="-78"/>
              <a:cs typeface="Simplified Arabic" pitchFamily="18" charset="-78"/>
            </a:endParaRPr>
          </a:p>
        </p:txBody>
      </p:sp>
      <p:sp>
        <p:nvSpPr>
          <p:cNvPr id="5" name="ZoneTexte 4"/>
          <p:cNvSpPr txBox="1"/>
          <p:nvPr/>
        </p:nvSpPr>
        <p:spPr>
          <a:xfrm>
            <a:off x="473052" y="1640993"/>
            <a:ext cx="4567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rtl="1"/>
            <a:r>
              <a:rPr lang="ar-DZ" sz="2800" b="1" dirty="0" smtClean="0"/>
              <a:t>تيسر وتسهل الاستفادة من الخدمة</a:t>
            </a:r>
            <a:endParaRPr lang="fr-FR" sz="2800" b="1" dirty="0">
              <a:latin typeface="Simplified Arabic" pitchFamily="18" charset="-78"/>
              <a:cs typeface="Simplified Arabic" pitchFamily="18" charset="-78"/>
            </a:endParaRPr>
          </a:p>
        </p:txBody>
      </p:sp>
      <p:sp>
        <p:nvSpPr>
          <p:cNvPr id="7" name="ZoneTexte 6"/>
          <p:cNvSpPr txBox="1"/>
          <p:nvPr/>
        </p:nvSpPr>
        <p:spPr>
          <a:xfrm>
            <a:off x="480826" y="2348880"/>
            <a:ext cx="4566999"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rtl="1"/>
            <a:r>
              <a:rPr lang="ar-DZ" sz="2800" b="1" dirty="0" smtClean="0"/>
              <a:t>يهتم بها الأفراد لأداء مدفوعات أو الاستفادة من ائتمان </a:t>
            </a:r>
            <a:endParaRPr lang="fr-FR" sz="2800" b="1" dirty="0">
              <a:latin typeface="Simplified Arabic" pitchFamily="18" charset="-78"/>
              <a:cs typeface="Simplified Arabic" pitchFamily="18" charset="-78"/>
            </a:endParaRPr>
          </a:p>
        </p:txBody>
      </p:sp>
      <p:sp>
        <p:nvSpPr>
          <p:cNvPr id="8" name="ZoneTexte 7"/>
          <p:cNvSpPr txBox="1"/>
          <p:nvPr/>
        </p:nvSpPr>
        <p:spPr>
          <a:xfrm>
            <a:off x="517297" y="3451724"/>
            <a:ext cx="4539276"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rtl="1"/>
            <a:r>
              <a:rPr lang="ar-DZ" sz="2800" b="1" dirty="0" smtClean="0"/>
              <a:t>تهتم بها الحكومات لأداء مبالغ الضمان الاجتماعي</a:t>
            </a:r>
            <a:endParaRPr lang="fr-FR" sz="2800" b="1" dirty="0">
              <a:latin typeface="Simplified Arabic" pitchFamily="18" charset="-78"/>
              <a:cs typeface="Simplified Arabic" pitchFamily="18" charset="-78"/>
            </a:endParaRPr>
          </a:p>
        </p:txBody>
      </p:sp>
      <p:sp>
        <p:nvSpPr>
          <p:cNvPr id="9" name="ZoneTexte 8"/>
          <p:cNvSpPr txBox="1"/>
          <p:nvPr/>
        </p:nvSpPr>
        <p:spPr>
          <a:xfrm>
            <a:off x="611560" y="4509120"/>
            <a:ext cx="4566999"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rtl="1"/>
            <a:r>
              <a:rPr lang="ar-DZ" sz="2800" b="1" dirty="0" smtClean="0"/>
              <a:t>قنواتها: مكاتب البريد، البنوك، شركات التأمين</a:t>
            </a:r>
            <a:endParaRPr lang="fr-FR" sz="2800" b="1" dirty="0">
              <a:latin typeface="Simplified Arabic" pitchFamily="18" charset="-78"/>
              <a:cs typeface="Simplified Arabic" pitchFamily="18" charset="-78"/>
            </a:endParaRPr>
          </a:p>
        </p:txBody>
      </p:sp>
      <p:sp>
        <p:nvSpPr>
          <p:cNvPr id="12" name="ZoneTexte 11"/>
          <p:cNvSpPr txBox="1"/>
          <p:nvPr/>
        </p:nvSpPr>
        <p:spPr>
          <a:xfrm>
            <a:off x="611560" y="5473005"/>
            <a:ext cx="4566999"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SA" sz="2800" b="1" dirty="0" smtClean="0"/>
              <a:t>يساعد </a:t>
            </a:r>
            <a:r>
              <a:rPr lang="ar-SA" sz="2800" b="1" dirty="0"/>
              <a:t>التجار الذين يقبلون عمليات السداد الرقمي في اكتساب ذكاء جديد للأعمال </a:t>
            </a:r>
            <a:endParaRPr lang="fr-FR" sz="2800" b="1" dirty="0">
              <a:latin typeface="Simplified Arabic" pitchFamily="18" charset="-78"/>
              <a:cs typeface="Simplified Arabic" pitchFamily="18" charset="-78"/>
            </a:endParaRPr>
          </a:p>
        </p:txBody>
      </p:sp>
      <p:cxnSp>
        <p:nvCxnSpPr>
          <p:cNvPr id="4" name="Connecteur droit avec flèche 3"/>
          <p:cNvCxnSpPr/>
          <p:nvPr/>
        </p:nvCxnSpPr>
        <p:spPr>
          <a:xfrm flipH="1" flipV="1">
            <a:off x="5178559" y="1302439"/>
            <a:ext cx="905609" cy="1523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5178559" y="2064186"/>
            <a:ext cx="905609" cy="761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5178559" y="2825933"/>
            <a:ext cx="9056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5178559" y="2825933"/>
            <a:ext cx="905609" cy="819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5292080" y="2825933"/>
            <a:ext cx="792088" cy="1971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5292080" y="2825933"/>
            <a:ext cx="792088" cy="3046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95536" y="401466"/>
            <a:ext cx="6264696"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rtl="1">
              <a:buFontTx/>
              <a:buChar char="-"/>
            </a:pPr>
            <a:r>
              <a:rPr lang="ar-DZ" sz="2800" b="1" dirty="0" smtClean="0"/>
              <a:t>تعمل على تقديم الخدمات المالية لشريحة كبيرة من السكان</a:t>
            </a:r>
          </a:p>
          <a:p>
            <a:pPr marL="457200" indent="-457200" algn="ctr" rtl="1">
              <a:buFontTx/>
              <a:buChar char="-"/>
            </a:pPr>
            <a:r>
              <a:rPr lang="ar-DZ" sz="2800" b="1" dirty="0" smtClean="0">
                <a:solidFill>
                  <a:srgbClr val="C00000"/>
                </a:solidFill>
                <a:latin typeface="Simplified Arabic" pitchFamily="18" charset="-78"/>
                <a:cs typeface="Simplified Arabic" pitchFamily="18" charset="-78"/>
              </a:rPr>
              <a:t>إتاحة مصادر التمويل البديلة للمؤسسات الصغيرة والمتوسطة</a:t>
            </a:r>
          </a:p>
          <a:p>
            <a:pPr marL="457200" indent="-457200" algn="ctr" rtl="1">
              <a:buFontTx/>
              <a:buChar char="-"/>
            </a:pPr>
            <a:r>
              <a:rPr lang="ar-SA" sz="2800" b="1" dirty="0">
                <a:solidFill>
                  <a:schemeClr val="tx1"/>
                </a:solidFill>
              </a:rPr>
              <a:t>تحقيق الاستقرار المالي من خلال استخدام التكنولوجيا في ضمان الامتثال للقواعد التنظيمية وإدارة </a:t>
            </a:r>
            <a:r>
              <a:rPr lang="ar-SA" sz="2800" b="1" dirty="0" smtClean="0">
                <a:solidFill>
                  <a:schemeClr val="tx1"/>
                </a:solidFill>
              </a:rPr>
              <a:t>المخاطر</a:t>
            </a:r>
            <a:endParaRPr lang="ar-DZ" sz="2800" b="1" dirty="0" smtClean="0">
              <a:solidFill>
                <a:schemeClr val="tx1"/>
              </a:solidFill>
            </a:endParaRPr>
          </a:p>
          <a:p>
            <a:pPr marL="457200" indent="-457200" algn="ctr" rtl="1">
              <a:buFontTx/>
              <a:buChar char="-"/>
            </a:pPr>
            <a:r>
              <a:rPr lang="ar-SA" sz="2800" b="1" dirty="0">
                <a:solidFill>
                  <a:srgbClr val="C00000"/>
                </a:solidFill>
              </a:rPr>
              <a:t>تيسير التجارة الخارجية وتحويلات العاملين في الخارج </a:t>
            </a:r>
            <a:r>
              <a:rPr lang="ar-SA" sz="2800" b="1" dirty="0" smtClean="0">
                <a:solidFill>
                  <a:srgbClr val="C00000"/>
                </a:solidFill>
              </a:rPr>
              <a:t> </a:t>
            </a:r>
            <a:endParaRPr lang="ar-DZ" sz="2800" b="1" dirty="0" smtClean="0">
              <a:solidFill>
                <a:srgbClr val="C00000"/>
              </a:solidFill>
            </a:endParaRPr>
          </a:p>
        </p:txBody>
      </p:sp>
      <p:sp>
        <p:nvSpPr>
          <p:cNvPr id="4" name="Ellipse 3"/>
          <p:cNvSpPr/>
          <p:nvPr/>
        </p:nvSpPr>
        <p:spPr>
          <a:xfrm>
            <a:off x="6804248" y="691268"/>
            <a:ext cx="2360599" cy="15135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smtClean="0">
                <a:solidFill>
                  <a:schemeClr val="tx1"/>
                </a:solidFill>
                <a:cs typeface="+mj-cs"/>
              </a:rPr>
              <a:t>ثورة التكنولوجيا المالية</a:t>
            </a:r>
            <a:endParaRPr lang="fr-FR" sz="3200" b="1" dirty="0">
              <a:solidFill>
                <a:schemeClr val="tx1"/>
              </a:solidFill>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31152" y="1512411"/>
            <a:ext cx="8352927"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rtl="1"/>
            <a:r>
              <a:rPr lang="ar-DZ" sz="2400" b="1" dirty="0"/>
              <a:t>ورغم أن دمج المؤسسات العاملة في قطاع التكنولوجيا المالية في الولايات المتحدة أدى حدوث تراجع في الاستثمارات العالمية في سنة 2016، فقد استمر النمو في مناطق أخرى، ومنها منطقة الشرق الاوسط وشمال افريقيا، وسجلت الاستثمارات ارتدادا ايجابيا قويا في النصف الأول من عام 2017.</a:t>
            </a:r>
            <a:endParaRPr lang="fr-FR" sz="2400" b="1" dirty="0"/>
          </a:p>
        </p:txBody>
      </p:sp>
      <p:sp>
        <p:nvSpPr>
          <p:cNvPr id="5" name="ZoneTexte 4"/>
          <p:cNvSpPr txBox="1"/>
          <p:nvPr/>
        </p:nvSpPr>
        <p:spPr>
          <a:xfrm>
            <a:off x="179512" y="195779"/>
            <a:ext cx="8352928"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ar-SA" sz="2400" b="1" dirty="0"/>
              <a:t>حققت الاستثمارات العالمية في التكنولوجيا المالية نموا سريعا في الخمس سنوات الماضية، وتشير التوقعات إلى استمرار نموها بقوة فقد ارتفعت قيمة الاستثمارات في التكنولوجيا المالية بما يزيد عن عشرة اضعاف في الفترة بين 2012-2015</a:t>
            </a:r>
            <a:endParaRPr lang="fr-FR" sz="2400" b="1" dirty="0">
              <a:solidFill>
                <a:schemeClr val="tx1"/>
              </a:solidFill>
              <a:latin typeface="Simplified Arabic" pitchFamily="18" charset="-78"/>
              <a:cs typeface="Simplified Arabic" pitchFamily="18" charset="-78"/>
            </a:endParaRPr>
          </a:p>
        </p:txBody>
      </p:sp>
      <p:pic>
        <p:nvPicPr>
          <p:cNvPr id="1026"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01008"/>
            <a:ext cx="540060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a:off x="6444208" y="3571589"/>
            <a:ext cx="2504615" cy="30977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b="1" dirty="0"/>
              <a:t>الاستثمارات في التكنولوجيا المالية على مدى خمس سنوات 2010-2014</a:t>
            </a:r>
            <a:endParaRPr lang="fr-FR" sz="2400" b="1" dirty="0">
              <a:solidFill>
                <a:schemeClr val="tx1"/>
              </a:solidFill>
              <a:cs typeface="+mj-cs"/>
            </a:endParaRPr>
          </a:p>
        </p:txBody>
      </p:sp>
    </p:spTree>
    <p:extLst>
      <p:ext uri="{BB962C8B-B14F-4D97-AF65-F5344CB8AC3E}">
        <p14:creationId xmlns:p14="http://schemas.microsoft.com/office/powerpoint/2010/main" val="42483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78406" y="1323539"/>
            <a:ext cx="84969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DZ" sz="2800" b="1" dirty="0" smtClean="0">
                <a:solidFill>
                  <a:srgbClr val="C00000"/>
                </a:solidFill>
              </a:rPr>
              <a:t>البنية التحتية: </a:t>
            </a:r>
            <a:r>
              <a:rPr lang="ar-DZ" sz="2800" b="1" dirty="0" smtClean="0"/>
              <a:t>انتشار فروع البنوك، ملاءمة ساعات العمل</a:t>
            </a:r>
            <a:endParaRPr lang="fr-FR" sz="2800" b="1" dirty="0">
              <a:solidFill>
                <a:prstClr val="black"/>
              </a:solidFill>
              <a:latin typeface="Simplified Arabic" pitchFamily="18" charset="-78"/>
              <a:cs typeface="Simplified Arabic" pitchFamily="18" charset="-78"/>
            </a:endParaRPr>
          </a:p>
        </p:txBody>
      </p:sp>
      <p:sp>
        <p:nvSpPr>
          <p:cNvPr id="4" name="ZoneTexte 3"/>
          <p:cNvSpPr txBox="1"/>
          <p:nvPr/>
        </p:nvSpPr>
        <p:spPr>
          <a:xfrm>
            <a:off x="420668" y="2114227"/>
            <a:ext cx="8352928"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ar-DZ" sz="2800" b="1" dirty="0" smtClean="0">
                <a:solidFill>
                  <a:srgbClr val="C00000"/>
                </a:solidFill>
              </a:rPr>
              <a:t>التكلفة: </a:t>
            </a:r>
            <a:r>
              <a:rPr lang="ar-DZ" sz="2800" b="1" dirty="0" smtClean="0">
                <a:solidFill>
                  <a:schemeClr val="tx1"/>
                </a:solidFill>
              </a:rPr>
              <a:t>مبالغ الانتقال من موقع إلى آخر، رسوم إجراء المعاملات</a:t>
            </a:r>
            <a:endParaRPr lang="fr-FR" sz="2800" b="1" dirty="0">
              <a:solidFill>
                <a:schemeClr val="tx1"/>
              </a:solidFill>
              <a:latin typeface="Simplified Arabic" pitchFamily="18" charset="-78"/>
              <a:cs typeface="Simplified Arabic" pitchFamily="18" charset="-78"/>
            </a:endParaRPr>
          </a:p>
        </p:txBody>
      </p:sp>
      <p:sp>
        <p:nvSpPr>
          <p:cNvPr id="7" name="Ellipse 6"/>
          <p:cNvSpPr/>
          <p:nvPr/>
        </p:nvSpPr>
        <p:spPr>
          <a:xfrm>
            <a:off x="278406" y="0"/>
            <a:ext cx="8865594" cy="98072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2800" b="1" dirty="0"/>
              <a:t>عوامل اتجاه العملاء إلى استخدام منصات المدفوعات الرقمية</a:t>
            </a:r>
            <a:endParaRPr lang="fr-FR" sz="2800" b="1" dirty="0">
              <a:solidFill>
                <a:schemeClr val="tx1"/>
              </a:solidFill>
              <a:cs typeface="+mj-cs"/>
            </a:endParaRPr>
          </a:p>
        </p:txBody>
      </p:sp>
      <p:sp>
        <p:nvSpPr>
          <p:cNvPr id="8" name="ZoneTexte 7"/>
          <p:cNvSpPr txBox="1"/>
          <p:nvPr/>
        </p:nvSpPr>
        <p:spPr>
          <a:xfrm>
            <a:off x="276652" y="2924944"/>
            <a:ext cx="84969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DZ" sz="2800" b="1" dirty="0" smtClean="0">
                <a:solidFill>
                  <a:srgbClr val="C00000"/>
                </a:solidFill>
              </a:rPr>
              <a:t>الاعتبارات الأمنية: </a:t>
            </a:r>
            <a:r>
              <a:rPr lang="ar-DZ" sz="2800" b="1" dirty="0" smtClean="0">
                <a:solidFill>
                  <a:schemeClr val="tx1"/>
                </a:solidFill>
              </a:rPr>
              <a:t>مخاطر التنقل، والوقت</a:t>
            </a:r>
            <a:r>
              <a:rPr lang="ar-DZ" sz="2800" b="1" dirty="0" smtClean="0">
                <a:solidFill>
                  <a:srgbClr val="C00000"/>
                </a:solidFill>
              </a:rPr>
              <a:t> </a:t>
            </a:r>
            <a:endParaRPr lang="fr-FR" sz="2800" b="1" dirty="0">
              <a:solidFill>
                <a:srgbClr val="C0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2483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07504" y="145375"/>
            <a:ext cx="655272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DZ" sz="2400" b="1" dirty="0"/>
              <a:t>يتضمن الشمول المالي الرقمي </a:t>
            </a:r>
            <a:r>
              <a:rPr lang="ar-DZ" sz="2400" b="1" dirty="0">
                <a:solidFill>
                  <a:srgbClr val="C00000"/>
                </a:solidFill>
              </a:rPr>
              <a:t>نشر الخدمات المالية الرقمية </a:t>
            </a:r>
            <a:r>
              <a:rPr lang="ar-DZ" sz="2400" b="1" dirty="0"/>
              <a:t>الموفرة للتكاليف ل</a:t>
            </a:r>
            <a:r>
              <a:rPr lang="ar-DZ" sz="2400" b="1" dirty="0">
                <a:solidFill>
                  <a:srgbClr val="C00000"/>
                </a:solidFill>
              </a:rPr>
              <a:t>لوصول إلى الفئات</a:t>
            </a:r>
            <a:r>
              <a:rPr lang="ar-DZ" sz="2400" b="1" dirty="0"/>
              <a:t> المستبعدة ماليا والمحرومين من الخدمات، وذلك من خلال مجموعة من </a:t>
            </a:r>
            <a:r>
              <a:rPr lang="ar-DZ" sz="2400" b="1" dirty="0">
                <a:solidFill>
                  <a:srgbClr val="C00000"/>
                </a:solidFill>
              </a:rPr>
              <a:t>الخدمات المالية الرسمية </a:t>
            </a:r>
            <a:r>
              <a:rPr lang="ar-DZ" sz="2400" b="1" dirty="0"/>
              <a:t>التي تتلاءم مع احتياجاتهم ويتم تقديمها بشكل مسؤول وتكون </a:t>
            </a:r>
            <a:r>
              <a:rPr lang="ar-DZ" sz="2400" b="1" dirty="0">
                <a:solidFill>
                  <a:srgbClr val="C00000"/>
                </a:solidFill>
              </a:rPr>
              <a:t>بتكلفة معقولة </a:t>
            </a:r>
            <a:r>
              <a:rPr lang="ar-DZ" sz="2400" b="1" dirty="0"/>
              <a:t>بالنسبة للعملاء </a:t>
            </a:r>
            <a:r>
              <a:rPr lang="ar-DZ" sz="2400" b="1" dirty="0">
                <a:solidFill>
                  <a:srgbClr val="C00000"/>
                </a:solidFill>
              </a:rPr>
              <a:t>ومستدامة</a:t>
            </a:r>
            <a:r>
              <a:rPr lang="ar-DZ" sz="2400" b="1" dirty="0"/>
              <a:t> بالنسبة لمقدمي الخدمات</a:t>
            </a:r>
            <a:endParaRPr lang="fr-FR" sz="2400" b="1" dirty="0">
              <a:solidFill>
                <a:prstClr val="black"/>
              </a:solidFill>
              <a:latin typeface="Simplified Arabic" pitchFamily="18" charset="-78"/>
              <a:cs typeface="Simplified Arabic" pitchFamily="18" charset="-78"/>
            </a:endParaRPr>
          </a:p>
        </p:txBody>
      </p:sp>
      <p:sp>
        <p:nvSpPr>
          <p:cNvPr id="7" name="Ellipse 6"/>
          <p:cNvSpPr/>
          <p:nvPr/>
        </p:nvSpPr>
        <p:spPr>
          <a:xfrm>
            <a:off x="6768752" y="938615"/>
            <a:ext cx="2267744" cy="1800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sz="3200" b="1" dirty="0" smtClean="0">
                <a:solidFill>
                  <a:schemeClr val="tx1"/>
                </a:solidFill>
                <a:cs typeface="+mj-cs"/>
              </a:rPr>
              <a:t>الشمول المالي الرقمي</a:t>
            </a:r>
            <a:endParaRPr lang="fr-FR" sz="3200" b="1" dirty="0">
              <a:solidFill>
                <a:schemeClr val="tx1"/>
              </a:solidFill>
              <a:cs typeface="+mj-cs"/>
            </a:endParaRPr>
          </a:p>
        </p:txBody>
      </p:sp>
      <p:sp>
        <p:nvSpPr>
          <p:cNvPr id="5" name="ZoneTexte 4"/>
          <p:cNvSpPr txBox="1"/>
          <p:nvPr/>
        </p:nvSpPr>
        <p:spPr>
          <a:xfrm>
            <a:off x="102302" y="2703678"/>
            <a:ext cx="6552728" cy="1938992"/>
          </a:xfrm>
          <a:prstGeom prst="rect">
            <a:avLst/>
          </a:prstGeom>
          <a:solidFill>
            <a:schemeClr val="accent6">
              <a:lumMod val="75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sz="2400" b="1" dirty="0" smtClean="0"/>
              <a:t> </a:t>
            </a:r>
            <a:r>
              <a:rPr lang="ar-SA" sz="2400" b="1" dirty="0"/>
              <a:t>من المرجح أن يُسجِّل الاقتصاد العالمي انكماشا تزيد نسبته على 5% في عام 2020 بسبب تداعيات جائحة فيروس كورونا </a:t>
            </a:r>
            <a:r>
              <a:rPr lang="ar-DZ" sz="2400" b="1" dirty="0" smtClean="0"/>
              <a:t>(</a:t>
            </a:r>
            <a:r>
              <a:rPr lang="ar-SA" sz="2400" b="1" dirty="0" smtClean="0"/>
              <a:t>كساد </a:t>
            </a:r>
            <a:r>
              <a:rPr lang="ar-DZ" sz="2400" b="1" dirty="0" smtClean="0"/>
              <a:t>و</a:t>
            </a:r>
            <a:r>
              <a:rPr lang="ar-SA" sz="2400" b="1" dirty="0" smtClean="0"/>
              <a:t>الفقر</a:t>
            </a:r>
            <a:r>
              <a:rPr lang="ar-DZ" sz="2400" b="1" dirty="0" smtClean="0"/>
              <a:t>)</a:t>
            </a:r>
            <a:r>
              <a:rPr lang="ar-SA" sz="2400" b="1" dirty="0" smtClean="0"/>
              <a:t>، الأزمة </a:t>
            </a:r>
            <a:r>
              <a:rPr lang="ar-SA" sz="2400" b="1" dirty="0"/>
              <a:t>حفَّزت على التحوُّل الاقتصادي وتبنِّي نماذج العمل الرقمية، ومنها زيادة</a:t>
            </a:r>
            <a:r>
              <a:rPr lang="ar-SA" sz="2400" b="1" dirty="0">
                <a:solidFill>
                  <a:srgbClr val="C00000"/>
                </a:solidFill>
              </a:rPr>
              <a:t> </a:t>
            </a:r>
            <a:r>
              <a:rPr lang="ar-SA" sz="2400" b="1" dirty="0">
                <a:solidFill>
                  <a:srgbClr val="C00000"/>
                </a:solidFill>
                <a:hlinkClick r:id="rId2"/>
              </a:rPr>
              <a:t>استخدام الخدمات المالية الرقمية</a:t>
            </a:r>
            <a:r>
              <a:rPr lang="fr-FR" sz="2400" b="1" dirty="0">
                <a:solidFill>
                  <a:srgbClr val="C00000"/>
                </a:solidFill>
                <a:hlinkClick r:id="rId2"/>
              </a:rPr>
              <a:t>.</a:t>
            </a:r>
            <a:endParaRPr lang="fr-FR" sz="2400" b="1" dirty="0">
              <a:solidFill>
                <a:srgbClr val="C00000"/>
              </a:solidFill>
              <a:latin typeface="Simplified Arabic" pitchFamily="18" charset="-78"/>
              <a:cs typeface="Simplified Arabic" pitchFamily="18" charset="-78"/>
            </a:endParaRPr>
          </a:p>
        </p:txBody>
      </p:sp>
      <p:sp>
        <p:nvSpPr>
          <p:cNvPr id="8" name="ZoneTexte 7"/>
          <p:cNvSpPr txBox="1"/>
          <p:nvPr/>
        </p:nvSpPr>
        <p:spPr>
          <a:xfrm>
            <a:off x="101544" y="4931691"/>
            <a:ext cx="849694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SA" sz="2800" b="1" dirty="0">
                <a:solidFill>
                  <a:srgbClr val="C00000"/>
                </a:solidFill>
              </a:rPr>
              <a:t>لقد كان الشمول المالي الرقمي أولوية إنمائية قبل ظهور جائحة كورونا، وهو الآن ضرورة لا غنى عنها للإغاثة في الأمد القصير وكعنصر رئيسي للجهود الرامية إلى تحقيق تعافٍ مستدام واسع النطاق</a:t>
            </a:r>
            <a:endParaRPr lang="fr-FR" sz="2800" b="1" dirty="0">
              <a:solidFill>
                <a:srgbClr val="C0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753082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1404</TotalTime>
  <Words>1115</Words>
  <Application>Microsoft Office PowerPoint</Application>
  <PresentationFormat>Affichage à l'écran (4:3)</PresentationFormat>
  <Paragraphs>88</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star</dc:creator>
  <cp:lastModifiedBy>kami</cp:lastModifiedBy>
  <cp:revision>120</cp:revision>
  <dcterms:created xsi:type="dcterms:W3CDTF">2018-02-24T20:19:58Z</dcterms:created>
  <dcterms:modified xsi:type="dcterms:W3CDTF">2021-04-09T21:15:44Z</dcterms:modified>
</cp:coreProperties>
</file>