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7" r:id="rId3"/>
    <p:sldId id="258" r:id="rId4"/>
    <p:sldId id="259" r:id="rId5"/>
    <p:sldId id="260" r:id="rId6"/>
    <p:sldId id="266" r:id="rId7"/>
    <p:sldId id="275" r:id="rId8"/>
    <p:sldId id="276" r:id="rId9"/>
    <p:sldId id="278" r:id="rId10"/>
    <p:sldId id="267" r:id="rId11"/>
    <p:sldId id="264" r:id="rId12"/>
    <p:sldId id="265" r:id="rId13"/>
    <p:sldId id="270" r:id="rId14"/>
    <p:sldId id="274"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2408"/>
    <a:srgbClr val="E62A57"/>
    <a:srgbClr val="FF9999"/>
    <a:srgbClr val="FFCCCC"/>
    <a:srgbClr val="C65510"/>
    <a:srgbClr val="990033"/>
    <a:srgbClr val="800000"/>
    <a:srgbClr val="9933FF"/>
    <a:srgbClr val="FF7C8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0D134B-CABB-44A4-A7B6-D6187D83E63A}" type="datetimeFigureOut">
              <a:rPr lang="fr-FR" smtClean="0"/>
              <a:pPr/>
              <a:t>08/04/2021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DBE93D-4B83-43A1-BA45-16BA1189ED1A}" type="slidenum">
              <a:rPr lang="fr-FR" smtClean="0"/>
              <a:pPr/>
              <a:t>‹N°›</a:t>
            </a:fld>
            <a:endParaRPr lang="fr-FR"/>
          </a:p>
        </p:txBody>
      </p:sp>
    </p:spTree>
    <p:extLst>
      <p:ext uri="{BB962C8B-B14F-4D97-AF65-F5344CB8AC3E}">
        <p14:creationId xmlns:p14="http://schemas.microsoft.com/office/powerpoint/2010/main" val="117145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8DBE93D-4B83-43A1-BA45-16BA1189ED1A}"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82DB963-958B-41FA-B867-C31F7E8F6EA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2DB963-958B-41FA-B867-C31F7E8F6EA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82DB963-958B-41FA-B867-C31F7E8F6E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273435B-9432-4953-A545-40F884D99710}" type="datetimeFigureOut">
              <a:rPr lang="fr-FR" smtClean="0"/>
              <a:pPr/>
              <a:t>08/04/2021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82DB963-958B-41FA-B867-C31F7E8F6EA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73435B-9432-4953-A545-40F884D99710}" type="datetimeFigureOut">
              <a:rPr lang="fr-FR" smtClean="0"/>
              <a:pPr/>
              <a:t>08/04/2021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2DB963-958B-41FA-B867-C31F7E8F6EA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7" name="Picture 5" descr="C:\Users\star\Desktop\ب.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23528" y="1196752"/>
            <a:ext cx="8496944"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2800" b="1" dirty="0"/>
              <a:t>كما أن تطور استهلاك الغاز الطبيعي خلال الفترة 2007-2018 قد ارتفع بمعدل نمو بلغ </a:t>
            </a:r>
            <a:r>
              <a:rPr lang="en-US" sz="2800" b="1" dirty="0"/>
              <a:t>73.96</a:t>
            </a:r>
            <a:r>
              <a:rPr lang="ar-SA" sz="2800" b="1" dirty="0" smtClean="0"/>
              <a:t>%</a:t>
            </a:r>
            <a:r>
              <a:rPr lang="ar-SA" sz="2800" b="1" dirty="0"/>
              <a:t>ويرجع سبب ارتفاع معدل استهلاك الغاز الطبيعي في الجزائر إلى أنه يشكل 98% من مصادر توليد الطاقة في الجزائر، يضاف إلى ذلك الاستغلال المتنامي مع التبذير المتزايد لهذه المادة ولاسيما في ظل انخفاض أسعارها نتيجة دعم الدولة لها، فأسعار المنتجات النفطية المحلية (الديزل، الغازولين، الغاز البترولي المسال) وكذا أسعار الغاز الطبيعي منخفضة جدا في الجزائر مقارنة بدول المنطقة العربية والعالم، حيث تأتي الجزائر في المرتبة الثانية للغاز بعد ليبيا، وقد بلغت تكلفة دعم المحروقات عام 2012 بحسب صندوق النقد الدولي ما مقداره 22,2 مليار دولار أمريكي، أو ما يعادل 10,7% من الناتج المحلي الإجمالي</a:t>
            </a:r>
            <a:endParaRPr lang="fr-FR" sz="2800" b="1" dirty="0">
              <a:solidFill>
                <a:prstClr val="black"/>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tar\Desktop\rr.png"/>
          <p:cNvPicPr>
            <a:picLocks noChangeAspect="1" noChangeArrowheads="1"/>
          </p:cNvPicPr>
          <p:nvPr/>
        </p:nvPicPr>
        <p:blipFill>
          <a:blip r:embed="rId2"/>
          <a:srcRect/>
          <a:stretch>
            <a:fillRect/>
          </a:stretch>
        </p:blipFill>
        <p:spPr bwMode="auto">
          <a:xfrm>
            <a:off x="891502" y="11659"/>
            <a:ext cx="5786478" cy="6877050"/>
          </a:xfrm>
          <a:prstGeom prst="rect">
            <a:avLst/>
          </a:prstGeom>
          <a:noFill/>
        </p:spPr>
      </p:pic>
      <p:sp>
        <p:nvSpPr>
          <p:cNvPr id="7" name="Rectangle 6"/>
          <p:cNvSpPr/>
          <p:nvPr/>
        </p:nvSpPr>
        <p:spPr>
          <a:xfrm>
            <a:off x="4211960" y="5373216"/>
            <a:ext cx="4932040" cy="1323439"/>
          </a:xfrm>
          <a:prstGeom prst="rect">
            <a:avLst/>
          </a:prstGeom>
          <a:effectLst>
            <a:outerShdw blurRad="152400" dist="317500" dir="5400000" sx="90000" sy="-19000" rotWithShape="0">
              <a:prstClr val="black">
                <a:alpha val="15000"/>
              </a:prstClr>
            </a:outerShdw>
          </a:effectLst>
          <a:scene3d>
            <a:camera prst="isometricOffAxis1Right"/>
            <a:lightRig rig="threePt" dir="t"/>
          </a:scene3d>
        </p:spPr>
        <p:style>
          <a:lnRef idx="3">
            <a:schemeClr val="lt1"/>
          </a:lnRef>
          <a:fillRef idx="1">
            <a:schemeClr val="accent4"/>
          </a:fillRef>
          <a:effectRef idx="1">
            <a:schemeClr val="accent4"/>
          </a:effectRef>
          <a:fontRef idx="minor">
            <a:schemeClr val="lt1"/>
          </a:fontRef>
        </p:style>
        <p:txBody>
          <a:bodyPr wrap="square" lIns="91440" tIns="45720" rIns="91440" bIns="45720">
            <a:spAutoFit/>
          </a:bodyPr>
          <a:lstStyle/>
          <a:p>
            <a:pPr algn="ctr" rtl="1"/>
            <a:r>
              <a:rPr lang="ar-DZ" sz="4000" b="1" dirty="0">
                <a:solidFill>
                  <a:schemeClr val="tx1"/>
                </a:solidFill>
              </a:rPr>
              <a:t>تطور استخدام الغاز الطبيعي في قطاع النقل في الجزائر</a:t>
            </a:r>
            <a:endParaRPr lang="ar-DZ"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solidFill>
              <a:effectLst>
                <a:outerShdw blurRad="50800" dist="40000" dir="5400000" algn="tl" rotWithShape="0">
                  <a:srgbClr val="000000">
                    <a:shade val="5000"/>
                    <a:satMod val="120000"/>
                    <a:alpha val="33000"/>
                  </a:srgbClr>
                </a:outerShdw>
              </a:effectLst>
              <a:latin typeface="Andalus" pitchFamily="18" charset="-78"/>
              <a:cs typeface="Andalus" pitchFamily="18" charset="-78"/>
            </a:endParaRPr>
          </a:p>
        </p:txBody>
      </p:sp>
      <p:sp>
        <p:nvSpPr>
          <p:cNvPr id="11" name="Ellipse 10"/>
          <p:cNvSpPr/>
          <p:nvPr/>
        </p:nvSpPr>
        <p:spPr>
          <a:xfrm>
            <a:off x="-20847" y="4624953"/>
            <a:ext cx="4848284" cy="2071702"/>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rtl="1"/>
            <a:r>
              <a:rPr lang="ar-DZ" sz="2400" b="1" dirty="0" smtClean="0"/>
              <a:t>-2-</a:t>
            </a:r>
          </a:p>
          <a:p>
            <a:pPr algn="ctr" rtl="1"/>
            <a:r>
              <a:rPr lang="ar-DZ" sz="2400" b="1" dirty="0" smtClean="0"/>
              <a:t>زيادة </a:t>
            </a:r>
            <a:r>
              <a:rPr lang="ar-DZ" sz="2400" b="1" dirty="0"/>
              <a:t>استهلاك الطاقة في قطاع النقل خلال هذه الفترة </a:t>
            </a:r>
            <a:r>
              <a:rPr lang="ar-DZ" sz="2400" b="1" dirty="0" smtClean="0"/>
              <a:t>بمعدل </a:t>
            </a:r>
            <a:r>
              <a:rPr lang="ar-DZ" sz="2400" b="1" dirty="0"/>
              <a:t>زيادة بلغ 38.16%</a:t>
            </a:r>
            <a:endParaRPr lang="fr-FR" sz="2400" b="1" dirty="0">
              <a:latin typeface="Simplified Arabic" pitchFamily="18" charset="-78"/>
              <a:cs typeface="Simplified Arabic" pitchFamily="18" charset="-78"/>
            </a:endParaRPr>
          </a:p>
        </p:txBody>
      </p:sp>
      <p:sp>
        <p:nvSpPr>
          <p:cNvPr id="12" name="Ellipse 11"/>
          <p:cNvSpPr/>
          <p:nvPr/>
        </p:nvSpPr>
        <p:spPr>
          <a:xfrm>
            <a:off x="4499992" y="692696"/>
            <a:ext cx="4644008" cy="4408827"/>
          </a:xfrm>
          <a:prstGeom prst="ellipse">
            <a:avLst/>
          </a:prstGeom>
          <a:ln>
            <a:solidFill>
              <a:srgbClr val="E62A57"/>
            </a:solidFill>
          </a:ln>
        </p:spPr>
        <p:style>
          <a:lnRef idx="2">
            <a:schemeClr val="accent5"/>
          </a:lnRef>
          <a:fillRef idx="1">
            <a:schemeClr val="lt1"/>
          </a:fillRef>
          <a:effectRef idx="0">
            <a:schemeClr val="accent5"/>
          </a:effectRef>
          <a:fontRef idx="minor">
            <a:schemeClr val="dk1"/>
          </a:fontRef>
        </p:style>
        <p:txBody>
          <a:bodyPr rtlCol="0" anchor="ctr"/>
          <a:lstStyle/>
          <a:p>
            <a:pPr indent="215900" algn="ctr" rtl="1">
              <a:spcBef>
                <a:spcPts val="600"/>
              </a:spcBef>
              <a:spcAft>
                <a:spcPts val="0"/>
              </a:spcAft>
            </a:pPr>
            <a:r>
              <a:rPr lang="ar-DZ" sz="2400" b="1" dirty="0" smtClean="0"/>
              <a:t>-1-</a:t>
            </a:r>
          </a:p>
          <a:p>
            <a:pPr indent="215900" algn="just" rtl="1">
              <a:spcBef>
                <a:spcPts val="600"/>
              </a:spcBef>
              <a:spcAft>
                <a:spcPts val="0"/>
              </a:spcAft>
            </a:pPr>
            <a:r>
              <a:rPr lang="ar-DZ" sz="2400" b="1" dirty="0" smtClean="0"/>
              <a:t>لقد </a:t>
            </a:r>
            <a:r>
              <a:rPr lang="ar-DZ" sz="2400" b="1" dirty="0"/>
              <a:t>عرفت الحضيرة الوطنية </a:t>
            </a:r>
            <a:r>
              <a:rPr lang="ar-DZ" sz="2400" b="1" dirty="0" smtClean="0"/>
              <a:t>لوسائل النقل سواء </a:t>
            </a:r>
            <a:r>
              <a:rPr lang="ar-DZ" sz="2400" b="1" dirty="0"/>
              <a:t>للغرض التجاري أو الشخصي نموا هائلا خلال السنوات الأخيرة، إذ ارتفع عدد المركبات التجارية </a:t>
            </a:r>
            <a:r>
              <a:rPr lang="ar-DZ" sz="2400" b="1" dirty="0" smtClean="0"/>
              <a:t>بمعدل </a:t>
            </a:r>
            <a:r>
              <a:rPr lang="ar-DZ" sz="2400" b="1" dirty="0"/>
              <a:t>زيادة بلغ 37.03</a:t>
            </a:r>
            <a:r>
              <a:rPr lang="ar-DZ" sz="2400" b="1" dirty="0" smtClean="0"/>
              <a:t>% بين 2010-2015، </a:t>
            </a:r>
            <a:r>
              <a:rPr lang="ar-DZ" sz="2400" b="1" dirty="0"/>
              <a:t>فيما ارتفع عدد سيارات الركاب </a:t>
            </a:r>
            <a:r>
              <a:rPr lang="ar-DZ" sz="2400" b="1" dirty="0" smtClean="0"/>
              <a:t>بمعدل </a:t>
            </a:r>
            <a:r>
              <a:rPr lang="ar-DZ" sz="2400" b="1" dirty="0"/>
              <a:t>زيادة 44.96% خلال خمس سنوات فقط</a:t>
            </a:r>
            <a:endParaRPr lang="fr-FR" sz="1600" b="1" dirty="0">
              <a:effectLst/>
              <a:latin typeface="Calibri"/>
              <a:ea typeface="Calibri"/>
              <a:cs typeface="Arial"/>
            </a:endParaRPr>
          </a:p>
        </p:txBody>
      </p:sp>
      <p:sp>
        <p:nvSpPr>
          <p:cNvPr id="14" name="Ellipse 13"/>
          <p:cNvSpPr/>
          <p:nvPr/>
        </p:nvSpPr>
        <p:spPr>
          <a:xfrm>
            <a:off x="-28911" y="2357430"/>
            <a:ext cx="3993688" cy="2071702"/>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smtClean="0"/>
              <a:t>-3-</a:t>
            </a:r>
          </a:p>
          <a:p>
            <a:pPr algn="ctr" rtl="1"/>
            <a:r>
              <a:rPr lang="ar-DZ" sz="2400" b="1" dirty="0" smtClean="0"/>
              <a:t>التوجه </a:t>
            </a:r>
            <a:r>
              <a:rPr lang="ar-DZ" sz="2400" b="1" dirty="0"/>
              <a:t>نحو زيادة استخدام الغاز الطبيعي المسال إذ نما بمعدل 34% خلال الفترة 2007-2018</a:t>
            </a:r>
            <a:endParaRPr lang="fr-FR" sz="2400" b="1" dirty="0"/>
          </a:p>
        </p:txBody>
      </p:sp>
      <p:sp>
        <p:nvSpPr>
          <p:cNvPr id="15" name="Ellipse 14"/>
          <p:cNvSpPr/>
          <p:nvPr/>
        </p:nvSpPr>
        <p:spPr>
          <a:xfrm>
            <a:off x="93642" y="-27341"/>
            <a:ext cx="4747666" cy="2357454"/>
          </a:xfrm>
          <a:prstGeom prst="ellipse">
            <a:avLst/>
          </a:prstGeom>
          <a:ln>
            <a:solidFill>
              <a:srgbClr val="C00000"/>
            </a:solidFill>
          </a:ln>
        </p:spPr>
        <p:style>
          <a:lnRef idx="2">
            <a:schemeClr val="accent5"/>
          </a:lnRef>
          <a:fillRef idx="1">
            <a:schemeClr val="lt1"/>
          </a:fillRef>
          <a:effectRef idx="0">
            <a:schemeClr val="accent5"/>
          </a:effectRef>
          <a:fontRef idx="minor">
            <a:schemeClr val="dk1"/>
          </a:fontRef>
        </p:style>
        <p:txBody>
          <a:bodyPr rtlCol="0" anchor="ctr"/>
          <a:lstStyle/>
          <a:p>
            <a:pPr algn="ctr" rtl="1"/>
            <a:r>
              <a:rPr lang="ar-DZ" sz="2400" b="1" dirty="0" smtClean="0"/>
              <a:t>-4-</a:t>
            </a:r>
          </a:p>
          <a:p>
            <a:pPr algn="ctr" rtl="1"/>
            <a:r>
              <a:rPr lang="ar-DZ" sz="2400" b="1" dirty="0" smtClean="0"/>
              <a:t>بسبب </a:t>
            </a:r>
            <a:r>
              <a:rPr lang="ar-DZ" sz="2400" b="1" dirty="0"/>
              <a:t>التراجع </a:t>
            </a:r>
            <a:r>
              <a:rPr lang="ar-DZ" sz="2400" b="1" dirty="0" smtClean="0"/>
              <a:t>في إنتاج </a:t>
            </a:r>
            <a:r>
              <a:rPr lang="ar-DZ" sz="2400" b="1" dirty="0"/>
              <a:t>النفط والذي سبق الإشارة إليه لذات الفترة اي 2007-2018، كذلك بسبب زيادة استخدام السيارات التي تعتمد على الغاز الطبيعي كوقود</a:t>
            </a:r>
            <a:endParaRPr lang="fr-FR" sz="2400"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Terminateur 5"/>
          <p:cNvSpPr/>
          <p:nvPr/>
        </p:nvSpPr>
        <p:spPr>
          <a:xfrm>
            <a:off x="0" y="103291"/>
            <a:ext cx="6572296" cy="1754073"/>
          </a:xfrm>
          <a:prstGeom prst="flowChartTerminator">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800" b="1" dirty="0">
                <a:solidFill>
                  <a:schemeClr val="tx1"/>
                </a:solidFill>
              </a:rPr>
              <a:t>يشكل الغاز الطبيعي موردا هاما للطاقة نظرا لخصائصه البيئية</a:t>
            </a:r>
            <a:endParaRPr lang="fr-FR" sz="2800" b="1" dirty="0">
              <a:solidFill>
                <a:schemeClr val="tx1"/>
              </a:solidFill>
            </a:endParaRPr>
          </a:p>
        </p:txBody>
      </p:sp>
      <p:sp>
        <p:nvSpPr>
          <p:cNvPr id="7" name="Organigramme : Terminateur 6"/>
          <p:cNvSpPr/>
          <p:nvPr/>
        </p:nvSpPr>
        <p:spPr>
          <a:xfrm>
            <a:off x="179512" y="1857364"/>
            <a:ext cx="7035694" cy="1355612"/>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800" b="1" dirty="0" smtClean="0">
                <a:solidFill>
                  <a:schemeClr val="tx1"/>
                </a:solidFill>
              </a:rPr>
              <a:t>يعتبر </a:t>
            </a:r>
            <a:r>
              <a:rPr lang="ar-DZ" sz="2800" b="1" dirty="0">
                <a:solidFill>
                  <a:schemeClr val="tx1"/>
                </a:solidFill>
              </a:rPr>
              <a:t>قطاع النقل من </a:t>
            </a:r>
            <a:r>
              <a:rPr lang="ar-DZ" sz="2800" b="1" dirty="0" smtClean="0">
                <a:solidFill>
                  <a:schemeClr val="tx1"/>
                </a:solidFill>
              </a:rPr>
              <a:t>أكثر </a:t>
            </a:r>
            <a:r>
              <a:rPr lang="ar-DZ" sz="2800" b="1" dirty="0">
                <a:solidFill>
                  <a:schemeClr val="tx1"/>
                </a:solidFill>
              </a:rPr>
              <a:t>القطاعات استهلاكا للطاقة وأكثر القطاعات تسببا في الانبعاثات </a:t>
            </a:r>
            <a:r>
              <a:rPr lang="ar-DZ" sz="2800" b="1" dirty="0" smtClean="0">
                <a:solidFill>
                  <a:schemeClr val="tx1"/>
                </a:solidFill>
              </a:rPr>
              <a:t>البيئية</a:t>
            </a:r>
            <a:endParaRPr lang="fr-FR" sz="2800" b="1" dirty="0">
              <a:solidFill>
                <a:schemeClr val="tx1"/>
              </a:solidFill>
            </a:endParaRPr>
          </a:p>
        </p:txBody>
      </p:sp>
      <p:sp>
        <p:nvSpPr>
          <p:cNvPr id="8" name="Organigramme : Terminateur 7"/>
          <p:cNvSpPr/>
          <p:nvPr/>
        </p:nvSpPr>
        <p:spPr>
          <a:xfrm>
            <a:off x="0" y="3359842"/>
            <a:ext cx="7678636" cy="1149278"/>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2400" b="1" dirty="0">
                <a:solidFill>
                  <a:schemeClr val="tx1"/>
                </a:solidFill>
              </a:rPr>
              <a:t>عرفت سوق الغاز العالمية تحولات هامة من شأنها التأثير على قوى العرض والطلب</a:t>
            </a:r>
            <a:endParaRPr lang="fr-FR" sz="2400" b="1" dirty="0">
              <a:solidFill>
                <a:schemeClr val="tx1"/>
              </a:solidFill>
            </a:endParaRPr>
          </a:p>
        </p:txBody>
      </p:sp>
      <p:sp>
        <p:nvSpPr>
          <p:cNvPr id="10" name="Chevron 9"/>
          <p:cNvSpPr/>
          <p:nvPr/>
        </p:nvSpPr>
        <p:spPr>
          <a:xfrm>
            <a:off x="6000760" y="642918"/>
            <a:ext cx="1143008" cy="928694"/>
          </a:xfrm>
          <a:prstGeom prst="chevron">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800" b="1" dirty="0" smtClean="0">
                <a:solidFill>
                  <a:schemeClr val="tx1"/>
                </a:solidFill>
                <a:latin typeface="Simplified Arabic" pitchFamily="18" charset="-78"/>
                <a:cs typeface="Simplified Arabic" pitchFamily="18" charset="-78"/>
              </a:rPr>
              <a:t>1</a:t>
            </a:r>
            <a:endParaRPr lang="fr-FR" sz="2800" b="1" dirty="0">
              <a:solidFill>
                <a:schemeClr val="tx1"/>
              </a:solidFill>
              <a:latin typeface="Simplified Arabic" pitchFamily="18" charset="-78"/>
              <a:cs typeface="Simplified Arabic" pitchFamily="18" charset="-78"/>
            </a:endParaRPr>
          </a:p>
        </p:txBody>
      </p:sp>
      <p:sp>
        <p:nvSpPr>
          <p:cNvPr id="11" name="Chevron 10"/>
          <p:cNvSpPr/>
          <p:nvPr/>
        </p:nvSpPr>
        <p:spPr>
          <a:xfrm>
            <a:off x="6649251" y="1857364"/>
            <a:ext cx="1143008" cy="1071570"/>
          </a:xfrm>
          <a:prstGeom prst="chevron">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2800" b="1" dirty="0" smtClean="0">
                <a:solidFill>
                  <a:schemeClr val="tx1"/>
                </a:solidFill>
                <a:latin typeface="Simplified Arabic" pitchFamily="18" charset="-78"/>
                <a:cs typeface="Simplified Arabic" pitchFamily="18" charset="-78"/>
              </a:rPr>
              <a:t>2</a:t>
            </a:r>
            <a:endParaRPr lang="fr-FR" sz="2800" b="1" dirty="0">
              <a:solidFill>
                <a:schemeClr val="tx1"/>
              </a:solidFill>
              <a:latin typeface="Simplified Arabic" pitchFamily="18" charset="-78"/>
              <a:cs typeface="Simplified Arabic" pitchFamily="18" charset="-78"/>
            </a:endParaRPr>
          </a:p>
        </p:txBody>
      </p:sp>
      <p:sp>
        <p:nvSpPr>
          <p:cNvPr id="12" name="Chevron 11"/>
          <p:cNvSpPr/>
          <p:nvPr/>
        </p:nvSpPr>
        <p:spPr>
          <a:xfrm>
            <a:off x="7226016" y="3359842"/>
            <a:ext cx="1143008" cy="1071570"/>
          </a:xfrm>
          <a:prstGeom prst="chevron">
            <a:avLst>
              <a:gd name="adj" fmla="val 5303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800" b="1" dirty="0" smtClean="0">
                <a:solidFill>
                  <a:schemeClr val="tx1"/>
                </a:solidFill>
                <a:latin typeface="Simplified Arabic" pitchFamily="18" charset="-78"/>
                <a:cs typeface="Simplified Arabic" pitchFamily="18" charset="-78"/>
              </a:rPr>
              <a:t>3</a:t>
            </a:r>
            <a:endParaRPr lang="fr-FR" sz="2800" b="1" dirty="0">
              <a:solidFill>
                <a:schemeClr val="tx1"/>
              </a:solidFill>
              <a:latin typeface="Simplified Arabic" pitchFamily="18" charset="-78"/>
              <a:cs typeface="Simplified Arabic" pitchFamily="18" charset="-78"/>
            </a:endParaRPr>
          </a:p>
        </p:txBody>
      </p:sp>
      <p:sp>
        <p:nvSpPr>
          <p:cNvPr id="14" name="Rectangle 13"/>
          <p:cNvSpPr/>
          <p:nvPr/>
        </p:nvSpPr>
        <p:spPr>
          <a:xfrm rot="3438098">
            <a:off x="6314730" y="1380765"/>
            <a:ext cx="3718384" cy="923330"/>
          </a:xfrm>
          <a:prstGeom prst="rect">
            <a:avLst/>
          </a:prstGeom>
          <a:effectLst>
            <a:outerShdw blurRad="152400" dist="317500" dir="5400000" sx="90000" sy="-19000" rotWithShape="0">
              <a:prstClr val="black">
                <a:alpha val="15000"/>
              </a:prstClr>
            </a:outerShdw>
          </a:effectLst>
          <a:scene3d>
            <a:camera prst="perspectiveHeroicExtremeLeftFacing"/>
            <a:lightRig rig="threePt" dir="t"/>
          </a:scene3d>
        </p:spPr>
        <p:style>
          <a:lnRef idx="3">
            <a:schemeClr val="lt1"/>
          </a:lnRef>
          <a:fillRef idx="1">
            <a:schemeClr val="accent4"/>
          </a:fillRef>
          <a:effectRef idx="1">
            <a:schemeClr val="accent4"/>
          </a:effectRef>
          <a:fontRef idx="minor">
            <a:schemeClr val="lt1"/>
          </a:fontRef>
        </p:style>
        <p:txBody>
          <a:bodyPr wrap="square" lIns="91440" tIns="45720" rIns="91440" bIns="45720">
            <a:spAutoFit/>
          </a:bodyPr>
          <a:lstStyle/>
          <a:p>
            <a:pPr algn="ctr"/>
            <a:r>
              <a:rPr lang="ar-DZ" sz="5400" b="1" dirty="0" smtClean="0">
                <a:ln w="10541" cmpd="sng">
                  <a:solidFill>
                    <a:schemeClr val="accent1">
                      <a:shade val="88000"/>
                      <a:satMod val="110000"/>
                    </a:schemeClr>
                  </a:solidFill>
                  <a:prstDash val="solid"/>
                </a:ln>
                <a:solidFill>
                  <a:schemeClr val="tx1"/>
                </a:solidFill>
                <a:latin typeface="Andalus" pitchFamily="18" charset="-78"/>
                <a:cs typeface="Andalus" pitchFamily="18" charset="-78"/>
              </a:rPr>
              <a:t>النتائج</a:t>
            </a:r>
            <a:endParaRPr lang="fr-FR" sz="5400" b="1" dirty="0">
              <a:ln w="10541" cmpd="sng">
                <a:solidFill>
                  <a:schemeClr val="accent1">
                    <a:shade val="88000"/>
                    <a:satMod val="110000"/>
                  </a:schemeClr>
                </a:solidFill>
                <a:prstDash val="solid"/>
              </a:ln>
              <a:solidFill>
                <a:schemeClr val="tx1"/>
              </a:solidFill>
            </a:endParaRPr>
          </a:p>
        </p:txBody>
      </p:sp>
      <p:sp>
        <p:nvSpPr>
          <p:cNvPr id="15" name="Organigramme : Terminateur 14"/>
          <p:cNvSpPr/>
          <p:nvPr/>
        </p:nvSpPr>
        <p:spPr>
          <a:xfrm>
            <a:off x="0" y="4661400"/>
            <a:ext cx="9001156" cy="2007959"/>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just" rtl="1">
              <a:lnSpc>
                <a:spcPct val="115000"/>
              </a:lnSpc>
              <a:spcBef>
                <a:spcPts val="600"/>
              </a:spcBef>
              <a:spcAft>
                <a:spcPts val="0"/>
              </a:spcAft>
              <a:buFontTx/>
              <a:buChar char="-"/>
            </a:pPr>
            <a:r>
              <a:rPr lang="ar-DZ" sz="2400" b="1" dirty="0" smtClean="0"/>
              <a:t>يشهد </a:t>
            </a:r>
            <a:r>
              <a:rPr lang="ar-DZ" sz="2400" b="1" dirty="0"/>
              <a:t>الإنتاج والاستهلاك الجزائري للنفط والغاز توجهات تشير إلى احتلال الغاز لمشهد الطاقة على المستوى الوطني </a:t>
            </a:r>
            <a:r>
              <a:rPr lang="ar-DZ" sz="2400" b="1" dirty="0" smtClean="0"/>
              <a:t>مستقبلا</a:t>
            </a:r>
          </a:p>
          <a:p>
            <a:pPr marL="285750" indent="-285750" algn="just" rtl="1">
              <a:lnSpc>
                <a:spcPct val="115000"/>
              </a:lnSpc>
              <a:spcBef>
                <a:spcPts val="600"/>
              </a:spcBef>
              <a:spcAft>
                <a:spcPts val="0"/>
              </a:spcAft>
              <a:buFontTx/>
              <a:buChar char="-"/>
            </a:pPr>
            <a:r>
              <a:rPr lang="ar-DZ" sz="2400" b="1" dirty="0"/>
              <a:t>- </a:t>
            </a:r>
            <a:r>
              <a:rPr lang="ar-DZ" sz="2400" b="1" dirty="0"/>
              <a:t>نمو في عدد المركبات التي تعتمد على الغاز الطبيعي يشير غلى زيادة الاعتماد على الغاز الطبيعي كوقود مستقبلا</a:t>
            </a:r>
            <a:endParaRPr lang="fr-FR" sz="2400" b="1" dirty="0"/>
          </a:p>
        </p:txBody>
      </p:sp>
      <p:sp>
        <p:nvSpPr>
          <p:cNvPr id="16" name="Chevron 15"/>
          <p:cNvSpPr/>
          <p:nvPr/>
        </p:nvSpPr>
        <p:spPr>
          <a:xfrm>
            <a:off x="8298623" y="5129594"/>
            <a:ext cx="1143008" cy="1071570"/>
          </a:xfrm>
          <a:prstGeom prst="chevron">
            <a:avLst>
              <a:gd name="adj" fmla="val 5151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800" b="1" dirty="0" smtClean="0">
                <a:solidFill>
                  <a:schemeClr val="tx1"/>
                </a:solidFill>
                <a:latin typeface="Simplified Arabic" pitchFamily="18" charset="-78"/>
                <a:cs typeface="Simplified Arabic" pitchFamily="18" charset="-78"/>
              </a:rPr>
              <a:t>4</a:t>
            </a:r>
            <a:endParaRPr lang="fr-FR" sz="28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star\Desktop\11.jpg"/>
          <p:cNvPicPr>
            <a:picLocks noChangeAspect="1" noChangeArrowheads="1"/>
          </p:cNvPicPr>
          <p:nvPr/>
        </p:nvPicPr>
        <p:blipFill>
          <a:blip r:embed="rId3"/>
          <a:srcRect/>
          <a:stretch>
            <a:fillRect/>
          </a:stretch>
        </p:blipFill>
        <p:spPr bwMode="auto">
          <a:xfrm>
            <a:off x="7005284" y="4724400"/>
            <a:ext cx="2143125" cy="2133600"/>
          </a:xfrm>
          <a:prstGeom prst="rect">
            <a:avLst/>
          </a:prstGeom>
          <a:noFill/>
        </p:spPr>
      </p:pic>
      <p:sp>
        <p:nvSpPr>
          <p:cNvPr id="5" name="Rectangle 4"/>
          <p:cNvSpPr/>
          <p:nvPr/>
        </p:nvSpPr>
        <p:spPr>
          <a:xfrm rot="15498470">
            <a:off x="6061532" y="2401203"/>
            <a:ext cx="4810306" cy="830997"/>
          </a:xfrm>
          <a:prstGeom prst="rect">
            <a:avLst/>
          </a:prstGeom>
          <a:effectLst>
            <a:outerShdw blurRad="152400" dist="317500" dir="5400000" sx="90000" sy="-19000" rotWithShape="0">
              <a:prstClr val="black">
                <a:alpha val="15000"/>
              </a:prstClr>
            </a:outerShdw>
          </a:effectLst>
          <a:scene3d>
            <a:camera prst="perspectiveHeroicExtremeLeftFacing"/>
            <a:lightRig rig="threePt" dir="t"/>
          </a:scene3d>
        </p:spPr>
        <p:style>
          <a:lnRef idx="3">
            <a:schemeClr val="lt1"/>
          </a:lnRef>
          <a:fillRef idx="1">
            <a:schemeClr val="accent4"/>
          </a:fillRef>
          <a:effectRef idx="1">
            <a:schemeClr val="accent4"/>
          </a:effectRef>
          <a:fontRef idx="minor">
            <a:schemeClr val="lt1"/>
          </a:fontRef>
        </p:style>
        <p:txBody>
          <a:bodyPr wrap="square" lIns="91440" tIns="45720" rIns="91440" bIns="45720">
            <a:spAutoFit/>
          </a:bodyPr>
          <a:lstStyle/>
          <a:p>
            <a:pPr algn="ctr"/>
            <a:r>
              <a:rPr lang="ar-DZ"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المقترحات</a:t>
            </a:r>
            <a:endParaRPr lang="fr-FR"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5604" name="Picture 4" descr="Ppt vectoriel numérique, étape, Commerce, Matériau Ppt PNG et vecteur"/>
          <p:cNvPicPr>
            <a:picLocks noChangeAspect="1" noChangeArrowheads="1"/>
          </p:cNvPicPr>
          <p:nvPr/>
        </p:nvPicPr>
        <p:blipFill>
          <a:blip r:embed="rId4"/>
          <a:srcRect/>
          <a:stretch>
            <a:fillRect/>
          </a:stretch>
        </p:blipFill>
        <p:spPr bwMode="auto">
          <a:xfrm>
            <a:off x="0" y="0"/>
            <a:ext cx="7572396" cy="6858000"/>
          </a:xfrm>
          <a:prstGeom prst="rect">
            <a:avLst/>
          </a:prstGeom>
          <a:noFill/>
        </p:spPr>
      </p:pic>
      <p:sp>
        <p:nvSpPr>
          <p:cNvPr id="7" name="ZoneTexte 6"/>
          <p:cNvSpPr txBox="1"/>
          <p:nvPr/>
        </p:nvSpPr>
        <p:spPr>
          <a:xfrm>
            <a:off x="214282" y="911593"/>
            <a:ext cx="2714612" cy="1815882"/>
          </a:xfrm>
          <a:prstGeom prst="rect">
            <a:avLst/>
          </a:prstGeom>
          <a:noFill/>
        </p:spPr>
        <p:txBody>
          <a:bodyPr wrap="square" rtlCol="0">
            <a:spAutoFit/>
          </a:bodyPr>
          <a:lstStyle/>
          <a:p>
            <a:pPr algn="ctr"/>
            <a:r>
              <a:rPr lang="ar-DZ" sz="2800" b="1" dirty="0"/>
              <a:t>على الجزائر التقليل من الاعتماد على النفط والتوجه </a:t>
            </a:r>
            <a:r>
              <a:rPr lang="ar-DZ" sz="2800" b="1" dirty="0" smtClean="0"/>
              <a:t>إلى </a:t>
            </a:r>
            <a:r>
              <a:rPr lang="ar-DZ" sz="2800" b="1" dirty="0"/>
              <a:t>الغاز الطبيعي</a:t>
            </a:r>
            <a:endParaRPr lang="fr-FR" sz="2800" b="1" dirty="0">
              <a:solidFill>
                <a:srgbClr val="C65510"/>
              </a:solidFill>
              <a:latin typeface="Simplified Arabic" pitchFamily="18" charset="-78"/>
              <a:cs typeface="Simplified Arabic" pitchFamily="18" charset="-78"/>
            </a:endParaRPr>
          </a:p>
        </p:txBody>
      </p:sp>
      <p:sp>
        <p:nvSpPr>
          <p:cNvPr id="8" name="ZoneTexte 7"/>
          <p:cNvSpPr txBox="1"/>
          <p:nvPr/>
        </p:nvSpPr>
        <p:spPr>
          <a:xfrm>
            <a:off x="4499992" y="850038"/>
            <a:ext cx="2858058" cy="2246769"/>
          </a:xfrm>
          <a:prstGeom prst="rect">
            <a:avLst/>
          </a:prstGeom>
          <a:noFill/>
        </p:spPr>
        <p:txBody>
          <a:bodyPr wrap="square" rtlCol="0">
            <a:spAutoFit/>
          </a:bodyPr>
          <a:lstStyle/>
          <a:p>
            <a:pPr algn="ctr" rtl="1"/>
            <a:r>
              <a:rPr lang="ar-DZ" sz="2800" b="1" dirty="0"/>
              <a:t>على الجزائر الاهتمام بنوعية المركبات وقابليتها لاستخدام الغاز الطبيعي لتقليل الانبعاثات</a:t>
            </a:r>
            <a:endParaRPr lang="fr-FR" sz="2800" b="1" dirty="0"/>
          </a:p>
        </p:txBody>
      </p:sp>
      <p:sp>
        <p:nvSpPr>
          <p:cNvPr id="9" name="ZoneTexte 8"/>
          <p:cNvSpPr txBox="1"/>
          <p:nvPr/>
        </p:nvSpPr>
        <p:spPr>
          <a:xfrm>
            <a:off x="214282" y="4143380"/>
            <a:ext cx="2714612" cy="1938992"/>
          </a:xfrm>
          <a:prstGeom prst="rect">
            <a:avLst/>
          </a:prstGeom>
          <a:noFill/>
        </p:spPr>
        <p:txBody>
          <a:bodyPr wrap="square" rtlCol="0">
            <a:spAutoFit/>
          </a:bodyPr>
          <a:lstStyle/>
          <a:p>
            <a:pPr algn="ctr" rtl="1"/>
            <a:r>
              <a:rPr lang="ar-DZ" sz="2400" b="1" dirty="0"/>
              <a:t>لابد من تطوير محطات الغاز الطبيعي والاهتمام بها والتوجه نحو المحطات الهجينة (طاقة متجددة/غاز)</a:t>
            </a:r>
            <a:endParaRPr lang="fr-FR" sz="2400" b="1" dirty="0"/>
          </a:p>
        </p:txBody>
      </p:sp>
      <p:sp>
        <p:nvSpPr>
          <p:cNvPr id="10" name="ZoneTexte 9"/>
          <p:cNvSpPr txBox="1"/>
          <p:nvPr/>
        </p:nvSpPr>
        <p:spPr>
          <a:xfrm>
            <a:off x="4596873" y="4286656"/>
            <a:ext cx="2664296" cy="1938992"/>
          </a:xfrm>
          <a:prstGeom prst="rect">
            <a:avLst/>
          </a:prstGeom>
          <a:noFill/>
        </p:spPr>
        <p:txBody>
          <a:bodyPr wrap="square" rtlCol="0">
            <a:spAutoFit/>
          </a:bodyPr>
          <a:lstStyle/>
          <a:p>
            <a:pPr algn="ctr"/>
            <a:r>
              <a:rPr lang="ar-DZ" sz="2400" b="1" dirty="0" smtClean="0"/>
              <a:t>بالرغم من ان الغاز الطبيعي وقود انتقالي جيد لكن لابد من تسريع الانتقال نحو الطاقات المتجددة</a:t>
            </a:r>
            <a:endParaRPr lang="fr-FR" sz="2200" b="1" dirty="0">
              <a:solidFill>
                <a:srgbClr val="990033"/>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tar\Desktop\images.jpg"/>
          <p:cNvPicPr>
            <a:picLocks noChangeAspect="1" noChangeArrowheads="1"/>
          </p:cNvPicPr>
          <p:nvPr/>
        </p:nvPicPr>
        <p:blipFill>
          <a:blip r:embed="rId2"/>
          <a:srcRect/>
          <a:stretch>
            <a:fillRect/>
          </a:stretch>
        </p:blipFill>
        <p:spPr bwMode="auto">
          <a:xfrm>
            <a:off x="0" y="1000108"/>
            <a:ext cx="9144000" cy="585789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7224" y="142853"/>
            <a:ext cx="7286676" cy="2769989"/>
          </a:xfrm>
          <a:prstGeom prst="rect">
            <a:avLst/>
          </a:prstGeom>
          <a:noFill/>
        </p:spPr>
        <p:txBody>
          <a:bodyPr wrap="square" rtlCol="0">
            <a:spAutoFit/>
          </a:bodyPr>
          <a:lstStyle/>
          <a:p>
            <a:pPr algn="ctr" rtl="1"/>
            <a:r>
              <a:rPr lang="ar-DZ" sz="2400" b="1" dirty="0" smtClean="0"/>
              <a:t>وزارة </a:t>
            </a:r>
            <a:r>
              <a:rPr lang="ar-DZ" sz="2400" b="1" dirty="0"/>
              <a:t>التعليـم العالـي والبحـث العلمـي</a:t>
            </a:r>
            <a:endParaRPr lang="fr-FR" sz="2400" dirty="0"/>
          </a:p>
          <a:p>
            <a:pPr algn="ctr" rtl="1"/>
            <a:r>
              <a:rPr lang="ar-DZ" sz="2400" b="1" dirty="0" smtClean="0"/>
              <a:t>جامعة </a:t>
            </a:r>
            <a:r>
              <a:rPr lang="ar-DZ" sz="2400" b="1" dirty="0" smtClean="0"/>
              <a:t>تمنراست</a:t>
            </a:r>
            <a:r>
              <a:rPr lang="ar-DZ" sz="2400" b="1" dirty="0" smtClean="0"/>
              <a:t> </a:t>
            </a:r>
            <a:endParaRPr lang="ar-DZ" sz="2400" b="1" dirty="0" smtClean="0"/>
          </a:p>
          <a:p>
            <a:pPr algn="ctr" rtl="1"/>
            <a:r>
              <a:rPr lang="ar-DZ" sz="2400" b="1" dirty="0" smtClean="0"/>
              <a:t>كلية </a:t>
            </a:r>
            <a:r>
              <a:rPr lang="ar-DZ" sz="2400" b="1" dirty="0"/>
              <a:t>العلوم الاقتصادية والتجارية وعلوم التسيير</a:t>
            </a:r>
            <a:endParaRPr lang="fr-FR" sz="2400" dirty="0"/>
          </a:p>
          <a:p>
            <a:pPr algn="ctr" rtl="1"/>
            <a:endParaRPr lang="ar-DZ" sz="2400" b="1" dirty="0" smtClean="0">
              <a:latin typeface="Simplified Arabic" pitchFamily="18" charset="-78"/>
              <a:cs typeface="Simplified Arabic" pitchFamily="18" charset="-78"/>
            </a:endParaRPr>
          </a:p>
          <a:p>
            <a:pPr algn="ctr" rtl="1"/>
            <a:r>
              <a:rPr lang="ar-DZ" sz="3000" b="1" dirty="0">
                <a:ea typeface="Calibri"/>
                <a:cs typeface="Traditional Arabic"/>
              </a:rPr>
              <a:t>المحور الثالث: البدائل المتاحة للاقتصاد الجزائري خارج قطاع المحروقات</a:t>
            </a:r>
            <a:endParaRPr lang="fr-FR" sz="3000" b="1" dirty="0">
              <a:latin typeface="Simplified Arabic" pitchFamily="18" charset="-78"/>
              <a:cs typeface="Simplified Arabic" pitchFamily="18" charset="-78"/>
            </a:endParaRPr>
          </a:p>
          <a:p>
            <a:endParaRPr lang="fr-FR" dirty="0"/>
          </a:p>
        </p:txBody>
      </p:sp>
      <p:sp>
        <p:nvSpPr>
          <p:cNvPr id="88066" name="WordArt 2"/>
          <p:cNvSpPr>
            <a:spLocks noChangeArrowheads="1" noChangeShapeType="1" noTextEdit="1"/>
          </p:cNvSpPr>
          <p:nvPr/>
        </p:nvSpPr>
        <p:spPr bwMode="auto">
          <a:xfrm>
            <a:off x="683569" y="2564904"/>
            <a:ext cx="7604636" cy="1872208"/>
          </a:xfrm>
          <a:prstGeom prst="rect">
            <a:avLst/>
          </a:prstGeom>
          <a:ln w="25400">
            <a:solidFill>
              <a:schemeClr val="accent1"/>
            </a:solidFill>
          </a:ln>
          <a:effectLst>
            <a:outerShdw blurRad="50800" dist="38100" dir="16200000" rotWithShape="0">
              <a:prstClr val="black">
                <a:alpha val="40000"/>
              </a:prstClr>
            </a:outerShdw>
          </a:effectLst>
        </p:spPr>
        <p:txBody>
          <a:bodyPr wrap="none" fromWordArt="1">
            <a:prstTxWarp prst="textPlain">
              <a:avLst>
                <a:gd name="adj" fmla="val 49606"/>
              </a:avLst>
            </a:prstTxWarp>
          </a:bodyPr>
          <a:lstStyle/>
          <a:p>
            <a:pPr algn="ctr" rtl="1"/>
            <a:r>
              <a:rPr lang="ar-DZ" sz="2800" b="1" dirty="0" smtClean="0">
                <a:latin typeface="Simplified Arabic" pitchFamily="18" charset="-78"/>
                <a:cs typeface="Simplified Arabic" pitchFamily="18" charset="-78"/>
              </a:rPr>
              <a:t>ملتقى</a:t>
            </a:r>
            <a:endParaRPr lang="fr-FR" sz="2800" dirty="0">
              <a:latin typeface="Simplified Arabic" pitchFamily="18" charset="-78"/>
              <a:cs typeface="Simplified Arabic" pitchFamily="18" charset="-78"/>
            </a:endParaRPr>
          </a:p>
          <a:p>
            <a:pPr algn="ctr" rtl="1"/>
            <a:r>
              <a:rPr lang="ar-DZ" sz="2800" b="1" dirty="0" smtClean="0">
                <a:latin typeface="Simplified Arabic" pitchFamily="18" charset="-78"/>
                <a:cs typeface="Simplified Arabic" pitchFamily="18" charset="-78"/>
              </a:rPr>
              <a:t>مداخلة بعنوان: </a:t>
            </a:r>
            <a:endParaRPr lang="ar-DZ" sz="2800" b="1" dirty="0" smtClean="0"/>
          </a:p>
          <a:p>
            <a:pPr algn="ctr" rtl="1"/>
            <a:r>
              <a:rPr lang="ar-DZ" sz="2800" b="1" dirty="0"/>
              <a:t>ا</a:t>
            </a:r>
            <a:r>
              <a:rPr lang="ar-DZ" sz="2800" b="1" dirty="0" smtClean="0"/>
              <a:t>لتوجه </a:t>
            </a:r>
            <a:r>
              <a:rPr lang="ar-DZ" sz="2800" b="1" dirty="0"/>
              <a:t>للاعتماد على الغاز الطبيعي في قطاع النقل </a:t>
            </a:r>
            <a:endParaRPr lang="ar-DZ" sz="2800" b="1" dirty="0" smtClean="0"/>
          </a:p>
          <a:p>
            <a:pPr algn="ctr" rtl="1"/>
            <a:r>
              <a:rPr lang="ar-DZ" sz="2800" b="1" dirty="0" smtClean="0"/>
              <a:t>–</a:t>
            </a:r>
            <a:r>
              <a:rPr lang="ar-DZ" sz="2800" b="1" dirty="0"/>
              <a:t>دراسة حالة الجزائر-</a:t>
            </a:r>
            <a:endParaRPr lang="ar-DZ" sz="2800" b="1" dirty="0">
              <a:latin typeface="Simplified Arabic" pitchFamily="18" charset="-78"/>
              <a:cs typeface="Simplified Arabic" pitchFamily="18" charset="-78"/>
            </a:endParaRPr>
          </a:p>
        </p:txBody>
      </p:sp>
      <p:sp>
        <p:nvSpPr>
          <p:cNvPr id="8" name="ZoneTexte 7"/>
          <p:cNvSpPr txBox="1"/>
          <p:nvPr/>
        </p:nvSpPr>
        <p:spPr>
          <a:xfrm>
            <a:off x="2519544" y="4437112"/>
            <a:ext cx="6021200" cy="1384995"/>
          </a:xfrm>
          <a:prstGeom prst="rect">
            <a:avLst/>
          </a:prstGeom>
          <a:noFill/>
        </p:spPr>
        <p:txBody>
          <a:bodyPr wrap="none" rtlCol="0">
            <a:spAutoFit/>
          </a:bodyPr>
          <a:lstStyle/>
          <a:p>
            <a:pPr algn="r" rtl="1"/>
            <a:r>
              <a:rPr lang="ar-DZ" sz="2800" b="1" dirty="0" smtClean="0">
                <a:latin typeface="Simplified Arabic" pitchFamily="18" charset="-78"/>
                <a:cs typeface="Simplified Arabic" pitchFamily="18" charset="-78"/>
              </a:rPr>
              <a:t>إعداد:                                      </a:t>
            </a:r>
          </a:p>
          <a:p>
            <a:pPr algn="r" rtl="1"/>
            <a:r>
              <a:rPr lang="ar-DZ" sz="2800" b="1" dirty="0" smtClean="0">
                <a:latin typeface="Simplified Arabic" pitchFamily="18" charset="-78"/>
                <a:cs typeface="Simplified Arabic" pitchFamily="18" charset="-78"/>
              </a:rPr>
              <a:t>د/ </a:t>
            </a:r>
            <a:r>
              <a:rPr lang="ar-DZ" sz="2800" b="1" dirty="0" err="1" smtClean="0">
                <a:latin typeface="Simplified Arabic" pitchFamily="18" charset="-78"/>
                <a:cs typeface="Simplified Arabic" pitchFamily="18" charset="-78"/>
              </a:rPr>
              <a:t>كميلية</a:t>
            </a:r>
            <a:r>
              <a:rPr lang="ar-DZ" sz="2800" b="1" dirty="0" smtClean="0">
                <a:latin typeface="Simplified Arabic" pitchFamily="18" charset="-78"/>
                <a:cs typeface="Simplified Arabic" pitchFamily="18" charset="-78"/>
              </a:rPr>
              <a:t> </a:t>
            </a:r>
            <a:r>
              <a:rPr lang="ar-DZ" sz="2800" b="1" dirty="0" smtClean="0">
                <a:latin typeface="Simplified Arabic" pitchFamily="18" charset="-78"/>
                <a:cs typeface="Simplified Arabic" pitchFamily="18" charset="-78"/>
              </a:rPr>
              <a:t>بوكرة</a:t>
            </a:r>
            <a:r>
              <a:rPr lang="fr-FR" sz="2800" b="1" dirty="0" smtClean="0">
                <a:latin typeface="Simplified Arabic" pitchFamily="18" charset="-78"/>
                <a:cs typeface="Simplified Arabic" pitchFamily="18" charset="-78"/>
              </a:rPr>
              <a:t>kamiliaboukra@yahoo.fr </a:t>
            </a:r>
            <a:endParaRPr lang="ar-DZ" sz="2800" b="1" dirty="0" smtClean="0">
              <a:latin typeface="Simplified Arabic" pitchFamily="18" charset="-78"/>
              <a:cs typeface="Simplified Arabic" pitchFamily="18" charset="-78"/>
            </a:endParaRPr>
          </a:p>
          <a:p>
            <a:pPr algn="r" rtl="1"/>
            <a:r>
              <a:rPr lang="ar-DZ" sz="2800" b="1" dirty="0" smtClean="0">
                <a:latin typeface="Simplified Arabic" pitchFamily="18" charset="-78"/>
                <a:cs typeface="Simplified Arabic" pitchFamily="18" charset="-78"/>
              </a:rPr>
              <a:t>د/ عاتي لامية</a:t>
            </a:r>
            <a:r>
              <a:rPr lang="ar-DZ" sz="2800" b="1" dirty="0" smtClean="0">
                <a:latin typeface="Simplified Arabic" pitchFamily="18" charset="-78"/>
                <a:cs typeface="Simplified Arabic" pitchFamily="18" charset="-78"/>
              </a:rPr>
              <a:t>       </a:t>
            </a:r>
            <a:r>
              <a:rPr lang="fr-FR" sz="2800" b="1" dirty="0" smtClean="0">
                <a:latin typeface="Simplified Arabic" pitchFamily="18" charset="-78"/>
                <a:cs typeface="Simplified Arabic" pitchFamily="18" charset="-78"/>
              </a:rPr>
              <a:t>atilamia650@yahoo,fr</a:t>
            </a:r>
            <a:endParaRPr lang="fr-FR" sz="2800" b="1" dirty="0">
              <a:latin typeface="Simplified Arabic" pitchFamily="18" charset="-78"/>
              <a:cs typeface="Simplified Arabic" pitchFamily="18" charset="-78"/>
            </a:endParaRPr>
          </a:p>
        </p:txBody>
      </p:sp>
      <p:sp>
        <p:nvSpPr>
          <p:cNvPr id="9" name="ZoneTexte 8"/>
          <p:cNvSpPr txBox="1"/>
          <p:nvPr/>
        </p:nvSpPr>
        <p:spPr>
          <a:xfrm>
            <a:off x="3071803" y="6072206"/>
            <a:ext cx="3382657" cy="523220"/>
          </a:xfrm>
          <a:prstGeom prst="rect">
            <a:avLst/>
          </a:prstGeom>
          <a:noFill/>
          <a:ln w="25400">
            <a:solidFill>
              <a:schemeClr val="accent1">
                <a:lumMod val="50000"/>
              </a:schemeClr>
            </a:solidFill>
          </a:ln>
        </p:spPr>
        <p:txBody>
          <a:bodyPr wrap="none" rtlCol="0">
            <a:spAutoFit/>
          </a:bodyPr>
          <a:lstStyle/>
          <a:p>
            <a:pPr algn="ctr"/>
            <a:r>
              <a:rPr lang="ar-DZ" sz="2800" b="1" dirty="0" smtClean="0">
                <a:cs typeface="+mj-cs"/>
              </a:rPr>
              <a:t>السنة الجامعية: 2020-2021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93814" y="4771712"/>
            <a:ext cx="3055645" cy="95410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ar-DZ" sz="2800" b="1" dirty="0" smtClean="0">
                <a:latin typeface="Simplified Arabic" pitchFamily="18" charset="-78"/>
                <a:cs typeface="Simplified Arabic" pitchFamily="18" charset="-78"/>
              </a:rPr>
              <a:t>فرض ذلك مورد انتقالي: </a:t>
            </a:r>
          </a:p>
          <a:p>
            <a:pPr algn="ctr" rtl="1"/>
            <a:r>
              <a:rPr lang="ar-DZ" sz="2800" b="1" dirty="0" smtClean="0">
                <a:latin typeface="Simplified Arabic" pitchFamily="18" charset="-78"/>
                <a:cs typeface="Simplified Arabic" pitchFamily="18" charset="-78"/>
              </a:rPr>
              <a:t>الغاز</a:t>
            </a:r>
            <a:endParaRPr lang="fr-FR" sz="2800" b="1" dirty="0">
              <a:latin typeface="Simplified Arabic" pitchFamily="18" charset="-78"/>
              <a:cs typeface="Simplified Arabic" pitchFamily="18" charset="-78"/>
            </a:endParaRPr>
          </a:p>
        </p:txBody>
      </p:sp>
      <p:sp>
        <p:nvSpPr>
          <p:cNvPr id="8" name="ZoneTexte 7"/>
          <p:cNvSpPr txBox="1"/>
          <p:nvPr/>
        </p:nvSpPr>
        <p:spPr>
          <a:xfrm>
            <a:off x="1883438" y="1557342"/>
            <a:ext cx="4508383"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r>
              <a:rPr lang="ar-DZ" sz="2800" b="1" dirty="0" smtClean="0">
                <a:latin typeface="Simplified Arabic" pitchFamily="18" charset="-78"/>
                <a:cs typeface="Simplified Arabic" pitchFamily="18" charset="-78"/>
              </a:rPr>
              <a:t>- </a:t>
            </a:r>
            <a:r>
              <a:rPr lang="ar-DZ" sz="2800" b="1" dirty="0" smtClean="0">
                <a:latin typeface="Simplified Arabic" pitchFamily="18" charset="-78"/>
                <a:cs typeface="Simplified Arabic" pitchFamily="18" charset="-78"/>
              </a:rPr>
              <a:t>تحقيق مطلب التنمية المستدامة</a:t>
            </a:r>
          </a:p>
          <a:p>
            <a:pPr algn="just" rtl="1"/>
            <a:r>
              <a:rPr lang="ar-DZ" sz="2800" b="1" dirty="0" smtClean="0">
                <a:latin typeface="Simplified Arabic" pitchFamily="18" charset="-78"/>
                <a:cs typeface="Simplified Arabic" pitchFamily="18" charset="-78"/>
              </a:rPr>
              <a:t>-التغيرات المناخية</a:t>
            </a:r>
          </a:p>
          <a:p>
            <a:pPr algn="just" rtl="1"/>
            <a:r>
              <a:rPr lang="ar-DZ" sz="2800" b="1" dirty="0" smtClean="0">
                <a:latin typeface="Simplified Arabic" pitchFamily="18" charset="-78"/>
                <a:cs typeface="Simplified Arabic" pitchFamily="18" charset="-78"/>
              </a:rPr>
              <a:t>- مشكل النضوب للموارد</a:t>
            </a:r>
            <a:endParaRPr lang="fr-FR" sz="2800" b="1" dirty="0">
              <a:latin typeface="Simplified Arabic" pitchFamily="18" charset="-78"/>
              <a:cs typeface="Simplified Arabic" pitchFamily="18" charset="-78"/>
            </a:endParaRPr>
          </a:p>
        </p:txBody>
      </p:sp>
      <p:sp>
        <p:nvSpPr>
          <p:cNvPr id="9" name="Flèche courbée vers la gauche 8"/>
          <p:cNvSpPr/>
          <p:nvPr/>
        </p:nvSpPr>
        <p:spPr>
          <a:xfrm>
            <a:off x="6929454" y="164305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ZoneTexte 9"/>
          <p:cNvSpPr txBox="1"/>
          <p:nvPr/>
        </p:nvSpPr>
        <p:spPr>
          <a:xfrm>
            <a:off x="2878207" y="3764742"/>
            <a:ext cx="2465740" cy="52322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r" rtl="1"/>
            <a:r>
              <a:rPr lang="ar-DZ" sz="2800" b="1" dirty="0"/>
              <a:t>يواجه ذلك صعوبات</a:t>
            </a:r>
            <a:endParaRPr lang="fr-FR" sz="2800" b="1" dirty="0">
              <a:latin typeface="Simplified Arabic" pitchFamily="18" charset="-78"/>
              <a:cs typeface="Simplified Arabic" pitchFamily="18" charset="-78"/>
            </a:endParaRPr>
          </a:p>
        </p:txBody>
      </p:sp>
      <p:sp>
        <p:nvSpPr>
          <p:cNvPr id="12" name="Flèche courbée vers la droite 11"/>
          <p:cNvSpPr/>
          <p:nvPr/>
        </p:nvSpPr>
        <p:spPr>
          <a:xfrm>
            <a:off x="1428728" y="2857496"/>
            <a:ext cx="785818" cy="14304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Flèche courbée vers la gauche 13"/>
          <p:cNvSpPr/>
          <p:nvPr/>
        </p:nvSpPr>
        <p:spPr>
          <a:xfrm>
            <a:off x="8192584" y="4450686"/>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Ellipse 14"/>
          <p:cNvSpPr/>
          <p:nvPr/>
        </p:nvSpPr>
        <p:spPr>
          <a:xfrm>
            <a:off x="5909806" y="0"/>
            <a:ext cx="2334602" cy="184482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3200" b="1" dirty="0">
                <a:solidFill>
                  <a:schemeClr val="tx1"/>
                </a:solidFill>
                <a:ea typeface="Calibri"/>
                <a:cs typeface="Traditional Arabic"/>
              </a:rPr>
              <a:t>أصبح التحول </a:t>
            </a:r>
            <a:r>
              <a:rPr lang="ar-DZ" sz="3200" b="1" dirty="0" err="1" smtClean="0">
                <a:solidFill>
                  <a:schemeClr val="tx1"/>
                </a:solidFill>
                <a:ea typeface="Calibri"/>
                <a:cs typeface="Traditional Arabic"/>
              </a:rPr>
              <a:t>الطاقوي</a:t>
            </a:r>
            <a:endParaRPr lang="fr-FR" sz="3200" b="1" dirty="0">
              <a:solidFill>
                <a:schemeClr val="tx1"/>
              </a:solidFill>
              <a:cs typeface="+mj-cs"/>
            </a:endParaRPr>
          </a:p>
        </p:txBody>
      </p:sp>
      <p:sp>
        <p:nvSpPr>
          <p:cNvPr id="13" name="ZoneTexte 12"/>
          <p:cNvSpPr txBox="1"/>
          <p:nvPr/>
        </p:nvSpPr>
        <p:spPr>
          <a:xfrm>
            <a:off x="2878207" y="3049509"/>
            <a:ext cx="4503156" cy="52322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ar-DZ" sz="2800" b="1" dirty="0" smtClean="0">
                <a:latin typeface="Simplified Arabic" pitchFamily="18" charset="-78"/>
                <a:cs typeface="Simplified Arabic" pitchFamily="18" charset="-78"/>
              </a:rPr>
              <a:t>لهذا لابد من التوجه للطاقات المتجددة</a:t>
            </a:r>
            <a:endParaRPr lang="fr-FR" sz="2800" b="1" dirty="0">
              <a:latin typeface="Simplified Arabic" pitchFamily="18" charset="-78"/>
              <a:cs typeface="Simplified Arabic" pitchFamily="18" charset="-78"/>
            </a:endParaRPr>
          </a:p>
        </p:txBody>
      </p:sp>
      <p:sp>
        <p:nvSpPr>
          <p:cNvPr id="16" name="ZoneTexte 15"/>
          <p:cNvSpPr txBox="1"/>
          <p:nvPr/>
        </p:nvSpPr>
        <p:spPr>
          <a:xfrm>
            <a:off x="3491880" y="4412431"/>
            <a:ext cx="4508383"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rtl="1"/>
            <a:r>
              <a:rPr lang="ar-DZ" sz="2800" b="1" dirty="0" smtClean="0"/>
              <a:t>التكلفة </a:t>
            </a:r>
            <a:r>
              <a:rPr lang="ar-DZ" sz="2800" b="1" dirty="0"/>
              <a:t>وإمكانية التخزين والخضوع لتوجهات الشركات العملاقة المستثمرة في قطاع النفط بالإضافة إلى إشكالية التمويل</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2928926" y="5509"/>
            <a:ext cx="3357586" cy="83901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3200" b="1" dirty="0" smtClean="0">
                <a:solidFill>
                  <a:schemeClr val="tx1"/>
                </a:solidFill>
                <a:cs typeface="+mj-cs"/>
              </a:rPr>
              <a:t>الإشكالية</a:t>
            </a:r>
            <a:endParaRPr lang="fr-FR" sz="3200" b="1" dirty="0">
              <a:solidFill>
                <a:schemeClr val="tx1"/>
              </a:solidFill>
              <a:cs typeface="+mj-cs"/>
            </a:endParaRPr>
          </a:p>
        </p:txBody>
      </p:sp>
      <p:sp>
        <p:nvSpPr>
          <p:cNvPr id="6" name="ZoneTexte 5"/>
          <p:cNvSpPr txBox="1"/>
          <p:nvPr/>
        </p:nvSpPr>
        <p:spPr>
          <a:xfrm>
            <a:off x="1071538" y="1052736"/>
            <a:ext cx="6786610"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DZ" sz="2800" b="1" dirty="0"/>
              <a:t>ويعد الغاز الطبيعي الوقود المثالي للاعتماد </a:t>
            </a:r>
            <a:r>
              <a:rPr lang="ar-DZ" sz="2800" b="1" dirty="0" smtClean="0"/>
              <a:t>عليه:</a:t>
            </a:r>
          </a:p>
          <a:p>
            <a:pPr algn="ctr"/>
            <a:r>
              <a:rPr lang="ar-DZ" sz="2800" b="1" dirty="0" smtClean="0"/>
              <a:t> - الأقل </a:t>
            </a:r>
            <a:r>
              <a:rPr lang="ar-DZ" sz="2800" b="1" dirty="0"/>
              <a:t>تلويثا بالنسبة لنظائره من الوقد الأحفوري </a:t>
            </a:r>
            <a:endParaRPr lang="ar-DZ" sz="2800" b="1" dirty="0" smtClean="0"/>
          </a:p>
          <a:p>
            <a:pPr algn="ctr"/>
            <a:r>
              <a:rPr lang="ar-DZ" sz="2800" b="1" dirty="0" smtClean="0"/>
              <a:t>- الأوفر </a:t>
            </a:r>
            <a:r>
              <a:rPr lang="ar-DZ" sz="2800" b="1" dirty="0"/>
              <a:t>والأقرب لخصائص النفط </a:t>
            </a:r>
            <a:endParaRPr lang="ar-DZ" sz="2800" b="1" dirty="0"/>
          </a:p>
          <a:p>
            <a:pPr algn="ctr"/>
            <a:r>
              <a:rPr lang="ar-DZ" sz="2800" b="1" dirty="0" smtClean="0"/>
              <a:t>- يعرف </a:t>
            </a:r>
            <a:r>
              <a:rPr lang="ar-DZ" sz="2800" b="1" dirty="0"/>
              <a:t>توجها عالميا نحو زيادة استغلاله</a:t>
            </a:r>
            <a:r>
              <a:rPr lang="ar-DZ" sz="2800" b="1" dirty="0" smtClean="0"/>
              <a:t>.</a:t>
            </a:r>
            <a:endParaRPr lang="fr-FR" sz="2800" b="1" dirty="0"/>
          </a:p>
        </p:txBody>
      </p:sp>
      <p:sp>
        <p:nvSpPr>
          <p:cNvPr id="11" name="ZoneTexte 10"/>
          <p:cNvSpPr txBox="1"/>
          <p:nvPr/>
        </p:nvSpPr>
        <p:spPr>
          <a:xfrm>
            <a:off x="1042938" y="3212976"/>
            <a:ext cx="6786610" cy="52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ar-DZ" sz="2800" b="1" dirty="0">
                <a:solidFill>
                  <a:schemeClr val="tx1"/>
                </a:solidFill>
              </a:rPr>
              <a:t>ويعد قطاع النقل من القطاعات الأكثر استهلاكا للطاقة</a:t>
            </a:r>
            <a:endParaRPr lang="fr-FR" sz="2800" b="1" dirty="0">
              <a:solidFill>
                <a:schemeClr val="tx1"/>
              </a:solidFill>
              <a:latin typeface="Simplified Arabic" pitchFamily="18" charset="-78"/>
              <a:cs typeface="Simplified Arabic" pitchFamily="18" charset="-78"/>
            </a:endParaRPr>
          </a:p>
        </p:txBody>
      </p:sp>
      <p:sp>
        <p:nvSpPr>
          <p:cNvPr id="12" name="ZoneTexte 11"/>
          <p:cNvSpPr txBox="1"/>
          <p:nvPr/>
        </p:nvSpPr>
        <p:spPr>
          <a:xfrm>
            <a:off x="1072395" y="4149080"/>
            <a:ext cx="6786610"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rtl="1"/>
            <a:r>
              <a:rPr lang="ar-DZ" sz="2800" b="1" dirty="0">
                <a:solidFill>
                  <a:schemeClr val="tx1"/>
                </a:solidFill>
              </a:rPr>
              <a:t>ما مكانة الغاز الطبيعي في قطاع النقل وماذا حققت الجزائر في إطار هذا التوجه؟</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5007127" y="1040829"/>
            <a:ext cx="3786214" cy="569386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lgn="just" rtl="1">
              <a:buFontTx/>
              <a:buChar char="-"/>
            </a:pPr>
            <a:r>
              <a:rPr lang="ar-DZ" sz="2800" b="1" dirty="0"/>
              <a:t>يمثل قطاع النقل ما يقارب ثلث استهلاك الطاقة النهائي في المنطقة </a:t>
            </a:r>
            <a:r>
              <a:rPr lang="ar-DZ" sz="2800" b="1" dirty="0" smtClean="0"/>
              <a:t>العربية</a:t>
            </a:r>
          </a:p>
          <a:p>
            <a:pPr marL="457200" indent="-457200" algn="just" rtl="1">
              <a:buFontTx/>
              <a:buChar char="-"/>
            </a:pPr>
            <a:r>
              <a:rPr lang="ar-DZ" sz="2800" b="1" dirty="0"/>
              <a:t>أكبر حصة لاستهلاك المنتجات البترولية السائلة ضمن تركيبة وقود النقل (98.9</a:t>
            </a:r>
            <a:r>
              <a:rPr lang="ar-DZ" sz="2800" b="1" dirty="0" smtClean="0"/>
              <a:t>%)</a:t>
            </a:r>
          </a:p>
          <a:p>
            <a:pPr marL="457200" indent="-457200" algn="just" rtl="1">
              <a:buFontTx/>
              <a:buChar char="-"/>
            </a:pPr>
            <a:r>
              <a:rPr lang="ar-DZ" sz="2800" b="1" dirty="0"/>
              <a:t>هذا ما يجعل من قطاع النقل من المساهمين الرئيسيين في زيادة الانبعاثات، إذ ارتفع حجم الانبعاثات الناتجة عنه بمعدل 0.5% عام 2019</a:t>
            </a:r>
            <a:endParaRPr lang="fr-FR" sz="2800" b="1" dirty="0">
              <a:latin typeface="Simplified Arabic" pitchFamily="18" charset="-78"/>
              <a:cs typeface="Simplified Arabic" pitchFamily="18" charset="-78"/>
            </a:endParaRPr>
          </a:p>
        </p:txBody>
      </p:sp>
      <p:sp>
        <p:nvSpPr>
          <p:cNvPr id="11" name="Ellipse 10"/>
          <p:cNvSpPr/>
          <p:nvPr/>
        </p:nvSpPr>
        <p:spPr>
          <a:xfrm>
            <a:off x="1763688" y="11073"/>
            <a:ext cx="6552728" cy="82563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rtl="1"/>
            <a:r>
              <a:rPr lang="ar-DZ" sz="3200" b="1" dirty="0">
                <a:solidFill>
                  <a:schemeClr val="tx1"/>
                </a:solidFill>
              </a:rPr>
              <a:t>. استهلاك الطاقة في قطاع النقل</a:t>
            </a:r>
            <a:endParaRPr lang="fr-FR" sz="3200" b="1" dirty="0">
              <a:solidFill>
                <a:schemeClr val="tx1"/>
              </a:solidFill>
              <a:cs typeface="+mj-cs"/>
            </a:endParaRPr>
          </a:p>
        </p:txBody>
      </p:sp>
      <p:sp>
        <p:nvSpPr>
          <p:cNvPr id="15" name="ZoneTexte 14"/>
          <p:cNvSpPr txBox="1"/>
          <p:nvPr/>
        </p:nvSpPr>
        <p:spPr>
          <a:xfrm>
            <a:off x="467871" y="1040829"/>
            <a:ext cx="4032121" cy="440120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rtl="1"/>
            <a:r>
              <a:rPr lang="ar-DZ" sz="2800" b="1" dirty="0" smtClean="0"/>
              <a:t>- قطاع </a:t>
            </a:r>
            <a:r>
              <a:rPr lang="ar-DZ" sz="2800" b="1" dirty="0"/>
              <a:t>النقل مسؤولا عن 24</a:t>
            </a:r>
            <a:r>
              <a:rPr lang="ar-DZ" sz="2800" b="1" dirty="0" smtClean="0"/>
              <a:t>%</a:t>
            </a:r>
          </a:p>
          <a:p>
            <a:pPr algn="just" rtl="1"/>
            <a:r>
              <a:rPr lang="ar-DZ" sz="2800" b="1" dirty="0" smtClean="0"/>
              <a:t>من </a:t>
            </a:r>
            <a:r>
              <a:rPr lang="ar-DZ" sz="2800" b="1" dirty="0"/>
              <a:t>انبعاثات ثاني أكسيد الكربون </a:t>
            </a:r>
            <a:endParaRPr lang="ar-DZ" sz="2800" b="1" dirty="0" smtClean="0"/>
          </a:p>
          <a:p>
            <a:pPr algn="just" rtl="1"/>
            <a:r>
              <a:rPr lang="ar-DZ" sz="2800" b="1" dirty="0" smtClean="0"/>
              <a:t>المباشرة من </a:t>
            </a:r>
            <a:r>
              <a:rPr lang="ar-DZ" sz="2800" b="1" dirty="0"/>
              <a:t>احتراق الوقود على </a:t>
            </a:r>
            <a:endParaRPr lang="ar-DZ" sz="2800" b="1" dirty="0" smtClean="0"/>
          </a:p>
          <a:p>
            <a:pPr algn="just" rtl="1"/>
            <a:r>
              <a:rPr lang="ar-DZ" sz="2800" b="1" dirty="0" smtClean="0"/>
              <a:t>مستوى </a:t>
            </a:r>
            <a:r>
              <a:rPr lang="ar-DZ" sz="2800" b="1" dirty="0"/>
              <a:t>دول </a:t>
            </a:r>
            <a:r>
              <a:rPr lang="ar-DZ" sz="2800" b="1" dirty="0" smtClean="0"/>
              <a:t>العالم</a:t>
            </a:r>
          </a:p>
          <a:p>
            <a:pPr marL="457200" indent="-457200" algn="just" rtl="1">
              <a:buFontTx/>
              <a:buChar char="-"/>
            </a:pPr>
            <a:r>
              <a:rPr lang="ar-DZ" sz="2800" b="1" dirty="0" smtClean="0"/>
              <a:t>بالنسبة </a:t>
            </a:r>
            <a:r>
              <a:rPr lang="ar-DZ" sz="2800" b="1" dirty="0"/>
              <a:t>للدول العربية يساهم قطاع </a:t>
            </a:r>
            <a:endParaRPr lang="ar-DZ" sz="2800" b="1" dirty="0" smtClean="0"/>
          </a:p>
          <a:p>
            <a:pPr algn="just" rtl="1"/>
            <a:r>
              <a:rPr lang="ar-DZ" sz="2800" b="1" dirty="0" smtClean="0"/>
              <a:t>النقل بما يمثل</a:t>
            </a:r>
          </a:p>
          <a:p>
            <a:pPr algn="just" rtl="1"/>
            <a:r>
              <a:rPr lang="ar-DZ" sz="2800" b="1" dirty="0" smtClean="0"/>
              <a:t>أكثر </a:t>
            </a:r>
            <a:r>
              <a:rPr lang="ar-DZ" sz="2800" b="1" dirty="0"/>
              <a:t>من 20%من إجمالي </a:t>
            </a:r>
            <a:endParaRPr lang="ar-DZ" sz="2800" b="1" dirty="0" smtClean="0"/>
          </a:p>
          <a:p>
            <a:pPr algn="just" rtl="1"/>
            <a:r>
              <a:rPr lang="ar-DZ" sz="2800" b="1" dirty="0" smtClean="0"/>
              <a:t>انبعاثات </a:t>
            </a:r>
            <a:r>
              <a:rPr lang="ar-DZ" sz="2800" b="1" dirty="0"/>
              <a:t>ثاني أكسيد الكربون </a:t>
            </a:r>
            <a:endParaRPr lang="ar-DZ" sz="2800" b="1" dirty="0" smtClean="0"/>
          </a:p>
          <a:p>
            <a:pPr algn="just" rtl="1"/>
            <a:r>
              <a:rPr lang="ar-DZ" sz="2800" b="1" dirty="0" smtClean="0"/>
              <a:t>على </a:t>
            </a:r>
            <a:r>
              <a:rPr lang="ar-DZ" sz="2800" b="1" dirty="0"/>
              <a:t>مستوى العالم سنة 2014</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395536" y="401466"/>
            <a:ext cx="8352928"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SA" sz="2800" b="1" dirty="0"/>
              <a:t>حيث يتم حاليا إعادة تشكيل أسواق الغاز العالمية وفق تطورين رئيسين: </a:t>
            </a:r>
            <a:endParaRPr lang="ar-DZ" sz="2800" b="1" dirty="0" smtClean="0"/>
          </a:p>
          <a:p>
            <a:pPr marL="457200" indent="-457200" algn="just" rtl="1">
              <a:buFontTx/>
              <a:buChar char="-"/>
            </a:pPr>
            <a:r>
              <a:rPr lang="ar-SA" sz="2800" b="1" dirty="0" smtClean="0"/>
              <a:t>زيادة </a:t>
            </a:r>
            <a:r>
              <a:rPr lang="ar-SA" sz="2800" b="1" dirty="0"/>
              <a:t>استهلاك كبار المشترين (مثل الصين)، </a:t>
            </a:r>
            <a:endParaRPr lang="ar-DZ" sz="2800" b="1" dirty="0" smtClean="0"/>
          </a:p>
          <a:p>
            <a:pPr marL="457200" indent="-457200" algn="just" rtl="1">
              <a:buFontTx/>
              <a:buChar char="-"/>
            </a:pPr>
            <a:r>
              <a:rPr lang="ar-SA" sz="2800" b="1" dirty="0" smtClean="0"/>
              <a:t>ارتفاع </a:t>
            </a:r>
            <a:r>
              <a:rPr lang="ar-SA" sz="2800" b="1" dirty="0"/>
              <a:t>الإنتاج والصادرات من الولايات المتحدة، مما أدى إلى تحولات عميقة في أسواق الغاز الطبيعي</a:t>
            </a:r>
            <a:endParaRPr lang="fr-FR" sz="2800" b="1" dirty="0">
              <a:latin typeface="Simplified Arabic" pitchFamily="18" charset="-78"/>
              <a:cs typeface="Simplified Arabic" pitchFamily="18" charset="-78"/>
            </a:endParaRPr>
          </a:p>
        </p:txBody>
      </p:sp>
      <p:sp>
        <p:nvSpPr>
          <p:cNvPr id="8" name="ZoneTexte 7"/>
          <p:cNvSpPr txBox="1"/>
          <p:nvPr/>
        </p:nvSpPr>
        <p:spPr>
          <a:xfrm>
            <a:off x="422422" y="2547802"/>
            <a:ext cx="8352928"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ar-DZ" sz="2800" b="1" dirty="0">
                <a:solidFill>
                  <a:schemeClr val="tx1"/>
                </a:solidFill>
              </a:rPr>
              <a:t>التحسن الذي عرفته أسعار الغاز الطبيعي بالنسبة لسنوات اكتشافه أدت إلى زيادة الاهتمام به كوقود إلى جانب النفط خاصة في مجال النقل والمواصلات</a:t>
            </a:r>
            <a:endParaRPr lang="fr-FR" sz="28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16363" y="692696"/>
            <a:ext cx="7704856" cy="72008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3200" b="1" dirty="0" smtClean="0">
                <a:solidFill>
                  <a:schemeClr val="tx1"/>
                </a:solidFill>
                <a:cs typeface="+mj-cs"/>
              </a:rPr>
              <a:t>أنواع الغاز التي تستخدم في قطاع النقل</a:t>
            </a:r>
            <a:endParaRPr lang="fr-FR" sz="3200" b="1" dirty="0">
              <a:solidFill>
                <a:schemeClr val="tx1"/>
              </a:solidFill>
              <a:cs typeface="+mj-cs"/>
            </a:endParaRPr>
          </a:p>
        </p:txBody>
      </p:sp>
      <p:sp>
        <p:nvSpPr>
          <p:cNvPr id="6" name="ZoneTexte 5"/>
          <p:cNvSpPr txBox="1"/>
          <p:nvPr/>
        </p:nvSpPr>
        <p:spPr>
          <a:xfrm>
            <a:off x="4860032" y="2276872"/>
            <a:ext cx="3549219" cy="310854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DZ" sz="2800" b="1" dirty="0" smtClean="0"/>
              <a:t>الغاز الطبيعي المضغوط:</a:t>
            </a:r>
          </a:p>
          <a:p>
            <a:pPr algn="r" rtl="1"/>
            <a:r>
              <a:rPr lang="fr-FR" sz="2400" b="1" dirty="0" err="1" smtClean="0"/>
              <a:t>يستخدم</a:t>
            </a:r>
            <a:r>
              <a:rPr lang="fr-FR" sz="2400" b="1" dirty="0" smtClean="0"/>
              <a:t> </a:t>
            </a:r>
            <a:r>
              <a:rPr lang="fr-FR" sz="2400" b="1" dirty="0"/>
              <a:t>CNG </a:t>
            </a:r>
            <a:r>
              <a:rPr lang="fr-FR" sz="2400" b="1" dirty="0" err="1"/>
              <a:t>بشكل</a:t>
            </a:r>
            <a:r>
              <a:rPr lang="fr-FR" sz="2400" b="1" dirty="0"/>
              <a:t> </a:t>
            </a:r>
            <a:r>
              <a:rPr lang="fr-FR" sz="2400" b="1" dirty="0" err="1"/>
              <a:t>شائع</a:t>
            </a:r>
            <a:r>
              <a:rPr lang="fr-FR" sz="2400" b="1" dirty="0"/>
              <a:t> </a:t>
            </a:r>
            <a:r>
              <a:rPr lang="fr-FR" sz="2400" b="1" dirty="0" err="1"/>
              <a:t>في</a:t>
            </a:r>
            <a:r>
              <a:rPr lang="fr-FR" sz="2400" b="1" dirty="0"/>
              <a:t> </a:t>
            </a:r>
            <a:r>
              <a:rPr lang="fr-FR" sz="2400" b="1" dirty="0" err="1"/>
              <a:t>سيارات</a:t>
            </a:r>
            <a:r>
              <a:rPr lang="fr-FR" sz="2400" b="1" dirty="0"/>
              <a:t> </a:t>
            </a:r>
            <a:r>
              <a:rPr lang="fr-FR" sz="2400" b="1" dirty="0" err="1"/>
              <a:t>الركاب</a:t>
            </a:r>
            <a:r>
              <a:rPr lang="fr-FR" sz="2400" b="1" dirty="0"/>
              <a:t> </a:t>
            </a:r>
            <a:r>
              <a:rPr lang="fr-FR" sz="2400" b="1" dirty="0" err="1"/>
              <a:t>والشاحنات</a:t>
            </a:r>
            <a:r>
              <a:rPr lang="fr-FR" sz="2400" b="1" dirty="0"/>
              <a:t> </a:t>
            </a:r>
            <a:r>
              <a:rPr lang="fr-FR" sz="2400" b="1" dirty="0" err="1"/>
              <a:t>الصغيرة</a:t>
            </a:r>
            <a:r>
              <a:rPr lang="fr-FR" sz="2400" b="1" dirty="0"/>
              <a:t> </a:t>
            </a:r>
            <a:r>
              <a:rPr lang="fr-FR" sz="2400" b="1" dirty="0" err="1"/>
              <a:t>والحافلات</a:t>
            </a:r>
            <a:r>
              <a:rPr lang="fr-FR" sz="2400" b="1" dirty="0"/>
              <a:t> </a:t>
            </a:r>
            <a:r>
              <a:rPr lang="fr-FR" sz="2400" b="1" dirty="0" err="1"/>
              <a:t>والشاحنات</a:t>
            </a:r>
            <a:r>
              <a:rPr lang="fr-FR" sz="2400" b="1" dirty="0"/>
              <a:t> ، </a:t>
            </a:r>
            <a:r>
              <a:rPr lang="fr-FR" sz="2400" b="1" dirty="0" err="1" smtClean="0"/>
              <a:t>حيث</a:t>
            </a:r>
            <a:r>
              <a:rPr lang="fr-FR" sz="2400" b="1" dirty="0" smtClean="0"/>
              <a:t> </a:t>
            </a:r>
            <a:r>
              <a:rPr lang="fr-FR" sz="2400" b="1" dirty="0" err="1"/>
              <a:t>يقلل</a:t>
            </a:r>
            <a:r>
              <a:rPr lang="fr-FR" sz="2400" b="1" dirty="0"/>
              <a:t> </a:t>
            </a:r>
            <a:r>
              <a:rPr lang="fr-FR" sz="2400" b="1" dirty="0" err="1"/>
              <a:t>استخدام</a:t>
            </a:r>
            <a:r>
              <a:rPr lang="fr-FR" sz="2400" b="1" dirty="0"/>
              <a:t> </a:t>
            </a:r>
            <a:r>
              <a:rPr lang="fr-FR" sz="2400" b="1" dirty="0" err="1"/>
              <a:t>الغاز</a:t>
            </a:r>
            <a:r>
              <a:rPr lang="fr-FR" sz="2400" b="1" dirty="0"/>
              <a:t> </a:t>
            </a:r>
            <a:r>
              <a:rPr lang="fr-FR" sz="2400" b="1" dirty="0" err="1"/>
              <a:t>الطبيعي</a:t>
            </a:r>
            <a:r>
              <a:rPr lang="fr-FR" sz="2400" b="1" dirty="0"/>
              <a:t> </a:t>
            </a:r>
            <a:r>
              <a:rPr lang="fr-FR" sz="2400" b="1" dirty="0" err="1"/>
              <a:t>المضغوط</a:t>
            </a:r>
            <a:r>
              <a:rPr lang="fr-FR" sz="2400" b="1" dirty="0"/>
              <a:t> </a:t>
            </a:r>
            <a:r>
              <a:rPr lang="fr-FR" sz="2400" b="1" dirty="0" err="1"/>
              <a:t>بشكل</a:t>
            </a:r>
            <a:r>
              <a:rPr lang="fr-FR" sz="2400" b="1" dirty="0"/>
              <a:t> </a:t>
            </a:r>
            <a:r>
              <a:rPr lang="fr-FR" sz="2400" b="1" dirty="0" err="1"/>
              <a:t>كبير</a:t>
            </a:r>
            <a:r>
              <a:rPr lang="fr-FR" sz="2400" b="1" dirty="0"/>
              <a:t> </a:t>
            </a:r>
            <a:r>
              <a:rPr lang="fr-FR" sz="2400" b="1" dirty="0" err="1"/>
              <a:t>من</a:t>
            </a:r>
            <a:r>
              <a:rPr lang="fr-FR" sz="2400" b="1" dirty="0"/>
              <a:t> </a:t>
            </a:r>
            <a:r>
              <a:rPr lang="fr-FR" sz="2400" b="1" dirty="0" err="1"/>
              <a:t>تلوث</a:t>
            </a:r>
            <a:r>
              <a:rPr lang="fr-FR" sz="2400" b="1" dirty="0"/>
              <a:t> </a:t>
            </a:r>
            <a:r>
              <a:rPr lang="fr-FR" sz="2400" b="1" dirty="0" err="1"/>
              <a:t>الهواء</a:t>
            </a:r>
            <a:r>
              <a:rPr lang="fr-FR" sz="2400" b="1" dirty="0"/>
              <a:t> </a:t>
            </a:r>
            <a:r>
              <a:rPr lang="fr-FR" sz="2400" b="1" dirty="0" err="1"/>
              <a:t>ويساهم</a:t>
            </a:r>
            <a:r>
              <a:rPr lang="fr-FR" sz="2400" b="1" dirty="0"/>
              <a:t> </a:t>
            </a:r>
            <a:r>
              <a:rPr lang="fr-FR" sz="2400" b="1" dirty="0" err="1"/>
              <a:t>بشكل</a:t>
            </a:r>
            <a:r>
              <a:rPr lang="fr-FR" sz="2400" b="1" dirty="0"/>
              <a:t> </a:t>
            </a:r>
            <a:r>
              <a:rPr lang="fr-FR" sz="2400" b="1" dirty="0" err="1"/>
              <a:t>كبير</a:t>
            </a:r>
            <a:r>
              <a:rPr lang="fr-FR" sz="2400" b="1" dirty="0"/>
              <a:t> </a:t>
            </a:r>
            <a:r>
              <a:rPr lang="fr-FR" sz="2400" b="1" dirty="0" err="1"/>
              <a:t>في</a:t>
            </a:r>
            <a:r>
              <a:rPr lang="fr-FR" sz="2400" b="1" dirty="0"/>
              <a:t> </a:t>
            </a:r>
            <a:r>
              <a:rPr lang="fr-FR" sz="2400" b="1" dirty="0" err="1"/>
              <a:t>بيئة</a:t>
            </a:r>
            <a:r>
              <a:rPr lang="fr-FR" sz="2400" b="1" dirty="0"/>
              <a:t> </a:t>
            </a:r>
            <a:r>
              <a:rPr lang="fr-FR" sz="2400" b="1" dirty="0" err="1"/>
              <a:t>حضرية</a:t>
            </a:r>
            <a:r>
              <a:rPr lang="fr-FR" sz="2400" b="1" dirty="0"/>
              <a:t> </a:t>
            </a:r>
            <a:r>
              <a:rPr lang="fr-FR" sz="2400" b="1" dirty="0" err="1"/>
              <a:t>أكثر</a:t>
            </a:r>
            <a:r>
              <a:rPr lang="fr-FR" sz="2400" b="1" dirty="0"/>
              <a:t> </a:t>
            </a:r>
            <a:r>
              <a:rPr lang="fr-FR" sz="2400" b="1" dirty="0" err="1"/>
              <a:t>صحة</a:t>
            </a:r>
            <a:endParaRPr lang="fr-FR" sz="2400" b="1" dirty="0"/>
          </a:p>
        </p:txBody>
      </p:sp>
      <p:sp>
        <p:nvSpPr>
          <p:cNvPr id="7" name="ZoneTexte 6"/>
          <p:cNvSpPr txBox="1"/>
          <p:nvPr/>
        </p:nvSpPr>
        <p:spPr>
          <a:xfrm>
            <a:off x="539552" y="2276872"/>
            <a:ext cx="3549219" cy="34778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r-DZ" sz="2800" b="1" dirty="0" smtClean="0"/>
              <a:t>الغاز الطبيعي المسال:</a:t>
            </a:r>
          </a:p>
          <a:p>
            <a:pPr algn="r" rtl="1"/>
            <a:r>
              <a:rPr lang="fr-FR" sz="2400" b="1" dirty="0" err="1"/>
              <a:t>يتم</a:t>
            </a:r>
            <a:r>
              <a:rPr lang="fr-FR" sz="2400" b="1" dirty="0"/>
              <a:t> </a:t>
            </a:r>
            <a:r>
              <a:rPr lang="fr-FR" sz="2400" b="1" dirty="0" err="1"/>
              <a:t>تحويل</a:t>
            </a:r>
            <a:r>
              <a:rPr lang="fr-FR" sz="2400" b="1" dirty="0"/>
              <a:t> </a:t>
            </a:r>
            <a:r>
              <a:rPr lang="fr-FR" sz="2400" b="1" dirty="0" err="1"/>
              <a:t>الغاز</a:t>
            </a:r>
            <a:r>
              <a:rPr lang="fr-FR" sz="2400" b="1" dirty="0"/>
              <a:t> </a:t>
            </a:r>
            <a:r>
              <a:rPr lang="fr-FR" sz="2400" b="1" dirty="0" err="1"/>
              <a:t>الطبيعي</a:t>
            </a:r>
            <a:r>
              <a:rPr lang="fr-FR" sz="2400" b="1" dirty="0"/>
              <a:t> </a:t>
            </a:r>
            <a:r>
              <a:rPr lang="fr-FR" sz="2400" b="1" dirty="0" err="1"/>
              <a:t>المسال</a:t>
            </a:r>
            <a:r>
              <a:rPr lang="fr-FR" sz="2400" b="1" dirty="0"/>
              <a:t> </a:t>
            </a:r>
            <a:r>
              <a:rPr lang="fr-FR" sz="2400" b="1" dirty="0" err="1"/>
              <a:t>إلى</a:t>
            </a:r>
            <a:r>
              <a:rPr lang="fr-FR" sz="2400" b="1" dirty="0"/>
              <a:t> </a:t>
            </a:r>
            <a:r>
              <a:rPr lang="fr-FR" sz="2400" b="1" dirty="0" err="1"/>
              <a:t>غاز</a:t>
            </a:r>
            <a:r>
              <a:rPr lang="fr-FR" sz="2400" b="1" dirty="0"/>
              <a:t> </a:t>
            </a:r>
            <a:r>
              <a:rPr lang="fr-FR" sz="2400" b="1" dirty="0" err="1"/>
              <a:t>وحقنه</a:t>
            </a:r>
            <a:r>
              <a:rPr lang="fr-FR" sz="2400" b="1" dirty="0"/>
              <a:t> </a:t>
            </a:r>
            <a:r>
              <a:rPr lang="fr-FR" sz="2400" b="1" dirty="0" err="1"/>
              <a:t>في</a:t>
            </a:r>
            <a:r>
              <a:rPr lang="fr-FR" sz="2400" b="1" dirty="0"/>
              <a:t> </a:t>
            </a:r>
            <a:r>
              <a:rPr lang="fr-FR" sz="2400" b="1" dirty="0" err="1"/>
              <a:t>شبكة</a:t>
            </a:r>
            <a:r>
              <a:rPr lang="fr-FR" sz="2400" b="1" dirty="0"/>
              <a:t> </a:t>
            </a:r>
            <a:r>
              <a:rPr lang="fr-FR" sz="2400" b="1" dirty="0" err="1"/>
              <a:t>الغاز</a:t>
            </a:r>
            <a:r>
              <a:rPr lang="fr-FR" sz="2400" b="1" dirty="0"/>
              <a:t> </a:t>
            </a:r>
            <a:r>
              <a:rPr lang="fr-FR" sz="2400" b="1" dirty="0" err="1"/>
              <a:t>الطبيعي</a:t>
            </a:r>
            <a:r>
              <a:rPr lang="fr-FR" sz="2400" b="1" dirty="0"/>
              <a:t> </a:t>
            </a:r>
            <a:r>
              <a:rPr lang="fr-FR" sz="2400" b="1" dirty="0" err="1"/>
              <a:t>أو</a:t>
            </a:r>
            <a:r>
              <a:rPr lang="fr-FR" sz="2400" b="1" dirty="0"/>
              <a:t> </a:t>
            </a:r>
            <a:r>
              <a:rPr lang="fr-FR" sz="2400" b="1" dirty="0" err="1"/>
              <a:t>توزيعه</a:t>
            </a:r>
            <a:r>
              <a:rPr lang="fr-FR" sz="2400" b="1" dirty="0"/>
              <a:t> </a:t>
            </a:r>
            <a:r>
              <a:rPr lang="fr-FR" sz="2400" b="1" dirty="0" err="1"/>
              <a:t>عن</a:t>
            </a:r>
            <a:r>
              <a:rPr lang="fr-FR" sz="2400" b="1" dirty="0"/>
              <a:t> </a:t>
            </a:r>
            <a:r>
              <a:rPr lang="fr-FR" sz="2400" b="1" dirty="0" err="1"/>
              <a:t>طريق</a:t>
            </a:r>
            <a:r>
              <a:rPr lang="fr-FR" sz="2400" b="1" dirty="0"/>
              <a:t> </a:t>
            </a:r>
            <a:r>
              <a:rPr lang="fr-FR" sz="2400" b="1" dirty="0" err="1"/>
              <a:t>البر</a:t>
            </a:r>
            <a:r>
              <a:rPr lang="fr-FR" sz="2400" b="1" dirty="0"/>
              <a:t>  </a:t>
            </a:r>
            <a:r>
              <a:rPr lang="fr-FR" sz="2400" b="1" dirty="0" err="1"/>
              <a:t>يوفر</a:t>
            </a:r>
            <a:r>
              <a:rPr lang="fr-FR" sz="2400" b="1" dirty="0"/>
              <a:t> </a:t>
            </a:r>
            <a:r>
              <a:rPr lang="fr-FR" sz="2400" b="1" dirty="0" err="1"/>
              <a:t>استخدام</a:t>
            </a:r>
            <a:r>
              <a:rPr lang="fr-FR" sz="2400" b="1" dirty="0"/>
              <a:t> </a:t>
            </a:r>
            <a:r>
              <a:rPr lang="fr-FR" sz="2400" b="1" dirty="0" err="1"/>
              <a:t>الغاز</a:t>
            </a:r>
            <a:r>
              <a:rPr lang="fr-FR" sz="2400" b="1" dirty="0"/>
              <a:t> </a:t>
            </a:r>
            <a:r>
              <a:rPr lang="fr-FR" sz="2400" b="1" dirty="0" err="1"/>
              <a:t>الطبيعي</a:t>
            </a:r>
            <a:r>
              <a:rPr lang="fr-FR" sz="2400" b="1" dirty="0"/>
              <a:t> </a:t>
            </a:r>
            <a:r>
              <a:rPr lang="fr-FR" sz="2400" b="1" dirty="0" err="1"/>
              <a:t>المسال</a:t>
            </a:r>
            <a:r>
              <a:rPr lang="fr-FR" sz="2400" b="1" dirty="0"/>
              <a:t> </a:t>
            </a:r>
            <a:r>
              <a:rPr lang="fr-FR" sz="2400" b="1" dirty="0" err="1"/>
              <a:t>في</a:t>
            </a:r>
            <a:r>
              <a:rPr lang="fr-FR" sz="2400" b="1" dirty="0"/>
              <a:t> </a:t>
            </a:r>
            <a:r>
              <a:rPr lang="fr-FR" sz="2400" b="1" dirty="0" err="1"/>
              <a:t>المركبات</a:t>
            </a:r>
            <a:r>
              <a:rPr lang="fr-FR" sz="2400" b="1" dirty="0"/>
              <a:t> </a:t>
            </a:r>
            <a:r>
              <a:rPr lang="fr-FR" sz="2400" b="1" dirty="0" err="1"/>
              <a:t>أيضًا</a:t>
            </a:r>
            <a:r>
              <a:rPr lang="fr-FR" sz="2400" b="1" dirty="0"/>
              <a:t> </a:t>
            </a:r>
            <a:r>
              <a:rPr lang="fr-FR" sz="2400" b="1" dirty="0" err="1"/>
              <a:t>إمكانية</a:t>
            </a:r>
            <a:r>
              <a:rPr lang="fr-FR" sz="2400" b="1" dirty="0"/>
              <a:t> </a:t>
            </a:r>
            <a:r>
              <a:rPr lang="fr-FR" sz="2400" b="1" dirty="0" err="1"/>
              <a:t>تغطية</a:t>
            </a:r>
            <a:r>
              <a:rPr lang="fr-FR" sz="2400" b="1" dirty="0"/>
              <a:t> </a:t>
            </a:r>
            <a:r>
              <a:rPr lang="fr-FR" sz="2400" b="1" dirty="0" err="1"/>
              <a:t>مسافات</a:t>
            </a:r>
            <a:r>
              <a:rPr lang="fr-FR" sz="2400" b="1" dirty="0"/>
              <a:t> </a:t>
            </a:r>
            <a:r>
              <a:rPr lang="fr-FR" sz="2400" b="1" dirty="0" err="1"/>
              <a:t>أطول</a:t>
            </a:r>
            <a:r>
              <a:rPr lang="fr-FR" sz="2400" b="1" dirty="0"/>
              <a:t> ، </a:t>
            </a:r>
            <a:r>
              <a:rPr lang="fr-FR" sz="2400" b="1" dirty="0" err="1"/>
              <a:t>مما</a:t>
            </a:r>
            <a:r>
              <a:rPr lang="fr-FR" sz="2400" b="1" dirty="0"/>
              <a:t> </a:t>
            </a:r>
            <a:r>
              <a:rPr lang="fr-FR" sz="2400" b="1" dirty="0" err="1"/>
              <a:t>يجعله</a:t>
            </a:r>
            <a:r>
              <a:rPr lang="fr-FR" sz="2400" b="1" dirty="0"/>
              <a:t> </a:t>
            </a:r>
            <a:r>
              <a:rPr lang="fr-FR" sz="2400" b="1" dirty="0" err="1"/>
              <a:t>وقودا</a:t>
            </a:r>
            <a:r>
              <a:rPr lang="fr-FR" sz="2400" b="1" dirty="0"/>
              <a:t> </a:t>
            </a:r>
            <a:r>
              <a:rPr lang="fr-FR" sz="2400" b="1" dirty="0" err="1"/>
              <a:t>مثاليا</a:t>
            </a:r>
            <a:r>
              <a:rPr lang="fr-FR" sz="2400" b="1" dirty="0"/>
              <a:t> </a:t>
            </a:r>
            <a:r>
              <a:rPr lang="fr-FR" sz="2400" b="1" dirty="0" err="1"/>
              <a:t>للشاحنات</a:t>
            </a:r>
            <a:r>
              <a:rPr lang="fr-FR" sz="2400" b="1" dirty="0"/>
              <a:t> </a:t>
            </a:r>
            <a:r>
              <a:rPr lang="fr-FR" sz="2400" b="1" dirty="0" err="1"/>
              <a:t>والحافلات</a:t>
            </a:r>
            <a:r>
              <a:rPr lang="fr-FR" sz="2400" b="1" dirty="0"/>
              <a:t> </a:t>
            </a:r>
            <a:r>
              <a:rPr lang="fr-FR" sz="2400" b="1" dirty="0" err="1"/>
              <a:t>مقارنة</a:t>
            </a:r>
            <a:r>
              <a:rPr lang="fr-FR" sz="2400" b="1" dirty="0"/>
              <a:t> بـ CNG </a:t>
            </a:r>
          </a:p>
        </p:txBody>
      </p:sp>
    </p:spTree>
    <p:extLst>
      <p:ext uri="{BB962C8B-B14F-4D97-AF65-F5344CB8AC3E}">
        <p14:creationId xmlns:p14="http://schemas.microsoft.com/office/powerpoint/2010/main" val="42483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278406" y="800319"/>
            <a:ext cx="8496944"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rtl="1"/>
            <a:r>
              <a:rPr lang="ar-DZ" sz="2800" b="1" dirty="0" smtClean="0"/>
              <a:t>النفط </a:t>
            </a:r>
            <a:r>
              <a:rPr lang="ar-DZ" sz="2800" b="1" dirty="0"/>
              <a:t>الخام قد </a:t>
            </a:r>
            <a:r>
              <a:rPr lang="ar-DZ" sz="2800" b="1" dirty="0" smtClean="0"/>
              <a:t>تراجع بمعدل </a:t>
            </a:r>
            <a:r>
              <a:rPr lang="ar-DZ" sz="2800" b="1" dirty="0"/>
              <a:t>-23.97%، ويعود التراجع عموما في الإنتاج ما بين سنتي 2007-2018 إلى العديد من الأسباب أهمها: تراجع حصة الجزائر ضمن منظمة الأوبك سنة 2009، وثبات حجم الإنتاج وعدم القدرة على رفع الطاقة الإنتاجية لآبار النفط</a:t>
            </a:r>
            <a:r>
              <a:rPr lang="ar-DZ" sz="2800" b="1" dirty="0" smtClean="0"/>
              <a:t> </a:t>
            </a:r>
            <a:endParaRPr lang="fr-FR" sz="2800" b="1" dirty="0">
              <a:solidFill>
                <a:prstClr val="black"/>
              </a:solidFill>
              <a:latin typeface="Simplified Arabic" pitchFamily="18" charset="-78"/>
              <a:cs typeface="Simplified Arabic" pitchFamily="18" charset="-78"/>
            </a:endParaRPr>
          </a:p>
        </p:txBody>
      </p:sp>
      <p:sp>
        <p:nvSpPr>
          <p:cNvPr id="4" name="ZoneTexte 3"/>
          <p:cNvSpPr txBox="1"/>
          <p:nvPr/>
        </p:nvSpPr>
        <p:spPr>
          <a:xfrm>
            <a:off x="350414" y="2637447"/>
            <a:ext cx="8352928" cy="224676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ar-DZ" sz="2800" b="1" dirty="0">
                <a:solidFill>
                  <a:schemeClr val="tx1"/>
                </a:solidFill>
              </a:rPr>
              <a:t>بالنسبة للغاز الطبيعي فقد ارتفع إنتاجه بمعدل نمو بلغ 10.69%، ويشكل إنتاج الغاز الطبيعي بالتعاون مع شراكات أجنبية ما نسبته 22% من إجمالي إنتاج الغاز الطبيعي في الجزائر لسنة 2013، فيما تساهم الحقول التابعة للشركة الوطنية للمحروقات (سوناطراك) لوحدها بنحو 80% من إجمالي إنتاج الغاز في الجزائر </a:t>
            </a:r>
            <a:endParaRPr lang="fr-FR" sz="2800" b="1" dirty="0">
              <a:solidFill>
                <a:schemeClr val="tx1"/>
              </a:solidFill>
              <a:latin typeface="Simplified Arabic" pitchFamily="18" charset="-78"/>
              <a:cs typeface="Simplified Arabic" pitchFamily="18" charset="-78"/>
            </a:endParaRPr>
          </a:p>
        </p:txBody>
      </p:sp>
      <p:sp>
        <p:nvSpPr>
          <p:cNvPr id="6" name="Ellipse 5"/>
          <p:cNvSpPr/>
          <p:nvPr/>
        </p:nvSpPr>
        <p:spPr>
          <a:xfrm>
            <a:off x="0" y="0"/>
            <a:ext cx="6300418" cy="7200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3200" b="1" dirty="0" smtClean="0">
                <a:solidFill>
                  <a:schemeClr val="tx1"/>
                </a:solidFill>
                <a:cs typeface="+mj-cs"/>
              </a:rPr>
              <a:t>- مقارنة بين </a:t>
            </a:r>
            <a:r>
              <a:rPr lang="ar-DZ" sz="3200" b="1" dirty="0">
                <a:solidFill>
                  <a:schemeClr val="tx1"/>
                </a:solidFill>
                <a:cs typeface="+mj-cs"/>
              </a:rPr>
              <a:t>إ</a:t>
            </a:r>
            <a:r>
              <a:rPr lang="ar-DZ" sz="3200" b="1" dirty="0" smtClean="0">
                <a:solidFill>
                  <a:schemeClr val="tx1"/>
                </a:solidFill>
                <a:cs typeface="+mj-cs"/>
              </a:rPr>
              <a:t>نتاج النفط/الغاز الطبيعي</a:t>
            </a:r>
            <a:endParaRPr lang="fr-FR" sz="3200" b="1" dirty="0">
              <a:solidFill>
                <a:schemeClr val="tx1"/>
              </a:solidFill>
              <a:cs typeface="+mj-cs"/>
            </a:endParaRPr>
          </a:p>
        </p:txBody>
      </p:sp>
      <p:sp>
        <p:nvSpPr>
          <p:cNvPr id="7" name="Ellipse 6"/>
          <p:cNvSpPr/>
          <p:nvPr/>
        </p:nvSpPr>
        <p:spPr>
          <a:xfrm>
            <a:off x="6516216" y="0"/>
            <a:ext cx="2627784" cy="72008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3200" b="1" dirty="0" smtClean="0">
                <a:solidFill>
                  <a:schemeClr val="tx1"/>
                </a:solidFill>
                <a:cs typeface="+mj-cs"/>
              </a:rPr>
              <a:t>بالنسبة للجزائر</a:t>
            </a:r>
            <a:endParaRPr lang="fr-FR" sz="3200" b="1" dirty="0">
              <a:solidFill>
                <a:schemeClr val="tx1"/>
              </a:solidFill>
              <a:cs typeface="+mj-cs"/>
            </a:endParaRPr>
          </a:p>
        </p:txBody>
      </p:sp>
      <p:sp>
        <p:nvSpPr>
          <p:cNvPr id="8" name="ZoneTexte 7"/>
          <p:cNvSpPr txBox="1"/>
          <p:nvPr/>
        </p:nvSpPr>
        <p:spPr>
          <a:xfrm>
            <a:off x="278406" y="5100675"/>
            <a:ext cx="8496944"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rtl="1"/>
            <a:r>
              <a:rPr lang="ar-DZ" sz="2800" b="1" dirty="0" smtClean="0"/>
              <a:t>يعتبر </a:t>
            </a:r>
            <a:r>
              <a:rPr lang="ar-DZ" sz="2800" b="1" dirty="0"/>
              <a:t>حقل حاسي الرمل في وسط الجزائر أكبر الحقول المنتجة للغاز حيث يساهم لوحده بأكثر من نصف الإنتاج المحلي، ومن بين الحقول الكبرى أيضا نجد حقل </a:t>
            </a:r>
            <a:r>
              <a:rPr lang="ar-DZ" sz="2800" b="1" dirty="0" err="1"/>
              <a:t>روردنوس</a:t>
            </a:r>
            <a:r>
              <a:rPr lang="ar-DZ" sz="2800" b="1" dirty="0"/>
              <a:t>، حقل </a:t>
            </a:r>
            <a:r>
              <a:rPr lang="ar-DZ" sz="2800" b="1" dirty="0" err="1"/>
              <a:t>الرار</a:t>
            </a:r>
            <a:r>
              <a:rPr lang="ar-DZ" sz="2800" b="1" dirty="0"/>
              <a:t> بالقرب من الحدود مع ليبيا وحقل حاسي الطويل</a:t>
            </a:r>
            <a:endParaRPr lang="fr-FR" sz="28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2483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467544" y="1628800"/>
            <a:ext cx="8496944"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DZ" sz="2800" b="1" dirty="0"/>
              <a:t>إن استهلاك النفط في الجزائر قد عرف نموا متواصلا ولكن بوتيرة مختلفة إذ نلاحظ أنه:</a:t>
            </a:r>
            <a:endParaRPr lang="fr-FR" sz="2800" b="1" dirty="0"/>
          </a:p>
          <a:p>
            <a:pPr algn="r" rtl="1"/>
            <a:r>
              <a:rPr lang="ar-DZ" sz="2800" b="1" dirty="0"/>
              <a:t>- خلال الفترة 1970-1990: اتسمت بنمو استهلاك النفط الخام، كون أن الصناعة الجزائرية خلال هذه الفترة كانت قيد </a:t>
            </a:r>
            <a:r>
              <a:rPr lang="ar-DZ" sz="2800" b="1" dirty="0" smtClean="0"/>
              <a:t>الإنشاء، </a:t>
            </a:r>
            <a:r>
              <a:rPr lang="ar-DZ" sz="2800" b="1" dirty="0"/>
              <a:t>إضافة إلى ارتفاع معدل النمو الديمغرافي </a:t>
            </a:r>
            <a:endParaRPr lang="fr-FR" sz="2800" b="1" dirty="0"/>
          </a:p>
          <a:p>
            <a:pPr algn="r" rtl="1"/>
            <a:r>
              <a:rPr lang="ar-DZ" sz="2800" b="1" dirty="0"/>
              <a:t>- الفترة 1991-1999: عرف استهلاك النفط الخام انخفاضا بوتيرة ثابتة مع نمو طفيف جدا خلال سنة 1998 مقارنة بالسنة السابقة لها، </a:t>
            </a:r>
            <a:endParaRPr lang="fr-FR" sz="2800" b="1" dirty="0"/>
          </a:p>
          <a:p>
            <a:pPr marL="457200" indent="-457200" algn="r" rtl="1">
              <a:buFontTx/>
              <a:buChar char="-"/>
            </a:pPr>
            <a:r>
              <a:rPr lang="ar-DZ" sz="2800" b="1" dirty="0" smtClean="0"/>
              <a:t>بعد </a:t>
            </a:r>
            <a:r>
              <a:rPr lang="ar-DZ" sz="2800" b="1" dirty="0"/>
              <a:t>سنة 2000 كان الاستهلاك ينمو باطراد لغاية سنة </a:t>
            </a:r>
            <a:r>
              <a:rPr lang="ar-DZ" sz="2800" b="1" dirty="0" smtClean="0"/>
              <a:t>2007</a:t>
            </a:r>
          </a:p>
          <a:p>
            <a:pPr marL="457200" indent="-457200" algn="r" rtl="1">
              <a:buFontTx/>
              <a:buChar char="-"/>
            </a:pPr>
            <a:r>
              <a:rPr lang="ar-DZ" sz="2800" b="1" dirty="0"/>
              <a:t>من سنة 2007-2018: خلال هذه الفترة عرف استهلاك النفط الخام تذبذبا بين الارتفاع والانخفاض ولكن بقيم صغيرة وقد كان معدل نمو الاستهلاك بين سنتي 2007 و 2018، 96.08%</a:t>
            </a:r>
            <a:endParaRPr lang="fr-FR" sz="2800" b="1" dirty="0">
              <a:solidFill>
                <a:prstClr val="black"/>
              </a:solidFill>
              <a:latin typeface="Simplified Arabic" pitchFamily="18" charset="-78"/>
              <a:cs typeface="Simplified Arabic" pitchFamily="18" charset="-78"/>
            </a:endParaRPr>
          </a:p>
        </p:txBody>
      </p:sp>
      <p:sp>
        <p:nvSpPr>
          <p:cNvPr id="6" name="Ellipse 5"/>
          <p:cNvSpPr/>
          <p:nvPr/>
        </p:nvSpPr>
        <p:spPr>
          <a:xfrm>
            <a:off x="0" y="0"/>
            <a:ext cx="6516216" cy="126876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3200" b="1" dirty="0" smtClean="0">
                <a:solidFill>
                  <a:schemeClr val="tx1"/>
                </a:solidFill>
                <a:cs typeface="+mj-cs"/>
              </a:rPr>
              <a:t>- مقارنة بين </a:t>
            </a:r>
            <a:r>
              <a:rPr lang="ar-DZ" sz="3200" b="1" dirty="0" smtClean="0">
                <a:solidFill>
                  <a:schemeClr val="tx1"/>
                </a:solidFill>
                <a:cs typeface="+mj-cs"/>
              </a:rPr>
              <a:t>استهلاك </a:t>
            </a:r>
            <a:r>
              <a:rPr lang="ar-DZ" sz="3200" b="1" dirty="0" smtClean="0">
                <a:solidFill>
                  <a:schemeClr val="tx1"/>
                </a:solidFill>
                <a:cs typeface="+mj-cs"/>
              </a:rPr>
              <a:t>النفط/الغاز الطبيعي</a:t>
            </a:r>
            <a:endParaRPr lang="fr-FR" sz="3200" b="1" dirty="0">
              <a:solidFill>
                <a:schemeClr val="tx1"/>
              </a:solidFill>
              <a:cs typeface="+mj-cs"/>
            </a:endParaRPr>
          </a:p>
        </p:txBody>
      </p:sp>
      <p:sp>
        <p:nvSpPr>
          <p:cNvPr id="7" name="Ellipse 6"/>
          <p:cNvSpPr/>
          <p:nvPr/>
        </p:nvSpPr>
        <p:spPr>
          <a:xfrm>
            <a:off x="6660232" y="0"/>
            <a:ext cx="2483768" cy="126876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DZ" sz="3200" b="1" dirty="0" smtClean="0">
                <a:solidFill>
                  <a:schemeClr val="tx1"/>
                </a:solidFill>
                <a:cs typeface="+mj-cs"/>
              </a:rPr>
              <a:t>بالنسبة للجزائر</a:t>
            </a:r>
            <a:endParaRPr lang="fr-FR" sz="3200" b="1" dirty="0">
              <a:solidFill>
                <a:schemeClr val="tx1"/>
              </a:solidFill>
              <a:cs typeface="+mj-cs"/>
            </a:endParaRPr>
          </a:p>
        </p:txBody>
      </p:sp>
    </p:spTree>
    <p:extLst>
      <p:ext uri="{BB962C8B-B14F-4D97-AF65-F5344CB8AC3E}">
        <p14:creationId xmlns:p14="http://schemas.microsoft.com/office/powerpoint/2010/main" val="753082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1236</TotalTime>
  <Words>1020</Words>
  <Application>Microsoft Office PowerPoint</Application>
  <PresentationFormat>Affichage à l'écran (4:3)</PresentationFormat>
  <Paragraphs>89</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star</dc:creator>
  <cp:lastModifiedBy>kami</cp:lastModifiedBy>
  <cp:revision>107</cp:revision>
  <dcterms:created xsi:type="dcterms:W3CDTF">2018-02-24T20:19:58Z</dcterms:created>
  <dcterms:modified xsi:type="dcterms:W3CDTF">2021-04-08T16:08:33Z</dcterms:modified>
</cp:coreProperties>
</file>