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7" r:id="rId3"/>
    <p:sldId id="258" r:id="rId4"/>
    <p:sldId id="283" r:id="rId5"/>
    <p:sldId id="284" r:id="rId6"/>
    <p:sldId id="259" r:id="rId7"/>
    <p:sldId id="275" r:id="rId8"/>
    <p:sldId id="276" r:id="rId9"/>
    <p:sldId id="277" r:id="rId10"/>
    <p:sldId id="278" r:id="rId11"/>
    <p:sldId id="260" r:id="rId12"/>
    <p:sldId id="268" r:id="rId13"/>
    <p:sldId id="281" r:id="rId14"/>
    <p:sldId id="269" r:id="rId15"/>
    <p:sldId id="279" r:id="rId16"/>
    <p:sldId id="270" r:id="rId17"/>
    <p:sldId id="271" r:id="rId18"/>
    <p:sldId id="272" r:id="rId19"/>
    <p:sldId id="273" r:id="rId20"/>
    <p:sldId id="274" r:id="rId21"/>
    <p:sldId id="285" r:id="rId22"/>
    <p:sldId id="286" r:id="rId23"/>
    <p:sldId id="282"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29" autoAdjust="0"/>
    <p:restoredTop sz="86559" autoAdjust="0"/>
  </p:normalViewPr>
  <p:slideViewPr>
    <p:cSldViewPr>
      <p:cViewPr varScale="1">
        <p:scale>
          <a:sx n="45" d="100"/>
          <a:sy n="45" d="100"/>
        </p:scale>
        <p:origin x="-2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338BD4-8437-4E09-B4B6-534E6487454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A37D7295-4729-4D20-A5E7-2001D07CFD0F}">
      <dgm:prSet phldrT="[Texte]"/>
      <dgm:spPr>
        <a:solidFill>
          <a:schemeClr val="accent2">
            <a:lumMod val="40000"/>
            <a:lumOff val="60000"/>
          </a:schemeClr>
        </a:solidFill>
      </dgm:spPr>
      <dgm:t>
        <a:bodyPr/>
        <a:lstStyle/>
        <a:p>
          <a:r>
            <a:rPr lang="ar-DZ" dirty="0" smtClean="0"/>
            <a:t>ا</a:t>
          </a:r>
          <a:r>
            <a:rPr lang="ar-DZ" b="1" dirty="0" smtClean="0">
              <a:solidFill>
                <a:schemeClr val="tx1"/>
              </a:solidFill>
            </a:rPr>
            <a:t>لمحاضرات</a:t>
          </a:r>
          <a:endParaRPr lang="fr-FR" b="1" dirty="0">
            <a:solidFill>
              <a:schemeClr val="tx1"/>
            </a:solidFill>
          </a:endParaRPr>
        </a:p>
      </dgm:t>
    </dgm:pt>
    <dgm:pt modelId="{26554904-BB9C-44BD-946B-5603EE278C42}" type="parTrans" cxnId="{AFE0F663-E0D8-4CA8-9195-CC07A768D6AF}">
      <dgm:prSet/>
      <dgm:spPr/>
      <dgm:t>
        <a:bodyPr/>
        <a:lstStyle/>
        <a:p>
          <a:endParaRPr lang="fr-FR"/>
        </a:p>
      </dgm:t>
    </dgm:pt>
    <dgm:pt modelId="{E0FB661F-6EFB-4513-BA0F-326BC13038FD}" type="sibTrans" cxnId="{AFE0F663-E0D8-4CA8-9195-CC07A768D6AF}">
      <dgm:prSet/>
      <dgm:spPr/>
      <dgm:t>
        <a:bodyPr/>
        <a:lstStyle/>
        <a:p>
          <a:endParaRPr lang="fr-FR" dirty="0"/>
        </a:p>
      </dgm:t>
    </dgm:pt>
    <dgm:pt modelId="{91BB7A4F-1DB2-40FA-9304-CA9374D4E928}">
      <dgm:prSet phldrT="[Texte]"/>
      <dgm:spPr>
        <a:solidFill>
          <a:schemeClr val="accent2">
            <a:lumMod val="40000"/>
            <a:lumOff val="60000"/>
          </a:schemeClr>
        </a:solidFill>
      </dgm:spPr>
      <dgm:t>
        <a:bodyPr/>
        <a:lstStyle/>
        <a:p>
          <a:r>
            <a:rPr lang="ar-DZ" b="1" dirty="0" smtClean="0">
              <a:solidFill>
                <a:schemeClr val="tx1"/>
              </a:solidFill>
            </a:rPr>
            <a:t>تدريب الحساسية</a:t>
          </a:r>
          <a:endParaRPr lang="fr-FR" b="1" dirty="0">
            <a:solidFill>
              <a:schemeClr val="tx1"/>
            </a:solidFill>
          </a:endParaRPr>
        </a:p>
      </dgm:t>
    </dgm:pt>
    <dgm:pt modelId="{BB98A7C4-F418-4C9D-A0D9-FAC8713F3436}" type="parTrans" cxnId="{A227D2D1-9260-4C7F-81F6-03CA197493C3}">
      <dgm:prSet/>
      <dgm:spPr/>
      <dgm:t>
        <a:bodyPr/>
        <a:lstStyle/>
        <a:p>
          <a:endParaRPr lang="fr-FR"/>
        </a:p>
      </dgm:t>
    </dgm:pt>
    <dgm:pt modelId="{6ABF4BE4-52D4-411A-A51C-16D09C28A029}" type="sibTrans" cxnId="{A227D2D1-9260-4C7F-81F6-03CA197493C3}">
      <dgm:prSet/>
      <dgm:spPr/>
      <dgm:t>
        <a:bodyPr/>
        <a:lstStyle/>
        <a:p>
          <a:endParaRPr lang="fr-FR" dirty="0"/>
        </a:p>
      </dgm:t>
    </dgm:pt>
    <dgm:pt modelId="{10E49803-0D46-4DA2-B9EF-CDC2F2FF5831}">
      <dgm:prSet phldrT="[Texte]"/>
      <dgm:spPr>
        <a:solidFill>
          <a:schemeClr val="accent2">
            <a:lumMod val="40000"/>
            <a:lumOff val="60000"/>
          </a:schemeClr>
        </a:solidFill>
      </dgm:spPr>
      <dgm:t>
        <a:bodyPr/>
        <a:lstStyle/>
        <a:p>
          <a:r>
            <a:rPr lang="ar-DZ" b="1" dirty="0" smtClean="0">
              <a:solidFill>
                <a:schemeClr val="tx1"/>
              </a:solidFill>
            </a:rPr>
            <a:t>البريد الوارد</a:t>
          </a:r>
          <a:endParaRPr lang="fr-FR" b="1" dirty="0">
            <a:solidFill>
              <a:schemeClr val="tx1"/>
            </a:solidFill>
          </a:endParaRPr>
        </a:p>
      </dgm:t>
    </dgm:pt>
    <dgm:pt modelId="{8F040557-F739-4A8E-9436-B0E043BE16DE}" type="parTrans" cxnId="{3B0691CC-C7B1-43A9-B9B3-1858D51A5C17}">
      <dgm:prSet/>
      <dgm:spPr/>
      <dgm:t>
        <a:bodyPr/>
        <a:lstStyle/>
        <a:p>
          <a:endParaRPr lang="fr-FR"/>
        </a:p>
      </dgm:t>
    </dgm:pt>
    <dgm:pt modelId="{26EA74B7-AA9E-42F0-8376-16807060B49C}" type="sibTrans" cxnId="{3B0691CC-C7B1-43A9-B9B3-1858D51A5C17}">
      <dgm:prSet/>
      <dgm:spPr/>
      <dgm:t>
        <a:bodyPr/>
        <a:lstStyle/>
        <a:p>
          <a:endParaRPr lang="fr-FR" dirty="0"/>
        </a:p>
      </dgm:t>
    </dgm:pt>
    <dgm:pt modelId="{CAFF2EBC-B5F1-4C01-9081-08CCF3ADC648}">
      <dgm:prSet phldrT="[Texte]"/>
      <dgm:spPr>
        <a:solidFill>
          <a:schemeClr val="accent2">
            <a:lumMod val="40000"/>
            <a:lumOff val="60000"/>
          </a:schemeClr>
        </a:solidFill>
      </dgm:spPr>
      <dgm:t>
        <a:bodyPr/>
        <a:lstStyle/>
        <a:p>
          <a:r>
            <a:rPr lang="ar-DZ" b="1" dirty="0" smtClean="0">
              <a:solidFill>
                <a:schemeClr val="tx1"/>
              </a:solidFill>
            </a:rPr>
            <a:t>المناقشة الجماعية</a:t>
          </a:r>
          <a:endParaRPr lang="fr-FR" b="1" dirty="0">
            <a:solidFill>
              <a:schemeClr val="tx1"/>
            </a:solidFill>
          </a:endParaRPr>
        </a:p>
      </dgm:t>
    </dgm:pt>
    <dgm:pt modelId="{35C83183-DCE1-4272-8EDD-1F71901A6BC0}" type="parTrans" cxnId="{65CE30C8-41EB-452B-8882-12C1262FA8A9}">
      <dgm:prSet/>
      <dgm:spPr/>
      <dgm:t>
        <a:bodyPr/>
        <a:lstStyle/>
        <a:p>
          <a:endParaRPr lang="fr-FR"/>
        </a:p>
      </dgm:t>
    </dgm:pt>
    <dgm:pt modelId="{2B72C803-0473-4008-9842-612B6ADC6EF4}" type="sibTrans" cxnId="{65CE30C8-41EB-452B-8882-12C1262FA8A9}">
      <dgm:prSet/>
      <dgm:spPr/>
      <dgm:t>
        <a:bodyPr/>
        <a:lstStyle/>
        <a:p>
          <a:endParaRPr lang="fr-FR" dirty="0"/>
        </a:p>
      </dgm:t>
    </dgm:pt>
    <dgm:pt modelId="{848F3331-08A1-4E9E-A244-396CA7EDF492}">
      <dgm:prSet phldrT="[Texte]"/>
      <dgm:spPr>
        <a:solidFill>
          <a:schemeClr val="accent2">
            <a:lumMod val="40000"/>
            <a:lumOff val="60000"/>
          </a:schemeClr>
        </a:solidFill>
      </dgm:spPr>
      <dgm:t>
        <a:bodyPr/>
        <a:lstStyle/>
        <a:p>
          <a:r>
            <a:rPr lang="ar-DZ" b="1" dirty="0" smtClean="0">
              <a:solidFill>
                <a:schemeClr val="tx1"/>
              </a:solidFill>
            </a:rPr>
            <a:t>الندوة</a:t>
          </a:r>
          <a:endParaRPr lang="fr-FR" b="1" dirty="0">
            <a:solidFill>
              <a:schemeClr val="tx1"/>
            </a:solidFill>
          </a:endParaRPr>
        </a:p>
      </dgm:t>
    </dgm:pt>
    <dgm:pt modelId="{4FB32002-CEF7-4C4D-83CF-73EE90B052B2}" type="parTrans" cxnId="{9FD3C99D-9599-464D-BFED-8701213F6BD1}">
      <dgm:prSet/>
      <dgm:spPr/>
      <dgm:t>
        <a:bodyPr/>
        <a:lstStyle/>
        <a:p>
          <a:endParaRPr lang="fr-FR"/>
        </a:p>
      </dgm:t>
    </dgm:pt>
    <dgm:pt modelId="{F6B3B609-A379-4D55-ABBC-D32ADA69E15B}" type="sibTrans" cxnId="{9FD3C99D-9599-464D-BFED-8701213F6BD1}">
      <dgm:prSet/>
      <dgm:spPr/>
      <dgm:t>
        <a:bodyPr/>
        <a:lstStyle/>
        <a:p>
          <a:endParaRPr lang="fr-FR" dirty="0"/>
        </a:p>
      </dgm:t>
    </dgm:pt>
    <dgm:pt modelId="{E85F695A-309A-4CB9-AEAE-CA8F9C2FB5C4}" type="pres">
      <dgm:prSet presAssocID="{C2338BD4-8437-4E09-B4B6-534E64874544}" presName="cycle" presStyleCnt="0">
        <dgm:presLayoutVars>
          <dgm:dir/>
          <dgm:resizeHandles val="exact"/>
        </dgm:presLayoutVars>
      </dgm:prSet>
      <dgm:spPr/>
      <dgm:t>
        <a:bodyPr/>
        <a:lstStyle/>
        <a:p>
          <a:endParaRPr lang="fr-FR"/>
        </a:p>
      </dgm:t>
    </dgm:pt>
    <dgm:pt modelId="{7DA50E34-2590-4038-B146-5B72F03BB242}" type="pres">
      <dgm:prSet presAssocID="{A37D7295-4729-4D20-A5E7-2001D07CFD0F}" presName="node" presStyleLbl="node1" presStyleIdx="0" presStyleCnt="5">
        <dgm:presLayoutVars>
          <dgm:bulletEnabled val="1"/>
        </dgm:presLayoutVars>
      </dgm:prSet>
      <dgm:spPr/>
      <dgm:t>
        <a:bodyPr/>
        <a:lstStyle/>
        <a:p>
          <a:endParaRPr lang="fr-FR"/>
        </a:p>
      </dgm:t>
    </dgm:pt>
    <dgm:pt modelId="{7144797E-F55A-4E9C-AFAD-F99257CEB677}" type="pres">
      <dgm:prSet presAssocID="{A37D7295-4729-4D20-A5E7-2001D07CFD0F}" presName="spNode" presStyleCnt="0"/>
      <dgm:spPr/>
    </dgm:pt>
    <dgm:pt modelId="{AD88D4C3-9B20-4CFA-9883-ECEF26551057}" type="pres">
      <dgm:prSet presAssocID="{E0FB661F-6EFB-4513-BA0F-326BC13038FD}" presName="sibTrans" presStyleLbl="sibTrans1D1" presStyleIdx="0" presStyleCnt="5"/>
      <dgm:spPr/>
      <dgm:t>
        <a:bodyPr/>
        <a:lstStyle/>
        <a:p>
          <a:endParaRPr lang="fr-FR"/>
        </a:p>
      </dgm:t>
    </dgm:pt>
    <dgm:pt modelId="{60F2CE05-218B-47D6-879E-C305DF8CBCAA}" type="pres">
      <dgm:prSet presAssocID="{91BB7A4F-1DB2-40FA-9304-CA9374D4E928}" presName="node" presStyleLbl="node1" presStyleIdx="1" presStyleCnt="5">
        <dgm:presLayoutVars>
          <dgm:bulletEnabled val="1"/>
        </dgm:presLayoutVars>
      </dgm:prSet>
      <dgm:spPr/>
      <dgm:t>
        <a:bodyPr/>
        <a:lstStyle/>
        <a:p>
          <a:endParaRPr lang="fr-FR"/>
        </a:p>
      </dgm:t>
    </dgm:pt>
    <dgm:pt modelId="{ED063156-E3B2-4366-8841-906D4758A947}" type="pres">
      <dgm:prSet presAssocID="{91BB7A4F-1DB2-40FA-9304-CA9374D4E928}" presName="spNode" presStyleCnt="0"/>
      <dgm:spPr/>
    </dgm:pt>
    <dgm:pt modelId="{F5179691-93AA-4AB9-895C-F67816142728}" type="pres">
      <dgm:prSet presAssocID="{6ABF4BE4-52D4-411A-A51C-16D09C28A029}" presName="sibTrans" presStyleLbl="sibTrans1D1" presStyleIdx="1" presStyleCnt="5"/>
      <dgm:spPr/>
      <dgm:t>
        <a:bodyPr/>
        <a:lstStyle/>
        <a:p>
          <a:endParaRPr lang="fr-FR"/>
        </a:p>
      </dgm:t>
    </dgm:pt>
    <dgm:pt modelId="{3339D71C-4601-4CF7-94A3-68CC669492D0}" type="pres">
      <dgm:prSet presAssocID="{10E49803-0D46-4DA2-B9EF-CDC2F2FF5831}" presName="node" presStyleLbl="node1" presStyleIdx="2" presStyleCnt="5">
        <dgm:presLayoutVars>
          <dgm:bulletEnabled val="1"/>
        </dgm:presLayoutVars>
      </dgm:prSet>
      <dgm:spPr/>
      <dgm:t>
        <a:bodyPr/>
        <a:lstStyle/>
        <a:p>
          <a:endParaRPr lang="fr-FR"/>
        </a:p>
      </dgm:t>
    </dgm:pt>
    <dgm:pt modelId="{478F5E99-5B09-44F5-8582-B98012A9ECBB}" type="pres">
      <dgm:prSet presAssocID="{10E49803-0D46-4DA2-B9EF-CDC2F2FF5831}" presName="spNode" presStyleCnt="0"/>
      <dgm:spPr/>
    </dgm:pt>
    <dgm:pt modelId="{CFE4F852-B677-4A96-849B-0DAC61D73891}" type="pres">
      <dgm:prSet presAssocID="{26EA74B7-AA9E-42F0-8376-16807060B49C}" presName="sibTrans" presStyleLbl="sibTrans1D1" presStyleIdx="2" presStyleCnt="5"/>
      <dgm:spPr/>
      <dgm:t>
        <a:bodyPr/>
        <a:lstStyle/>
        <a:p>
          <a:endParaRPr lang="fr-FR"/>
        </a:p>
      </dgm:t>
    </dgm:pt>
    <dgm:pt modelId="{2EB007A6-4160-4AB7-BD6D-45264387727A}" type="pres">
      <dgm:prSet presAssocID="{CAFF2EBC-B5F1-4C01-9081-08CCF3ADC648}" presName="node" presStyleLbl="node1" presStyleIdx="3" presStyleCnt="5">
        <dgm:presLayoutVars>
          <dgm:bulletEnabled val="1"/>
        </dgm:presLayoutVars>
      </dgm:prSet>
      <dgm:spPr/>
      <dgm:t>
        <a:bodyPr/>
        <a:lstStyle/>
        <a:p>
          <a:endParaRPr lang="fr-FR"/>
        </a:p>
      </dgm:t>
    </dgm:pt>
    <dgm:pt modelId="{3421BAA2-971C-47EE-8D09-26AACCDDDF8D}" type="pres">
      <dgm:prSet presAssocID="{CAFF2EBC-B5F1-4C01-9081-08CCF3ADC648}" presName="spNode" presStyleCnt="0"/>
      <dgm:spPr/>
    </dgm:pt>
    <dgm:pt modelId="{A998B769-1A5B-4A54-8733-4E5DE3894FB3}" type="pres">
      <dgm:prSet presAssocID="{2B72C803-0473-4008-9842-612B6ADC6EF4}" presName="sibTrans" presStyleLbl="sibTrans1D1" presStyleIdx="3" presStyleCnt="5"/>
      <dgm:spPr/>
      <dgm:t>
        <a:bodyPr/>
        <a:lstStyle/>
        <a:p>
          <a:endParaRPr lang="fr-FR"/>
        </a:p>
      </dgm:t>
    </dgm:pt>
    <dgm:pt modelId="{A4046FE0-746E-4D73-B7C7-2A0ACB03EAC5}" type="pres">
      <dgm:prSet presAssocID="{848F3331-08A1-4E9E-A244-396CA7EDF492}" presName="node" presStyleLbl="node1" presStyleIdx="4" presStyleCnt="5">
        <dgm:presLayoutVars>
          <dgm:bulletEnabled val="1"/>
        </dgm:presLayoutVars>
      </dgm:prSet>
      <dgm:spPr/>
      <dgm:t>
        <a:bodyPr/>
        <a:lstStyle/>
        <a:p>
          <a:endParaRPr lang="fr-FR"/>
        </a:p>
      </dgm:t>
    </dgm:pt>
    <dgm:pt modelId="{E7D7CDF6-A2EC-4AE0-959A-3ECD39EBD3E8}" type="pres">
      <dgm:prSet presAssocID="{848F3331-08A1-4E9E-A244-396CA7EDF492}" presName="spNode" presStyleCnt="0"/>
      <dgm:spPr/>
    </dgm:pt>
    <dgm:pt modelId="{F7BB5ADA-0260-482F-B7A3-F137EB781C35}" type="pres">
      <dgm:prSet presAssocID="{F6B3B609-A379-4D55-ABBC-D32ADA69E15B}" presName="sibTrans" presStyleLbl="sibTrans1D1" presStyleIdx="4" presStyleCnt="5"/>
      <dgm:spPr/>
      <dgm:t>
        <a:bodyPr/>
        <a:lstStyle/>
        <a:p>
          <a:endParaRPr lang="fr-FR"/>
        </a:p>
      </dgm:t>
    </dgm:pt>
  </dgm:ptLst>
  <dgm:cxnLst>
    <dgm:cxn modelId="{3B0691CC-C7B1-43A9-B9B3-1858D51A5C17}" srcId="{C2338BD4-8437-4E09-B4B6-534E64874544}" destId="{10E49803-0D46-4DA2-B9EF-CDC2F2FF5831}" srcOrd="2" destOrd="0" parTransId="{8F040557-F739-4A8E-9436-B0E043BE16DE}" sibTransId="{26EA74B7-AA9E-42F0-8376-16807060B49C}"/>
    <dgm:cxn modelId="{770AEC95-EB3C-41A8-89B4-9A570B8B8687}" type="presOf" srcId="{2B72C803-0473-4008-9842-612B6ADC6EF4}" destId="{A998B769-1A5B-4A54-8733-4E5DE3894FB3}" srcOrd="0" destOrd="0" presId="urn:microsoft.com/office/officeart/2005/8/layout/cycle6"/>
    <dgm:cxn modelId="{AFE0F663-E0D8-4CA8-9195-CC07A768D6AF}" srcId="{C2338BD4-8437-4E09-B4B6-534E64874544}" destId="{A37D7295-4729-4D20-A5E7-2001D07CFD0F}" srcOrd="0" destOrd="0" parTransId="{26554904-BB9C-44BD-946B-5603EE278C42}" sibTransId="{E0FB661F-6EFB-4513-BA0F-326BC13038FD}"/>
    <dgm:cxn modelId="{0A1E6681-191C-4BD4-969F-040CAB5B1E81}" type="presOf" srcId="{A37D7295-4729-4D20-A5E7-2001D07CFD0F}" destId="{7DA50E34-2590-4038-B146-5B72F03BB242}" srcOrd="0" destOrd="0" presId="urn:microsoft.com/office/officeart/2005/8/layout/cycle6"/>
    <dgm:cxn modelId="{FBCC244C-18D9-490E-951F-EE7ED4D9A498}" type="presOf" srcId="{6ABF4BE4-52D4-411A-A51C-16D09C28A029}" destId="{F5179691-93AA-4AB9-895C-F67816142728}" srcOrd="0" destOrd="0" presId="urn:microsoft.com/office/officeart/2005/8/layout/cycle6"/>
    <dgm:cxn modelId="{BA96120D-5900-4751-B38C-DCD10658C5F7}" type="presOf" srcId="{F6B3B609-A379-4D55-ABBC-D32ADA69E15B}" destId="{F7BB5ADA-0260-482F-B7A3-F137EB781C35}" srcOrd="0" destOrd="0" presId="urn:microsoft.com/office/officeart/2005/8/layout/cycle6"/>
    <dgm:cxn modelId="{8E7E5145-5F90-4689-8393-68A863222649}" type="presOf" srcId="{26EA74B7-AA9E-42F0-8376-16807060B49C}" destId="{CFE4F852-B677-4A96-849B-0DAC61D73891}" srcOrd="0" destOrd="0" presId="urn:microsoft.com/office/officeart/2005/8/layout/cycle6"/>
    <dgm:cxn modelId="{54E9D03C-BA8C-4683-BE6B-DFE8BE2AA401}" type="presOf" srcId="{91BB7A4F-1DB2-40FA-9304-CA9374D4E928}" destId="{60F2CE05-218B-47D6-879E-C305DF8CBCAA}" srcOrd="0" destOrd="0" presId="urn:microsoft.com/office/officeart/2005/8/layout/cycle6"/>
    <dgm:cxn modelId="{C1D0AA31-7454-4980-B880-3504F72DC2AA}" type="presOf" srcId="{E0FB661F-6EFB-4513-BA0F-326BC13038FD}" destId="{AD88D4C3-9B20-4CFA-9883-ECEF26551057}" srcOrd="0" destOrd="0" presId="urn:microsoft.com/office/officeart/2005/8/layout/cycle6"/>
    <dgm:cxn modelId="{B44484D2-D2A3-480F-A399-CB883C9ABB84}" type="presOf" srcId="{C2338BD4-8437-4E09-B4B6-534E64874544}" destId="{E85F695A-309A-4CB9-AEAE-CA8F9C2FB5C4}" srcOrd="0" destOrd="0" presId="urn:microsoft.com/office/officeart/2005/8/layout/cycle6"/>
    <dgm:cxn modelId="{65CE30C8-41EB-452B-8882-12C1262FA8A9}" srcId="{C2338BD4-8437-4E09-B4B6-534E64874544}" destId="{CAFF2EBC-B5F1-4C01-9081-08CCF3ADC648}" srcOrd="3" destOrd="0" parTransId="{35C83183-DCE1-4272-8EDD-1F71901A6BC0}" sibTransId="{2B72C803-0473-4008-9842-612B6ADC6EF4}"/>
    <dgm:cxn modelId="{9FD3C99D-9599-464D-BFED-8701213F6BD1}" srcId="{C2338BD4-8437-4E09-B4B6-534E64874544}" destId="{848F3331-08A1-4E9E-A244-396CA7EDF492}" srcOrd="4" destOrd="0" parTransId="{4FB32002-CEF7-4C4D-83CF-73EE90B052B2}" sibTransId="{F6B3B609-A379-4D55-ABBC-D32ADA69E15B}"/>
    <dgm:cxn modelId="{A227D2D1-9260-4C7F-81F6-03CA197493C3}" srcId="{C2338BD4-8437-4E09-B4B6-534E64874544}" destId="{91BB7A4F-1DB2-40FA-9304-CA9374D4E928}" srcOrd="1" destOrd="0" parTransId="{BB98A7C4-F418-4C9D-A0D9-FAC8713F3436}" sibTransId="{6ABF4BE4-52D4-411A-A51C-16D09C28A029}"/>
    <dgm:cxn modelId="{C5A457E6-16AE-49A3-9BC0-DC1F13FBC466}" type="presOf" srcId="{CAFF2EBC-B5F1-4C01-9081-08CCF3ADC648}" destId="{2EB007A6-4160-4AB7-BD6D-45264387727A}" srcOrd="0" destOrd="0" presId="urn:microsoft.com/office/officeart/2005/8/layout/cycle6"/>
    <dgm:cxn modelId="{843F4004-0F04-4BB4-A974-A25DD333980B}" type="presOf" srcId="{848F3331-08A1-4E9E-A244-396CA7EDF492}" destId="{A4046FE0-746E-4D73-B7C7-2A0ACB03EAC5}" srcOrd="0" destOrd="0" presId="urn:microsoft.com/office/officeart/2005/8/layout/cycle6"/>
    <dgm:cxn modelId="{E1543895-AE04-4439-A476-D2FAD5FA7830}" type="presOf" srcId="{10E49803-0D46-4DA2-B9EF-CDC2F2FF5831}" destId="{3339D71C-4601-4CF7-94A3-68CC669492D0}" srcOrd="0" destOrd="0" presId="urn:microsoft.com/office/officeart/2005/8/layout/cycle6"/>
    <dgm:cxn modelId="{087CE228-8520-4332-A598-47452787E34B}" type="presParOf" srcId="{E85F695A-309A-4CB9-AEAE-CA8F9C2FB5C4}" destId="{7DA50E34-2590-4038-B146-5B72F03BB242}" srcOrd="0" destOrd="0" presId="urn:microsoft.com/office/officeart/2005/8/layout/cycle6"/>
    <dgm:cxn modelId="{3505ABD7-E7E9-44FC-B705-2B8E924DB6E2}" type="presParOf" srcId="{E85F695A-309A-4CB9-AEAE-CA8F9C2FB5C4}" destId="{7144797E-F55A-4E9C-AFAD-F99257CEB677}" srcOrd="1" destOrd="0" presId="urn:microsoft.com/office/officeart/2005/8/layout/cycle6"/>
    <dgm:cxn modelId="{601CE5F1-95E9-4060-8B24-B62AA5EAAC63}" type="presParOf" srcId="{E85F695A-309A-4CB9-AEAE-CA8F9C2FB5C4}" destId="{AD88D4C3-9B20-4CFA-9883-ECEF26551057}" srcOrd="2" destOrd="0" presId="urn:microsoft.com/office/officeart/2005/8/layout/cycle6"/>
    <dgm:cxn modelId="{A0C9B35F-163B-4518-B897-8C2E790AD9ED}" type="presParOf" srcId="{E85F695A-309A-4CB9-AEAE-CA8F9C2FB5C4}" destId="{60F2CE05-218B-47D6-879E-C305DF8CBCAA}" srcOrd="3" destOrd="0" presId="urn:microsoft.com/office/officeart/2005/8/layout/cycle6"/>
    <dgm:cxn modelId="{483F192C-4347-4FA6-9C89-8215EE629B27}" type="presParOf" srcId="{E85F695A-309A-4CB9-AEAE-CA8F9C2FB5C4}" destId="{ED063156-E3B2-4366-8841-906D4758A947}" srcOrd="4" destOrd="0" presId="urn:microsoft.com/office/officeart/2005/8/layout/cycle6"/>
    <dgm:cxn modelId="{3221FF77-2196-4132-8912-DD83AF7D9423}" type="presParOf" srcId="{E85F695A-309A-4CB9-AEAE-CA8F9C2FB5C4}" destId="{F5179691-93AA-4AB9-895C-F67816142728}" srcOrd="5" destOrd="0" presId="urn:microsoft.com/office/officeart/2005/8/layout/cycle6"/>
    <dgm:cxn modelId="{7D1FE5CB-BD00-4CAE-8428-2D9BAD3AB5E7}" type="presParOf" srcId="{E85F695A-309A-4CB9-AEAE-CA8F9C2FB5C4}" destId="{3339D71C-4601-4CF7-94A3-68CC669492D0}" srcOrd="6" destOrd="0" presId="urn:microsoft.com/office/officeart/2005/8/layout/cycle6"/>
    <dgm:cxn modelId="{8ED46727-144D-4D81-A803-FBF641C9F73D}" type="presParOf" srcId="{E85F695A-309A-4CB9-AEAE-CA8F9C2FB5C4}" destId="{478F5E99-5B09-44F5-8582-B98012A9ECBB}" srcOrd="7" destOrd="0" presId="urn:microsoft.com/office/officeart/2005/8/layout/cycle6"/>
    <dgm:cxn modelId="{815425F4-8E1E-4A11-A09F-CD2E25E5267E}" type="presParOf" srcId="{E85F695A-309A-4CB9-AEAE-CA8F9C2FB5C4}" destId="{CFE4F852-B677-4A96-849B-0DAC61D73891}" srcOrd="8" destOrd="0" presId="urn:microsoft.com/office/officeart/2005/8/layout/cycle6"/>
    <dgm:cxn modelId="{29D0A683-3367-403C-A8E3-3D236C8F5AEA}" type="presParOf" srcId="{E85F695A-309A-4CB9-AEAE-CA8F9C2FB5C4}" destId="{2EB007A6-4160-4AB7-BD6D-45264387727A}" srcOrd="9" destOrd="0" presId="urn:microsoft.com/office/officeart/2005/8/layout/cycle6"/>
    <dgm:cxn modelId="{B2E56275-FF8B-4CF5-B088-845F15EDCE65}" type="presParOf" srcId="{E85F695A-309A-4CB9-AEAE-CA8F9C2FB5C4}" destId="{3421BAA2-971C-47EE-8D09-26AACCDDDF8D}" srcOrd="10" destOrd="0" presId="urn:microsoft.com/office/officeart/2005/8/layout/cycle6"/>
    <dgm:cxn modelId="{3161ADE9-A1B7-4197-8C90-133B0B5D8DC0}" type="presParOf" srcId="{E85F695A-309A-4CB9-AEAE-CA8F9C2FB5C4}" destId="{A998B769-1A5B-4A54-8733-4E5DE3894FB3}" srcOrd="11" destOrd="0" presId="urn:microsoft.com/office/officeart/2005/8/layout/cycle6"/>
    <dgm:cxn modelId="{AF5417C9-9799-4841-9ED2-D979B4FAA8AC}" type="presParOf" srcId="{E85F695A-309A-4CB9-AEAE-CA8F9C2FB5C4}" destId="{A4046FE0-746E-4D73-B7C7-2A0ACB03EAC5}" srcOrd="12" destOrd="0" presId="urn:microsoft.com/office/officeart/2005/8/layout/cycle6"/>
    <dgm:cxn modelId="{0BBB300E-3642-453B-85BB-0DBA83916085}" type="presParOf" srcId="{E85F695A-309A-4CB9-AEAE-CA8F9C2FB5C4}" destId="{E7D7CDF6-A2EC-4AE0-959A-3ECD39EBD3E8}" srcOrd="13" destOrd="0" presId="urn:microsoft.com/office/officeart/2005/8/layout/cycle6"/>
    <dgm:cxn modelId="{B610DD60-EC2E-44FA-A508-50B8DCF9E2AD}" type="presParOf" srcId="{E85F695A-309A-4CB9-AEAE-CA8F9C2FB5C4}" destId="{F7BB5ADA-0260-482F-B7A3-F137EB781C35}" srcOrd="14" destOrd="0" presId="urn:microsoft.com/office/officeart/2005/8/layout/cycle6"/>
  </dgm:cxnLst>
  <dgm:bg/>
  <dgm:whole/>
</dgm:dataModel>
</file>

<file path=ppt/diagrams/data2.xml><?xml version="1.0" encoding="utf-8"?>
<dgm:dataModel xmlns:dgm="http://schemas.openxmlformats.org/drawingml/2006/diagram" xmlns:a="http://schemas.openxmlformats.org/drawingml/2006/main">
  <dgm:ptLst>
    <dgm:pt modelId="{2809901A-E73A-4A8F-8168-0ABA31DE197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FR"/>
        </a:p>
      </dgm:t>
    </dgm:pt>
    <dgm:pt modelId="{ACC06985-65BC-45AD-92BA-0BB2AE0DFBFD}">
      <dgm:prSet phldrT="[Texte]"/>
      <dgm:spPr>
        <a:solidFill>
          <a:srgbClr val="92D050"/>
        </a:solidFill>
      </dgm:spPr>
      <dgm:t>
        <a:bodyPr/>
        <a:lstStyle/>
        <a:p>
          <a:r>
            <a:rPr lang="ar-DZ" b="1" dirty="0" smtClean="0">
              <a:solidFill>
                <a:schemeClr val="tx1"/>
              </a:solidFill>
            </a:rPr>
            <a:t>حسب التوقيت</a:t>
          </a:r>
          <a:endParaRPr lang="fr-FR" b="1" dirty="0">
            <a:solidFill>
              <a:schemeClr val="tx1"/>
            </a:solidFill>
          </a:endParaRPr>
        </a:p>
      </dgm:t>
    </dgm:pt>
    <dgm:pt modelId="{9456A7A5-7FCC-4C10-B206-2DEBEB75B3AE}" type="parTrans" cxnId="{AC78C691-8C28-4F46-AF88-6BF2AFC0E8A5}">
      <dgm:prSet/>
      <dgm:spPr/>
      <dgm:t>
        <a:bodyPr/>
        <a:lstStyle/>
        <a:p>
          <a:endParaRPr lang="fr-FR"/>
        </a:p>
      </dgm:t>
    </dgm:pt>
    <dgm:pt modelId="{4A4E3680-CEC6-4F53-B829-3AA739E1792D}" type="sibTrans" cxnId="{AC78C691-8C28-4F46-AF88-6BF2AFC0E8A5}">
      <dgm:prSet/>
      <dgm:spPr/>
      <dgm:t>
        <a:bodyPr/>
        <a:lstStyle/>
        <a:p>
          <a:endParaRPr lang="fr-FR" dirty="0"/>
        </a:p>
      </dgm:t>
    </dgm:pt>
    <dgm:pt modelId="{BC5C9E2E-96B6-4F05-BF0B-5CFFF83547E3}">
      <dgm:prSet phldrT="[Texte]"/>
      <dgm:spPr/>
      <dgm:t>
        <a:bodyPr/>
        <a:lstStyle/>
        <a:p>
          <a:r>
            <a:rPr lang="ar-DZ" dirty="0" smtClean="0"/>
            <a:t>اعدادي</a:t>
          </a:r>
          <a:endParaRPr lang="fr-FR" dirty="0"/>
        </a:p>
      </dgm:t>
    </dgm:pt>
    <dgm:pt modelId="{413D27C6-47F0-458E-8CEA-57EB43577ED1}" type="parTrans" cxnId="{6DB796CA-D3C6-41B6-8660-1A94BC6FD4C1}">
      <dgm:prSet/>
      <dgm:spPr/>
      <dgm:t>
        <a:bodyPr/>
        <a:lstStyle/>
        <a:p>
          <a:endParaRPr lang="fr-FR"/>
        </a:p>
      </dgm:t>
    </dgm:pt>
    <dgm:pt modelId="{5981A6B7-472F-4C53-B509-AFBDA7255DFD}" type="sibTrans" cxnId="{6DB796CA-D3C6-41B6-8660-1A94BC6FD4C1}">
      <dgm:prSet/>
      <dgm:spPr/>
      <dgm:t>
        <a:bodyPr/>
        <a:lstStyle/>
        <a:p>
          <a:endParaRPr lang="fr-FR"/>
        </a:p>
      </dgm:t>
    </dgm:pt>
    <dgm:pt modelId="{37114531-FCB2-4523-946E-066DF01E8CE6}">
      <dgm:prSet phldrT="[Texte]"/>
      <dgm:spPr/>
      <dgm:t>
        <a:bodyPr/>
        <a:lstStyle/>
        <a:p>
          <a:r>
            <a:rPr lang="ar-DZ" dirty="0" smtClean="0"/>
            <a:t>أثناء الخدمة</a:t>
          </a:r>
          <a:endParaRPr lang="fr-FR" dirty="0"/>
        </a:p>
      </dgm:t>
    </dgm:pt>
    <dgm:pt modelId="{2967DDBD-C682-4907-AAA4-D44A8AE161F9}" type="parTrans" cxnId="{9DEA327D-5D59-4A71-BC5A-34E1154496DA}">
      <dgm:prSet/>
      <dgm:spPr/>
      <dgm:t>
        <a:bodyPr/>
        <a:lstStyle/>
        <a:p>
          <a:endParaRPr lang="fr-FR"/>
        </a:p>
      </dgm:t>
    </dgm:pt>
    <dgm:pt modelId="{2B6B03C3-94DA-4383-8190-AE0D648849E2}" type="sibTrans" cxnId="{9DEA327D-5D59-4A71-BC5A-34E1154496DA}">
      <dgm:prSet/>
      <dgm:spPr/>
      <dgm:t>
        <a:bodyPr/>
        <a:lstStyle/>
        <a:p>
          <a:endParaRPr lang="fr-FR"/>
        </a:p>
      </dgm:t>
    </dgm:pt>
    <dgm:pt modelId="{E7456D64-8FD0-4268-B8C7-FA5AC6894CCC}">
      <dgm:prSet phldrT="[Texte]"/>
      <dgm:spPr>
        <a:solidFill>
          <a:srgbClr val="92D050"/>
        </a:solidFill>
      </dgm:spPr>
      <dgm:t>
        <a:bodyPr/>
        <a:lstStyle/>
        <a:p>
          <a:r>
            <a:rPr lang="ar-DZ" b="1" dirty="0" smtClean="0">
              <a:solidFill>
                <a:schemeClr val="tx1"/>
              </a:solidFill>
            </a:rPr>
            <a:t>حسب المكان</a:t>
          </a:r>
          <a:endParaRPr lang="fr-FR" b="1" dirty="0">
            <a:solidFill>
              <a:schemeClr val="tx1"/>
            </a:solidFill>
          </a:endParaRPr>
        </a:p>
      </dgm:t>
    </dgm:pt>
    <dgm:pt modelId="{10585C96-0891-4196-A212-DEF72EA51F43}" type="parTrans" cxnId="{C814C181-0F95-4755-94B1-5394261F941B}">
      <dgm:prSet/>
      <dgm:spPr/>
      <dgm:t>
        <a:bodyPr/>
        <a:lstStyle/>
        <a:p>
          <a:endParaRPr lang="fr-FR"/>
        </a:p>
      </dgm:t>
    </dgm:pt>
    <dgm:pt modelId="{40720E4D-4E6B-4F1C-8515-513AC2F03B7E}" type="sibTrans" cxnId="{C814C181-0F95-4755-94B1-5394261F941B}">
      <dgm:prSet/>
      <dgm:spPr/>
      <dgm:t>
        <a:bodyPr/>
        <a:lstStyle/>
        <a:p>
          <a:endParaRPr lang="fr-FR" dirty="0"/>
        </a:p>
      </dgm:t>
    </dgm:pt>
    <dgm:pt modelId="{C10CBB11-012D-42CB-8C1B-0CE9366E3C90}">
      <dgm:prSet phldrT="[Texte]"/>
      <dgm:spPr/>
      <dgm:t>
        <a:bodyPr/>
        <a:lstStyle/>
        <a:p>
          <a:r>
            <a:rPr lang="ar-DZ" dirty="0" smtClean="0"/>
            <a:t>داخلي</a:t>
          </a:r>
          <a:endParaRPr lang="fr-FR" dirty="0"/>
        </a:p>
      </dgm:t>
    </dgm:pt>
    <dgm:pt modelId="{CA9EA7AF-3290-4FEF-81A9-E81D29F5582E}" type="parTrans" cxnId="{01829241-4424-4E23-A9E8-7FD4EBC0DDF6}">
      <dgm:prSet/>
      <dgm:spPr/>
      <dgm:t>
        <a:bodyPr/>
        <a:lstStyle/>
        <a:p>
          <a:endParaRPr lang="fr-FR"/>
        </a:p>
      </dgm:t>
    </dgm:pt>
    <dgm:pt modelId="{88CA3115-A024-4193-A022-1476B11BB0B5}" type="sibTrans" cxnId="{01829241-4424-4E23-A9E8-7FD4EBC0DDF6}">
      <dgm:prSet/>
      <dgm:spPr/>
      <dgm:t>
        <a:bodyPr/>
        <a:lstStyle/>
        <a:p>
          <a:endParaRPr lang="fr-FR"/>
        </a:p>
      </dgm:t>
    </dgm:pt>
    <dgm:pt modelId="{6708B484-7CBD-417F-8370-21A96BCE1328}">
      <dgm:prSet phldrT="[Texte]"/>
      <dgm:spPr/>
      <dgm:t>
        <a:bodyPr/>
        <a:lstStyle/>
        <a:p>
          <a:r>
            <a:rPr lang="ar-DZ" dirty="0" smtClean="0"/>
            <a:t>خارجي</a:t>
          </a:r>
          <a:endParaRPr lang="fr-FR" dirty="0"/>
        </a:p>
      </dgm:t>
    </dgm:pt>
    <dgm:pt modelId="{5F031184-2E72-4C72-BFD1-2C2C0698341C}" type="parTrans" cxnId="{B2224137-3F29-4D45-9B93-23B4A0EC1571}">
      <dgm:prSet/>
      <dgm:spPr/>
      <dgm:t>
        <a:bodyPr/>
        <a:lstStyle/>
        <a:p>
          <a:endParaRPr lang="fr-FR"/>
        </a:p>
      </dgm:t>
    </dgm:pt>
    <dgm:pt modelId="{5D7E4BEE-6CC9-4335-A0C1-A346546475D4}" type="sibTrans" cxnId="{B2224137-3F29-4D45-9B93-23B4A0EC1571}">
      <dgm:prSet/>
      <dgm:spPr/>
      <dgm:t>
        <a:bodyPr/>
        <a:lstStyle/>
        <a:p>
          <a:endParaRPr lang="fr-FR"/>
        </a:p>
      </dgm:t>
    </dgm:pt>
    <dgm:pt modelId="{1D7C994C-D226-4E38-9F1E-6E62DD3D6435}">
      <dgm:prSet phldrT="[Texte]"/>
      <dgm:spPr>
        <a:solidFill>
          <a:srgbClr val="92D050"/>
        </a:solidFill>
      </dgm:spPr>
      <dgm:t>
        <a:bodyPr/>
        <a:lstStyle/>
        <a:p>
          <a:r>
            <a:rPr lang="ar-DZ" b="1" dirty="0" smtClean="0">
              <a:solidFill>
                <a:schemeClr val="tx1"/>
              </a:solidFill>
            </a:rPr>
            <a:t>حسب الوظائف</a:t>
          </a:r>
          <a:endParaRPr lang="fr-FR" b="1" dirty="0">
            <a:solidFill>
              <a:schemeClr val="tx1"/>
            </a:solidFill>
          </a:endParaRPr>
        </a:p>
      </dgm:t>
    </dgm:pt>
    <dgm:pt modelId="{4543FE4C-CEF5-456E-B56A-6122CB37D115}" type="parTrans" cxnId="{76AACB4F-806D-473E-9924-883899BB1187}">
      <dgm:prSet/>
      <dgm:spPr/>
      <dgm:t>
        <a:bodyPr/>
        <a:lstStyle/>
        <a:p>
          <a:endParaRPr lang="fr-FR"/>
        </a:p>
      </dgm:t>
    </dgm:pt>
    <dgm:pt modelId="{72FA131C-0E07-46F1-AEC2-A0085E6597CA}" type="sibTrans" cxnId="{76AACB4F-806D-473E-9924-883899BB1187}">
      <dgm:prSet/>
      <dgm:spPr/>
      <dgm:t>
        <a:bodyPr/>
        <a:lstStyle/>
        <a:p>
          <a:endParaRPr lang="fr-FR"/>
        </a:p>
      </dgm:t>
    </dgm:pt>
    <dgm:pt modelId="{1FDB682B-9575-40AB-B59E-A3A044CCBA49}">
      <dgm:prSet phldrT="[Texte]"/>
      <dgm:spPr/>
      <dgm:t>
        <a:bodyPr/>
        <a:lstStyle/>
        <a:p>
          <a:r>
            <a:rPr lang="ar-DZ" dirty="0" smtClean="0"/>
            <a:t>تدريب تخصصي</a:t>
          </a:r>
          <a:endParaRPr lang="fr-FR" dirty="0"/>
        </a:p>
      </dgm:t>
    </dgm:pt>
    <dgm:pt modelId="{B0456860-9217-4987-9084-DBAFF679E55C}" type="parTrans" cxnId="{580BA150-C27B-4298-A4E1-9738F3A51D91}">
      <dgm:prSet/>
      <dgm:spPr/>
      <dgm:t>
        <a:bodyPr/>
        <a:lstStyle/>
        <a:p>
          <a:endParaRPr lang="fr-FR"/>
        </a:p>
      </dgm:t>
    </dgm:pt>
    <dgm:pt modelId="{630F0212-3316-4667-BFAD-95D9DAB39D12}" type="sibTrans" cxnId="{580BA150-C27B-4298-A4E1-9738F3A51D91}">
      <dgm:prSet/>
      <dgm:spPr/>
      <dgm:t>
        <a:bodyPr/>
        <a:lstStyle/>
        <a:p>
          <a:endParaRPr lang="fr-FR"/>
        </a:p>
      </dgm:t>
    </dgm:pt>
    <dgm:pt modelId="{E9727019-79A9-49D5-9E43-BCF1E9DB1502}">
      <dgm:prSet phldrT="[Texte]"/>
      <dgm:spPr/>
      <dgm:t>
        <a:bodyPr/>
        <a:lstStyle/>
        <a:p>
          <a:r>
            <a:rPr lang="ar-DZ" dirty="0" smtClean="0"/>
            <a:t>تدريب إداري</a:t>
          </a:r>
          <a:endParaRPr lang="fr-FR" dirty="0"/>
        </a:p>
      </dgm:t>
    </dgm:pt>
    <dgm:pt modelId="{5F1FBE90-962F-4C67-AA6F-3A2F1B8DB676}" type="parTrans" cxnId="{FBD5FD3D-3D8A-4DC9-BB3B-E312280A215C}">
      <dgm:prSet/>
      <dgm:spPr/>
      <dgm:t>
        <a:bodyPr/>
        <a:lstStyle/>
        <a:p>
          <a:endParaRPr lang="fr-FR"/>
        </a:p>
      </dgm:t>
    </dgm:pt>
    <dgm:pt modelId="{493A1177-0DF5-4F59-A8A3-F53A6DB1701E}" type="sibTrans" cxnId="{FBD5FD3D-3D8A-4DC9-BB3B-E312280A215C}">
      <dgm:prSet/>
      <dgm:spPr/>
      <dgm:t>
        <a:bodyPr/>
        <a:lstStyle/>
        <a:p>
          <a:endParaRPr lang="fr-FR"/>
        </a:p>
      </dgm:t>
    </dgm:pt>
    <dgm:pt modelId="{4B938B0E-F1B6-43C3-9AB0-DF12D6A1BD80}" type="pres">
      <dgm:prSet presAssocID="{2809901A-E73A-4A8F-8168-0ABA31DE197F}" presName="Name0" presStyleCnt="0">
        <dgm:presLayoutVars>
          <dgm:dir/>
          <dgm:animLvl val="lvl"/>
          <dgm:resizeHandles val="exact"/>
        </dgm:presLayoutVars>
      </dgm:prSet>
      <dgm:spPr/>
      <dgm:t>
        <a:bodyPr/>
        <a:lstStyle/>
        <a:p>
          <a:endParaRPr lang="fr-FR"/>
        </a:p>
      </dgm:t>
    </dgm:pt>
    <dgm:pt modelId="{BBBB1F6E-7680-437C-AF94-A382C07AEF27}" type="pres">
      <dgm:prSet presAssocID="{2809901A-E73A-4A8F-8168-0ABA31DE197F}" presName="tSp" presStyleCnt="0"/>
      <dgm:spPr/>
    </dgm:pt>
    <dgm:pt modelId="{6C8EB8A8-DE13-4D3C-980F-8B74B2F07185}" type="pres">
      <dgm:prSet presAssocID="{2809901A-E73A-4A8F-8168-0ABA31DE197F}" presName="bSp" presStyleCnt="0"/>
      <dgm:spPr/>
    </dgm:pt>
    <dgm:pt modelId="{2051F2A1-9C95-4D3E-8640-399AE79709E9}" type="pres">
      <dgm:prSet presAssocID="{2809901A-E73A-4A8F-8168-0ABA31DE197F}" presName="process" presStyleCnt="0"/>
      <dgm:spPr/>
    </dgm:pt>
    <dgm:pt modelId="{9B1ADDD0-6102-44B5-A93A-A4589AE4167B}" type="pres">
      <dgm:prSet presAssocID="{ACC06985-65BC-45AD-92BA-0BB2AE0DFBFD}" presName="composite1" presStyleCnt="0"/>
      <dgm:spPr/>
    </dgm:pt>
    <dgm:pt modelId="{FC680F53-BCD7-4B65-9F66-5FEC4873C1FD}" type="pres">
      <dgm:prSet presAssocID="{ACC06985-65BC-45AD-92BA-0BB2AE0DFBFD}" presName="dummyNode1" presStyleLbl="node1" presStyleIdx="0" presStyleCnt="3"/>
      <dgm:spPr/>
    </dgm:pt>
    <dgm:pt modelId="{3A114EE1-24CB-4E81-B819-4EE9BA380C56}" type="pres">
      <dgm:prSet presAssocID="{ACC06985-65BC-45AD-92BA-0BB2AE0DFBFD}" presName="childNode1" presStyleLbl="bgAcc1" presStyleIdx="0" presStyleCnt="3">
        <dgm:presLayoutVars>
          <dgm:bulletEnabled val="1"/>
        </dgm:presLayoutVars>
      </dgm:prSet>
      <dgm:spPr/>
      <dgm:t>
        <a:bodyPr/>
        <a:lstStyle/>
        <a:p>
          <a:endParaRPr lang="fr-FR"/>
        </a:p>
      </dgm:t>
    </dgm:pt>
    <dgm:pt modelId="{1D032171-A196-4976-8236-AAB0E4964BFC}" type="pres">
      <dgm:prSet presAssocID="{ACC06985-65BC-45AD-92BA-0BB2AE0DFBFD}" presName="childNode1tx" presStyleLbl="bgAcc1" presStyleIdx="0" presStyleCnt="3">
        <dgm:presLayoutVars>
          <dgm:bulletEnabled val="1"/>
        </dgm:presLayoutVars>
      </dgm:prSet>
      <dgm:spPr/>
      <dgm:t>
        <a:bodyPr/>
        <a:lstStyle/>
        <a:p>
          <a:endParaRPr lang="fr-FR"/>
        </a:p>
      </dgm:t>
    </dgm:pt>
    <dgm:pt modelId="{CDAE8DB3-8DF4-4265-B23B-F630EBD33A30}" type="pres">
      <dgm:prSet presAssocID="{ACC06985-65BC-45AD-92BA-0BB2AE0DFBFD}" presName="parentNode1" presStyleLbl="node1" presStyleIdx="0" presStyleCnt="3">
        <dgm:presLayoutVars>
          <dgm:chMax val="1"/>
          <dgm:bulletEnabled val="1"/>
        </dgm:presLayoutVars>
      </dgm:prSet>
      <dgm:spPr/>
      <dgm:t>
        <a:bodyPr/>
        <a:lstStyle/>
        <a:p>
          <a:endParaRPr lang="fr-FR"/>
        </a:p>
      </dgm:t>
    </dgm:pt>
    <dgm:pt modelId="{7935ABDD-0B6E-4BD3-93E2-AEB4FE93FC40}" type="pres">
      <dgm:prSet presAssocID="{ACC06985-65BC-45AD-92BA-0BB2AE0DFBFD}" presName="connSite1" presStyleCnt="0"/>
      <dgm:spPr/>
    </dgm:pt>
    <dgm:pt modelId="{9749532F-0173-43D1-B012-B11A3D2BBF71}" type="pres">
      <dgm:prSet presAssocID="{4A4E3680-CEC6-4F53-B829-3AA739E1792D}" presName="Name9" presStyleLbl="sibTrans2D1" presStyleIdx="0" presStyleCnt="2" custFlipHor="1" custScaleX="5274"/>
      <dgm:spPr/>
      <dgm:t>
        <a:bodyPr/>
        <a:lstStyle/>
        <a:p>
          <a:endParaRPr lang="fr-FR"/>
        </a:p>
      </dgm:t>
    </dgm:pt>
    <dgm:pt modelId="{F8877111-6C71-422B-BE12-75CFC7EAE886}" type="pres">
      <dgm:prSet presAssocID="{E7456D64-8FD0-4268-B8C7-FA5AC6894CCC}" presName="composite2" presStyleCnt="0"/>
      <dgm:spPr/>
    </dgm:pt>
    <dgm:pt modelId="{7C7F783A-7045-44A5-B2F1-2428A1E14F5F}" type="pres">
      <dgm:prSet presAssocID="{E7456D64-8FD0-4268-B8C7-FA5AC6894CCC}" presName="dummyNode2" presStyleLbl="node1" presStyleIdx="0" presStyleCnt="3"/>
      <dgm:spPr/>
    </dgm:pt>
    <dgm:pt modelId="{DD658609-CAE2-48F6-A0D7-9EA08693085D}" type="pres">
      <dgm:prSet presAssocID="{E7456D64-8FD0-4268-B8C7-FA5AC6894CCC}" presName="childNode2" presStyleLbl="bgAcc1" presStyleIdx="1" presStyleCnt="3">
        <dgm:presLayoutVars>
          <dgm:bulletEnabled val="1"/>
        </dgm:presLayoutVars>
      </dgm:prSet>
      <dgm:spPr/>
      <dgm:t>
        <a:bodyPr/>
        <a:lstStyle/>
        <a:p>
          <a:endParaRPr lang="fr-FR"/>
        </a:p>
      </dgm:t>
    </dgm:pt>
    <dgm:pt modelId="{2377108B-B8D9-4549-B002-45717A0945E8}" type="pres">
      <dgm:prSet presAssocID="{E7456D64-8FD0-4268-B8C7-FA5AC6894CCC}" presName="childNode2tx" presStyleLbl="bgAcc1" presStyleIdx="1" presStyleCnt="3">
        <dgm:presLayoutVars>
          <dgm:bulletEnabled val="1"/>
        </dgm:presLayoutVars>
      </dgm:prSet>
      <dgm:spPr/>
      <dgm:t>
        <a:bodyPr/>
        <a:lstStyle/>
        <a:p>
          <a:endParaRPr lang="fr-FR"/>
        </a:p>
      </dgm:t>
    </dgm:pt>
    <dgm:pt modelId="{C6E03089-0ADA-4D99-803A-BE7D7E76BBE0}" type="pres">
      <dgm:prSet presAssocID="{E7456D64-8FD0-4268-B8C7-FA5AC6894CCC}" presName="parentNode2" presStyleLbl="node1" presStyleIdx="1" presStyleCnt="3">
        <dgm:presLayoutVars>
          <dgm:chMax val="0"/>
          <dgm:bulletEnabled val="1"/>
        </dgm:presLayoutVars>
      </dgm:prSet>
      <dgm:spPr/>
      <dgm:t>
        <a:bodyPr/>
        <a:lstStyle/>
        <a:p>
          <a:endParaRPr lang="fr-FR"/>
        </a:p>
      </dgm:t>
    </dgm:pt>
    <dgm:pt modelId="{1E4B908D-B015-4333-AB73-42DA7B1A4C9C}" type="pres">
      <dgm:prSet presAssocID="{E7456D64-8FD0-4268-B8C7-FA5AC6894CCC}" presName="connSite2" presStyleCnt="0"/>
      <dgm:spPr/>
    </dgm:pt>
    <dgm:pt modelId="{7B83E860-856A-4924-902C-0BCC5CBC00CD}" type="pres">
      <dgm:prSet presAssocID="{40720E4D-4E6B-4F1C-8515-513AC2F03B7E}" presName="Name18" presStyleLbl="sibTrans2D1" presStyleIdx="1" presStyleCnt="2" custScaleX="7046"/>
      <dgm:spPr/>
      <dgm:t>
        <a:bodyPr/>
        <a:lstStyle/>
        <a:p>
          <a:endParaRPr lang="fr-FR"/>
        </a:p>
      </dgm:t>
    </dgm:pt>
    <dgm:pt modelId="{A8027180-A47C-40AE-BEFF-B60F7389E64A}" type="pres">
      <dgm:prSet presAssocID="{1D7C994C-D226-4E38-9F1E-6E62DD3D6435}" presName="composite1" presStyleCnt="0"/>
      <dgm:spPr/>
    </dgm:pt>
    <dgm:pt modelId="{425FED6F-1968-4F51-9980-205AFC250275}" type="pres">
      <dgm:prSet presAssocID="{1D7C994C-D226-4E38-9F1E-6E62DD3D6435}" presName="dummyNode1" presStyleLbl="node1" presStyleIdx="1" presStyleCnt="3"/>
      <dgm:spPr/>
    </dgm:pt>
    <dgm:pt modelId="{A34CC2BE-D3B2-43CF-9A96-BBB26F8DF2F6}" type="pres">
      <dgm:prSet presAssocID="{1D7C994C-D226-4E38-9F1E-6E62DD3D6435}" presName="childNode1" presStyleLbl="bgAcc1" presStyleIdx="2" presStyleCnt="3">
        <dgm:presLayoutVars>
          <dgm:bulletEnabled val="1"/>
        </dgm:presLayoutVars>
      </dgm:prSet>
      <dgm:spPr/>
      <dgm:t>
        <a:bodyPr/>
        <a:lstStyle/>
        <a:p>
          <a:endParaRPr lang="fr-FR"/>
        </a:p>
      </dgm:t>
    </dgm:pt>
    <dgm:pt modelId="{B3335014-6DD8-4D00-AAB3-37D67C4F8355}" type="pres">
      <dgm:prSet presAssocID="{1D7C994C-D226-4E38-9F1E-6E62DD3D6435}" presName="childNode1tx" presStyleLbl="bgAcc1" presStyleIdx="2" presStyleCnt="3">
        <dgm:presLayoutVars>
          <dgm:bulletEnabled val="1"/>
        </dgm:presLayoutVars>
      </dgm:prSet>
      <dgm:spPr/>
      <dgm:t>
        <a:bodyPr/>
        <a:lstStyle/>
        <a:p>
          <a:endParaRPr lang="fr-FR"/>
        </a:p>
      </dgm:t>
    </dgm:pt>
    <dgm:pt modelId="{940048A7-3526-4F0A-90DC-48876CE0F68F}" type="pres">
      <dgm:prSet presAssocID="{1D7C994C-D226-4E38-9F1E-6E62DD3D6435}" presName="parentNode1" presStyleLbl="node1" presStyleIdx="2" presStyleCnt="3">
        <dgm:presLayoutVars>
          <dgm:chMax val="1"/>
          <dgm:bulletEnabled val="1"/>
        </dgm:presLayoutVars>
      </dgm:prSet>
      <dgm:spPr/>
      <dgm:t>
        <a:bodyPr/>
        <a:lstStyle/>
        <a:p>
          <a:endParaRPr lang="fr-FR"/>
        </a:p>
      </dgm:t>
    </dgm:pt>
    <dgm:pt modelId="{77945C21-CE22-4D83-BFA6-FCC545325A97}" type="pres">
      <dgm:prSet presAssocID="{1D7C994C-D226-4E38-9F1E-6E62DD3D6435}" presName="connSite1" presStyleCnt="0"/>
      <dgm:spPr/>
    </dgm:pt>
  </dgm:ptLst>
  <dgm:cxnLst>
    <dgm:cxn modelId="{B2224137-3F29-4D45-9B93-23B4A0EC1571}" srcId="{E7456D64-8FD0-4268-B8C7-FA5AC6894CCC}" destId="{6708B484-7CBD-417F-8370-21A96BCE1328}" srcOrd="1" destOrd="0" parTransId="{5F031184-2E72-4C72-BFD1-2C2C0698341C}" sibTransId="{5D7E4BEE-6CC9-4335-A0C1-A346546475D4}"/>
    <dgm:cxn modelId="{E6960EE8-5242-42C6-9BFA-FAFCEC6844D0}" type="presOf" srcId="{E9727019-79A9-49D5-9E43-BCF1E9DB1502}" destId="{B3335014-6DD8-4D00-AAB3-37D67C4F8355}" srcOrd="1" destOrd="1" presId="urn:microsoft.com/office/officeart/2005/8/layout/hProcess4"/>
    <dgm:cxn modelId="{93A49F42-71D4-413E-806E-5EAD951B5308}" type="presOf" srcId="{E9727019-79A9-49D5-9E43-BCF1E9DB1502}" destId="{A34CC2BE-D3B2-43CF-9A96-BBB26F8DF2F6}" srcOrd="0" destOrd="1" presId="urn:microsoft.com/office/officeart/2005/8/layout/hProcess4"/>
    <dgm:cxn modelId="{C9A9848B-FBAC-40DB-A610-0C2986054713}" type="presOf" srcId="{C10CBB11-012D-42CB-8C1B-0CE9366E3C90}" destId="{DD658609-CAE2-48F6-A0D7-9EA08693085D}" srcOrd="0" destOrd="0" presId="urn:microsoft.com/office/officeart/2005/8/layout/hProcess4"/>
    <dgm:cxn modelId="{AC78C691-8C28-4F46-AF88-6BF2AFC0E8A5}" srcId="{2809901A-E73A-4A8F-8168-0ABA31DE197F}" destId="{ACC06985-65BC-45AD-92BA-0BB2AE0DFBFD}" srcOrd="0" destOrd="0" parTransId="{9456A7A5-7FCC-4C10-B206-2DEBEB75B3AE}" sibTransId="{4A4E3680-CEC6-4F53-B829-3AA739E1792D}"/>
    <dgm:cxn modelId="{8E5E565A-9250-4537-89FA-D28E96AA3145}" type="presOf" srcId="{E7456D64-8FD0-4268-B8C7-FA5AC6894CCC}" destId="{C6E03089-0ADA-4D99-803A-BE7D7E76BBE0}" srcOrd="0" destOrd="0" presId="urn:microsoft.com/office/officeart/2005/8/layout/hProcess4"/>
    <dgm:cxn modelId="{02F188EE-34A4-4929-82E9-100C44B4EF9E}" type="presOf" srcId="{6708B484-7CBD-417F-8370-21A96BCE1328}" destId="{2377108B-B8D9-4549-B002-45717A0945E8}" srcOrd="1" destOrd="1" presId="urn:microsoft.com/office/officeart/2005/8/layout/hProcess4"/>
    <dgm:cxn modelId="{522D8134-4357-4FE0-9E36-483967D2FC91}" type="presOf" srcId="{4A4E3680-CEC6-4F53-B829-3AA739E1792D}" destId="{9749532F-0173-43D1-B012-B11A3D2BBF71}" srcOrd="0" destOrd="0" presId="urn:microsoft.com/office/officeart/2005/8/layout/hProcess4"/>
    <dgm:cxn modelId="{CC56D6E0-1056-45AD-9D0E-447B77C9A47E}" type="presOf" srcId="{37114531-FCB2-4523-946E-066DF01E8CE6}" destId="{1D032171-A196-4976-8236-AAB0E4964BFC}" srcOrd="1" destOrd="1" presId="urn:microsoft.com/office/officeart/2005/8/layout/hProcess4"/>
    <dgm:cxn modelId="{F6CBD716-038B-4F54-9E44-89FC75DA7D0C}" type="presOf" srcId="{6708B484-7CBD-417F-8370-21A96BCE1328}" destId="{DD658609-CAE2-48F6-A0D7-9EA08693085D}" srcOrd="0" destOrd="1" presId="urn:microsoft.com/office/officeart/2005/8/layout/hProcess4"/>
    <dgm:cxn modelId="{7BEE3E71-157F-4376-8B52-5AEF64220A4E}" type="presOf" srcId="{C10CBB11-012D-42CB-8C1B-0CE9366E3C90}" destId="{2377108B-B8D9-4549-B002-45717A0945E8}" srcOrd="1" destOrd="0" presId="urn:microsoft.com/office/officeart/2005/8/layout/hProcess4"/>
    <dgm:cxn modelId="{CD70E4C0-099A-4BF0-9A7A-6AC21CA2BFDE}" type="presOf" srcId="{BC5C9E2E-96B6-4F05-BF0B-5CFFF83547E3}" destId="{1D032171-A196-4976-8236-AAB0E4964BFC}" srcOrd="1" destOrd="0" presId="urn:microsoft.com/office/officeart/2005/8/layout/hProcess4"/>
    <dgm:cxn modelId="{B38A90AC-EAF0-4DF0-9874-5781446666A0}" type="presOf" srcId="{1D7C994C-D226-4E38-9F1E-6E62DD3D6435}" destId="{940048A7-3526-4F0A-90DC-48876CE0F68F}" srcOrd="0" destOrd="0" presId="urn:microsoft.com/office/officeart/2005/8/layout/hProcess4"/>
    <dgm:cxn modelId="{01829241-4424-4E23-A9E8-7FD4EBC0DDF6}" srcId="{E7456D64-8FD0-4268-B8C7-FA5AC6894CCC}" destId="{C10CBB11-012D-42CB-8C1B-0CE9366E3C90}" srcOrd="0" destOrd="0" parTransId="{CA9EA7AF-3290-4FEF-81A9-E81D29F5582E}" sibTransId="{88CA3115-A024-4193-A022-1476B11BB0B5}"/>
    <dgm:cxn modelId="{D816FF6B-C5F5-4757-9F4D-395E54003B69}" type="presOf" srcId="{BC5C9E2E-96B6-4F05-BF0B-5CFFF83547E3}" destId="{3A114EE1-24CB-4E81-B819-4EE9BA380C56}" srcOrd="0" destOrd="0" presId="urn:microsoft.com/office/officeart/2005/8/layout/hProcess4"/>
    <dgm:cxn modelId="{6DB796CA-D3C6-41B6-8660-1A94BC6FD4C1}" srcId="{ACC06985-65BC-45AD-92BA-0BB2AE0DFBFD}" destId="{BC5C9E2E-96B6-4F05-BF0B-5CFFF83547E3}" srcOrd="0" destOrd="0" parTransId="{413D27C6-47F0-458E-8CEA-57EB43577ED1}" sibTransId="{5981A6B7-472F-4C53-B509-AFBDA7255DFD}"/>
    <dgm:cxn modelId="{34E60952-9B09-4FCB-BBE9-A0E0EC333881}" type="presOf" srcId="{40720E4D-4E6B-4F1C-8515-513AC2F03B7E}" destId="{7B83E860-856A-4924-902C-0BCC5CBC00CD}" srcOrd="0" destOrd="0" presId="urn:microsoft.com/office/officeart/2005/8/layout/hProcess4"/>
    <dgm:cxn modelId="{9DEA327D-5D59-4A71-BC5A-34E1154496DA}" srcId="{ACC06985-65BC-45AD-92BA-0BB2AE0DFBFD}" destId="{37114531-FCB2-4523-946E-066DF01E8CE6}" srcOrd="1" destOrd="0" parTransId="{2967DDBD-C682-4907-AAA4-D44A8AE161F9}" sibTransId="{2B6B03C3-94DA-4383-8190-AE0D648849E2}"/>
    <dgm:cxn modelId="{76AACB4F-806D-473E-9924-883899BB1187}" srcId="{2809901A-E73A-4A8F-8168-0ABA31DE197F}" destId="{1D7C994C-D226-4E38-9F1E-6E62DD3D6435}" srcOrd="2" destOrd="0" parTransId="{4543FE4C-CEF5-456E-B56A-6122CB37D115}" sibTransId="{72FA131C-0E07-46F1-AEC2-A0085E6597CA}"/>
    <dgm:cxn modelId="{580BA150-C27B-4298-A4E1-9738F3A51D91}" srcId="{1D7C994C-D226-4E38-9F1E-6E62DD3D6435}" destId="{1FDB682B-9575-40AB-B59E-A3A044CCBA49}" srcOrd="0" destOrd="0" parTransId="{B0456860-9217-4987-9084-DBAFF679E55C}" sibTransId="{630F0212-3316-4667-BFAD-95D9DAB39D12}"/>
    <dgm:cxn modelId="{ECB516B9-2E3F-4BF1-A350-9431354C07B3}" type="presOf" srcId="{37114531-FCB2-4523-946E-066DF01E8CE6}" destId="{3A114EE1-24CB-4E81-B819-4EE9BA380C56}" srcOrd="0" destOrd="1" presId="urn:microsoft.com/office/officeart/2005/8/layout/hProcess4"/>
    <dgm:cxn modelId="{EEC9FEA3-29F6-4709-8023-BFBF38DE0AE3}" type="presOf" srcId="{1FDB682B-9575-40AB-B59E-A3A044CCBA49}" destId="{B3335014-6DD8-4D00-AAB3-37D67C4F8355}" srcOrd="1" destOrd="0" presId="urn:microsoft.com/office/officeart/2005/8/layout/hProcess4"/>
    <dgm:cxn modelId="{FBD5FD3D-3D8A-4DC9-BB3B-E312280A215C}" srcId="{1D7C994C-D226-4E38-9F1E-6E62DD3D6435}" destId="{E9727019-79A9-49D5-9E43-BCF1E9DB1502}" srcOrd="1" destOrd="0" parTransId="{5F1FBE90-962F-4C67-AA6F-3A2F1B8DB676}" sibTransId="{493A1177-0DF5-4F59-A8A3-F53A6DB1701E}"/>
    <dgm:cxn modelId="{4FA346F1-7FAB-49F5-B64B-00CC3F070215}" type="presOf" srcId="{ACC06985-65BC-45AD-92BA-0BB2AE0DFBFD}" destId="{CDAE8DB3-8DF4-4265-B23B-F630EBD33A30}" srcOrd="0" destOrd="0" presId="urn:microsoft.com/office/officeart/2005/8/layout/hProcess4"/>
    <dgm:cxn modelId="{2F3D2481-A4AE-45FA-B5B1-A1380A401C18}" type="presOf" srcId="{1FDB682B-9575-40AB-B59E-A3A044CCBA49}" destId="{A34CC2BE-D3B2-43CF-9A96-BBB26F8DF2F6}" srcOrd="0" destOrd="0" presId="urn:microsoft.com/office/officeart/2005/8/layout/hProcess4"/>
    <dgm:cxn modelId="{24F3A8F0-C178-434F-A4DE-565745192534}" type="presOf" srcId="{2809901A-E73A-4A8F-8168-0ABA31DE197F}" destId="{4B938B0E-F1B6-43C3-9AB0-DF12D6A1BD80}" srcOrd="0" destOrd="0" presId="urn:microsoft.com/office/officeart/2005/8/layout/hProcess4"/>
    <dgm:cxn modelId="{C814C181-0F95-4755-94B1-5394261F941B}" srcId="{2809901A-E73A-4A8F-8168-0ABA31DE197F}" destId="{E7456D64-8FD0-4268-B8C7-FA5AC6894CCC}" srcOrd="1" destOrd="0" parTransId="{10585C96-0891-4196-A212-DEF72EA51F43}" sibTransId="{40720E4D-4E6B-4F1C-8515-513AC2F03B7E}"/>
    <dgm:cxn modelId="{6632F45A-9003-482C-BD9A-6C80A5B1C35B}" type="presParOf" srcId="{4B938B0E-F1B6-43C3-9AB0-DF12D6A1BD80}" destId="{BBBB1F6E-7680-437C-AF94-A382C07AEF27}" srcOrd="0" destOrd="0" presId="urn:microsoft.com/office/officeart/2005/8/layout/hProcess4"/>
    <dgm:cxn modelId="{B87E65E1-EE2C-46A2-AE05-7BE206CDB297}" type="presParOf" srcId="{4B938B0E-F1B6-43C3-9AB0-DF12D6A1BD80}" destId="{6C8EB8A8-DE13-4D3C-980F-8B74B2F07185}" srcOrd="1" destOrd="0" presId="urn:microsoft.com/office/officeart/2005/8/layout/hProcess4"/>
    <dgm:cxn modelId="{45B7748F-5E78-47CB-8857-D532E2C9569F}" type="presParOf" srcId="{4B938B0E-F1B6-43C3-9AB0-DF12D6A1BD80}" destId="{2051F2A1-9C95-4D3E-8640-399AE79709E9}" srcOrd="2" destOrd="0" presId="urn:microsoft.com/office/officeart/2005/8/layout/hProcess4"/>
    <dgm:cxn modelId="{41C11EFA-D200-4BCC-A270-225C1929F07E}" type="presParOf" srcId="{2051F2A1-9C95-4D3E-8640-399AE79709E9}" destId="{9B1ADDD0-6102-44B5-A93A-A4589AE4167B}" srcOrd="0" destOrd="0" presId="urn:microsoft.com/office/officeart/2005/8/layout/hProcess4"/>
    <dgm:cxn modelId="{A5E15A2A-D9B3-43ED-905B-066D0AF801A6}" type="presParOf" srcId="{9B1ADDD0-6102-44B5-A93A-A4589AE4167B}" destId="{FC680F53-BCD7-4B65-9F66-5FEC4873C1FD}" srcOrd="0" destOrd="0" presId="urn:microsoft.com/office/officeart/2005/8/layout/hProcess4"/>
    <dgm:cxn modelId="{A622460C-B3B0-4EC6-97A8-5AF0AF54130E}" type="presParOf" srcId="{9B1ADDD0-6102-44B5-A93A-A4589AE4167B}" destId="{3A114EE1-24CB-4E81-B819-4EE9BA380C56}" srcOrd="1" destOrd="0" presId="urn:microsoft.com/office/officeart/2005/8/layout/hProcess4"/>
    <dgm:cxn modelId="{AEB9C966-640A-4018-BBEF-44D55641C1E2}" type="presParOf" srcId="{9B1ADDD0-6102-44B5-A93A-A4589AE4167B}" destId="{1D032171-A196-4976-8236-AAB0E4964BFC}" srcOrd="2" destOrd="0" presId="urn:microsoft.com/office/officeart/2005/8/layout/hProcess4"/>
    <dgm:cxn modelId="{02352AA3-BDE1-42D8-B6F7-1CB1E61172A9}" type="presParOf" srcId="{9B1ADDD0-6102-44B5-A93A-A4589AE4167B}" destId="{CDAE8DB3-8DF4-4265-B23B-F630EBD33A30}" srcOrd="3" destOrd="0" presId="urn:microsoft.com/office/officeart/2005/8/layout/hProcess4"/>
    <dgm:cxn modelId="{AD01E304-0024-4F88-A546-36B778C02099}" type="presParOf" srcId="{9B1ADDD0-6102-44B5-A93A-A4589AE4167B}" destId="{7935ABDD-0B6E-4BD3-93E2-AEB4FE93FC40}" srcOrd="4" destOrd="0" presId="urn:microsoft.com/office/officeart/2005/8/layout/hProcess4"/>
    <dgm:cxn modelId="{B0D020D2-4A46-42FF-9171-E81333E6BD04}" type="presParOf" srcId="{2051F2A1-9C95-4D3E-8640-399AE79709E9}" destId="{9749532F-0173-43D1-B012-B11A3D2BBF71}" srcOrd="1" destOrd="0" presId="urn:microsoft.com/office/officeart/2005/8/layout/hProcess4"/>
    <dgm:cxn modelId="{15CDA953-38B8-4B77-9AB5-274219949D00}" type="presParOf" srcId="{2051F2A1-9C95-4D3E-8640-399AE79709E9}" destId="{F8877111-6C71-422B-BE12-75CFC7EAE886}" srcOrd="2" destOrd="0" presId="urn:microsoft.com/office/officeart/2005/8/layout/hProcess4"/>
    <dgm:cxn modelId="{632D24D7-8063-4397-9E79-111EC175A4AA}" type="presParOf" srcId="{F8877111-6C71-422B-BE12-75CFC7EAE886}" destId="{7C7F783A-7045-44A5-B2F1-2428A1E14F5F}" srcOrd="0" destOrd="0" presId="urn:microsoft.com/office/officeart/2005/8/layout/hProcess4"/>
    <dgm:cxn modelId="{253A414C-6CC6-4580-B8DE-A8EF75FB1DD5}" type="presParOf" srcId="{F8877111-6C71-422B-BE12-75CFC7EAE886}" destId="{DD658609-CAE2-48F6-A0D7-9EA08693085D}" srcOrd="1" destOrd="0" presId="urn:microsoft.com/office/officeart/2005/8/layout/hProcess4"/>
    <dgm:cxn modelId="{074B394A-515C-407C-9CBC-7CAA0D6B2704}" type="presParOf" srcId="{F8877111-6C71-422B-BE12-75CFC7EAE886}" destId="{2377108B-B8D9-4549-B002-45717A0945E8}" srcOrd="2" destOrd="0" presId="urn:microsoft.com/office/officeart/2005/8/layout/hProcess4"/>
    <dgm:cxn modelId="{27AD7870-579F-48BC-9361-0A4ED332279A}" type="presParOf" srcId="{F8877111-6C71-422B-BE12-75CFC7EAE886}" destId="{C6E03089-0ADA-4D99-803A-BE7D7E76BBE0}" srcOrd="3" destOrd="0" presId="urn:microsoft.com/office/officeart/2005/8/layout/hProcess4"/>
    <dgm:cxn modelId="{8B1BC466-D4AD-406C-A10A-2CB52F4786D3}" type="presParOf" srcId="{F8877111-6C71-422B-BE12-75CFC7EAE886}" destId="{1E4B908D-B015-4333-AB73-42DA7B1A4C9C}" srcOrd="4" destOrd="0" presId="urn:microsoft.com/office/officeart/2005/8/layout/hProcess4"/>
    <dgm:cxn modelId="{B2E5811C-FEF4-43FE-8898-7EDB580C71D5}" type="presParOf" srcId="{2051F2A1-9C95-4D3E-8640-399AE79709E9}" destId="{7B83E860-856A-4924-902C-0BCC5CBC00CD}" srcOrd="3" destOrd="0" presId="urn:microsoft.com/office/officeart/2005/8/layout/hProcess4"/>
    <dgm:cxn modelId="{C33B6E6A-E2C2-4744-BFCA-FE2F3D45E6B6}" type="presParOf" srcId="{2051F2A1-9C95-4D3E-8640-399AE79709E9}" destId="{A8027180-A47C-40AE-BEFF-B60F7389E64A}" srcOrd="4" destOrd="0" presId="urn:microsoft.com/office/officeart/2005/8/layout/hProcess4"/>
    <dgm:cxn modelId="{0DFF473A-B3F2-42E4-BFAF-A1052353CBC4}" type="presParOf" srcId="{A8027180-A47C-40AE-BEFF-B60F7389E64A}" destId="{425FED6F-1968-4F51-9980-205AFC250275}" srcOrd="0" destOrd="0" presId="urn:microsoft.com/office/officeart/2005/8/layout/hProcess4"/>
    <dgm:cxn modelId="{0EE8C1B6-78F8-4B99-983D-67E77B4BAC32}" type="presParOf" srcId="{A8027180-A47C-40AE-BEFF-B60F7389E64A}" destId="{A34CC2BE-D3B2-43CF-9A96-BBB26F8DF2F6}" srcOrd="1" destOrd="0" presId="urn:microsoft.com/office/officeart/2005/8/layout/hProcess4"/>
    <dgm:cxn modelId="{01D83A1C-9B39-4E46-8669-FC514CCEC9DF}" type="presParOf" srcId="{A8027180-A47C-40AE-BEFF-B60F7389E64A}" destId="{B3335014-6DD8-4D00-AAB3-37D67C4F8355}" srcOrd="2" destOrd="0" presId="urn:microsoft.com/office/officeart/2005/8/layout/hProcess4"/>
    <dgm:cxn modelId="{2AD165A6-2E3F-4A0A-9564-F98BBCFEAA52}" type="presParOf" srcId="{A8027180-A47C-40AE-BEFF-B60F7389E64A}" destId="{940048A7-3526-4F0A-90DC-48876CE0F68F}" srcOrd="3" destOrd="0" presId="urn:microsoft.com/office/officeart/2005/8/layout/hProcess4"/>
    <dgm:cxn modelId="{A0B64665-7A50-42A3-A420-056A1691BD67}" type="presParOf" srcId="{A8027180-A47C-40AE-BEFF-B60F7389E64A}" destId="{77945C21-CE22-4D83-BFA6-FCC545325A97}"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C4D97F-BBC9-41B2-8FA5-1CED08C6E723}" type="datetimeFigureOut">
              <a:rPr lang="fr-FR" smtClean="0"/>
              <a:pPr/>
              <a:t>19/11/2023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7E-AE14-46DF-99E4-D2F7D871506C}"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2583A7E-AE14-46DF-99E4-D2F7D871506C}" type="slidenum">
              <a:rPr lang="fr-FR" smtClean="0"/>
              <a:pPr/>
              <a:t>5</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2583A7E-AE14-46DF-99E4-D2F7D871506C}" type="slidenum">
              <a:rPr lang="fr-FR" smtClean="0"/>
              <a:pPr/>
              <a:t>12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2583A7E-AE14-46DF-99E4-D2F7D871506C}" type="slidenum">
              <a:rPr lang="fr-FR" smtClean="0"/>
              <a:pPr/>
              <a:t>22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733FD7-4474-4B88-ACD2-3CAD5F8A358E}" type="datetimeFigureOut">
              <a:rPr lang="fr-FR" smtClean="0"/>
              <a:pPr/>
              <a:t>19/11/2023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ED3A80D-99C4-429F-A232-189386E98163}"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33FD7-4474-4B88-ACD2-3CAD5F8A358E}" type="datetimeFigureOut">
              <a:rPr lang="fr-FR" smtClean="0"/>
              <a:pPr/>
              <a:t>19/11/2023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3A80D-99C4-429F-A232-189386E9816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85927"/>
            <a:ext cx="7958166" cy="1428759"/>
          </a:xfrm>
        </p:spPr>
        <p:txBody>
          <a:bodyPr/>
          <a:lstStyle/>
          <a:p>
            <a:r>
              <a:rPr lang="fr-FR" dirty="0" smtClean="0"/>
              <a:t>:</a:t>
            </a:r>
            <a:r>
              <a:rPr lang="ar-DZ" dirty="0" smtClean="0"/>
              <a:t>عنوان البحث</a:t>
            </a:r>
            <a:endParaRPr lang="fr-FR" dirty="0"/>
          </a:p>
        </p:txBody>
      </p:sp>
      <p:sp>
        <p:nvSpPr>
          <p:cNvPr id="3" name="Sous-titre 2"/>
          <p:cNvSpPr>
            <a:spLocks noGrp="1"/>
          </p:cNvSpPr>
          <p:nvPr>
            <p:ph type="subTitle" idx="1"/>
          </p:nvPr>
        </p:nvSpPr>
        <p:spPr>
          <a:xfrm>
            <a:off x="428596" y="3357562"/>
            <a:ext cx="8001056" cy="1000132"/>
          </a:xfrm>
        </p:spPr>
        <p:txBody>
          <a:bodyPr>
            <a:normAutofit/>
          </a:bodyPr>
          <a:lstStyle/>
          <a:p>
            <a:r>
              <a:rPr lang="ar-DZ" dirty="0" smtClean="0">
                <a:solidFill>
                  <a:srgbClr val="C00000"/>
                </a:solidFill>
              </a:rPr>
              <a:t>أهمية وظيفة التدريب وتنمية المهارات في المؤسسة</a:t>
            </a:r>
            <a:endParaRPr lang="fr-FR" dirty="0">
              <a:solidFill>
                <a:srgbClr val="C00000"/>
              </a:solidFill>
            </a:endParaRPr>
          </a:p>
        </p:txBody>
      </p:sp>
      <p:sp>
        <p:nvSpPr>
          <p:cNvPr id="4" name="ZoneTexte 3"/>
          <p:cNvSpPr txBox="1"/>
          <p:nvPr/>
        </p:nvSpPr>
        <p:spPr>
          <a:xfrm>
            <a:off x="2214546" y="0"/>
            <a:ext cx="5929354" cy="861774"/>
          </a:xfrm>
          <a:prstGeom prst="rect">
            <a:avLst/>
          </a:prstGeom>
          <a:noFill/>
        </p:spPr>
        <p:txBody>
          <a:bodyPr wrap="square" rtlCol="0">
            <a:spAutoFit/>
          </a:bodyPr>
          <a:lstStyle/>
          <a:p>
            <a:r>
              <a:rPr lang="ar-DZ" sz="3200" b="1" dirty="0" smtClean="0"/>
              <a:t>جامعة العربي بن مهيدي أم البواقي</a:t>
            </a:r>
          </a:p>
          <a:p>
            <a:pPr algn="l"/>
            <a:r>
              <a:rPr lang="fr-FR" b="1" dirty="0" smtClean="0"/>
              <a:t>         </a:t>
            </a:r>
            <a:r>
              <a:rPr lang="ar-DZ" b="1" dirty="0" smtClean="0"/>
              <a:t>كلية العلوم </a:t>
            </a:r>
            <a:r>
              <a:rPr lang="ar-DZ" b="1" i="1" dirty="0" smtClean="0"/>
              <a:t>الاقتصادية</a:t>
            </a:r>
            <a:r>
              <a:rPr lang="ar-DZ" b="1" dirty="0" smtClean="0"/>
              <a:t> والتجارية وعلوم التسيير</a:t>
            </a:r>
            <a:r>
              <a:rPr lang="fr-FR" b="1" dirty="0" smtClean="0"/>
              <a:t>   </a:t>
            </a:r>
            <a:endParaRPr lang="fr-FR" b="1" dirty="0"/>
          </a:p>
        </p:txBody>
      </p:sp>
      <p:sp>
        <p:nvSpPr>
          <p:cNvPr id="6" name="ZoneTexte 5"/>
          <p:cNvSpPr txBox="1"/>
          <p:nvPr/>
        </p:nvSpPr>
        <p:spPr>
          <a:xfrm>
            <a:off x="6929454" y="5357826"/>
            <a:ext cx="2214546" cy="707886"/>
          </a:xfrm>
          <a:prstGeom prst="rect">
            <a:avLst/>
          </a:prstGeom>
          <a:noFill/>
        </p:spPr>
        <p:txBody>
          <a:bodyPr wrap="square" rtlCol="0">
            <a:spAutoFit/>
          </a:bodyPr>
          <a:lstStyle/>
          <a:p>
            <a:r>
              <a:rPr lang="ar-DZ" b="1" dirty="0" smtClean="0"/>
              <a:t> </a:t>
            </a:r>
            <a:r>
              <a:rPr lang="fr-FR" sz="2000" b="1" dirty="0" smtClean="0"/>
              <a:t>:</a:t>
            </a:r>
            <a:r>
              <a:rPr lang="ar-DZ" sz="2000" b="1" dirty="0" smtClean="0"/>
              <a:t>      من إعداد الطالبة </a:t>
            </a:r>
            <a:endParaRPr lang="ar-DZ" b="1" dirty="0" smtClean="0"/>
          </a:p>
          <a:p>
            <a:r>
              <a:rPr lang="ar-DZ" sz="2000" b="1" i="1" dirty="0" smtClean="0"/>
              <a:t>بلفتني إيمان</a:t>
            </a:r>
            <a:endParaRPr lang="fr-FR" sz="2000" b="1" i="1" dirty="0"/>
          </a:p>
        </p:txBody>
      </p:sp>
      <p:sp>
        <p:nvSpPr>
          <p:cNvPr id="7" name="ZoneTexte 6"/>
          <p:cNvSpPr txBox="1"/>
          <p:nvPr/>
        </p:nvSpPr>
        <p:spPr>
          <a:xfrm>
            <a:off x="3929058" y="6488668"/>
            <a:ext cx="1210588" cy="369332"/>
          </a:xfrm>
          <a:prstGeom prst="rect">
            <a:avLst/>
          </a:prstGeom>
          <a:noFill/>
        </p:spPr>
        <p:txBody>
          <a:bodyPr wrap="none" rtlCol="0">
            <a:spAutoFit/>
          </a:bodyPr>
          <a:lstStyle/>
          <a:p>
            <a:r>
              <a:rPr lang="fr-FR" dirty="0" smtClean="0"/>
              <a:t>2023/2024</a:t>
            </a:r>
            <a:endParaRPr lang="fr-FR" dirty="0"/>
          </a:p>
        </p:txBody>
      </p:sp>
      <p:sp>
        <p:nvSpPr>
          <p:cNvPr id="8" name="ZoneTexte 7"/>
          <p:cNvSpPr txBox="1"/>
          <p:nvPr/>
        </p:nvSpPr>
        <p:spPr>
          <a:xfrm>
            <a:off x="0" y="5286388"/>
            <a:ext cx="2972323" cy="707886"/>
          </a:xfrm>
          <a:prstGeom prst="rect">
            <a:avLst/>
          </a:prstGeom>
          <a:noFill/>
        </p:spPr>
        <p:txBody>
          <a:bodyPr wrap="square" rtlCol="0">
            <a:spAutoFit/>
          </a:bodyPr>
          <a:lstStyle/>
          <a:p>
            <a:pPr marL="252000"/>
            <a:r>
              <a:rPr lang="ar-DZ" dirty="0" smtClean="0"/>
              <a:t> </a:t>
            </a:r>
            <a:r>
              <a:rPr lang="ar-DZ" sz="2000" b="1" dirty="0" smtClean="0"/>
              <a:t>تحت إشراف الأستاذة</a:t>
            </a:r>
            <a:endParaRPr lang="ar-DZ" b="1" dirty="0" smtClean="0"/>
          </a:p>
          <a:p>
            <a:pPr marL="360000" algn="l">
              <a:spcAft>
                <a:spcPts val="1200"/>
              </a:spcAft>
            </a:pPr>
            <a:r>
              <a:rPr lang="ar-DZ" sz="2000" b="1" dirty="0" smtClean="0"/>
              <a:t>حمايزية</a:t>
            </a:r>
            <a:endParaRPr lang="fr-FR" sz="2000" b="1" dirty="0"/>
          </a:p>
        </p:txBody>
      </p:sp>
      <p:sp>
        <p:nvSpPr>
          <p:cNvPr id="9" name="ZoneTexte 8"/>
          <p:cNvSpPr txBox="1"/>
          <p:nvPr/>
        </p:nvSpPr>
        <p:spPr>
          <a:xfrm>
            <a:off x="3000364" y="1000108"/>
            <a:ext cx="2428892" cy="400110"/>
          </a:xfrm>
          <a:prstGeom prst="rect">
            <a:avLst/>
          </a:prstGeom>
          <a:noFill/>
        </p:spPr>
        <p:txBody>
          <a:bodyPr wrap="square" rtlCol="0">
            <a:spAutoFit/>
          </a:bodyPr>
          <a:lstStyle/>
          <a:p>
            <a:pPr algn="r" rtl="1"/>
            <a:r>
              <a:rPr lang="ar-DZ" sz="2000" b="1" i="1" dirty="0" smtClean="0">
                <a:solidFill>
                  <a:schemeClr val="tx1">
                    <a:lumMod val="95000"/>
                    <a:lumOff val="5000"/>
                  </a:schemeClr>
                </a:solidFill>
              </a:rPr>
              <a:t>قسم </a:t>
            </a:r>
            <a:r>
              <a:rPr lang="fr-FR" sz="2000" b="1" i="1" dirty="0" smtClean="0">
                <a:solidFill>
                  <a:schemeClr val="tx1">
                    <a:lumMod val="95000"/>
                    <a:lumOff val="5000"/>
                  </a:schemeClr>
                </a:solidFill>
              </a:rPr>
              <a:t>:</a:t>
            </a:r>
            <a:r>
              <a:rPr lang="ar-DZ" sz="2000" b="1" i="1" dirty="0" smtClean="0">
                <a:solidFill>
                  <a:schemeClr val="tx1">
                    <a:lumMod val="95000"/>
                    <a:lumOff val="5000"/>
                  </a:schemeClr>
                </a:solidFill>
              </a:rPr>
              <a:t>علوم التسيير</a:t>
            </a:r>
            <a:endParaRPr lang="fr-FR" sz="2000" b="1" i="1" dirty="0" smtClean="0">
              <a:solidFill>
                <a:schemeClr val="tx1">
                  <a:lumMod val="95000"/>
                  <a:lumOff val="5000"/>
                </a:schemeClr>
              </a:solidFill>
            </a:endParaRPr>
          </a:p>
        </p:txBody>
      </p:sp>
      <p:sp>
        <p:nvSpPr>
          <p:cNvPr id="10" name="ZoneTexte 9"/>
          <p:cNvSpPr txBox="1"/>
          <p:nvPr/>
        </p:nvSpPr>
        <p:spPr>
          <a:xfrm>
            <a:off x="3357554" y="4000504"/>
            <a:ext cx="3097323" cy="400110"/>
          </a:xfrm>
          <a:prstGeom prst="rect">
            <a:avLst/>
          </a:prstGeom>
          <a:noFill/>
        </p:spPr>
        <p:txBody>
          <a:bodyPr wrap="none" rtlCol="0">
            <a:spAutoFit/>
          </a:bodyPr>
          <a:lstStyle/>
          <a:p>
            <a:r>
              <a:rPr lang="ar-DZ" sz="2000" b="1" dirty="0" smtClean="0"/>
              <a:t>دراسة حالة وزارة التهيئة العمرانية</a:t>
            </a:r>
            <a:endParaRPr lang="fr-FR" sz="2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مراحل العملية التدريبية</a:t>
            </a:r>
            <a:endParaRPr lang="fr-FR" b="1" dirty="0">
              <a:solidFill>
                <a:srgbClr val="FF0000"/>
              </a:solidFill>
            </a:endParaRPr>
          </a:p>
        </p:txBody>
      </p:sp>
      <p:sp>
        <p:nvSpPr>
          <p:cNvPr id="3" name="Rectangle avec flèche vers le bas 2"/>
          <p:cNvSpPr/>
          <p:nvPr/>
        </p:nvSpPr>
        <p:spPr>
          <a:xfrm>
            <a:off x="3500430" y="1643050"/>
            <a:ext cx="2071702" cy="914400"/>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تحديد الاحتياجات التدريبية</a:t>
            </a:r>
            <a:endParaRPr lang="fr-FR" b="1" dirty="0">
              <a:solidFill>
                <a:schemeClr val="tx1"/>
              </a:solidFill>
            </a:endParaRPr>
          </a:p>
        </p:txBody>
      </p:sp>
      <p:sp>
        <p:nvSpPr>
          <p:cNvPr id="4" name="Rectangle avec flèche vers le bas 3"/>
          <p:cNvSpPr/>
          <p:nvPr/>
        </p:nvSpPr>
        <p:spPr>
          <a:xfrm>
            <a:off x="3571868" y="2786058"/>
            <a:ext cx="2000264" cy="914400"/>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تصميم البرنامج</a:t>
            </a:r>
            <a:endParaRPr lang="fr-FR" b="1" dirty="0">
              <a:solidFill>
                <a:schemeClr val="tx1"/>
              </a:solidFill>
            </a:endParaRPr>
          </a:p>
        </p:txBody>
      </p:sp>
      <p:sp>
        <p:nvSpPr>
          <p:cNvPr id="5" name="Rectangle avec flèche vers le bas 4"/>
          <p:cNvSpPr/>
          <p:nvPr/>
        </p:nvSpPr>
        <p:spPr>
          <a:xfrm>
            <a:off x="3571868" y="3857628"/>
            <a:ext cx="2000264" cy="928694"/>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تنفيذ التدريب</a:t>
            </a:r>
            <a:endParaRPr lang="fr-FR" b="1" dirty="0">
              <a:solidFill>
                <a:schemeClr val="tx1"/>
              </a:solidFill>
            </a:endParaRPr>
          </a:p>
        </p:txBody>
      </p:sp>
      <p:sp>
        <p:nvSpPr>
          <p:cNvPr id="6" name="Rectangle avec flèche vers le bas 5"/>
          <p:cNvSpPr/>
          <p:nvPr/>
        </p:nvSpPr>
        <p:spPr>
          <a:xfrm>
            <a:off x="3571868" y="5072074"/>
            <a:ext cx="1914532" cy="928694"/>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تقييم التدريب</a:t>
            </a:r>
            <a:endParaRPr lang="fr-FR"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i="1" dirty="0" smtClean="0">
                <a:solidFill>
                  <a:srgbClr val="FF0000"/>
                </a:solidFill>
              </a:rPr>
              <a:t>أهمية التدريب</a:t>
            </a:r>
            <a:endParaRPr lang="fr-FR" b="1" i="1" dirty="0">
              <a:solidFill>
                <a:srgbClr val="FF0000"/>
              </a:solidFill>
            </a:endParaRPr>
          </a:p>
        </p:txBody>
      </p:sp>
      <p:sp>
        <p:nvSpPr>
          <p:cNvPr id="9" name="ZoneTexte 8"/>
          <p:cNvSpPr txBox="1"/>
          <p:nvPr/>
        </p:nvSpPr>
        <p:spPr>
          <a:xfrm>
            <a:off x="1428728" y="2000240"/>
            <a:ext cx="7347284" cy="2246769"/>
          </a:xfrm>
          <a:prstGeom prst="rect">
            <a:avLst/>
          </a:prstGeom>
          <a:noFill/>
        </p:spPr>
        <p:txBody>
          <a:bodyPr wrap="square" rtlCol="0">
            <a:spAutoFit/>
          </a:bodyPr>
          <a:lstStyle/>
          <a:p>
            <a:pPr algn="r" rtl="1">
              <a:buFont typeface="Wingdings" pitchFamily="2" charset="2"/>
              <a:buChar char="v"/>
            </a:pPr>
            <a:r>
              <a:rPr lang="ar-DZ" sz="2000" b="1" dirty="0" smtClean="0"/>
              <a:t>تحقيق الاستقرار الوظيفي </a:t>
            </a:r>
          </a:p>
          <a:p>
            <a:pPr algn="r" rtl="1">
              <a:buFont typeface="Wingdings" pitchFamily="2" charset="2"/>
              <a:buChar char="v"/>
            </a:pPr>
            <a:r>
              <a:rPr lang="ar-DZ" sz="2000" b="1" dirty="0" smtClean="0"/>
              <a:t>تحقيق الرضا الوظيفي </a:t>
            </a:r>
          </a:p>
          <a:p>
            <a:pPr algn="r" rtl="1">
              <a:buFont typeface="Wingdings" pitchFamily="2" charset="2"/>
              <a:buChar char="v"/>
            </a:pPr>
            <a:r>
              <a:rPr lang="ar-DZ" sz="2000" b="1" dirty="0" smtClean="0"/>
              <a:t>إمكانية الحصول على الحوافز (الترقية)</a:t>
            </a:r>
          </a:p>
          <a:p>
            <a:pPr algn="r" rtl="1">
              <a:buFont typeface="Wingdings" pitchFamily="2" charset="2"/>
              <a:buChar char="v"/>
            </a:pPr>
            <a:r>
              <a:rPr lang="ar-DZ" sz="2000" b="1" dirty="0" smtClean="0"/>
              <a:t>تحقيق أهداف المنظمة و بالتالي أهداف الفرد</a:t>
            </a:r>
            <a:endParaRPr lang="ar-DZ" sz="2800" b="1" dirty="0" smtClean="0"/>
          </a:p>
          <a:p>
            <a:pPr algn="r" rtl="1">
              <a:buFont typeface="Wingdings" pitchFamily="2" charset="2"/>
              <a:buChar char="v"/>
            </a:pPr>
            <a:r>
              <a:rPr lang="ar-DZ" sz="2000" b="1" dirty="0" smtClean="0"/>
              <a:t>فتح وتعزيز قنوات الاتصال بين إفراد المنظمة </a:t>
            </a:r>
          </a:p>
          <a:p>
            <a:pPr algn="r" rtl="1">
              <a:buFont typeface="Wingdings" pitchFamily="2" charset="2"/>
              <a:buChar char="v"/>
            </a:pPr>
            <a:r>
              <a:rPr lang="ar-DZ" sz="2000" b="1" dirty="0" smtClean="0"/>
              <a:t>تطوير أساليب اتخاذ القرارات الإدارية السليمة </a:t>
            </a:r>
          </a:p>
          <a:p>
            <a:pPr algn="r" rtl="1">
              <a:buFont typeface="Wingdings" pitchFamily="2" charset="2"/>
              <a:buChar char="v"/>
            </a:pPr>
            <a:r>
              <a:rPr lang="ar-DZ" sz="2000" b="1" dirty="0" smtClean="0"/>
              <a:t>التقليل من حوادث العمل التي تعتبر عبئا على المؤسسة</a:t>
            </a:r>
            <a:endParaRPr lang="fr-FR" sz="20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1143000"/>
          </a:xfrm>
          <a:solidFill>
            <a:schemeClr val="bg2">
              <a:lumMod val="75000"/>
            </a:schemeClr>
          </a:solidFill>
        </p:spPr>
        <p:txBody>
          <a:bodyPr>
            <a:normAutofit fontScale="90000"/>
          </a:bodyPr>
          <a:lstStyle/>
          <a:p>
            <a:pPr rtl="1"/>
            <a:r>
              <a:rPr lang="ar-DZ" dirty="0" smtClean="0"/>
              <a:t>المبحث الثاني </a:t>
            </a:r>
            <a:r>
              <a:rPr lang="fr-FR" dirty="0" smtClean="0"/>
              <a:t>:</a:t>
            </a:r>
            <a:r>
              <a:rPr lang="ar-DZ" dirty="0" smtClean="0"/>
              <a:t>دراسة حالة وزارة التهيئة العمرانية والبيئة</a:t>
            </a:r>
            <a:endParaRPr lang="fr-FR" dirty="0"/>
          </a:p>
        </p:txBody>
      </p:sp>
      <p:sp>
        <p:nvSpPr>
          <p:cNvPr id="4" name="ZoneTexte 3"/>
          <p:cNvSpPr txBox="1"/>
          <p:nvPr/>
        </p:nvSpPr>
        <p:spPr>
          <a:xfrm>
            <a:off x="2214546" y="1643050"/>
            <a:ext cx="6643734" cy="461665"/>
          </a:xfrm>
          <a:prstGeom prst="rect">
            <a:avLst/>
          </a:prstGeom>
          <a:noFill/>
        </p:spPr>
        <p:txBody>
          <a:bodyPr wrap="square" rtlCol="0">
            <a:spAutoFit/>
          </a:bodyPr>
          <a:lstStyle/>
          <a:p>
            <a:pPr marL="1257300" lvl="2" indent="-342900" algn="r" rtl="1"/>
            <a:r>
              <a:rPr lang="ar-DZ" sz="2400" b="1" dirty="0" smtClean="0">
                <a:solidFill>
                  <a:schemeClr val="accent6">
                    <a:lumMod val="75000"/>
                  </a:schemeClr>
                </a:solidFill>
              </a:rPr>
              <a:t>المطلب الأول </a:t>
            </a:r>
            <a:r>
              <a:rPr lang="fr-FR" sz="2400" b="1" dirty="0" smtClean="0">
                <a:solidFill>
                  <a:schemeClr val="accent6">
                    <a:lumMod val="75000"/>
                  </a:schemeClr>
                </a:solidFill>
              </a:rPr>
              <a:t>:</a:t>
            </a:r>
            <a:r>
              <a:rPr lang="ar-DZ" sz="2400" b="1" dirty="0" smtClean="0">
                <a:solidFill>
                  <a:schemeClr val="accent6">
                    <a:lumMod val="75000"/>
                  </a:schemeClr>
                </a:solidFill>
              </a:rPr>
              <a:t>البطاقة الفنية لوزارة التهيئة العمرانية</a:t>
            </a:r>
            <a:endParaRPr lang="fr-FR" sz="2400" b="1" dirty="0">
              <a:solidFill>
                <a:schemeClr val="accent6">
                  <a:lumMod val="75000"/>
                </a:schemeClr>
              </a:solidFill>
            </a:endParaRPr>
          </a:p>
        </p:txBody>
      </p:sp>
      <p:sp>
        <p:nvSpPr>
          <p:cNvPr id="5" name="ZoneTexte 4"/>
          <p:cNvSpPr txBox="1"/>
          <p:nvPr/>
        </p:nvSpPr>
        <p:spPr>
          <a:xfrm>
            <a:off x="142844" y="2214554"/>
            <a:ext cx="9001156" cy="3785652"/>
          </a:xfrm>
          <a:prstGeom prst="rect">
            <a:avLst/>
          </a:prstGeom>
          <a:noFill/>
        </p:spPr>
        <p:txBody>
          <a:bodyPr wrap="square" rtlCol="0">
            <a:spAutoFit/>
          </a:bodyPr>
          <a:lstStyle/>
          <a:p>
            <a:pPr algn="r" rtl="1"/>
            <a:r>
              <a:rPr lang="ar-DZ" sz="2000" b="1" dirty="0" smtClean="0"/>
              <a:t>تعتبر وزارة التهيئة العمرانية والبيئة مؤسسة حديثة النشأة مرت بعدة مراحل </a:t>
            </a:r>
            <a:r>
              <a:rPr lang="fr-FR" sz="2000" b="1" dirty="0" smtClean="0"/>
              <a:t>,</a:t>
            </a:r>
            <a:r>
              <a:rPr lang="ar-DZ" sz="2000" b="1" dirty="0" smtClean="0"/>
              <a:t>حيث تم إنشائها في تاريخ </a:t>
            </a:r>
            <a:r>
              <a:rPr lang="fr-FR" sz="2000" b="1" dirty="0" smtClean="0"/>
              <a:t>07</a:t>
            </a:r>
            <a:r>
              <a:rPr lang="ar-DZ" sz="2000" b="1" dirty="0" smtClean="0"/>
              <a:t>جانفي  </a:t>
            </a:r>
            <a:r>
              <a:rPr lang="fr-FR" sz="2000" b="1" dirty="0" smtClean="0"/>
              <a:t>2001</a:t>
            </a:r>
            <a:r>
              <a:rPr lang="ar-DZ" sz="2000" b="1" dirty="0" smtClean="0"/>
              <a:t>بعدما كانت تسمى بالمدرية العامة للبيئة تحت وصاية وزارة الداخلية والجماعات المحلية والبيئة والإصلاح الإداري تحت المرسوم التنفيذي رقم </a:t>
            </a:r>
            <a:r>
              <a:rPr lang="fr-FR" sz="2000" b="1" dirty="0" smtClean="0"/>
              <a:t>95</a:t>
            </a:r>
            <a:r>
              <a:rPr lang="ar-DZ" sz="2000" b="1" dirty="0" smtClean="0"/>
              <a:t>-</a:t>
            </a:r>
            <a:r>
              <a:rPr lang="fr-FR" sz="2000" b="1" dirty="0" smtClean="0"/>
              <a:t>107</a:t>
            </a:r>
            <a:r>
              <a:rPr lang="ar-DZ" sz="2000" b="1" dirty="0" smtClean="0"/>
              <a:t>الموافق ل </a:t>
            </a:r>
            <a:r>
              <a:rPr lang="fr-FR" sz="2000" b="1" dirty="0" smtClean="0"/>
              <a:t>12</a:t>
            </a:r>
            <a:r>
              <a:rPr lang="ar-DZ" sz="2000" b="1" dirty="0" smtClean="0"/>
              <a:t>افريل </a:t>
            </a:r>
            <a:r>
              <a:rPr lang="fr-FR" sz="2000" b="1" dirty="0" smtClean="0"/>
              <a:t>1995</a:t>
            </a:r>
            <a:r>
              <a:rPr lang="ar-DZ" sz="2000" b="1" dirty="0" smtClean="0"/>
              <a:t>الذي يحدد تنظيم المديرية العامة للبيئة</a:t>
            </a:r>
          </a:p>
          <a:p>
            <a:pPr algn="r" rtl="1"/>
            <a:r>
              <a:rPr lang="ar-DZ" sz="2000" b="1" dirty="0" smtClean="0"/>
              <a:t>وفي </a:t>
            </a:r>
            <a:r>
              <a:rPr lang="fr-FR" sz="2000" b="1" dirty="0" smtClean="0"/>
              <a:t>18</a:t>
            </a:r>
            <a:r>
              <a:rPr lang="ar-DZ" sz="2000" b="1" dirty="0" smtClean="0"/>
              <a:t>نوفمبر </a:t>
            </a:r>
            <a:r>
              <a:rPr lang="fr-FR" sz="2000" b="1" dirty="0" smtClean="0"/>
              <a:t>2007</a:t>
            </a:r>
            <a:r>
              <a:rPr lang="ar-DZ" sz="2000" b="1" dirty="0" smtClean="0"/>
              <a:t>تم انضمام قطاع السياحة إليها بموجب المرسوم التنفيذي </a:t>
            </a:r>
            <a:r>
              <a:rPr lang="fr-FR" sz="2000" b="1" dirty="0" smtClean="0"/>
              <a:t>07</a:t>
            </a:r>
            <a:r>
              <a:rPr lang="ar-DZ" sz="2000" b="1" dirty="0" smtClean="0"/>
              <a:t>-</a:t>
            </a:r>
            <a:r>
              <a:rPr lang="fr-FR" sz="2000" b="1" dirty="0" smtClean="0"/>
              <a:t>350</a:t>
            </a:r>
            <a:r>
              <a:rPr lang="ar-DZ" sz="2000" b="1" dirty="0" smtClean="0"/>
              <a:t>المؤرخ في </a:t>
            </a:r>
            <a:r>
              <a:rPr lang="fr-FR" sz="2000" b="1" dirty="0" smtClean="0"/>
              <a:t>18</a:t>
            </a:r>
            <a:r>
              <a:rPr lang="ar-DZ" sz="2000" b="1" dirty="0" smtClean="0"/>
              <a:t>نوفمبر  </a:t>
            </a:r>
            <a:endParaRPr lang="fr-FR" sz="2000" b="1" dirty="0" smtClean="0"/>
          </a:p>
          <a:p>
            <a:pPr algn="r" rtl="1"/>
            <a:r>
              <a:rPr lang="ar-DZ" sz="2000" b="1" dirty="0" smtClean="0"/>
              <a:t>حيث أصبحت تسمى بوزارة التهيئة العمرانية والبيئة والسياحة أما في سنة</a:t>
            </a:r>
            <a:r>
              <a:rPr lang="fr-FR" sz="2000" b="1" dirty="0" smtClean="0"/>
              <a:t> 21</a:t>
            </a:r>
            <a:r>
              <a:rPr lang="ar-DZ" sz="2000" b="1" dirty="0" smtClean="0"/>
              <a:t>أكتوبر </a:t>
            </a:r>
            <a:r>
              <a:rPr lang="fr-FR" sz="2000" b="1" dirty="0" smtClean="0"/>
              <a:t>2010</a:t>
            </a:r>
            <a:r>
              <a:rPr lang="ar-DZ" sz="2000" b="1" dirty="0" smtClean="0"/>
              <a:t>تم انفصال قطاع السياحة عنها في بموجب المرسوم التنفيذي </a:t>
            </a:r>
            <a:r>
              <a:rPr lang="fr-FR" sz="2000" b="1" dirty="0" smtClean="0"/>
              <a:t>10</a:t>
            </a:r>
            <a:r>
              <a:rPr lang="ar-DZ" sz="2000" b="1" dirty="0" smtClean="0"/>
              <a:t>-</a:t>
            </a:r>
            <a:r>
              <a:rPr lang="fr-FR" sz="2000" b="1" dirty="0" smtClean="0"/>
              <a:t>259</a:t>
            </a:r>
            <a:r>
              <a:rPr lang="ar-DZ" sz="2000" b="1" dirty="0" smtClean="0"/>
              <a:t>المؤرخ في </a:t>
            </a:r>
            <a:r>
              <a:rPr lang="fr-FR" sz="2000" b="1" dirty="0" smtClean="0"/>
              <a:t>21</a:t>
            </a:r>
            <a:r>
              <a:rPr lang="ar-DZ" sz="2000" b="1" dirty="0" smtClean="0"/>
              <a:t>أكتوبر </a:t>
            </a:r>
            <a:r>
              <a:rPr lang="fr-FR" sz="2000" b="1" dirty="0" smtClean="0"/>
              <a:t>2010 </a:t>
            </a:r>
            <a:r>
              <a:rPr lang="ar-DZ" sz="2000" b="1" dirty="0" smtClean="0"/>
              <a:t>الذي يحدد تنظيم الإدارة المركزية لوزارة التهيئة العمرانية والبيئة وأصبحت هذه الأخيرة بهيكل تنظيمي جديد وأصبح قطاع السياحة مرتبط بالصناعة التقليدية في وزارة واحدة وهي وزارة السياحة والصناعة التقليدية </a:t>
            </a:r>
          </a:p>
          <a:p>
            <a:pPr algn="r" rtl="1"/>
            <a:r>
              <a:rPr lang="ar-DZ" sz="2000" b="1" dirty="0" smtClean="0"/>
              <a:t>ويقع موقع وزاو التهيئة العمرانية و البيئة في الجزائر العاصمة شارع المدافع الأربعة يترأسها السيد شريف رحماني كوزير لها بالإضافة إلى عدد كبير من الإطارات والموظفين الذين يقومون بعدة مهام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785794"/>
            <a:ext cx="8191716" cy="4216539"/>
          </a:xfrm>
          <a:prstGeom prst="rect">
            <a:avLst/>
          </a:prstGeom>
          <a:noFill/>
        </p:spPr>
        <p:txBody>
          <a:bodyPr wrap="square" rtlCol="0">
            <a:spAutoFit/>
          </a:bodyPr>
          <a:lstStyle/>
          <a:p>
            <a:pPr algn="r" rtl="1"/>
            <a:r>
              <a:rPr lang="ar-DZ" sz="2800" b="1" dirty="0" smtClean="0"/>
              <a:t>منها</a:t>
            </a:r>
          </a:p>
          <a:p>
            <a:pPr algn="r" rtl="1">
              <a:buFont typeface="Wingdings" pitchFamily="2" charset="2"/>
              <a:buChar char="Ø"/>
            </a:pPr>
            <a:r>
              <a:rPr lang="ar-DZ" dirty="0" smtClean="0"/>
              <a:t>    </a:t>
            </a:r>
            <a:r>
              <a:rPr lang="ar-DZ" sz="2400" b="1" dirty="0" smtClean="0"/>
              <a:t>السعي الى تغيير سلوك لتجتمع تغييرا اجابيا وفعالا للمحافظة على البيئة والكائنات الحية وخلق ثقافة بيئية</a:t>
            </a:r>
          </a:p>
          <a:p>
            <a:pPr algn="r" rtl="1">
              <a:buFont typeface="Wingdings" pitchFamily="2" charset="2"/>
              <a:buChar char="Ø"/>
            </a:pPr>
            <a:r>
              <a:rPr lang="ar-DZ" sz="2400" b="1" dirty="0" smtClean="0"/>
              <a:t>اعداد الاستراتجيات الوطنية لتهيئة الإقليم والبيئة واقتراحها وتنفيذها</a:t>
            </a:r>
          </a:p>
          <a:p>
            <a:pPr algn="r" rtl="1">
              <a:buFont typeface="Wingdings" pitchFamily="2" charset="2"/>
              <a:buChar char="Ø"/>
            </a:pPr>
            <a:r>
              <a:rPr lang="ar-DZ" sz="2400" b="1" dirty="0" smtClean="0"/>
              <a:t>التخطيط ووضع أدوات التحكم في تطور المدن</a:t>
            </a:r>
          </a:p>
          <a:p>
            <a:pPr algn="r" rtl="1">
              <a:buFont typeface="Wingdings" pitchFamily="2" charset="2"/>
              <a:buChar char="Ø"/>
            </a:pPr>
            <a:r>
              <a:rPr lang="ar-DZ" sz="2400" b="1" dirty="0" smtClean="0"/>
              <a:t>تطوير الهياكل الأساسية والطاقات الوطنية وتثمينها </a:t>
            </a:r>
          </a:p>
          <a:p>
            <a:pPr algn="r" rtl="1">
              <a:buFont typeface="Wingdings" pitchFamily="2" charset="2"/>
              <a:buChar char="Ø"/>
            </a:pPr>
            <a:r>
              <a:rPr lang="ar-DZ" sz="2400" b="1" dirty="0" smtClean="0"/>
              <a:t>  تحضيرا لشروط المتعلقة بتطوير وتحديد مواقع الهياكل الأساسية الكبرى   </a:t>
            </a:r>
          </a:p>
          <a:p>
            <a:pPr algn="r" rtl="1">
              <a:buFont typeface="Wingdings" pitchFamily="2" charset="2"/>
              <a:buChar char="Ø"/>
            </a:pPr>
            <a:r>
              <a:rPr lang="ar-DZ" sz="2400" b="1" dirty="0" smtClean="0"/>
              <a:t>إما على المستوى الدولي فتمكن مهامها في تثمين الجزائر في تظاهرات والمؤتمرات الدولية وذلك من خلال </a:t>
            </a:r>
          </a:p>
          <a:p>
            <a:pPr algn="r" rtl="1">
              <a:buFont typeface="Wingdings" pitchFamily="2" charset="2"/>
              <a:buChar char="Ø"/>
            </a:pPr>
            <a:r>
              <a:rPr lang="ar-DZ" sz="2400" b="1" dirty="0" smtClean="0"/>
              <a:t>تمثيل عملي للجزائر ضمن للهيئات الدولية المكلفة بالبيئة </a:t>
            </a:r>
          </a:p>
          <a:p>
            <a:pPr algn="r" rtl="1">
              <a:buFont typeface="Wingdings" pitchFamily="2" charset="2"/>
              <a:buChar char="Ø"/>
            </a:pPr>
            <a:r>
              <a:rPr lang="ar-DZ" sz="2400" b="1" dirty="0" smtClean="0"/>
              <a:t>مشاركة فعالة غي النشاط الدولي لحماية البيئة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14290"/>
            <a:ext cx="8643998" cy="1143000"/>
          </a:xfrm>
          <a:solidFill>
            <a:schemeClr val="bg2">
              <a:lumMod val="90000"/>
            </a:schemeClr>
          </a:solidFill>
        </p:spPr>
        <p:txBody>
          <a:bodyPr>
            <a:normAutofit/>
          </a:bodyPr>
          <a:lstStyle/>
          <a:p>
            <a:r>
              <a:rPr lang="ar-DZ" sz="3200" dirty="0" smtClean="0"/>
              <a:t>سياسة التدريب في وزارة التهيئة العمرانية والبيئة</a:t>
            </a:r>
            <a:r>
              <a:rPr lang="fr-FR" sz="3200" dirty="0" smtClean="0"/>
              <a:t>:</a:t>
            </a:r>
            <a:r>
              <a:rPr lang="ar-DZ" sz="3200" dirty="0" smtClean="0"/>
              <a:t>المطلب الثاني </a:t>
            </a:r>
            <a:endParaRPr lang="fr-FR" sz="3200" dirty="0"/>
          </a:p>
        </p:txBody>
      </p:sp>
      <p:sp>
        <p:nvSpPr>
          <p:cNvPr id="4" name="ZoneTexte 3"/>
          <p:cNvSpPr txBox="1"/>
          <p:nvPr/>
        </p:nvSpPr>
        <p:spPr>
          <a:xfrm>
            <a:off x="357158" y="1500174"/>
            <a:ext cx="8584870" cy="3231654"/>
          </a:xfrm>
          <a:prstGeom prst="rect">
            <a:avLst/>
          </a:prstGeom>
          <a:noFill/>
        </p:spPr>
        <p:txBody>
          <a:bodyPr wrap="square" rtlCol="0">
            <a:spAutoFit/>
          </a:bodyPr>
          <a:lstStyle/>
          <a:p>
            <a:pPr algn="r" rtl="1"/>
            <a:r>
              <a:rPr lang="ar-DZ" sz="2400" b="1" dirty="0" smtClean="0">
                <a:solidFill>
                  <a:srgbClr val="FF0000"/>
                </a:solidFill>
              </a:rPr>
              <a:t>أولا </a:t>
            </a:r>
            <a:r>
              <a:rPr lang="fr-FR" sz="2400" b="1" dirty="0" smtClean="0">
                <a:solidFill>
                  <a:srgbClr val="FF0000"/>
                </a:solidFill>
              </a:rPr>
              <a:t>:</a:t>
            </a:r>
            <a:r>
              <a:rPr lang="ar-DZ" sz="2400" b="1" dirty="0" smtClean="0">
                <a:solidFill>
                  <a:srgbClr val="FF0000"/>
                </a:solidFill>
              </a:rPr>
              <a:t>تحديد احتياجات التدريب</a:t>
            </a:r>
          </a:p>
          <a:p>
            <a:pPr algn="r" rtl="1"/>
            <a:r>
              <a:rPr lang="ar-DZ" sz="2000" b="1" dirty="0" smtClean="0"/>
              <a:t>لتحديد الاحتياجات التدريبية الخاصة بالموظفين تلجا مدرية الموارد البشرية والتكوين بتكليف كل دائرة ومصلحة   على جميع مستوياتها وفي كل التخصصات بتحديد ما هي المشاكل التي تعاني منها وخاصة تلك تتعلق بسير العمل لكل موظف أو عند وجود تقنيات جديدة أو أجهزة جديدة أو عندما يعاني الموظف من صعوبات في تأدية مهامه أو أن الأجهزة المتوفرة بتقنيات لتتوافق مع إمكانية الموظف أو تطوير الماهرات في مجال معين (كالإعلام الآلي ,الانجليزية ,تعليم اللغة العربية)أو عند رغبة الموظف في شغل منصب مختلف أو الترقية</a:t>
            </a:r>
          </a:p>
          <a:p>
            <a:pPr algn="r" rtl="1"/>
            <a:r>
              <a:rPr lang="ar-DZ" sz="2000" b="1" dirty="0" smtClean="0"/>
              <a:t>وبعد ذلك يقوم السؤل عن كل مصلحة أو دائرة بالاتصال بالمدرية الفرعية للتكوين لإعلامهم عن احتياجات التدريب (عدد الأفراد المراد تدريبهم ,موضوع التدريب ,مدة ومكان)ثم تستقبل المدرية كل الطلبات التي تم درستها ويتم تطبيقها وفق القوانين الخاصة والاعتماد على ميزانيات التدريب</a:t>
            </a:r>
            <a:endParaRPr lang="fr-FR" sz="20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200" b="1" dirty="0" smtClean="0">
                <a:solidFill>
                  <a:srgbClr val="FF0000"/>
                </a:solidFill>
              </a:rPr>
              <a:t>تحديد سياسة التدريب</a:t>
            </a:r>
            <a:r>
              <a:rPr lang="ar-DZ" sz="3600" dirty="0" smtClean="0">
                <a:solidFill>
                  <a:srgbClr val="FF0000"/>
                </a:solidFill>
              </a:rPr>
              <a:t> </a:t>
            </a:r>
            <a:r>
              <a:rPr lang="ar-DZ" dirty="0" smtClean="0"/>
              <a:t>                       </a:t>
            </a:r>
            <a:r>
              <a:rPr lang="fr-FR" dirty="0" smtClean="0"/>
              <a:t>:</a:t>
            </a:r>
            <a:r>
              <a:rPr lang="ar-DZ" sz="3600" b="1" dirty="0" smtClean="0">
                <a:solidFill>
                  <a:srgbClr val="FF0000"/>
                </a:solidFill>
              </a:rPr>
              <a:t>ثانيا</a:t>
            </a:r>
            <a:endParaRPr lang="fr-FR" sz="3600" b="1" dirty="0">
              <a:solidFill>
                <a:srgbClr val="FF0000"/>
              </a:solidFill>
            </a:endParaRPr>
          </a:p>
        </p:txBody>
      </p:sp>
      <p:sp>
        <p:nvSpPr>
          <p:cNvPr id="4" name="ZoneTexte 3"/>
          <p:cNvSpPr txBox="1"/>
          <p:nvPr/>
        </p:nvSpPr>
        <p:spPr>
          <a:xfrm>
            <a:off x="428596" y="1928802"/>
            <a:ext cx="8429684" cy="1877437"/>
          </a:xfrm>
          <a:prstGeom prst="rect">
            <a:avLst/>
          </a:prstGeom>
          <a:noFill/>
        </p:spPr>
        <p:txBody>
          <a:bodyPr wrap="square" rtlCol="0">
            <a:spAutoFit/>
          </a:bodyPr>
          <a:lstStyle/>
          <a:p>
            <a:pPr algn="r" rtl="1"/>
            <a:r>
              <a:rPr lang="ar-DZ" dirty="0" smtClean="0"/>
              <a:t>ا</a:t>
            </a:r>
            <a:r>
              <a:rPr lang="ar-DZ" sz="2000" b="1" dirty="0" smtClean="0"/>
              <a:t>ن اي عملية  تستند اساسا على سياسة عامة ترسم الخطوط العريضة لها ولتنفيذها يعتمد المسيرون على وضع خطة استراتيجة علمية تهدف الى تحديدالاولويات والطرق الاساسية لذلك </a:t>
            </a:r>
            <a:r>
              <a:rPr lang="ar-DZ" dirty="0" smtClean="0"/>
              <a:t> </a:t>
            </a:r>
            <a:r>
              <a:rPr lang="ar-DZ" sz="2000" b="1" dirty="0" smtClean="0"/>
              <a:t>ولهذا فاءن الوزارة مجبرة على تدريب موظفيها وهذا بعد اعداد المحطط السنوي (الذي يضم رتبة الافراد نوع التدريب والمدة وعدد الإفراد</a:t>
            </a:r>
            <a:r>
              <a:rPr lang="ar-DZ" dirty="0" smtClean="0"/>
              <a:t>) </a:t>
            </a:r>
            <a:r>
              <a:rPr lang="ar-DZ" b="1" dirty="0" smtClean="0"/>
              <a:t>إذ انه بعد معرفة الاحتياجات التدريبية تقوم المدرية الفرعية لتكوين بدراسة الاحتياجات وترتيبها حسب درجة الأهمية وحسب الميزانية ثم يتم تحديد عدد الإفراد المرشحين للبرنامج وكذا مدة ومكان  التدريب ويكون ذلك في بداية كل سنة</a:t>
            </a:r>
            <a:endParaRPr lang="fr-FR"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14290"/>
            <a:ext cx="8786842" cy="928710"/>
          </a:xfrm>
          <a:solidFill>
            <a:schemeClr val="accent1">
              <a:lumMod val="60000"/>
              <a:lumOff val="40000"/>
            </a:schemeClr>
          </a:solidFill>
        </p:spPr>
        <p:txBody>
          <a:bodyPr>
            <a:normAutofit/>
          </a:bodyPr>
          <a:lstStyle/>
          <a:p>
            <a:r>
              <a:rPr lang="ar-DZ" sz="2400" dirty="0" smtClean="0"/>
              <a:t>أنواع التدريب في وزارة التهيئة العمرانية</a:t>
            </a:r>
            <a:r>
              <a:rPr lang="fr-FR" sz="2200" dirty="0" smtClean="0"/>
              <a:t>:</a:t>
            </a:r>
            <a:r>
              <a:rPr lang="ar-DZ" sz="2400" dirty="0" smtClean="0"/>
              <a:t>المطلب الثالث</a:t>
            </a:r>
            <a:r>
              <a:rPr lang="ar-DZ" sz="2200" dirty="0" smtClean="0"/>
              <a:t> </a:t>
            </a:r>
            <a:endParaRPr lang="fr-FR" sz="2200" dirty="0"/>
          </a:p>
        </p:txBody>
      </p:sp>
      <p:sp>
        <p:nvSpPr>
          <p:cNvPr id="3" name="ZoneTexte 2"/>
          <p:cNvSpPr txBox="1"/>
          <p:nvPr/>
        </p:nvSpPr>
        <p:spPr>
          <a:xfrm>
            <a:off x="8001024" y="2071678"/>
            <a:ext cx="184731" cy="369332"/>
          </a:xfrm>
          <a:prstGeom prst="rect">
            <a:avLst/>
          </a:prstGeom>
          <a:noFill/>
        </p:spPr>
        <p:txBody>
          <a:bodyPr wrap="none" rtlCol="0">
            <a:spAutoFit/>
          </a:bodyPr>
          <a:lstStyle/>
          <a:p>
            <a:endParaRPr lang="fr-FR" dirty="0"/>
          </a:p>
        </p:txBody>
      </p:sp>
      <p:sp>
        <p:nvSpPr>
          <p:cNvPr id="4" name="ZoneTexte 3"/>
          <p:cNvSpPr txBox="1"/>
          <p:nvPr/>
        </p:nvSpPr>
        <p:spPr>
          <a:xfrm>
            <a:off x="357158" y="1928802"/>
            <a:ext cx="8429684" cy="3046988"/>
          </a:xfrm>
          <a:prstGeom prst="rect">
            <a:avLst/>
          </a:prstGeom>
          <a:noFill/>
        </p:spPr>
        <p:txBody>
          <a:bodyPr wrap="square" rtlCol="0">
            <a:spAutoFit/>
          </a:bodyPr>
          <a:lstStyle/>
          <a:p>
            <a:pPr algn="r" rtl="1"/>
            <a:r>
              <a:rPr lang="ar-DZ" sz="2400" dirty="0" smtClean="0"/>
              <a:t> يمكن تقسيم التدريب في وزارة التهيئة العمرانية والبيئة إلى قسمين هما </a:t>
            </a:r>
            <a:r>
              <a:rPr lang="fr-FR" sz="2400" dirty="0" smtClean="0"/>
              <a:t>:</a:t>
            </a:r>
            <a:endParaRPr lang="ar-DZ" sz="2400" dirty="0" smtClean="0"/>
          </a:p>
          <a:p>
            <a:pPr algn="r" rtl="1">
              <a:buFont typeface="Wingdings" pitchFamily="2" charset="2"/>
              <a:buChar char="Ø"/>
            </a:pPr>
            <a:r>
              <a:rPr lang="ar-DZ" sz="2400" dirty="0" smtClean="0">
                <a:solidFill>
                  <a:srgbClr val="C00000"/>
                </a:solidFill>
              </a:rPr>
              <a:t>تدريب داخلي </a:t>
            </a:r>
            <a:r>
              <a:rPr lang="fr-FR" sz="2400" dirty="0" smtClean="0"/>
              <a:t>:</a:t>
            </a:r>
            <a:r>
              <a:rPr lang="ar-DZ" sz="2400" dirty="0" smtClean="0"/>
              <a:t>يتم داخل وزارة التهيئة العمرانية و البيئة او في مزاكز التدريب داخل الوطن </a:t>
            </a:r>
          </a:p>
          <a:p>
            <a:pPr algn="r" rtl="1">
              <a:buFont typeface="Wingdings" pitchFamily="2" charset="2"/>
              <a:buChar char="Ø"/>
            </a:pPr>
            <a:r>
              <a:rPr lang="ar-DZ" sz="2400" dirty="0" smtClean="0">
                <a:solidFill>
                  <a:srgbClr val="C00000"/>
                </a:solidFill>
              </a:rPr>
              <a:t>تدريب خارجي </a:t>
            </a:r>
            <a:r>
              <a:rPr lang="fr-FR" sz="2400" dirty="0" smtClean="0"/>
              <a:t>:</a:t>
            </a:r>
            <a:r>
              <a:rPr lang="ar-DZ" sz="2400" dirty="0" smtClean="0"/>
              <a:t>يتم هذا النوع من التدريب خارج البلاد سواء في الجماعات الاجنبية او مراكز تدريب اجنبية خارج الوطن وذلك في اطار برامج التعاون بين الجزائر ومجموعة من البلدان الاجنبية (كالتدريب في اطار التعاون الجزائري اليباني او التدريب في اطار التعاون الجزائري البلجيكي </a:t>
            </a:r>
            <a:r>
              <a:rPr lang="fr-FR" sz="2400" dirty="0" smtClean="0"/>
              <a:t>…</a:t>
            </a:r>
            <a:r>
              <a:rPr lang="ar-DZ" sz="2400" dirty="0" smtClean="0"/>
              <a:t>)او التدريب عن طريق منحة جامعية (التدريب في اطار البرنامج المنحي الجزائري الفرنسي للتكوين العالي)</a:t>
            </a: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857232"/>
            <a:ext cx="8286808" cy="4985980"/>
          </a:xfrm>
          <a:prstGeom prst="rect">
            <a:avLst/>
          </a:prstGeom>
          <a:noFill/>
          <a:ln>
            <a:solidFill>
              <a:schemeClr val="accent4">
                <a:lumMod val="75000"/>
              </a:schemeClr>
            </a:solidFill>
          </a:ln>
        </p:spPr>
        <p:txBody>
          <a:bodyPr wrap="square" rtlCol="0">
            <a:spAutoFit/>
          </a:bodyPr>
          <a:lstStyle/>
          <a:p>
            <a:pPr algn="r" rtl="1"/>
            <a:r>
              <a:rPr lang="ar-DZ" dirty="0" smtClean="0"/>
              <a:t>و</a:t>
            </a:r>
            <a:r>
              <a:rPr lang="ar-DZ" sz="2400" dirty="0" smtClean="0">
                <a:solidFill>
                  <a:srgbClr val="FF0000"/>
                </a:solidFill>
              </a:rPr>
              <a:t>يمكن التمييز بين أربعة أنواع من التدريب في الوزارة هي </a:t>
            </a:r>
            <a:r>
              <a:rPr lang="fr-FR" sz="2400" dirty="0" smtClean="0">
                <a:solidFill>
                  <a:srgbClr val="FF0000"/>
                </a:solidFill>
              </a:rPr>
              <a:t>:</a:t>
            </a:r>
            <a:endParaRPr lang="ar-DZ" sz="2400" dirty="0" smtClean="0">
              <a:solidFill>
                <a:srgbClr val="FF0000"/>
              </a:solidFill>
            </a:endParaRPr>
          </a:p>
          <a:p>
            <a:pPr algn="r" rtl="1">
              <a:buFont typeface="Wingdings" pitchFamily="2" charset="2"/>
              <a:buChar char="Ø"/>
            </a:pPr>
            <a:r>
              <a:rPr lang="ar-DZ" sz="2400" dirty="0" smtClean="0">
                <a:solidFill>
                  <a:schemeClr val="accent1">
                    <a:lumMod val="75000"/>
                  </a:schemeClr>
                </a:solidFill>
              </a:rPr>
              <a:t>التدريب الاولي </a:t>
            </a:r>
            <a:r>
              <a:rPr lang="fr-FR" sz="2400" dirty="0" smtClean="0"/>
              <a:t>:</a:t>
            </a:r>
            <a:r>
              <a:rPr lang="ar-DZ" sz="2400" dirty="0" smtClean="0"/>
              <a:t>هوذلك التدريب الذي يتم في الجماعات ( كجامعة التكوين التواصل بدالي براهيم )أو مراكز المهني (كالمركز الوطني المتخصص في التكوين المهني والتسيير بالصنوبر البحري )وذلك قبل شغل مناصب العمل</a:t>
            </a:r>
          </a:p>
          <a:p>
            <a:pPr algn="r" rtl="1">
              <a:buFont typeface="Wingdings" pitchFamily="2" charset="2"/>
              <a:buChar char="Ø"/>
            </a:pPr>
            <a:r>
              <a:rPr lang="ar-DZ" sz="2400" dirty="0" smtClean="0">
                <a:solidFill>
                  <a:schemeClr val="accent1">
                    <a:lumMod val="75000"/>
                  </a:schemeClr>
                </a:solidFill>
              </a:rPr>
              <a:t>التدريب التكميلي</a:t>
            </a:r>
            <a:r>
              <a:rPr lang="fr-FR" sz="2400" dirty="0" smtClean="0">
                <a:solidFill>
                  <a:schemeClr val="accent1">
                    <a:lumMod val="75000"/>
                  </a:schemeClr>
                </a:solidFill>
              </a:rPr>
              <a:t>:</a:t>
            </a:r>
            <a:r>
              <a:rPr lang="ar-DZ" sz="2400" dirty="0" smtClean="0"/>
              <a:t>وهو بدوره ينقسم الى قسمين</a:t>
            </a:r>
          </a:p>
          <a:p>
            <a:pPr algn="r" rtl="1">
              <a:buFont typeface="Arial" pitchFamily="34" charset="0"/>
              <a:buChar char="•"/>
            </a:pPr>
            <a:r>
              <a:rPr lang="ar-DZ" sz="2400" dirty="0" smtClean="0">
                <a:solidFill>
                  <a:schemeClr val="accent6">
                    <a:lumMod val="75000"/>
                  </a:schemeClr>
                </a:solidFill>
              </a:rPr>
              <a:t>تدريب قبل الترقية </a:t>
            </a:r>
            <a:r>
              <a:rPr lang="fr-FR" sz="2400" dirty="0" smtClean="0">
                <a:solidFill>
                  <a:schemeClr val="accent6">
                    <a:lumMod val="75000"/>
                  </a:schemeClr>
                </a:solidFill>
              </a:rPr>
              <a:t>:</a:t>
            </a:r>
            <a:r>
              <a:rPr lang="ar-DZ" sz="2400" dirty="0" smtClean="0"/>
              <a:t>يخضع لهذا النوع من التدريب الموظفين الذين يشغلون مناصب في وزارة التهيئة العمرانية والبيئة  سواء مر عليهم </a:t>
            </a:r>
            <a:r>
              <a:rPr lang="fr-FR" sz="2400" dirty="0" smtClean="0"/>
              <a:t>10</a:t>
            </a:r>
            <a:r>
              <a:rPr lang="ar-DZ" sz="2400" dirty="0" smtClean="0"/>
              <a:t>سنوات في مناصبهم الذين يتم اخضاعهم على اساس الاختيار او على أساس امتحان مهني بالنسبة للموظفين الذين مر عليهم </a:t>
            </a:r>
            <a:r>
              <a:rPr lang="fr-FR" sz="2400" dirty="0" smtClean="0"/>
              <a:t>5</a:t>
            </a:r>
            <a:r>
              <a:rPr lang="ar-DZ" sz="2400" dirty="0" smtClean="0"/>
              <a:t>سنوات في مناصبهم</a:t>
            </a:r>
            <a:r>
              <a:rPr lang="fr-FR" sz="2400" dirty="0" smtClean="0"/>
              <a:t>.</a:t>
            </a:r>
          </a:p>
          <a:p>
            <a:pPr algn="r" rtl="1"/>
            <a:r>
              <a:rPr lang="ar-DZ" sz="2400" dirty="0" smtClean="0"/>
              <a:t>وهذا النوع من التدريب يكون فقط للمناصب الآتية </a:t>
            </a:r>
            <a:r>
              <a:rPr lang="fr-FR" dirty="0" smtClean="0"/>
              <a:t>:</a:t>
            </a:r>
            <a:endParaRPr lang="ar-DZ" dirty="0" smtClean="0"/>
          </a:p>
          <a:p>
            <a:pPr algn="r" rtl="1"/>
            <a:r>
              <a:rPr lang="ar-DZ" sz="6000" dirty="0" smtClean="0"/>
              <a:t>  </a:t>
            </a:r>
            <a:endParaRPr lang="fr-FR" sz="6000" dirty="0" smtClean="0"/>
          </a:p>
          <a:p>
            <a:pPr algn="r" rtl="1"/>
            <a:endParaRPr lang="ar-DZ"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4714876" y="1500174"/>
          <a:ext cx="4214842" cy="4056420"/>
        </p:xfrm>
        <a:graphic>
          <a:graphicData uri="http://schemas.openxmlformats.org/drawingml/2006/table">
            <a:tbl>
              <a:tblPr firstRow="1" bandRow="1">
                <a:tableStyleId>{5C22544A-7EE6-4342-B048-85BDC9FD1C3A}</a:tableStyleId>
              </a:tblPr>
              <a:tblGrid>
                <a:gridCol w="1928826"/>
                <a:gridCol w="2286016"/>
              </a:tblGrid>
              <a:tr h="748050">
                <a:tc>
                  <a:txBody>
                    <a:bodyPr/>
                    <a:lstStyle/>
                    <a:p>
                      <a:r>
                        <a:rPr lang="ar-DZ" dirty="0" smtClean="0">
                          <a:solidFill>
                            <a:schemeClr val="tx1"/>
                          </a:solidFill>
                        </a:rPr>
                        <a:t>مدة</a:t>
                      </a:r>
                      <a:r>
                        <a:rPr lang="ar-DZ" baseline="0" dirty="0" smtClean="0">
                          <a:solidFill>
                            <a:schemeClr val="tx1"/>
                          </a:solidFill>
                        </a:rPr>
                        <a:t> التدريب</a:t>
                      </a:r>
                      <a:endParaRPr lang="fr-FR" dirty="0">
                        <a:solidFill>
                          <a:schemeClr val="tx1"/>
                        </a:solidFill>
                      </a:endParaRPr>
                    </a:p>
                  </a:txBody>
                  <a:tcPr>
                    <a:solidFill>
                      <a:schemeClr val="accent2">
                        <a:lumMod val="60000"/>
                        <a:lumOff val="40000"/>
                      </a:schemeClr>
                    </a:solidFill>
                  </a:tcPr>
                </a:tc>
                <a:tc>
                  <a:txBody>
                    <a:bodyPr/>
                    <a:lstStyle/>
                    <a:p>
                      <a:r>
                        <a:rPr lang="ar-DZ" dirty="0" smtClean="0">
                          <a:solidFill>
                            <a:schemeClr val="tx1"/>
                          </a:solidFill>
                        </a:rPr>
                        <a:t>سلك مشترك</a:t>
                      </a:r>
                      <a:r>
                        <a:rPr lang="ar-DZ" baseline="0" dirty="0" smtClean="0">
                          <a:solidFill>
                            <a:schemeClr val="tx1"/>
                          </a:solidFill>
                        </a:rPr>
                        <a:t> إداريين</a:t>
                      </a:r>
                      <a:endParaRPr lang="fr-FR" dirty="0">
                        <a:solidFill>
                          <a:schemeClr val="tx1"/>
                        </a:solidFill>
                      </a:endParaRPr>
                    </a:p>
                  </a:txBody>
                  <a:tcPr>
                    <a:solidFill>
                      <a:schemeClr val="accent2">
                        <a:lumMod val="60000"/>
                        <a:lumOff val="40000"/>
                      </a:schemeClr>
                    </a:solidFill>
                  </a:tcPr>
                </a:tc>
              </a:tr>
              <a:tr h="748050">
                <a:tc>
                  <a:txBody>
                    <a:bodyPr/>
                    <a:lstStyle/>
                    <a:p>
                      <a:r>
                        <a:rPr lang="ar-DZ" dirty="0" smtClean="0"/>
                        <a:t>أشهر</a:t>
                      </a:r>
                      <a:r>
                        <a:rPr lang="en-ZA" dirty="0" smtClean="0"/>
                        <a:t>9</a:t>
                      </a:r>
                      <a:endParaRPr lang="fr-FR" dirty="0"/>
                    </a:p>
                  </a:txBody>
                  <a:tcPr/>
                </a:tc>
                <a:tc>
                  <a:txBody>
                    <a:bodyPr/>
                    <a:lstStyle/>
                    <a:p>
                      <a:r>
                        <a:rPr lang="ar-DZ" dirty="0" smtClean="0"/>
                        <a:t>متصرف</a:t>
                      </a:r>
                      <a:r>
                        <a:rPr lang="ar-DZ" baseline="0" dirty="0" smtClean="0"/>
                        <a:t> إداري</a:t>
                      </a:r>
                      <a:endParaRPr lang="fr-FR" dirty="0"/>
                    </a:p>
                  </a:txBody>
                  <a:tcPr/>
                </a:tc>
              </a:tr>
              <a:tr h="2231894">
                <a:tc>
                  <a:txBody>
                    <a:bodyPr/>
                    <a:lstStyle/>
                    <a:p>
                      <a:r>
                        <a:rPr lang="en-ZA" dirty="0" smtClean="0"/>
                        <a:t>6</a:t>
                      </a:r>
                      <a:r>
                        <a:rPr lang="ar-DZ" dirty="0" smtClean="0"/>
                        <a:t>أشهر</a:t>
                      </a:r>
                      <a:endParaRPr lang="fr-FR" dirty="0"/>
                    </a:p>
                  </a:txBody>
                  <a:tcPr>
                    <a:solidFill>
                      <a:schemeClr val="bg1">
                        <a:lumMod val="75000"/>
                      </a:schemeClr>
                    </a:solidFill>
                  </a:tcPr>
                </a:tc>
                <a:tc>
                  <a:txBody>
                    <a:bodyPr/>
                    <a:lstStyle/>
                    <a:p>
                      <a:r>
                        <a:rPr lang="ar-DZ" dirty="0" smtClean="0"/>
                        <a:t>ملحق إدارة </a:t>
                      </a:r>
                    </a:p>
                    <a:p>
                      <a:r>
                        <a:rPr lang="ar-DZ" dirty="0" smtClean="0"/>
                        <a:t>عون</a:t>
                      </a:r>
                      <a:r>
                        <a:rPr lang="ar-DZ" baseline="0" dirty="0" smtClean="0"/>
                        <a:t> إدارة</a:t>
                      </a:r>
                    </a:p>
                    <a:p>
                      <a:r>
                        <a:rPr lang="ar-DZ" baseline="0" dirty="0" smtClean="0"/>
                        <a:t>كاتب مدرية رئيسي</a:t>
                      </a:r>
                    </a:p>
                    <a:p>
                      <a:r>
                        <a:rPr lang="ar-DZ" baseline="0" dirty="0" smtClean="0"/>
                        <a:t>كاتب مدرية </a:t>
                      </a:r>
                    </a:p>
                    <a:p>
                      <a:r>
                        <a:rPr lang="ar-DZ" baseline="0" dirty="0" smtClean="0"/>
                        <a:t>محاسب إداري</a:t>
                      </a:r>
                    </a:p>
                    <a:p>
                      <a:r>
                        <a:rPr lang="ar-DZ" baseline="0" dirty="0" smtClean="0"/>
                        <a:t>محاسب إداري رئيسي</a:t>
                      </a:r>
                    </a:p>
                    <a:p>
                      <a:r>
                        <a:rPr lang="ar-DZ" baseline="0" dirty="0" smtClean="0"/>
                        <a:t>تقني سامي في الإعلام الآلي</a:t>
                      </a:r>
                    </a:p>
                    <a:p>
                      <a:r>
                        <a:rPr lang="ar-DZ" baseline="0" dirty="0" smtClean="0"/>
                        <a:t>معاون تقني سامي في الإعلام الآلي                </a:t>
                      </a:r>
                    </a:p>
                  </a:txBody>
                  <a:tcPr>
                    <a:solidFill>
                      <a:schemeClr val="bg1">
                        <a:lumMod val="75000"/>
                      </a:schemeClr>
                    </a:solidFill>
                  </a:tcPr>
                </a:tc>
              </a:tr>
            </a:tbl>
          </a:graphicData>
        </a:graphic>
      </p:graphicFrame>
      <p:graphicFrame>
        <p:nvGraphicFramePr>
          <p:cNvPr id="5" name="Tableau 4"/>
          <p:cNvGraphicFramePr>
            <a:graphicFrameLocks noGrp="1"/>
          </p:cNvGraphicFramePr>
          <p:nvPr/>
        </p:nvGraphicFramePr>
        <p:xfrm>
          <a:off x="571472" y="1500174"/>
          <a:ext cx="3571900" cy="1903100"/>
        </p:xfrm>
        <a:graphic>
          <a:graphicData uri="http://schemas.openxmlformats.org/drawingml/2006/table">
            <a:tbl>
              <a:tblPr firstRow="1" bandRow="1">
                <a:tableStyleId>{5C22544A-7EE6-4342-B048-85BDC9FD1C3A}</a:tableStyleId>
              </a:tblPr>
              <a:tblGrid>
                <a:gridCol w="1785950"/>
                <a:gridCol w="1785950"/>
              </a:tblGrid>
              <a:tr h="714380">
                <a:tc>
                  <a:txBody>
                    <a:bodyPr/>
                    <a:lstStyle/>
                    <a:p>
                      <a:r>
                        <a:rPr lang="ar-DZ" dirty="0" smtClean="0">
                          <a:solidFill>
                            <a:schemeClr val="tx1">
                              <a:lumMod val="95000"/>
                              <a:lumOff val="5000"/>
                            </a:schemeClr>
                          </a:solidFill>
                        </a:rPr>
                        <a:t>مدة</a:t>
                      </a:r>
                      <a:r>
                        <a:rPr lang="ar-DZ" baseline="0" dirty="0" smtClean="0">
                          <a:solidFill>
                            <a:schemeClr val="tx1">
                              <a:lumMod val="95000"/>
                              <a:lumOff val="5000"/>
                            </a:schemeClr>
                          </a:solidFill>
                        </a:rPr>
                        <a:t> التدريب</a:t>
                      </a:r>
                      <a:endParaRPr lang="fr-FR" dirty="0">
                        <a:solidFill>
                          <a:schemeClr val="tx1">
                            <a:lumMod val="95000"/>
                            <a:lumOff val="5000"/>
                          </a:schemeClr>
                        </a:solidFill>
                      </a:endParaRPr>
                    </a:p>
                  </a:txBody>
                  <a:tcPr>
                    <a:solidFill>
                      <a:schemeClr val="accent6">
                        <a:lumMod val="60000"/>
                        <a:lumOff val="40000"/>
                      </a:schemeClr>
                    </a:solidFill>
                  </a:tcPr>
                </a:tc>
                <a:tc>
                  <a:txBody>
                    <a:bodyPr/>
                    <a:lstStyle/>
                    <a:p>
                      <a:r>
                        <a:rPr lang="ar-DZ" dirty="0" smtClean="0">
                          <a:solidFill>
                            <a:schemeClr val="tx1">
                              <a:lumMod val="95000"/>
                              <a:lumOff val="5000"/>
                            </a:schemeClr>
                          </a:solidFill>
                        </a:rPr>
                        <a:t>سلك</a:t>
                      </a:r>
                      <a:r>
                        <a:rPr lang="ar-DZ" baseline="0" dirty="0" smtClean="0">
                          <a:solidFill>
                            <a:schemeClr val="tx1">
                              <a:lumMod val="95000"/>
                              <a:lumOff val="5000"/>
                            </a:schemeClr>
                          </a:solidFill>
                        </a:rPr>
                        <a:t> مشترك تقني</a:t>
                      </a:r>
                      <a:endParaRPr lang="fr-FR" dirty="0">
                        <a:solidFill>
                          <a:schemeClr val="tx1">
                            <a:lumMod val="95000"/>
                            <a:lumOff val="5000"/>
                          </a:schemeClr>
                        </a:solidFill>
                      </a:endParaRPr>
                    </a:p>
                  </a:txBody>
                  <a:tcPr>
                    <a:solidFill>
                      <a:schemeClr val="accent6">
                        <a:lumMod val="60000"/>
                        <a:lumOff val="40000"/>
                      </a:schemeClr>
                    </a:solidFill>
                  </a:tcPr>
                </a:tc>
              </a:tr>
              <a:tr h="1148545">
                <a:tc>
                  <a:txBody>
                    <a:bodyPr/>
                    <a:lstStyle/>
                    <a:p>
                      <a:r>
                        <a:rPr lang="ar-DZ" dirty="0" smtClean="0"/>
                        <a:t>أشهر </a:t>
                      </a:r>
                      <a:r>
                        <a:rPr lang="fr-FR" dirty="0" smtClean="0"/>
                        <a:t>6</a:t>
                      </a:r>
                      <a:endParaRPr lang="fr-FR" dirty="0"/>
                    </a:p>
                  </a:txBody>
                  <a:tcPr/>
                </a:tc>
                <a:tc>
                  <a:txBody>
                    <a:bodyPr/>
                    <a:lstStyle/>
                    <a:p>
                      <a:r>
                        <a:rPr lang="ar-DZ" dirty="0" smtClean="0"/>
                        <a:t>تقني</a:t>
                      </a:r>
                      <a:r>
                        <a:rPr lang="ar-DZ" baseline="0" dirty="0" smtClean="0"/>
                        <a:t> سامي مخبر وصيانة</a:t>
                      </a:r>
                    </a:p>
                    <a:p>
                      <a:r>
                        <a:rPr lang="ar-DZ" baseline="0" dirty="0" smtClean="0"/>
                        <a:t>معاون تقني سامي مخبر وصيانة</a:t>
                      </a:r>
                      <a:endParaRPr lang="fr-F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14348" y="500042"/>
            <a:ext cx="7969530" cy="6155531"/>
          </a:xfrm>
          <a:prstGeom prst="rect">
            <a:avLst/>
          </a:prstGeom>
          <a:noFill/>
        </p:spPr>
        <p:txBody>
          <a:bodyPr wrap="square" rtlCol="0">
            <a:spAutoFit/>
          </a:bodyPr>
          <a:lstStyle/>
          <a:p>
            <a:pPr algn="r" rtl="1"/>
            <a:r>
              <a:rPr lang="ar-DZ" sz="2400" dirty="0" smtClean="0">
                <a:solidFill>
                  <a:schemeClr val="accent6">
                    <a:lumMod val="75000"/>
                  </a:schemeClr>
                </a:solidFill>
              </a:rPr>
              <a:t>تدريب تحضيري</a:t>
            </a:r>
            <a:r>
              <a:rPr lang="fr-FR" sz="2400" dirty="0" smtClean="0"/>
              <a:t>:</a:t>
            </a:r>
            <a:r>
              <a:rPr lang="ar-DZ" sz="2400" dirty="0" smtClean="0"/>
              <a:t>يخضع لهذا النوع من التدريب الأفراد الذين خضعوا لامتحان على أساس الشهادة وذلك نجاحهم في مسابقة التعيين</a:t>
            </a:r>
          </a:p>
          <a:p>
            <a:pPr algn="r" rtl="1"/>
            <a:r>
              <a:rPr lang="ar-DZ" sz="2400" dirty="0" smtClean="0"/>
              <a:t>وهذا النوع من التدريب يكون للمناصب الآتية</a:t>
            </a:r>
          </a:p>
          <a:p>
            <a:pPr algn="r" rtl="1"/>
            <a:r>
              <a:rPr lang="ar-DZ" sz="2400" dirty="0" smtClean="0"/>
              <a:t>-ملحق إدارة </a:t>
            </a:r>
          </a:p>
          <a:p>
            <a:pPr algn="r" rtl="1"/>
            <a:r>
              <a:rPr lang="ar-DZ" sz="2400" dirty="0" smtClean="0"/>
              <a:t>-عون إدارة رئيسي</a:t>
            </a:r>
          </a:p>
          <a:p>
            <a:pPr algn="r" rtl="1"/>
            <a:r>
              <a:rPr lang="ar-DZ" sz="2400" dirty="0" smtClean="0"/>
              <a:t>-عون إدارة                        مدة التدريب </a:t>
            </a:r>
            <a:r>
              <a:rPr lang="fr-FR" sz="2400" dirty="0" smtClean="0"/>
              <a:t>03</a:t>
            </a:r>
            <a:r>
              <a:rPr lang="ar-DZ" sz="2400" dirty="0" smtClean="0"/>
              <a:t>أشهر</a:t>
            </a:r>
          </a:p>
          <a:p>
            <a:pPr algn="r" rtl="1"/>
            <a:r>
              <a:rPr lang="ar-DZ" sz="2400" dirty="0" smtClean="0"/>
              <a:t>عون مكتب</a:t>
            </a:r>
          </a:p>
          <a:p>
            <a:pPr algn="r" rtl="1"/>
            <a:r>
              <a:rPr lang="fr-FR" sz="2800" dirty="0" smtClean="0">
                <a:solidFill>
                  <a:schemeClr val="tx1">
                    <a:lumMod val="95000"/>
                    <a:lumOff val="5000"/>
                  </a:schemeClr>
                </a:solidFill>
              </a:rPr>
              <a:t>-</a:t>
            </a:r>
            <a:r>
              <a:rPr lang="ar-DZ" sz="2800" dirty="0" smtClean="0">
                <a:solidFill>
                  <a:schemeClr val="tx1">
                    <a:lumMod val="95000"/>
                    <a:lumOff val="5000"/>
                  </a:schemeClr>
                </a:solidFill>
              </a:rPr>
              <a:t>متصرف إداري </a:t>
            </a:r>
          </a:p>
          <a:p>
            <a:pPr algn="r" rtl="1">
              <a:buFont typeface="Wingdings" pitchFamily="2" charset="2"/>
              <a:buChar char="Ø"/>
            </a:pPr>
            <a:r>
              <a:rPr lang="ar-DZ" sz="2400" dirty="0" smtClean="0">
                <a:solidFill>
                  <a:schemeClr val="tx2">
                    <a:lumMod val="60000"/>
                    <a:lumOff val="40000"/>
                  </a:schemeClr>
                </a:solidFill>
              </a:rPr>
              <a:t>تدريب تحسين المستوى</a:t>
            </a:r>
            <a:r>
              <a:rPr lang="fr-FR" sz="2400" dirty="0" smtClean="0">
                <a:solidFill>
                  <a:schemeClr val="tx2">
                    <a:lumMod val="60000"/>
                    <a:lumOff val="40000"/>
                  </a:schemeClr>
                </a:solidFill>
              </a:rPr>
              <a:t>:</a:t>
            </a:r>
            <a:r>
              <a:rPr lang="ar-DZ" sz="2400" dirty="0" smtClean="0">
                <a:solidFill>
                  <a:schemeClr val="tx1">
                    <a:lumMod val="95000"/>
                    <a:lumOff val="5000"/>
                  </a:schemeClr>
                </a:solidFill>
              </a:rPr>
              <a:t>هذا النوع من التدريب يكون خارج البلاد ولمدة طويلة من </a:t>
            </a:r>
            <a:r>
              <a:rPr lang="fr-FR" sz="2400" dirty="0" smtClean="0">
                <a:solidFill>
                  <a:schemeClr val="tx1">
                    <a:lumMod val="95000"/>
                    <a:lumOff val="5000"/>
                  </a:schemeClr>
                </a:solidFill>
              </a:rPr>
              <a:t>06</a:t>
            </a:r>
            <a:r>
              <a:rPr lang="ar-DZ" sz="2400" dirty="0" smtClean="0">
                <a:solidFill>
                  <a:schemeClr val="tx1">
                    <a:lumMod val="95000"/>
                    <a:lumOff val="5000"/>
                  </a:schemeClr>
                </a:solidFill>
              </a:rPr>
              <a:t>أشهر فما فوق وذلك في إطار التعاون الجزائري مع الخارج ويشترط لهذا التدريب أن يكون المتدرب حامل لشهادة جامعية وهو مخصص فقط للمناصب الآتية</a:t>
            </a:r>
            <a:r>
              <a:rPr lang="fr-FR" sz="2400" dirty="0" smtClean="0">
                <a:solidFill>
                  <a:schemeClr val="tx1">
                    <a:lumMod val="95000"/>
                    <a:lumOff val="5000"/>
                  </a:schemeClr>
                </a:solidFill>
              </a:rPr>
              <a:t>:</a:t>
            </a:r>
          </a:p>
          <a:p>
            <a:pPr algn="r" rtl="1"/>
            <a:r>
              <a:rPr lang="ar-DZ" sz="2800" dirty="0" smtClean="0">
                <a:solidFill>
                  <a:schemeClr val="tx1">
                    <a:lumMod val="95000"/>
                    <a:lumOff val="5000"/>
                  </a:schemeClr>
                </a:solidFill>
              </a:rPr>
              <a:t>-مهندس دولة في البيئة </a:t>
            </a:r>
          </a:p>
          <a:p>
            <a:pPr algn="r" rtl="1"/>
            <a:r>
              <a:rPr lang="ar-DZ" sz="2800" dirty="0" smtClean="0">
                <a:solidFill>
                  <a:schemeClr val="tx1">
                    <a:lumMod val="95000"/>
                    <a:lumOff val="5000"/>
                  </a:schemeClr>
                </a:solidFill>
              </a:rPr>
              <a:t>-مهندس دولة المخبر والصيانة</a:t>
            </a:r>
          </a:p>
          <a:p>
            <a:pPr algn="r" rtl="1"/>
            <a:r>
              <a:rPr lang="ar-DZ" sz="2800" dirty="0" smtClean="0">
                <a:solidFill>
                  <a:schemeClr val="tx1">
                    <a:lumMod val="95000"/>
                    <a:lumOff val="5000"/>
                  </a:schemeClr>
                </a:solidFill>
              </a:rPr>
              <a:t>-مهندس دولة في تهيئة الإقليم</a:t>
            </a:r>
          </a:p>
          <a:p>
            <a:pPr algn="r" rtl="1"/>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rtl="1"/>
            <a:r>
              <a:rPr lang="ar-DZ" dirty="0" smtClean="0">
                <a:solidFill>
                  <a:srgbClr val="FF0000"/>
                </a:solidFill>
              </a:rPr>
              <a:t>خطة البحث </a:t>
            </a:r>
            <a:r>
              <a:rPr lang="fr-FR" dirty="0" smtClean="0">
                <a:solidFill>
                  <a:srgbClr val="FF0000"/>
                </a:solidFill>
              </a:rPr>
              <a:t>:</a:t>
            </a:r>
            <a:endParaRPr lang="fr-FR" dirty="0">
              <a:solidFill>
                <a:srgbClr val="FF0000"/>
              </a:solidFill>
            </a:endParaRPr>
          </a:p>
        </p:txBody>
      </p:sp>
      <p:sp>
        <p:nvSpPr>
          <p:cNvPr id="5" name="ZoneTexte 4"/>
          <p:cNvSpPr txBox="1"/>
          <p:nvPr/>
        </p:nvSpPr>
        <p:spPr>
          <a:xfrm>
            <a:off x="2357422" y="1428736"/>
            <a:ext cx="6643734" cy="5175263"/>
          </a:xfrm>
          <a:prstGeom prst="rect">
            <a:avLst/>
          </a:prstGeom>
          <a:noFill/>
        </p:spPr>
        <p:txBody>
          <a:bodyPr wrap="square" rtlCol="0">
            <a:spAutoFit/>
          </a:bodyPr>
          <a:lstStyle/>
          <a:p>
            <a:pPr algn="r" rtl="1"/>
            <a:r>
              <a:rPr lang="ar-DZ" dirty="0" smtClean="0"/>
              <a:t>المقدمة</a:t>
            </a:r>
          </a:p>
          <a:p>
            <a:pPr algn="r" rtl="1"/>
            <a:r>
              <a:rPr lang="ar-DZ" sz="2350" dirty="0" smtClean="0"/>
              <a:t>المبحث لأول</a:t>
            </a:r>
            <a:r>
              <a:rPr lang="fr-FR" sz="2350" dirty="0" smtClean="0"/>
              <a:t>:</a:t>
            </a:r>
            <a:r>
              <a:rPr lang="ar-DZ" sz="2350" dirty="0" smtClean="0"/>
              <a:t>ماهية التدريب</a:t>
            </a:r>
          </a:p>
          <a:p>
            <a:pPr algn="r" rtl="1"/>
            <a:r>
              <a:rPr lang="ar-DZ" sz="2000" b="1" dirty="0" smtClean="0"/>
              <a:t>المطلب الأول</a:t>
            </a:r>
            <a:r>
              <a:rPr lang="fr-FR" sz="2000" b="1" dirty="0" smtClean="0"/>
              <a:t>:</a:t>
            </a:r>
            <a:r>
              <a:rPr lang="ar-DZ" sz="2000" b="1" dirty="0" smtClean="0"/>
              <a:t>تعريف التدريب</a:t>
            </a:r>
            <a:endParaRPr lang="fr-FR" sz="2000" b="1" dirty="0" smtClean="0"/>
          </a:p>
          <a:p>
            <a:pPr algn="r" rtl="1"/>
            <a:r>
              <a:rPr lang="ar-DZ" sz="2000" b="1" dirty="0" smtClean="0"/>
              <a:t>المطلب الثاني</a:t>
            </a:r>
            <a:r>
              <a:rPr lang="en-ZA" sz="2000" b="1" dirty="0" smtClean="0"/>
              <a:t>:</a:t>
            </a:r>
            <a:r>
              <a:rPr lang="ar-DZ" sz="2000" b="1" dirty="0" smtClean="0"/>
              <a:t>مبادئ وأساليب</a:t>
            </a:r>
            <a:endParaRPr lang="en-ZA" sz="2000" b="1" dirty="0" smtClean="0"/>
          </a:p>
          <a:p>
            <a:pPr algn="r" rtl="1"/>
            <a:r>
              <a:rPr lang="ar-DZ" sz="2000" b="1" dirty="0" smtClean="0"/>
              <a:t>المطلب الثالث</a:t>
            </a:r>
            <a:r>
              <a:rPr lang="fr-FR" sz="2000" b="1" dirty="0" smtClean="0"/>
              <a:t>:</a:t>
            </a:r>
            <a:r>
              <a:rPr lang="ar-DZ" sz="2000" b="1" dirty="0" smtClean="0"/>
              <a:t>أنواع التدريب</a:t>
            </a:r>
          </a:p>
          <a:p>
            <a:pPr algn="r" rtl="1"/>
            <a:r>
              <a:rPr lang="ar-DZ" sz="2000" b="1" dirty="0" smtClean="0"/>
              <a:t>المطلب الرابع مراحل التدريب</a:t>
            </a:r>
          </a:p>
          <a:p>
            <a:pPr algn="r" rtl="1"/>
            <a:r>
              <a:rPr lang="ar-DZ" sz="2000" b="1" dirty="0" smtClean="0"/>
              <a:t>المطلب الخامس أهمية التدريب</a:t>
            </a:r>
          </a:p>
          <a:p>
            <a:pPr algn="r" rtl="1"/>
            <a:r>
              <a:rPr lang="ar-DZ" sz="2160" dirty="0" smtClean="0"/>
              <a:t>المبحث الثاني</a:t>
            </a:r>
            <a:r>
              <a:rPr lang="fr-FR" sz="2160" dirty="0" smtClean="0"/>
              <a:t>:</a:t>
            </a:r>
            <a:r>
              <a:rPr lang="ar-DZ" sz="2160" dirty="0" smtClean="0"/>
              <a:t>دراسة حالة مؤسسة وزارة التهيئة العمرانية والبيئة</a:t>
            </a:r>
          </a:p>
          <a:p>
            <a:pPr algn="r" rtl="1"/>
            <a:r>
              <a:rPr lang="ar-DZ" sz="2160" dirty="0" smtClean="0"/>
              <a:t>المطلب الأول  البطاقة الفنية</a:t>
            </a:r>
          </a:p>
          <a:p>
            <a:pPr algn="r" rtl="1"/>
            <a:r>
              <a:rPr lang="ar-DZ" sz="2160" dirty="0" smtClean="0"/>
              <a:t>المطلب الثاني سياسة التدريب في الوزارة</a:t>
            </a:r>
          </a:p>
          <a:p>
            <a:pPr algn="r" rtl="1"/>
            <a:r>
              <a:rPr lang="ar-DZ" sz="2160" dirty="0" smtClean="0"/>
              <a:t>المطلب الثالث أنواع التدريب في الوزارة</a:t>
            </a:r>
          </a:p>
          <a:p>
            <a:pPr algn="r" rtl="1"/>
            <a:r>
              <a:rPr lang="ar-DZ" sz="2160" dirty="0" smtClean="0"/>
              <a:t>المطلب الرابع تقييم الاداء في الوزارة</a:t>
            </a:r>
          </a:p>
          <a:p>
            <a:pPr algn="r" rtl="1"/>
            <a:r>
              <a:rPr lang="ar-DZ" sz="2160" dirty="0" smtClean="0"/>
              <a:t>الخاتمة</a:t>
            </a:r>
          </a:p>
          <a:p>
            <a:pPr algn="r" rtl="1"/>
            <a:endParaRPr lang="ar-DZ" sz="2160" dirty="0" smtClean="0"/>
          </a:p>
          <a:p>
            <a:pPr algn="r" rtl="1"/>
            <a:endParaRPr lang="fr-FR" sz="2160" dirty="0" smtClean="0"/>
          </a:p>
          <a:p>
            <a:pPr algn="r" rtl="1"/>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428604"/>
            <a:ext cx="8501122" cy="4154984"/>
          </a:xfrm>
          <a:prstGeom prst="rect">
            <a:avLst/>
          </a:prstGeom>
          <a:noFill/>
        </p:spPr>
        <p:txBody>
          <a:bodyPr wrap="square" rtlCol="0">
            <a:spAutoFit/>
          </a:bodyPr>
          <a:lstStyle/>
          <a:p>
            <a:r>
              <a:rPr lang="ar-DZ" sz="2400" dirty="0" smtClean="0"/>
              <a:t>بالإضافة إلى الموظفين الذين يشغلون مناصب عليا في الوزارة                      </a:t>
            </a:r>
          </a:p>
          <a:p>
            <a:pPr algn="r" rtl="1"/>
            <a:r>
              <a:rPr lang="ar-DZ" sz="2400" dirty="0" smtClean="0"/>
              <a:t>كما أن للمرشح لهذا النوع من التدريب يجب أن تكون له </a:t>
            </a:r>
            <a:r>
              <a:rPr lang="fr-FR" sz="2400" dirty="0" smtClean="0"/>
              <a:t>3</a:t>
            </a:r>
            <a:r>
              <a:rPr lang="ar-DZ" sz="2400" dirty="0" smtClean="0"/>
              <a:t> سنوات فما فوق من الاقدمية في مصبه ويتم تدريب تحسين المستوى عادة في الجامعات الأجنبية للحصول على شهادة ماستر مهنية بعد إعداد مذكرة تخرج ويتم تحديد عدد المتدربين على أساس عدد المنح التي تحصلت عليها وزارة التهيئة والبيئة العمرانية من طرف الجماعات الأجنبية كل سنة</a:t>
            </a:r>
          </a:p>
          <a:p>
            <a:pPr algn="r" rtl="1">
              <a:buFont typeface="Wingdings" pitchFamily="2" charset="2"/>
              <a:buChar char="Ø"/>
            </a:pPr>
            <a:r>
              <a:rPr lang="ar-DZ" sz="2400" dirty="0" smtClean="0">
                <a:solidFill>
                  <a:schemeClr val="tx2">
                    <a:lumMod val="60000"/>
                    <a:lumOff val="40000"/>
                  </a:schemeClr>
                </a:solidFill>
              </a:rPr>
              <a:t>تدريب تجديد المعلومات(الرسكلة)</a:t>
            </a:r>
            <a:r>
              <a:rPr lang="fr-FR" sz="2400" dirty="0" smtClean="0"/>
              <a:t>:</a:t>
            </a:r>
            <a:r>
              <a:rPr lang="ar-DZ" sz="2400" dirty="0" smtClean="0"/>
              <a:t>وهنا يمكن التمييز بين</a:t>
            </a:r>
          </a:p>
          <a:p>
            <a:pPr algn="r" rtl="1"/>
            <a:r>
              <a:rPr lang="ar-DZ" sz="2400" dirty="0" smtClean="0"/>
              <a:t>-</a:t>
            </a:r>
            <a:r>
              <a:rPr lang="ar-DZ" sz="2400" dirty="0" smtClean="0">
                <a:solidFill>
                  <a:schemeClr val="accent6">
                    <a:lumMod val="75000"/>
                  </a:schemeClr>
                </a:solidFill>
              </a:rPr>
              <a:t>تدريب داخلي </a:t>
            </a:r>
            <a:r>
              <a:rPr lang="fr-FR" sz="2400" dirty="0" smtClean="0"/>
              <a:t>:</a:t>
            </a:r>
            <a:r>
              <a:rPr lang="ar-DZ" sz="2400" dirty="0" smtClean="0"/>
              <a:t>يتم داخل الوزارة أو في إحدى مراكز التدريب وتكون مدته </a:t>
            </a:r>
            <a:r>
              <a:rPr lang="fr-FR" sz="2400" dirty="0" smtClean="0"/>
              <a:t>5</a:t>
            </a:r>
            <a:r>
              <a:rPr lang="ar-DZ" sz="2400" dirty="0" smtClean="0"/>
              <a:t>أيام على الأكثر</a:t>
            </a:r>
          </a:p>
          <a:p>
            <a:pPr algn="r" rtl="1"/>
            <a:r>
              <a:rPr lang="ar-DZ" sz="2400" dirty="0" smtClean="0"/>
              <a:t>-</a:t>
            </a:r>
            <a:r>
              <a:rPr lang="ar-DZ" sz="2400" dirty="0" smtClean="0">
                <a:solidFill>
                  <a:schemeClr val="accent6">
                    <a:lumMod val="75000"/>
                  </a:schemeClr>
                </a:solidFill>
              </a:rPr>
              <a:t>تدريب خارجي قصير المدة</a:t>
            </a:r>
            <a:r>
              <a:rPr lang="fr-FR" sz="2400" dirty="0" smtClean="0"/>
              <a:t>:</a:t>
            </a:r>
            <a:r>
              <a:rPr lang="ar-DZ" sz="2400" dirty="0" smtClean="0"/>
              <a:t>تكون مدته اقل  من </a:t>
            </a:r>
            <a:r>
              <a:rPr lang="fr-FR" sz="2400" dirty="0" smtClean="0"/>
              <a:t>6</a:t>
            </a:r>
            <a:r>
              <a:rPr lang="ar-DZ" sz="2400" dirty="0" smtClean="0"/>
              <a:t>أشهر وهو مخصص للمتصرفين ومهندسين دولة</a:t>
            </a:r>
            <a:endParaRPr lang="fr-FR"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642918"/>
            <a:ext cx="8432376" cy="2031325"/>
          </a:xfrm>
          <a:prstGeom prst="rect">
            <a:avLst/>
          </a:prstGeom>
          <a:noFill/>
        </p:spPr>
        <p:txBody>
          <a:bodyPr wrap="square" rtlCol="0">
            <a:spAutoFit/>
          </a:bodyPr>
          <a:lstStyle/>
          <a:p>
            <a:r>
              <a:rPr lang="ar-DZ" dirty="0" smtClean="0"/>
              <a:t>وبعد الانتهاء من التدريب تقوم مؤسسة التدريب بتقييم نتائج الدورة التدربية عن طريق إجراء امتحان وتحرير كشف نقاط لكل متدرب وتسليمها لوزارة التهيئة العمرانية والتي تقوم بدورها بتحرير محضر النجاح النهائي بعد الاطلاع على نتائج التدريب النهائية                                                                                                </a:t>
            </a:r>
          </a:p>
          <a:p>
            <a:r>
              <a:rPr lang="ar-DZ" dirty="0" smtClean="0"/>
              <a:t>  ويتم التقييم في الوزارة على فترتين</a:t>
            </a:r>
          </a:p>
          <a:p>
            <a:r>
              <a:rPr lang="ar-DZ" dirty="0" smtClean="0"/>
              <a:t>تقييم كل ثلاثي والغرض منه تحديد المنح والعلاوات</a:t>
            </a:r>
          </a:p>
          <a:p>
            <a:r>
              <a:rPr lang="ar-DZ" dirty="0" smtClean="0"/>
              <a:t>تقييم يتم في نهاية الدورة التدريبية بالنسبة للموظفين الجدد</a:t>
            </a:r>
          </a:p>
          <a:p>
            <a:endParaRPr lang="fr-F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40000"/>
              <a:lumOff val="60000"/>
            </a:schemeClr>
          </a:solidFill>
        </p:spPr>
        <p:txBody>
          <a:bodyPr/>
          <a:lstStyle/>
          <a:p>
            <a:pPr rtl="1"/>
            <a:r>
              <a:rPr lang="ar-DZ" dirty="0" smtClean="0"/>
              <a:t>المطلب الرابع </a:t>
            </a:r>
            <a:r>
              <a:rPr lang="fr-FR" dirty="0" smtClean="0"/>
              <a:t>:</a:t>
            </a:r>
            <a:r>
              <a:rPr lang="ar-DZ" dirty="0" smtClean="0"/>
              <a:t>تقييم الأداء في وزارة </a:t>
            </a:r>
            <a:endParaRPr lang="fr-FR" dirty="0"/>
          </a:p>
        </p:txBody>
      </p:sp>
      <p:sp>
        <p:nvSpPr>
          <p:cNvPr id="4" name="ZoneTexte 3"/>
          <p:cNvSpPr txBox="1"/>
          <p:nvPr/>
        </p:nvSpPr>
        <p:spPr>
          <a:xfrm>
            <a:off x="642910" y="1357298"/>
            <a:ext cx="8072494" cy="2308324"/>
          </a:xfrm>
          <a:prstGeom prst="rect">
            <a:avLst/>
          </a:prstGeom>
          <a:noFill/>
        </p:spPr>
        <p:txBody>
          <a:bodyPr wrap="square" rtlCol="0">
            <a:spAutoFit/>
          </a:bodyPr>
          <a:lstStyle/>
          <a:p>
            <a:pPr algn="r" rtl="1"/>
            <a:r>
              <a:rPr lang="ar-DZ" sz="2400" b="1" dirty="0" smtClean="0"/>
              <a:t>يتم التقييم على مرحلتين   </a:t>
            </a:r>
            <a:r>
              <a:rPr lang="fr-FR" sz="2400" b="1" dirty="0" smtClean="0"/>
              <a:t>:</a:t>
            </a:r>
            <a:r>
              <a:rPr lang="ar-DZ" sz="2400" b="1" dirty="0" smtClean="0"/>
              <a:t>                                                                                                                                                                    تقييم يتم كل ثلاثي الغرض منه تحديد المنح والعلاوات التي يستفيد منها الأفراد</a:t>
            </a:r>
            <a:r>
              <a:rPr lang="fr-FR" sz="2400" b="1" dirty="0" smtClean="0"/>
              <a:t>                                        </a:t>
            </a:r>
            <a:r>
              <a:rPr lang="ar-DZ" sz="2400" b="1" dirty="0" smtClean="0"/>
              <a:t>                          </a:t>
            </a:r>
            <a:r>
              <a:rPr lang="fr-FR" sz="2400" b="1" dirty="0" smtClean="0"/>
              <a:t>   </a:t>
            </a:r>
            <a:endParaRPr lang="ar-DZ" sz="2400" b="1" dirty="0" smtClean="0"/>
          </a:p>
          <a:p>
            <a:pPr algn="r" rtl="1">
              <a:buFont typeface="Wingdings" pitchFamily="2" charset="2"/>
              <a:buChar char="v"/>
            </a:pPr>
            <a:r>
              <a:rPr lang="ar-DZ" sz="2400" b="1" dirty="0" smtClean="0"/>
              <a:t>تقييم يتم في نهاية الدورة التدريبية وذلك بالنسبة للموظفين الجدد إذ يوضع الموظف الجديد في الوزارة تحت الاختبار لفترة معينة تتراوح بين ثلاثة إلى تسعة أشهر ويعتبر الموظف في خلال هذه الفترة بالنسبة للمؤسسة متدرب</a:t>
            </a:r>
            <a:endParaRPr lang="fr-FR" sz="24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4800" b="1" dirty="0" smtClean="0">
                <a:solidFill>
                  <a:srgbClr val="FF0000"/>
                </a:solidFill>
              </a:rPr>
              <a:t>الخاتمة</a:t>
            </a:r>
            <a:endParaRPr lang="fr-FR" sz="4800" b="1" dirty="0">
              <a:solidFill>
                <a:srgbClr val="FF0000"/>
              </a:solidFill>
            </a:endParaRPr>
          </a:p>
        </p:txBody>
      </p:sp>
      <p:sp>
        <p:nvSpPr>
          <p:cNvPr id="3" name="ZoneTexte 2"/>
          <p:cNvSpPr txBox="1"/>
          <p:nvPr/>
        </p:nvSpPr>
        <p:spPr>
          <a:xfrm>
            <a:off x="285720" y="1571612"/>
            <a:ext cx="8858280" cy="3416320"/>
          </a:xfrm>
          <a:prstGeom prst="rect">
            <a:avLst/>
          </a:prstGeom>
          <a:noFill/>
        </p:spPr>
        <p:txBody>
          <a:bodyPr wrap="square" rtlCol="0">
            <a:spAutoFit/>
          </a:bodyPr>
          <a:lstStyle/>
          <a:p>
            <a:r>
              <a:rPr lang="ar-DZ" sz="2400" b="1" dirty="0" smtClean="0"/>
              <a:t>ان التدريب اصبح عنصرا حاسما في كفاءة وفاعلية موظفيها وما يشهده العالم اليوم من تطور وتقدم خاصة في مجال التكنولوجيا جعل تدريب الموظفين وسيلة ضرورية لاكسابهم المهارات والخبرات الضرورية في هذا المجال فتدريب الموظفين والحاقهم ببرامج تدربية يحسن من ادائهم ويؤهلهم لشغل وظائف عليا مستفبلا بدلا من اللجوء الى مصادر خارجية كما يغرس فيهم اخلاقيات عمل وسلوكيات جديدة وطرق التفكير السليم الأمر الذي يخلق مناخا جيدا في العمل حيث أن الموظف المتدرب قليل الأخطاء ويمارس الرقابة الذاتية على نفسه ,وعليه فاءن المؤسسة التي تريد تحقيق أهدافها عليها اخذ بعين الاعتبار مواردها البشرية وإعطائها الأهمية التي تستحقها كما ينبغي                                  </a:t>
            </a:r>
            <a:endParaRPr lang="fr-FR" sz="24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3">
              <a:lumMod val="60000"/>
              <a:lumOff val="40000"/>
            </a:schemeClr>
          </a:solidFill>
        </p:spPr>
        <p:txBody>
          <a:bodyPr>
            <a:noAutofit/>
          </a:bodyPr>
          <a:lstStyle/>
          <a:p>
            <a:r>
              <a:rPr lang="ar-DZ" sz="6600" b="1" dirty="0" smtClean="0">
                <a:latin typeface="Brush Script MT" pitchFamily="66" charset="0"/>
              </a:rPr>
              <a:t>المقدمة</a:t>
            </a:r>
            <a:endParaRPr lang="fr-FR" sz="6600" b="1" dirty="0">
              <a:latin typeface="Brush Script MT" pitchFamily="66" charset="0"/>
            </a:endParaRPr>
          </a:p>
        </p:txBody>
      </p:sp>
      <p:sp>
        <p:nvSpPr>
          <p:cNvPr id="6" name="ZoneTexte 5"/>
          <p:cNvSpPr txBox="1"/>
          <p:nvPr/>
        </p:nvSpPr>
        <p:spPr>
          <a:xfrm>
            <a:off x="214282" y="1643050"/>
            <a:ext cx="8643998" cy="3477875"/>
          </a:xfrm>
          <a:prstGeom prst="rect">
            <a:avLst/>
          </a:prstGeom>
          <a:noFill/>
        </p:spPr>
        <p:txBody>
          <a:bodyPr wrap="square" rtlCol="0">
            <a:spAutoFit/>
          </a:bodyPr>
          <a:lstStyle/>
          <a:p>
            <a:pPr algn="r" rtl="1"/>
            <a:r>
              <a:rPr lang="ar-DZ" sz="2000" b="1" dirty="0" smtClean="0"/>
              <a:t>تعتبر المؤسسات المحور الأساسي لجميع القطاعات والتي ترتبط في وظائف مشتركة كما أن كلا منها تسعى إلى تحقيق أهداف معينة يستحيل تحقيقها إذا لم تتوفرا لموارد البشرية المناسبة </a:t>
            </a:r>
            <a:r>
              <a:rPr lang="fr-FR" sz="2000" b="1" dirty="0" smtClean="0"/>
              <a:t>,</a:t>
            </a:r>
            <a:r>
              <a:rPr lang="ar-DZ" sz="2000" b="1" dirty="0" smtClean="0"/>
              <a:t> ولكن مهمتها لاتقتصر على احتياجات المؤسسة من اليد العاملة واختيار وتوفير هذه الاحتياجات بل تشمل مواضيع أوسع من ذلك مثل عملية تحسين الكفاءات عن طريق التدريب كونها تعد من بين وظائف إدارة الموارد البشرية التي تهتم بتطوير وتنمية مهارات وقدرات الأفراد</a:t>
            </a:r>
            <a:r>
              <a:rPr lang="fr-FR" sz="2000" b="1" dirty="0" smtClean="0"/>
              <a:t>.</a:t>
            </a:r>
          </a:p>
          <a:p>
            <a:pPr algn="r" rtl="1"/>
            <a:r>
              <a:rPr lang="ar-DZ" sz="2000" b="1" dirty="0" smtClean="0"/>
              <a:t>وعليه أصبحت وظيفة التدريب استثمارا يكون عائد على العامل من خلال اكتساب مهارات إضافية ومفاهيم وقواعد واتجاهات جديدة وكذلك على مستوى المؤسسة من خلال تحسين نوعية الإنتاج وزيادته</a:t>
            </a:r>
            <a:r>
              <a:rPr lang="fr-FR" sz="2000" b="1" dirty="0" smtClean="0"/>
              <a:t>,</a:t>
            </a:r>
            <a:r>
              <a:rPr lang="ar-DZ" sz="2000" b="1" dirty="0" smtClean="0"/>
              <a:t>فعلى الإدارة توفير الإمكانيات المادية والمختصين من اجل التدريب والتي قد تكون مكلفة للمؤسسة ولكن العائد يكون مربحا لها وذلك من خلال تحسين مستوى كفاءة الأفراد وأدائهم ورفع الإنتاجية وبتالي ضمان استمرارية بقاء المؤسسة </a:t>
            </a:r>
            <a:r>
              <a:rPr lang="fr-FR" sz="2000" b="1" dirty="0" smtClean="0"/>
              <a:t>.</a:t>
            </a:r>
          </a:p>
          <a:p>
            <a:pPr algn="r" rtl="1"/>
            <a:endParaRPr lang="fr-FR" sz="2000" b="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857232"/>
            <a:ext cx="8715436" cy="1384995"/>
          </a:xfrm>
          <a:prstGeom prst="rect">
            <a:avLst/>
          </a:prstGeom>
          <a:solidFill>
            <a:schemeClr val="bg2">
              <a:lumMod val="90000"/>
            </a:schemeClr>
          </a:solidFill>
        </p:spPr>
        <p:txBody>
          <a:bodyPr wrap="square" rtlCol="0">
            <a:spAutoFit/>
          </a:bodyPr>
          <a:lstStyle/>
          <a:p>
            <a:pPr algn="r" rtl="1"/>
            <a:r>
              <a:rPr lang="ar-DZ" sz="2800" b="1" dirty="0" smtClean="0"/>
              <a:t>ومما سبق تتبلور اشكالية البحث مكايلي </a:t>
            </a:r>
            <a:r>
              <a:rPr lang="fr-FR" sz="2800" b="1" dirty="0" smtClean="0"/>
              <a:t>:</a:t>
            </a:r>
            <a:r>
              <a:rPr lang="ar-DZ" sz="2800" b="1" dirty="0" smtClean="0"/>
              <a:t>كيف يمكن لوظيفة التدريب وتنمية المهارات في تحسين أداء هذه المؤسسة لمواجهة التغيرات والتحديات البيئية المعاصرة </a:t>
            </a:r>
            <a:r>
              <a:rPr lang="fr-FR" sz="2800" b="1"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285728"/>
            <a:ext cx="8358246" cy="1938992"/>
          </a:xfrm>
          <a:prstGeom prst="rect">
            <a:avLst/>
          </a:prstGeom>
          <a:noFill/>
        </p:spPr>
        <p:txBody>
          <a:bodyPr wrap="square" rtlCol="0">
            <a:spAutoFit/>
          </a:bodyPr>
          <a:lstStyle/>
          <a:p>
            <a:pPr algn="r" rtl="1"/>
            <a:r>
              <a:rPr lang="ar-DZ" sz="2400" b="1" dirty="0" smtClean="0"/>
              <a:t>وكاجابة اولية يمكن وضع مجموعة من الفرضيات كالأتي</a:t>
            </a:r>
            <a:r>
              <a:rPr lang="fr-FR" sz="2400" dirty="0" smtClean="0"/>
              <a:t>:</a:t>
            </a:r>
            <a:r>
              <a:rPr lang="ar-DZ" sz="2400" dirty="0" smtClean="0"/>
              <a:t>  </a:t>
            </a:r>
          </a:p>
          <a:p>
            <a:pPr algn="r" rtl="1"/>
            <a:r>
              <a:rPr lang="ar-DZ" sz="2400" dirty="0" smtClean="0"/>
              <a:t>                                                                                     </a:t>
            </a:r>
            <a:endParaRPr lang="fr-FR" sz="2400" dirty="0" smtClean="0"/>
          </a:p>
          <a:p>
            <a:pPr algn="r" rtl="1">
              <a:buFontTx/>
              <a:buChar char="-"/>
            </a:pPr>
            <a:r>
              <a:rPr lang="ar-DZ" sz="2400" dirty="0" smtClean="0"/>
              <a:t>ا</a:t>
            </a:r>
            <a:r>
              <a:rPr lang="ar-DZ" sz="2400" b="1" dirty="0" smtClean="0"/>
              <a:t>لاهتمام بالتدريب الجيد للأفراد يسمح برفع مستوى أدائهم وبالتالي أداء المؤسسة ككل</a:t>
            </a:r>
          </a:p>
          <a:p>
            <a:pPr algn="r" rtl="1"/>
            <a:r>
              <a:rPr lang="ar-DZ" sz="2400" b="1" dirty="0" smtClean="0"/>
              <a:t>-يتلخص دور وظيفة التدريب في زيادة الإنتاجية والربحية للمؤسسة </a:t>
            </a:r>
            <a:endParaRPr lang="fr-FR"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14282" y="1500174"/>
            <a:ext cx="8786874" cy="646331"/>
          </a:xfrm>
          <a:prstGeom prst="rect">
            <a:avLst/>
          </a:prstGeom>
          <a:noFill/>
        </p:spPr>
        <p:txBody>
          <a:bodyPr wrap="square" rtlCol="0">
            <a:spAutoFit/>
          </a:bodyPr>
          <a:lstStyle/>
          <a:p>
            <a:endParaRPr lang="ar-DZ" dirty="0" smtClean="0"/>
          </a:p>
          <a:p>
            <a:endParaRPr lang="fr-FR" dirty="0"/>
          </a:p>
        </p:txBody>
      </p:sp>
      <p:sp>
        <p:nvSpPr>
          <p:cNvPr id="4" name="Titre 3"/>
          <p:cNvSpPr>
            <a:spLocks noGrp="1"/>
          </p:cNvSpPr>
          <p:nvPr>
            <p:ph type="title"/>
          </p:nvPr>
        </p:nvSpPr>
        <p:spPr>
          <a:xfrm>
            <a:off x="457200" y="274638"/>
            <a:ext cx="8394192" cy="1511288"/>
          </a:xfrm>
        </p:spPr>
        <p:txBody>
          <a:bodyPr>
            <a:normAutofit fontScale="90000"/>
          </a:bodyPr>
          <a:lstStyle/>
          <a:p>
            <a:pPr algn="r" rtl="1">
              <a:buFont typeface="Arial" pitchFamily="34" charset="0"/>
              <a:buChar char="•"/>
            </a:pPr>
            <a:r>
              <a:rPr lang="ar-DZ" sz="4700" dirty="0" smtClean="0"/>
              <a:t>ا</a:t>
            </a:r>
            <a:r>
              <a:rPr lang="ar-DZ" sz="4700" b="1" dirty="0" smtClean="0"/>
              <a:t>لمبحث الأول </a:t>
            </a:r>
            <a:r>
              <a:rPr lang="fr-FR" sz="4700" b="1" dirty="0" smtClean="0"/>
              <a:t>:</a:t>
            </a:r>
            <a:r>
              <a:rPr lang="ar-DZ" sz="4700" b="1" dirty="0" smtClean="0"/>
              <a:t>ماهية التدريب</a:t>
            </a:r>
            <a:r>
              <a:rPr lang="ar-DZ" dirty="0" smtClean="0"/>
              <a:t/>
            </a:r>
            <a:br>
              <a:rPr lang="ar-DZ" dirty="0" smtClean="0"/>
            </a:br>
            <a:r>
              <a:rPr lang="ar-DZ" sz="4000" dirty="0" smtClean="0"/>
              <a:t>المطلب الأول </a:t>
            </a:r>
            <a:r>
              <a:rPr lang="fr-FR" sz="4000" dirty="0" smtClean="0"/>
              <a:t>:</a:t>
            </a:r>
            <a:r>
              <a:rPr lang="ar-DZ" sz="4000" dirty="0" smtClean="0">
                <a:solidFill>
                  <a:srgbClr val="FF0000"/>
                </a:solidFill>
              </a:rPr>
              <a:t>تعريف التدريب</a:t>
            </a:r>
            <a:r>
              <a:rPr lang="ar-DZ" dirty="0" smtClean="0"/>
              <a:t/>
            </a:r>
            <a:br>
              <a:rPr lang="ar-DZ" dirty="0" smtClean="0"/>
            </a:br>
            <a:endParaRPr lang="fr-FR" dirty="0"/>
          </a:p>
        </p:txBody>
      </p:sp>
      <p:sp>
        <p:nvSpPr>
          <p:cNvPr id="7" name="ZoneTexte 6"/>
          <p:cNvSpPr txBox="1"/>
          <p:nvPr/>
        </p:nvSpPr>
        <p:spPr>
          <a:xfrm>
            <a:off x="357158" y="1714488"/>
            <a:ext cx="8572560" cy="2923877"/>
          </a:xfrm>
          <a:prstGeom prst="rect">
            <a:avLst/>
          </a:prstGeom>
          <a:noFill/>
        </p:spPr>
        <p:txBody>
          <a:bodyPr wrap="square" rtlCol="0">
            <a:spAutoFit/>
          </a:bodyPr>
          <a:lstStyle/>
          <a:p>
            <a:pPr algn="r" rtl="1"/>
            <a:r>
              <a:rPr lang="ar-DZ" sz="2000" b="1" dirty="0" smtClean="0"/>
              <a:t>تعددت وتنوعت معاني  التدريب حيث أن كل منها تناوله من زاوية تختلف عن أخرى ولهاذ الغرض سنعرض البعض منها </a:t>
            </a:r>
            <a:r>
              <a:rPr lang="fr-FR" sz="2000" b="1" dirty="0" smtClean="0"/>
              <a:t>:</a:t>
            </a:r>
          </a:p>
          <a:p>
            <a:pPr algn="r" rtl="1">
              <a:buFont typeface="Wingdings" pitchFamily="2" charset="2"/>
              <a:buChar char="v"/>
            </a:pPr>
            <a:r>
              <a:rPr lang="fr-FR" sz="2000" b="1" dirty="0" smtClean="0"/>
              <a:t>:</a:t>
            </a:r>
            <a:r>
              <a:rPr lang="ar-DZ" sz="2000" b="1" dirty="0" smtClean="0"/>
              <a:t>وسيلة تمكين الإفراد من أداء العمل المطلوب بكفاءة عالية لتنمية المهارات والقدرات المطلوبة لمزاولة مهنة معينة أو مجموعة من المهن</a:t>
            </a:r>
            <a:r>
              <a:rPr lang="fr-FR" sz="2000" b="1" dirty="0" smtClean="0"/>
              <a:t>.</a:t>
            </a:r>
          </a:p>
          <a:p>
            <a:pPr algn="r" rtl="1">
              <a:buFont typeface="Wingdings" pitchFamily="2" charset="2"/>
              <a:buChar char="v"/>
            </a:pPr>
            <a:r>
              <a:rPr lang="ar-DZ" sz="2000" b="1" dirty="0" smtClean="0"/>
              <a:t>الوسيلة التي يمكن بواسطتها تزويد العاملين بالمهارات والمعرفة الفنية في مجال معين هدف أن يؤدي ذلك إلى زيادة فعالية المتدرب وكفاءته</a:t>
            </a:r>
            <a:r>
              <a:rPr lang="fr-FR" sz="2000" b="1" dirty="0" smtClean="0"/>
              <a:t>.</a:t>
            </a:r>
            <a:r>
              <a:rPr lang="fr-FR" sz="2000" dirty="0" smtClean="0"/>
              <a:t>  </a:t>
            </a:r>
          </a:p>
          <a:p>
            <a:pPr algn="r" rtl="1">
              <a:buFont typeface="Wingdings" pitchFamily="2" charset="2"/>
              <a:buChar char="v"/>
            </a:pPr>
            <a:endParaRPr lang="fr-FR" sz="2000" b="1" dirty="0" smtClean="0"/>
          </a:p>
          <a:p>
            <a:pPr algn="r" rtl="1">
              <a:buFont typeface="Wingdings" pitchFamily="2" charset="2"/>
              <a:buChar char="v"/>
            </a:pPr>
            <a:r>
              <a:rPr lang="ar-DZ" sz="2000" b="1" dirty="0" smtClean="0"/>
              <a:t>نشاط يهدف إلى توفير فرص اكتساب الفرد لخبرات تزيد من قدراته على أداء عمله </a:t>
            </a:r>
            <a:r>
              <a:rPr lang="fr-FR" b="1" dirty="0" smtClean="0"/>
              <a:t>.</a:t>
            </a:r>
          </a:p>
          <a:p>
            <a:pPr algn="r" rtl="1">
              <a:buFont typeface="Wingdings" pitchFamily="2" charset="2"/>
              <a:buChar char="v"/>
            </a:pPr>
            <a:endParaRPr lang="fr-FR" sz="2400"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مبادئ وأساليب التدريب</a:t>
            </a:r>
            <a:endParaRPr lang="fr-FR" b="1" dirty="0">
              <a:solidFill>
                <a:srgbClr val="FF0000"/>
              </a:solidFill>
            </a:endParaRPr>
          </a:p>
        </p:txBody>
      </p:sp>
      <p:sp>
        <p:nvSpPr>
          <p:cNvPr id="3" name="ZoneTexte 2"/>
          <p:cNvSpPr txBox="1"/>
          <p:nvPr/>
        </p:nvSpPr>
        <p:spPr>
          <a:xfrm>
            <a:off x="5214942" y="1428736"/>
            <a:ext cx="3643338" cy="2831544"/>
          </a:xfrm>
          <a:prstGeom prst="rect">
            <a:avLst/>
          </a:prstGeom>
          <a:noFill/>
        </p:spPr>
        <p:txBody>
          <a:bodyPr wrap="square" rtlCol="0">
            <a:spAutoFit/>
          </a:bodyPr>
          <a:lstStyle/>
          <a:p>
            <a:r>
              <a:rPr lang="ar-DZ" dirty="0" smtClean="0"/>
              <a:t>         </a:t>
            </a:r>
            <a:r>
              <a:rPr lang="ar-DZ" sz="3200" b="1" dirty="0" smtClean="0">
                <a:solidFill>
                  <a:schemeClr val="accent5">
                    <a:lumMod val="75000"/>
                  </a:schemeClr>
                </a:solidFill>
              </a:rPr>
              <a:t>مبادئ التدريب   </a:t>
            </a:r>
            <a:r>
              <a:rPr lang="ar-DZ" sz="3200" b="1" dirty="0" smtClean="0"/>
              <a:t>                                                                                                        </a:t>
            </a:r>
          </a:p>
          <a:p>
            <a:endParaRPr lang="ar-DZ" dirty="0" smtClean="0"/>
          </a:p>
        </p:txBody>
      </p:sp>
      <p:sp>
        <p:nvSpPr>
          <p:cNvPr id="4" name="ZoneTexte 3"/>
          <p:cNvSpPr txBox="1"/>
          <p:nvPr/>
        </p:nvSpPr>
        <p:spPr>
          <a:xfrm>
            <a:off x="1071538" y="2357430"/>
            <a:ext cx="7905476" cy="3046988"/>
          </a:xfrm>
          <a:prstGeom prst="rect">
            <a:avLst/>
          </a:prstGeom>
          <a:noFill/>
        </p:spPr>
        <p:txBody>
          <a:bodyPr wrap="square" rtlCol="0">
            <a:spAutoFit/>
          </a:bodyPr>
          <a:lstStyle/>
          <a:p>
            <a:pPr algn="r" rtl="1"/>
            <a:r>
              <a:rPr lang="ar-DZ" b="1" dirty="0" smtClean="0"/>
              <a:t>-</a:t>
            </a:r>
            <a:r>
              <a:rPr lang="ar-DZ" sz="2400" b="1" dirty="0" smtClean="0"/>
              <a:t>التدريب والتحفيز لتحقيق الأهداف الشخصية                                                                          </a:t>
            </a:r>
          </a:p>
          <a:p>
            <a:pPr algn="r" rtl="1"/>
            <a:r>
              <a:rPr lang="ar-DZ" sz="2400" b="1" dirty="0" smtClean="0"/>
              <a:t>-اختيار المدربين</a:t>
            </a:r>
          </a:p>
          <a:p>
            <a:pPr algn="r" rtl="1"/>
            <a:r>
              <a:rPr lang="ar-DZ" sz="2400" b="1" dirty="0" smtClean="0"/>
              <a:t>-ميزانية التدريب                                               </a:t>
            </a:r>
          </a:p>
          <a:p>
            <a:pPr algn="r" rtl="1"/>
            <a:r>
              <a:rPr lang="ar-DZ" sz="2400" b="1" dirty="0" smtClean="0"/>
              <a:t>اختيار المتدربين                                                                                                     </a:t>
            </a:r>
          </a:p>
          <a:p>
            <a:pPr algn="r" rtl="1"/>
            <a:r>
              <a:rPr lang="ar-DZ" sz="2400" b="1" dirty="0" smtClean="0"/>
              <a:t>-المواد التدريبية                                                                                                       </a:t>
            </a:r>
          </a:p>
          <a:p>
            <a:pPr algn="r" rtl="1"/>
            <a:r>
              <a:rPr lang="ar-DZ" sz="2400" b="1" dirty="0" smtClean="0"/>
              <a:t>-الهدف                                                                                                                 </a:t>
            </a:r>
          </a:p>
          <a:p>
            <a:pPr algn="r" rtl="1">
              <a:buFontTx/>
              <a:buChar char="-"/>
            </a:pPr>
            <a:r>
              <a:rPr lang="ar-DZ" sz="2400" b="1" dirty="0" smtClean="0"/>
              <a:t>الشرعية</a:t>
            </a:r>
          </a:p>
          <a:p>
            <a:pPr algn="r" rtl="1">
              <a:buFontTx/>
              <a:buChar char="-"/>
            </a:pPr>
            <a:r>
              <a:rPr lang="ar-DZ" sz="2400" b="1" dirty="0" smtClean="0"/>
              <a:t>واقعية التدريب</a:t>
            </a:r>
            <a:endParaRPr lang="ar-DZ"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b="1" dirty="0" smtClean="0">
                <a:solidFill>
                  <a:schemeClr val="tx2">
                    <a:lumMod val="60000"/>
                    <a:lumOff val="40000"/>
                  </a:schemeClr>
                </a:solidFill>
              </a:rPr>
              <a:t>أساليب التدريب</a:t>
            </a:r>
            <a:endParaRPr lang="fr-FR" b="1" dirty="0">
              <a:solidFill>
                <a:schemeClr val="tx2">
                  <a:lumMod val="60000"/>
                  <a:lumOff val="40000"/>
                </a:schemeClr>
              </a:solidFill>
            </a:endParaRPr>
          </a:p>
        </p:txBody>
      </p:sp>
      <p:graphicFrame>
        <p:nvGraphicFramePr>
          <p:cNvPr id="3" name="Diagramme 2"/>
          <p:cNvGraphicFramePr/>
          <p:nvPr/>
        </p:nvGraphicFramePr>
        <p:xfrm>
          <a:off x="928662" y="1397000"/>
          <a:ext cx="7429552" cy="4389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انواع التدريب</a:t>
            </a:r>
            <a:endParaRPr lang="fr-FR" b="1" dirty="0"/>
          </a:p>
        </p:txBody>
      </p:sp>
      <p:graphicFrame>
        <p:nvGraphicFramePr>
          <p:cNvPr id="3" name="Diagramme 2"/>
          <p:cNvGraphicFramePr/>
          <p:nvPr/>
        </p:nvGraphicFramePr>
        <p:xfrm>
          <a:off x="642910" y="1397000"/>
          <a:ext cx="778674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1310</TotalTime>
  <Words>1673</Words>
  <Application>Microsoft Office PowerPoint</Application>
  <PresentationFormat>Affichage à l'écran (4:3)</PresentationFormat>
  <Paragraphs>156</Paragraphs>
  <Slides>23</Slides>
  <Notes>3</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:عنوان البحث</vt:lpstr>
      <vt:lpstr>خطة البحث :</vt:lpstr>
      <vt:lpstr>المقدمة</vt:lpstr>
      <vt:lpstr>Diapositive 4</vt:lpstr>
      <vt:lpstr>Diapositive 5</vt:lpstr>
      <vt:lpstr>المبحث الأول :ماهية التدريب المطلب الأول :تعريف التدريب </vt:lpstr>
      <vt:lpstr>مبادئ وأساليب التدريب</vt:lpstr>
      <vt:lpstr>أساليب التدريب</vt:lpstr>
      <vt:lpstr>انواع التدريب</vt:lpstr>
      <vt:lpstr>مراحل العملية التدريبية</vt:lpstr>
      <vt:lpstr>أهمية التدريب</vt:lpstr>
      <vt:lpstr>المبحث الثاني :دراسة حالة وزارة التهيئة العمرانية والبيئة</vt:lpstr>
      <vt:lpstr>Diapositive 13</vt:lpstr>
      <vt:lpstr>سياسة التدريب في وزارة التهيئة العمرانية والبيئة:المطلب الثاني </vt:lpstr>
      <vt:lpstr>تحديد سياسة التدريب                        :ثانيا</vt:lpstr>
      <vt:lpstr>أنواع التدريب في وزارة التهيئة العمرانية:المطلب الثالث </vt:lpstr>
      <vt:lpstr>Diapositive 17</vt:lpstr>
      <vt:lpstr>Diapositive 18</vt:lpstr>
      <vt:lpstr>Diapositive 19</vt:lpstr>
      <vt:lpstr>Diapositive 20</vt:lpstr>
      <vt:lpstr>Diapositive 21</vt:lpstr>
      <vt:lpstr>المطلب الرابع :تقييم الأداء في وزارة </vt:lpstr>
      <vt:lpstr>الخاتمة</vt:lpstr>
    </vt:vector>
  </TitlesOfParts>
  <Company>PhoeniXP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البحث حول</dc:title>
  <dc:creator>HP</dc:creator>
  <cp:lastModifiedBy>HP</cp:lastModifiedBy>
  <cp:revision>144</cp:revision>
  <dcterms:created xsi:type="dcterms:W3CDTF">2023-10-28T08:13:17Z</dcterms:created>
  <dcterms:modified xsi:type="dcterms:W3CDTF">2023-11-19T17:43:08Z</dcterms:modified>
</cp:coreProperties>
</file>