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8" r:id="rId4"/>
    <p:sldId id="270" r:id="rId5"/>
    <p:sldId id="259" r:id="rId6"/>
    <p:sldId id="260" r:id="rId7"/>
    <p:sldId id="261" r:id="rId8"/>
    <p:sldId id="262" r:id="rId9"/>
    <p:sldId id="269" r:id="rId10"/>
    <p:sldId id="263" r:id="rId11"/>
    <p:sldId id="264" r:id="rId12"/>
    <p:sldId id="268" r:id="rId13"/>
    <p:sldId id="271" r:id="rId14"/>
    <p:sldId id="265" r:id="rId15"/>
    <p:sldId id="26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2E6064-DA5A-49D2-B629-66F286C767CB}">
          <p14:sldIdLst>
            <p14:sldId id="256"/>
            <p14:sldId id="257"/>
            <p14:sldId id="258"/>
            <p14:sldId id="270"/>
            <p14:sldId id="259"/>
            <p14:sldId id="260"/>
            <p14:sldId id="261"/>
            <p14:sldId id="262"/>
            <p14:sldId id="269"/>
            <p14:sldId id="263"/>
            <p14:sldId id="264"/>
            <p14:sldId id="268"/>
            <p14:sldId id="271"/>
          </p14:sldIdLst>
        </p14:section>
        <p14:section name="Untitled Section" id="{AC2F3F98-734B-47B3-B45E-4E41C09E39B9}">
          <p14:sldIdLst>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486A7-809F-4907-933C-6BA02F778B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B7412E-1731-4BAE-AF17-0D5872396E2F}">
      <dgm:prSet phldrT="[Text]"/>
      <dgm:spPr/>
      <dgm:t>
        <a:bodyPr/>
        <a:lstStyle/>
        <a:p>
          <a:r>
            <a:rPr lang="ar-DZ" dirty="0" smtClean="0"/>
            <a:t>انسانية</a:t>
          </a:r>
          <a:endParaRPr lang="en-US" dirty="0"/>
        </a:p>
      </dgm:t>
    </dgm:pt>
    <dgm:pt modelId="{A8C2ED6C-3DB9-48AC-882F-1C1140803F9B}" type="parTrans" cxnId="{BF4B7B83-6BA8-4A70-8C48-A240F60B4B3E}">
      <dgm:prSet/>
      <dgm:spPr/>
      <dgm:t>
        <a:bodyPr/>
        <a:lstStyle/>
        <a:p>
          <a:endParaRPr lang="en-US"/>
        </a:p>
      </dgm:t>
    </dgm:pt>
    <dgm:pt modelId="{FD31A164-0E5A-459E-B6E2-F9AAB182A749}" type="sibTrans" cxnId="{BF4B7B83-6BA8-4A70-8C48-A240F60B4B3E}">
      <dgm:prSet/>
      <dgm:spPr/>
      <dgm:t>
        <a:bodyPr/>
        <a:lstStyle/>
        <a:p>
          <a:endParaRPr lang="en-US"/>
        </a:p>
      </dgm:t>
    </dgm:pt>
    <dgm:pt modelId="{EA05A9CD-1F55-413F-B084-B3DB18C19659}">
      <dgm:prSet phldrT="[Text]"/>
      <dgm:spPr/>
      <dgm:t>
        <a:bodyPr/>
        <a:lstStyle/>
        <a:p>
          <a:r>
            <a:rPr lang="ar-DZ" dirty="0" smtClean="0"/>
            <a:t>اجتماعية</a:t>
          </a:r>
          <a:endParaRPr lang="en-US" dirty="0"/>
        </a:p>
      </dgm:t>
    </dgm:pt>
    <dgm:pt modelId="{EDDCB12A-4E61-4AA6-98D3-2E89E18A37E0}" type="parTrans" cxnId="{3A234A01-5609-4F17-A9BC-E25C719156D5}">
      <dgm:prSet/>
      <dgm:spPr/>
      <dgm:t>
        <a:bodyPr/>
        <a:lstStyle/>
        <a:p>
          <a:endParaRPr lang="en-US"/>
        </a:p>
      </dgm:t>
    </dgm:pt>
    <dgm:pt modelId="{95BC04AF-65AC-4B18-AC6B-015A16249FFF}" type="sibTrans" cxnId="{3A234A01-5609-4F17-A9BC-E25C719156D5}">
      <dgm:prSet/>
      <dgm:spPr/>
      <dgm:t>
        <a:bodyPr/>
        <a:lstStyle/>
        <a:p>
          <a:endParaRPr lang="en-US"/>
        </a:p>
      </dgm:t>
    </dgm:pt>
    <dgm:pt modelId="{F347E86D-C696-4F0E-93A2-E74665C850BE}">
      <dgm:prSet phldrT="[Text]"/>
      <dgm:spPr/>
      <dgm:t>
        <a:bodyPr/>
        <a:lstStyle/>
        <a:p>
          <a:r>
            <a:rPr lang="ar-DZ" dirty="0" smtClean="0"/>
            <a:t>تنظيمية</a:t>
          </a:r>
          <a:endParaRPr lang="en-US" dirty="0"/>
        </a:p>
      </dgm:t>
    </dgm:pt>
    <dgm:pt modelId="{11F76454-2825-4DC6-9A4E-8B0E140EE5DA}" type="parTrans" cxnId="{77A523DC-2B5A-4F2A-AFD8-58049E363356}">
      <dgm:prSet/>
      <dgm:spPr/>
      <dgm:t>
        <a:bodyPr/>
        <a:lstStyle/>
        <a:p>
          <a:endParaRPr lang="en-US"/>
        </a:p>
      </dgm:t>
    </dgm:pt>
    <dgm:pt modelId="{90A5082E-197A-4EBB-A39B-C607BA91560E}" type="sibTrans" cxnId="{77A523DC-2B5A-4F2A-AFD8-58049E363356}">
      <dgm:prSet/>
      <dgm:spPr/>
      <dgm:t>
        <a:bodyPr/>
        <a:lstStyle/>
        <a:p>
          <a:endParaRPr lang="en-US"/>
        </a:p>
      </dgm:t>
    </dgm:pt>
    <dgm:pt modelId="{E41C4FAE-8F00-4F5D-B552-22C93B8A5B78}">
      <dgm:prSet phldrT="[Text]"/>
      <dgm:spPr/>
      <dgm:t>
        <a:bodyPr/>
        <a:lstStyle/>
        <a:p>
          <a:r>
            <a:rPr lang="ar-DZ" dirty="0" smtClean="0"/>
            <a:t>وظيفية</a:t>
          </a:r>
          <a:endParaRPr lang="en-US" dirty="0"/>
        </a:p>
      </dgm:t>
    </dgm:pt>
    <dgm:pt modelId="{E97182B9-CA8E-4E76-B94E-7EF1DC419931}" type="parTrans" cxnId="{2E5BE457-1094-430C-9CEA-B846A24F464B}">
      <dgm:prSet/>
      <dgm:spPr/>
      <dgm:t>
        <a:bodyPr/>
        <a:lstStyle/>
        <a:p>
          <a:endParaRPr lang="en-US"/>
        </a:p>
      </dgm:t>
    </dgm:pt>
    <dgm:pt modelId="{4A7E6CC2-0242-4C9F-A094-884FEAD194C3}" type="sibTrans" cxnId="{2E5BE457-1094-430C-9CEA-B846A24F464B}">
      <dgm:prSet/>
      <dgm:spPr/>
      <dgm:t>
        <a:bodyPr/>
        <a:lstStyle/>
        <a:p>
          <a:endParaRPr lang="en-US"/>
        </a:p>
      </dgm:t>
    </dgm:pt>
    <dgm:pt modelId="{8F265D02-A475-4690-85DC-A0E1EC7D57B8}" type="pres">
      <dgm:prSet presAssocID="{88E486A7-809F-4907-933C-6BA02F778B25}" presName="diagram" presStyleCnt="0">
        <dgm:presLayoutVars>
          <dgm:dir/>
          <dgm:resizeHandles val="exact"/>
        </dgm:presLayoutVars>
      </dgm:prSet>
      <dgm:spPr/>
      <dgm:t>
        <a:bodyPr/>
        <a:lstStyle/>
        <a:p>
          <a:endParaRPr lang="en-US"/>
        </a:p>
      </dgm:t>
    </dgm:pt>
    <dgm:pt modelId="{45FB8142-4524-47B3-9ED2-71E5A994E890}" type="pres">
      <dgm:prSet presAssocID="{75B7412E-1731-4BAE-AF17-0D5872396E2F}" presName="node" presStyleLbl="node1" presStyleIdx="0" presStyleCnt="4">
        <dgm:presLayoutVars>
          <dgm:bulletEnabled val="1"/>
        </dgm:presLayoutVars>
      </dgm:prSet>
      <dgm:spPr/>
      <dgm:t>
        <a:bodyPr/>
        <a:lstStyle/>
        <a:p>
          <a:endParaRPr lang="en-US"/>
        </a:p>
      </dgm:t>
    </dgm:pt>
    <dgm:pt modelId="{24313503-FC47-4DC0-85A2-4D63B3897CAE}" type="pres">
      <dgm:prSet presAssocID="{FD31A164-0E5A-459E-B6E2-F9AAB182A749}" presName="sibTrans" presStyleCnt="0"/>
      <dgm:spPr/>
    </dgm:pt>
    <dgm:pt modelId="{0D3CDF64-B4C9-4DD5-BCB6-C17321F0CC2B}" type="pres">
      <dgm:prSet presAssocID="{EA05A9CD-1F55-413F-B084-B3DB18C19659}" presName="node" presStyleLbl="node1" presStyleIdx="1" presStyleCnt="4">
        <dgm:presLayoutVars>
          <dgm:bulletEnabled val="1"/>
        </dgm:presLayoutVars>
      </dgm:prSet>
      <dgm:spPr/>
      <dgm:t>
        <a:bodyPr/>
        <a:lstStyle/>
        <a:p>
          <a:endParaRPr lang="en-US"/>
        </a:p>
      </dgm:t>
    </dgm:pt>
    <dgm:pt modelId="{4BA8AB3D-EDDC-461A-AEF2-DDFAE90561D3}" type="pres">
      <dgm:prSet presAssocID="{95BC04AF-65AC-4B18-AC6B-015A16249FFF}" presName="sibTrans" presStyleCnt="0"/>
      <dgm:spPr/>
    </dgm:pt>
    <dgm:pt modelId="{6DD12662-804A-430C-9CE2-20E64B4D4518}" type="pres">
      <dgm:prSet presAssocID="{F347E86D-C696-4F0E-93A2-E74665C850BE}" presName="node" presStyleLbl="node1" presStyleIdx="2" presStyleCnt="4">
        <dgm:presLayoutVars>
          <dgm:bulletEnabled val="1"/>
        </dgm:presLayoutVars>
      </dgm:prSet>
      <dgm:spPr/>
      <dgm:t>
        <a:bodyPr/>
        <a:lstStyle/>
        <a:p>
          <a:endParaRPr lang="en-US"/>
        </a:p>
      </dgm:t>
    </dgm:pt>
    <dgm:pt modelId="{4D412B12-235C-4A6F-9670-7445181D0123}" type="pres">
      <dgm:prSet presAssocID="{90A5082E-197A-4EBB-A39B-C607BA91560E}" presName="sibTrans" presStyleCnt="0"/>
      <dgm:spPr/>
    </dgm:pt>
    <dgm:pt modelId="{7DB656AC-C01F-4B1C-9B2A-7D928F123464}" type="pres">
      <dgm:prSet presAssocID="{E41C4FAE-8F00-4F5D-B552-22C93B8A5B78}" presName="node" presStyleLbl="node1" presStyleIdx="3" presStyleCnt="4">
        <dgm:presLayoutVars>
          <dgm:bulletEnabled val="1"/>
        </dgm:presLayoutVars>
      </dgm:prSet>
      <dgm:spPr/>
      <dgm:t>
        <a:bodyPr/>
        <a:lstStyle/>
        <a:p>
          <a:endParaRPr lang="en-US"/>
        </a:p>
      </dgm:t>
    </dgm:pt>
  </dgm:ptLst>
  <dgm:cxnLst>
    <dgm:cxn modelId="{00E75D42-CCEB-4A32-BC4E-F3B12CB6D77D}" type="presOf" srcId="{EA05A9CD-1F55-413F-B084-B3DB18C19659}" destId="{0D3CDF64-B4C9-4DD5-BCB6-C17321F0CC2B}" srcOrd="0" destOrd="0" presId="urn:microsoft.com/office/officeart/2005/8/layout/default"/>
    <dgm:cxn modelId="{3A234A01-5609-4F17-A9BC-E25C719156D5}" srcId="{88E486A7-809F-4907-933C-6BA02F778B25}" destId="{EA05A9CD-1F55-413F-B084-B3DB18C19659}" srcOrd="1" destOrd="0" parTransId="{EDDCB12A-4E61-4AA6-98D3-2E89E18A37E0}" sibTransId="{95BC04AF-65AC-4B18-AC6B-015A16249FFF}"/>
    <dgm:cxn modelId="{0AA96731-548A-47EE-8AE9-B949811B776A}" type="presOf" srcId="{F347E86D-C696-4F0E-93A2-E74665C850BE}" destId="{6DD12662-804A-430C-9CE2-20E64B4D4518}" srcOrd="0" destOrd="0" presId="urn:microsoft.com/office/officeart/2005/8/layout/default"/>
    <dgm:cxn modelId="{9A4B439C-E29F-4627-A2FA-2A3C0E7CC09A}" type="presOf" srcId="{88E486A7-809F-4907-933C-6BA02F778B25}" destId="{8F265D02-A475-4690-85DC-A0E1EC7D57B8}" srcOrd="0" destOrd="0" presId="urn:microsoft.com/office/officeart/2005/8/layout/default"/>
    <dgm:cxn modelId="{BF4B7B83-6BA8-4A70-8C48-A240F60B4B3E}" srcId="{88E486A7-809F-4907-933C-6BA02F778B25}" destId="{75B7412E-1731-4BAE-AF17-0D5872396E2F}" srcOrd="0" destOrd="0" parTransId="{A8C2ED6C-3DB9-48AC-882F-1C1140803F9B}" sibTransId="{FD31A164-0E5A-459E-B6E2-F9AAB182A749}"/>
    <dgm:cxn modelId="{00FFB609-FF16-4149-B793-714C810E44FE}" type="presOf" srcId="{E41C4FAE-8F00-4F5D-B552-22C93B8A5B78}" destId="{7DB656AC-C01F-4B1C-9B2A-7D928F123464}" srcOrd="0" destOrd="0" presId="urn:microsoft.com/office/officeart/2005/8/layout/default"/>
    <dgm:cxn modelId="{0471500C-D85C-4C15-8218-09547DA627DE}" type="presOf" srcId="{75B7412E-1731-4BAE-AF17-0D5872396E2F}" destId="{45FB8142-4524-47B3-9ED2-71E5A994E890}" srcOrd="0" destOrd="0" presId="urn:microsoft.com/office/officeart/2005/8/layout/default"/>
    <dgm:cxn modelId="{2E5BE457-1094-430C-9CEA-B846A24F464B}" srcId="{88E486A7-809F-4907-933C-6BA02F778B25}" destId="{E41C4FAE-8F00-4F5D-B552-22C93B8A5B78}" srcOrd="3" destOrd="0" parTransId="{E97182B9-CA8E-4E76-B94E-7EF1DC419931}" sibTransId="{4A7E6CC2-0242-4C9F-A094-884FEAD194C3}"/>
    <dgm:cxn modelId="{77A523DC-2B5A-4F2A-AFD8-58049E363356}" srcId="{88E486A7-809F-4907-933C-6BA02F778B25}" destId="{F347E86D-C696-4F0E-93A2-E74665C850BE}" srcOrd="2" destOrd="0" parTransId="{11F76454-2825-4DC6-9A4E-8B0E140EE5DA}" sibTransId="{90A5082E-197A-4EBB-A39B-C607BA91560E}"/>
    <dgm:cxn modelId="{51A658A4-60E5-45FB-A15C-36EA8118808E}" type="presParOf" srcId="{8F265D02-A475-4690-85DC-A0E1EC7D57B8}" destId="{45FB8142-4524-47B3-9ED2-71E5A994E890}" srcOrd="0" destOrd="0" presId="urn:microsoft.com/office/officeart/2005/8/layout/default"/>
    <dgm:cxn modelId="{C25FD63D-D37B-4A18-A74D-AD65238CEEAD}" type="presParOf" srcId="{8F265D02-A475-4690-85DC-A0E1EC7D57B8}" destId="{24313503-FC47-4DC0-85A2-4D63B3897CAE}" srcOrd="1" destOrd="0" presId="urn:microsoft.com/office/officeart/2005/8/layout/default"/>
    <dgm:cxn modelId="{51A428B8-CE8B-4DA0-8A03-6313EBBB3E87}" type="presParOf" srcId="{8F265D02-A475-4690-85DC-A0E1EC7D57B8}" destId="{0D3CDF64-B4C9-4DD5-BCB6-C17321F0CC2B}" srcOrd="2" destOrd="0" presId="urn:microsoft.com/office/officeart/2005/8/layout/default"/>
    <dgm:cxn modelId="{56A430CA-D2EF-4423-8CB2-06337B31FBA2}" type="presParOf" srcId="{8F265D02-A475-4690-85DC-A0E1EC7D57B8}" destId="{4BA8AB3D-EDDC-461A-AEF2-DDFAE90561D3}" srcOrd="3" destOrd="0" presId="urn:microsoft.com/office/officeart/2005/8/layout/default"/>
    <dgm:cxn modelId="{3056B25F-11A5-4D67-9482-2BB7B2952D9B}" type="presParOf" srcId="{8F265D02-A475-4690-85DC-A0E1EC7D57B8}" destId="{6DD12662-804A-430C-9CE2-20E64B4D4518}" srcOrd="4" destOrd="0" presId="urn:microsoft.com/office/officeart/2005/8/layout/default"/>
    <dgm:cxn modelId="{CC68E433-EBC8-4922-95A4-4C24802AE826}" type="presParOf" srcId="{8F265D02-A475-4690-85DC-A0E1EC7D57B8}" destId="{4D412B12-235C-4A6F-9670-7445181D0123}" srcOrd="5" destOrd="0" presId="urn:microsoft.com/office/officeart/2005/8/layout/default"/>
    <dgm:cxn modelId="{9FBA57CD-2087-406C-B879-EE53F50F46A7}" type="presParOf" srcId="{8F265D02-A475-4690-85DC-A0E1EC7D57B8}" destId="{7DB656AC-C01F-4B1C-9B2A-7D928F1234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B8142-4524-47B3-9ED2-71E5A994E890}">
      <dsp:nvSpPr>
        <dsp:cNvPr id="0" name=""/>
        <dsp:cNvSpPr/>
      </dsp:nvSpPr>
      <dsp:spPr>
        <a:xfrm>
          <a:off x="1088249"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انسانية</a:t>
          </a:r>
          <a:endParaRPr lang="en-US" sz="6500" kern="1200" dirty="0"/>
        </a:p>
      </dsp:txBody>
      <dsp:txXfrm>
        <a:off x="1088249" y="2203"/>
        <a:ext cx="3224119" cy="1934471"/>
      </dsp:txXfrm>
    </dsp:sp>
    <dsp:sp modelId="{0D3CDF64-B4C9-4DD5-BCB6-C17321F0CC2B}">
      <dsp:nvSpPr>
        <dsp:cNvPr id="0" name=""/>
        <dsp:cNvSpPr/>
      </dsp:nvSpPr>
      <dsp:spPr>
        <a:xfrm>
          <a:off x="4634780" y="2203"/>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اجتماعية</a:t>
          </a:r>
          <a:endParaRPr lang="en-US" sz="6500" kern="1200" dirty="0"/>
        </a:p>
      </dsp:txBody>
      <dsp:txXfrm>
        <a:off x="4634780" y="2203"/>
        <a:ext cx="3224119" cy="1934471"/>
      </dsp:txXfrm>
    </dsp:sp>
    <dsp:sp modelId="{6DD12662-804A-430C-9CE2-20E64B4D4518}">
      <dsp:nvSpPr>
        <dsp:cNvPr id="0" name=""/>
        <dsp:cNvSpPr/>
      </dsp:nvSpPr>
      <dsp:spPr>
        <a:xfrm>
          <a:off x="1088249" y="2259086"/>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تنظيمية</a:t>
          </a:r>
          <a:endParaRPr lang="en-US" sz="6500" kern="1200" dirty="0"/>
        </a:p>
      </dsp:txBody>
      <dsp:txXfrm>
        <a:off x="1088249" y="2259086"/>
        <a:ext cx="3224119" cy="1934471"/>
      </dsp:txXfrm>
    </dsp:sp>
    <dsp:sp modelId="{7DB656AC-C01F-4B1C-9B2A-7D928F123464}">
      <dsp:nvSpPr>
        <dsp:cNvPr id="0" name=""/>
        <dsp:cNvSpPr/>
      </dsp:nvSpPr>
      <dsp:spPr>
        <a:xfrm>
          <a:off x="4634780" y="2259086"/>
          <a:ext cx="3224119" cy="193447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DZ" sz="6500" kern="1200" dirty="0" smtClean="0"/>
            <a:t>وظيفية</a:t>
          </a:r>
          <a:endParaRPr lang="en-US" sz="6500" kern="1200" dirty="0"/>
        </a:p>
      </dsp:txBody>
      <dsp:txXfrm>
        <a:off x="4634780" y="2259086"/>
        <a:ext cx="3224119" cy="19344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129063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6AFF5A-E6CC-4B36-A9EC-F2EC8DCD9C65}"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370040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230105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0470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274681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3165530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76611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170362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267540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274158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116890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6AFF5A-E6CC-4B36-A9EC-F2EC8DCD9C65}"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38369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6AFF5A-E6CC-4B36-A9EC-F2EC8DCD9C65}" type="datetimeFigureOut">
              <a:rPr lang="fr-FR" smtClean="0"/>
              <a:t>13/10/2023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151125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326002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721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06AFF5A-E6CC-4B36-A9EC-F2EC8DCD9C65}" type="datetimeFigureOut">
              <a:rPr lang="fr-FR" smtClean="0"/>
              <a:t>13/10/2023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98484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6AFF5A-E6CC-4B36-A9EC-F2EC8DCD9C65}" type="datetimeFigureOut">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EA7F0B-21D5-4D24-A330-108F24D5A49F}" type="slidenum">
              <a:rPr lang="fr-FR" smtClean="0"/>
              <a:t>‹#›</a:t>
            </a:fld>
            <a:endParaRPr lang="fr-FR"/>
          </a:p>
        </p:txBody>
      </p:sp>
    </p:spTree>
    <p:extLst>
      <p:ext uri="{BB962C8B-B14F-4D97-AF65-F5344CB8AC3E}">
        <p14:creationId xmlns:p14="http://schemas.microsoft.com/office/powerpoint/2010/main" val="348379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6AFF5A-E6CC-4B36-A9EC-F2EC8DCD9C65}" type="datetimeFigureOut">
              <a:rPr lang="fr-FR" smtClean="0"/>
              <a:t>13/10/2023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0EA7F0B-21D5-4D24-A330-108F24D5A49F}" type="slidenum">
              <a:rPr lang="fr-FR" smtClean="0"/>
              <a:t>‹#›</a:t>
            </a:fld>
            <a:endParaRPr lang="fr-FR"/>
          </a:p>
        </p:txBody>
      </p:sp>
    </p:spTree>
    <p:extLst>
      <p:ext uri="{BB962C8B-B14F-4D97-AF65-F5344CB8AC3E}">
        <p14:creationId xmlns:p14="http://schemas.microsoft.com/office/powerpoint/2010/main" val="2231390497"/>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065" y="91788"/>
            <a:ext cx="8440712" cy="935734"/>
          </a:xfrm>
        </p:spPr>
        <p:txBody>
          <a:bodyPr>
            <a:normAutofit fontScale="90000"/>
          </a:bodyPr>
          <a:lstStyle/>
          <a:p>
            <a:pPr algn="ctr" rtl="1"/>
            <a:r>
              <a:rPr lang="ar-DZ" sz="2800" dirty="0" smtClean="0"/>
              <a:t>الجمهورية </a:t>
            </a:r>
            <a:r>
              <a:rPr lang="ar-DZ" sz="2800" dirty="0"/>
              <a:t>الجزائرية الديمقراطية الشعبية </a:t>
            </a:r>
            <a:br>
              <a:rPr lang="ar-DZ" sz="2800" dirty="0"/>
            </a:br>
            <a:r>
              <a:rPr lang="ar-DZ" sz="2800" dirty="0"/>
              <a:t>وزارة التعليم العالي و البحث العلمي</a:t>
            </a:r>
            <a:endParaRPr lang="fr-FR" sz="2800" dirty="0"/>
          </a:p>
        </p:txBody>
      </p:sp>
      <p:sp>
        <p:nvSpPr>
          <p:cNvPr id="3" name="Subtitle 2"/>
          <p:cNvSpPr>
            <a:spLocks noGrp="1"/>
          </p:cNvSpPr>
          <p:nvPr>
            <p:ph type="subTitle" idx="1"/>
          </p:nvPr>
        </p:nvSpPr>
        <p:spPr>
          <a:xfrm>
            <a:off x="1275363" y="3307543"/>
            <a:ext cx="9534436" cy="1057067"/>
          </a:xfrm>
        </p:spPr>
        <p:txBody>
          <a:bodyPr>
            <a:noAutofit/>
          </a:bodyPr>
          <a:lstStyle/>
          <a:p>
            <a:pPr algn="ctr"/>
            <a:r>
              <a:rPr lang="ar-DZ" sz="5400" b="1" dirty="0" smtClean="0">
                <a:solidFill>
                  <a:schemeClr val="tx1"/>
                </a:solidFill>
                <a:latin typeface="Arabic Typesetting" panose="03020402040406030203" pitchFamily="66" charset="-78"/>
                <a:cs typeface="Arabic Typesetting" panose="03020402040406030203" pitchFamily="66" charset="-78"/>
              </a:rPr>
              <a:t>عرض </a:t>
            </a:r>
            <a:r>
              <a:rPr lang="ar-DZ" sz="5400" b="1" dirty="0">
                <a:solidFill>
                  <a:schemeClr val="tx1"/>
                </a:solidFill>
                <a:latin typeface="Arabic Typesetting" panose="03020402040406030203" pitchFamily="66" charset="-78"/>
                <a:cs typeface="Arabic Typesetting" panose="03020402040406030203" pitchFamily="66" charset="-78"/>
              </a:rPr>
              <a:t>تجارب ناجحة لشركات عالمية في تفعيل ادارة الموارد البشرية</a:t>
            </a:r>
            <a:endParaRPr lang="fr-FR" sz="5400" b="1" dirty="0">
              <a:solidFill>
                <a:schemeClr val="tx1"/>
              </a:solidFill>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stretch>
            <a:fillRect/>
          </a:stretch>
        </p:blipFill>
        <p:spPr>
          <a:xfrm>
            <a:off x="0" y="0"/>
            <a:ext cx="1649691" cy="1649691"/>
          </a:xfrm>
          <a:prstGeom prst="rect">
            <a:avLst/>
          </a:prstGeom>
        </p:spPr>
      </p:pic>
      <p:pic>
        <p:nvPicPr>
          <p:cNvPr id="5" name="Picture 4"/>
          <p:cNvPicPr>
            <a:picLocks noChangeAspect="1"/>
          </p:cNvPicPr>
          <p:nvPr/>
        </p:nvPicPr>
        <p:blipFill>
          <a:blip r:embed="rId2"/>
          <a:stretch>
            <a:fillRect/>
          </a:stretch>
        </p:blipFill>
        <p:spPr>
          <a:xfrm>
            <a:off x="10435472" y="1"/>
            <a:ext cx="1756528" cy="1725104"/>
          </a:xfrm>
          <a:prstGeom prst="rect">
            <a:avLst/>
          </a:prstGeom>
        </p:spPr>
      </p:pic>
      <p:sp>
        <p:nvSpPr>
          <p:cNvPr id="7" name="TextBox 6"/>
          <p:cNvSpPr txBox="1"/>
          <p:nvPr/>
        </p:nvSpPr>
        <p:spPr>
          <a:xfrm>
            <a:off x="3671740" y="1112363"/>
            <a:ext cx="4741682" cy="461665"/>
          </a:xfrm>
          <a:prstGeom prst="rect">
            <a:avLst/>
          </a:prstGeom>
          <a:noFill/>
        </p:spPr>
        <p:txBody>
          <a:bodyPr wrap="square" rtlCol="0">
            <a:spAutoFit/>
          </a:bodyPr>
          <a:lstStyle/>
          <a:p>
            <a:pPr algn="ctr"/>
            <a:r>
              <a:rPr lang="ar-DZ" sz="2400" dirty="0" smtClean="0">
                <a:cs typeface="+mj-cs"/>
              </a:rPr>
              <a:t>جامعة العربي بن مهيدي </a:t>
            </a:r>
            <a:endParaRPr lang="fr-FR" sz="2400" dirty="0">
              <a:cs typeface="+mj-cs"/>
            </a:endParaRPr>
          </a:p>
        </p:txBody>
      </p:sp>
      <p:sp>
        <p:nvSpPr>
          <p:cNvPr id="8" name="TextBox 7"/>
          <p:cNvSpPr txBox="1"/>
          <p:nvPr/>
        </p:nvSpPr>
        <p:spPr>
          <a:xfrm>
            <a:off x="6598763" y="1936700"/>
            <a:ext cx="4833578" cy="461665"/>
          </a:xfrm>
          <a:prstGeom prst="rect">
            <a:avLst/>
          </a:prstGeom>
          <a:noFill/>
        </p:spPr>
        <p:txBody>
          <a:bodyPr wrap="square" rtlCol="0">
            <a:spAutoFit/>
          </a:bodyPr>
          <a:lstStyle/>
          <a:p>
            <a:r>
              <a:rPr lang="ar-DZ" sz="2400" dirty="0">
                <a:cs typeface="+mj-cs"/>
              </a:rPr>
              <a:t>كلية : العلوم الاقتصادية و التسيير و علوم تجارية</a:t>
            </a:r>
            <a:endParaRPr lang="fr-FR" sz="2400" dirty="0">
              <a:cs typeface="+mj-cs"/>
            </a:endParaRPr>
          </a:p>
        </p:txBody>
      </p:sp>
      <p:sp>
        <p:nvSpPr>
          <p:cNvPr id="9" name="TextBox 8"/>
          <p:cNvSpPr txBox="1"/>
          <p:nvPr/>
        </p:nvSpPr>
        <p:spPr>
          <a:xfrm>
            <a:off x="6853287" y="2483206"/>
            <a:ext cx="4579054" cy="461665"/>
          </a:xfrm>
          <a:prstGeom prst="rect">
            <a:avLst/>
          </a:prstGeom>
          <a:noFill/>
        </p:spPr>
        <p:txBody>
          <a:bodyPr wrap="square" rtlCol="0">
            <a:spAutoFit/>
          </a:bodyPr>
          <a:lstStyle/>
          <a:p>
            <a:pPr algn="ctr"/>
            <a:r>
              <a:rPr lang="ar-DZ" sz="2400" dirty="0">
                <a:cs typeface="+mj-cs"/>
              </a:rPr>
              <a:t>تخصص : ادارة اعمال</a:t>
            </a:r>
            <a:endParaRPr lang="fr-FR" sz="2400" dirty="0">
              <a:cs typeface="+mj-cs"/>
            </a:endParaRPr>
          </a:p>
        </p:txBody>
      </p:sp>
      <p:sp>
        <p:nvSpPr>
          <p:cNvPr id="11" name="TextBox 10"/>
          <p:cNvSpPr txBox="1"/>
          <p:nvPr/>
        </p:nvSpPr>
        <p:spPr>
          <a:xfrm>
            <a:off x="9015552" y="4480671"/>
            <a:ext cx="2677213" cy="1200329"/>
          </a:xfrm>
          <a:prstGeom prst="rect">
            <a:avLst/>
          </a:prstGeom>
          <a:noFill/>
        </p:spPr>
        <p:txBody>
          <a:bodyPr wrap="square" rtlCol="0">
            <a:spAutoFit/>
          </a:bodyPr>
          <a:lstStyle/>
          <a:p>
            <a:pPr algn="r"/>
            <a:r>
              <a:rPr lang="ar-DZ" sz="2400" dirty="0">
                <a:latin typeface="Algerian" panose="04020705040A02060702" pitchFamily="82" charset="0"/>
              </a:rPr>
              <a:t>من إعداد الطلبة : </a:t>
            </a:r>
          </a:p>
          <a:p>
            <a:pPr algn="r"/>
            <a:r>
              <a:rPr lang="ar-DZ" sz="2400" dirty="0">
                <a:latin typeface="Algerian" panose="04020705040A02060702" pitchFamily="82" charset="0"/>
              </a:rPr>
              <a:t>تمرابط فادي </a:t>
            </a:r>
          </a:p>
          <a:p>
            <a:pPr algn="r"/>
            <a:r>
              <a:rPr lang="ar-DZ" sz="2400" dirty="0">
                <a:latin typeface="Algerian" panose="04020705040A02060702" pitchFamily="82" charset="0"/>
              </a:rPr>
              <a:t>كواشي سميراء</a:t>
            </a:r>
            <a:endParaRPr lang="fr-FR" sz="2400" dirty="0">
              <a:latin typeface="Algerian" panose="04020705040A02060702" pitchFamily="82" charset="0"/>
            </a:endParaRPr>
          </a:p>
        </p:txBody>
      </p:sp>
    </p:spTree>
    <p:extLst>
      <p:ext uri="{BB962C8B-B14F-4D97-AF65-F5344CB8AC3E}">
        <p14:creationId xmlns:p14="http://schemas.microsoft.com/office/powerpoint/2010/main" val="8663110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577" y="336884"/>
            <a:ext cx="7174584" cy="690639"/>
          </a:xfrm>
        </p:spPr>
        <p:txBody>
          <a:bodyPr>
            <a:normAutofit fontScale="90000"/>
          </a:bodyPr>
          <a:lstStyle/>
          <a:p>
            <a:r>
              <a:rPr lang="fr-FR" b="1" dirty="0" err="1">
                <a:solidFill>
                  <a:schemeClr val="accent4">
                    <a:lumMod val="40000"/>
                    <a:lumOff val="60000"/>
                  </a:schemeClr>
                </a:solidFill>
                <a:latin typeface="Montserrat"/>
              </a:rPr>
              <a:t>Apple’s</a:t>
            </a:r>
            <a:r>
              <a:rPr lang="fr-FR" b="1" dirty="0">
                <a:solidFill>
                  <a:schemeClr val="accent4">
                    <a:lumMod val="40000"/>
                    <a:lumOff val="60000"/>
                  </a:schemeClr>
                </a:solidFill>
                <a:latin typeface="Montserrat"/>
              </a:rPr>
              <a:t> HR </a:t>
            </a:r>
            <a:r>
              <a:rPr lang="fr-FR" b="1" dirty="0" err="1">
                <a:solidFill>
                  <a:schemeClr val="accent4">
                    <a:lumMod val="40000"/>
                    <a:lumOff val="60000"/>
                  </a:schemeClr>
                </a:solidFill>
                <a:latin typeface="Montserrat"/>
              </a:rPr>
              <a:t>Strategy</a:t>
            </a:r>
            <a:r>
              <a:rPr lang="fr-FR" b="1" dirty="0">
                <a:solidFill>
                  <a:schemeClr val="accent4">
                    <a:lumMod val="40000"/>
                    <a:lumOff val="60000"/>
                  </a:schemeClr>
                </a:solidFill>
                <a:latin typeface="Montserrat"/>
              </a:rPr>
              <a:t>:</a:t>
            </a:r>
            <a:r>
              <a:rPr lang="fr-FR" b="1" dirty="0">
                <a:solidFill>
                  <a:srgbClr val="344293"/>
                </a:solidFill>
                <a:latin typeface="Montserrat"/>
              </a:rPr>
              <a:t/>
            </a:r>
            <a:br>
              <a:rPr lang="fr-FR" b="1" dirty="0">
                <a:solidFill>
                  <a:srgbClr val="344293"/>
                </a:solidFill>
                <a:latin typeface="Montserrat"/>
              </a:rPr>
            </a:br>
            <a:r>
              <a:rPr lang="fr-FR" dirty="0"/>
              <a:t/>
            </a:r>
            <a:br>
              <a:rPr lang="fr-FR" dirty="0"/>
            </a:br>
            <a:endParaRPr lang="fr-FR" dirty="0"/>
          </a:p>
        </p:txBody>
      </p:sp>
      <p:sp>
        <p:nvSpPr>
          <p:cNvPr id="3" name="Content Placeholder 2"/>
          <p:cNvSpPr>
            <a:spLocks noGrp="1"/>
          </p:cNvSpPr>
          <p:nvPr>
            <p:ph idx="1"/>
          </p:nvPr>
        </p:nvSpPr>
        <p:spPr>
          <a:xfrm>
            <a:off x="641023" y="1183907"/>
            <a:ext cx="11019934" cy="5557192"/>
          </a:xfrm>
        </p:spPr>
        <p:txBody>
          <a:bodyPr>
            <a:normAutofit fontScale="92500" lnSpcReduction="20000"/>
          </a:bodyPr>
          <a:lstStyle/>
          <a:p>
            <a:pPr lvl="0"/>
            <a:r>
              <a:rPr lang="en-US" sz="2200" b="1" dirty="0">
                <a:latin typeface="MS PGothic" panose="020B0600070205080204" pitchFamily="34" charset="-128"/>
                <a:ea typeface="MS PGothic" panose="020B0600070205080204" pitchFamily="34" charset="-128"/>
              </a:rPr>
              <a:t>Apple is known as a different company in many ways. Instead of promising work-life balance, Apple emphasizes hard work for all employees. The Apple career concept is for employees to have their careers, rather than promising career advancement. The career path is not fully endorsed by Apple. Employees should inquire about other jobs in different units.</a:t>
            </a:r>
            <a:endParaRPr lang="ar-DZ" sz="2200" b="1" dirty="0">
              <a:latin typeface="MS PGothic" panose="020B0600070205080204" pitchFamily="34" charset="-128"/>
              <a:ea typeface="MS PGothic" panose="020B0600070205080204" pitchFamily="34" charset="-128"/>
            </a:endParaRPr>
          </a:p>
          <a:p>
            <a:pPr lvl="0"/>
            <a:endParaRPr lang="en-US" sz="2200" b="1" dirty="0">
              <a:latin typeface="MS PGothic" panose="020B0600070205080204" pitchFamily="34" charset="-128"/>
              <a:ea typeface="MS PGothic" panose="020B0600070205080204" pitchFamily="34" charset="-128"/>
            </a:endParaRPr>
          </a:p>
          <a:p>
            <a:pPr lvl="0"/>
            <a:r>
              <a:rPr lang="en-US" sz="2200" b="1" dirty="0">
                <a:latin typeface="MS PGothic" panose="020B0600070205080204" pitchFamily="34" charset="-128"/>
                <a:ea typeface="MS PGothic" panose="020B0600070205080204" pitchFamily="34" charset="-128"/>
              </a:rPr>
              <a:t>What does Apple do so differently in talent management? Apple doesn’t offer a training and development program. Instead, Apple outsources this work to its employees. Training is available, but Apple does not create learning plans or offer recommendations for employees.</a:t>
            </a:r>
            <a:endParaRPr lang="ar-DZ" sz="2200" b="1" dirty="0">
              <a:latin typeface="MS PGothic" panose="020B0600070205080204" pitchFamily="34" charset="-128"/>
              <a:ea typeface="MS PGothic" panose="020B0600070205080204" pitchFamily="34" charset="-128"/>
            </a:endParaRPr>
          </a:p>
          <a:p>
            <a:pPr lvl="0"/>
            <a:endParaRPr lang="en-US" sz="2200" b="1" dirty="0">
              <a:latin typeface="MS PGothic" panose="020B0600070205080204" pitchFamily="34" charset="-128"/>
              <a:ea typeface="MS PGothic" panose="020B0600070205080204" pitchFamily="34" charset="-128"/>
            </a:endParaRPr>
          </a:p>
          <a:p>
            <a:pPr lvl="0"/>
            <a:r>
              <a:rPr lang="en-US" sz="2200" b="1" dirty="0">
                <a:latin typeface="MS PGothic" panose="020B0600070205080204" pitchFamily="34" charset="-128"/>
                <a:ea typeface="MS PGothic" panose="020B0600070205080204" pitchFamily="34" charset="-128"/>
              </a:rPr>
              <a:t>Apple doesn’t use the development program as part of its retention strategy. Apple’s key retention factor is the economic reward. Employees will periodically receive stock if they can make a major contribution to the company. So, if you can achieve success, they allow you to create a fortune.</a:t>
            </a:r>
            <a:endParaRPr lang="ar-DZ" sz="2200" b="1" dirty="0">
              <a:latin typeface="MS PGothic" panose="020B0600070205080204" pitchFamily="34" charset="-128"/>
              <a:ea typeface="MS PGothic" panose="020B0600070205080204" pitchFamily="34" charset="-128"/>
            </a:endParaRPr>
          </a:p>
          <a:p>
            <a:pPr lvl="0"/>
            <a:endParaRPr lang="en-US" sz="2200" b="1" dirty="0">
              <a:latin typeface="MS PGothic" panose="020B0600070205080204" pitchFamily="34" charset="-128"/>
              <a:ea typeface="MS PGothic" panose="020B0600070205080204" pitchFamily="34" charset="-128"/>
            </a:endParaRPr>
          </a:p>
          <a:p>
            <a:pPr lvl="0"/>
            <a:r>
              <a:rPr lang="en-US" sz="2200" b="1" dirty="0">
                <a:latin typeface="MS PGothic" panose="020B0600070205080204" pitchFamily="34" charset="-128"/>
                <a:ea typeface="MS PGothic" panose="020B0600070205080204" pitchFamily="34" charset="-128"/>
              </a:rPr>
              <a:t>Apple wants its employees to be ready for a new project after they finish one with success. The new project can be something completely different from the previous project. Apple requires employees to get ready for a new project by learning in a very short time. The preparation for a new project is mental and physical</a:t>
            </a:r>
            <a:r>
              <a:rPr lang="en-US" sz="2200" b="1" dirty="0">
                <a:solidFill>
                  <a:srgbClr val="222222"/>
                </a:solidFill>
                <a:latin typeface="MS PGothic" panose="020B0600070205080204" pitchFamily="34" charset="-128"/>
                <a:ea typeface="MS PGothic" panose="020B0600070205080204" pitchFamily="34" charset="-128"/>
              </a:rPr>
              <a:t>.</a:t>
            </a:r>
          </a:p>
          <a:p>
            <a:endParaRPr lang="en-US" b="1" i="0" dirty="0">
              <a:solidFill>
                <a:srgbClr val="222222"/>
              </a:solidFill>
              <a:effectLst/>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41155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398"/>
          </a:xfrm>
        </p:spPr>
        <p:txBody>
          <a:bodyPr>
            <a:normAutofit fontScale="90000"/>
          </a:bodyPr>
          <a:lstStyle/>
          <a:p>
            <a:r>
              <a:rPr lang="en-US" b="1" dirty="0">
                <a:solidFill>
                  <a:schemeClr val="accent4">
                    <a:lumMod val="40000"/>
                    <a:lumOff val="60000"/>
                  </a:schemeClr>
                </a:solidFill>
                <a:latin typeface="Montserrat"/>
              </a:rPr>
              <a:t>Team Work Strategy of Apple:</a:t>
            </a:r>
            <a:br>
              <a:rPr lang="en-US" b="1" dirty="0">
                <a:solidFill>
                  <a:schemeClr val="accent4">
                    <a:lumMod val="40000"/>
                    <a:lumOff val="60000"/>
                  </a:schemeClr>
                </a:solidFill>
                <a:latin typeface="Montserrat"/>
              </a:rPr>
            </a:br>
            <a:r>
              <a:rPr lang="en-US" dirty="0">
                <a:solidFill>
                  <a:schemeClr val="accent4">
                    <a:lumMod val="40000"/>
                    <a:lumOff val="60000"/>
                  </a:schemeClr>
                </a:solidFill>
              </a:rPr>
              <a:t/>
            </a:r>
            <a:br>
              <a:rPr lang="en-US" dirty="0">
                <a:solidFill>
                  <a:schemeClr val="accent4">
                    <a:lumMod val="40000"/>
                    <a:lumOff val="60000"/>
                  </a:schemeClr>
                </a:solidFill>
              </a:rPr>
            </a:br>
            <a:endParaRPr lang="fr-FR" dirty="0">
              <a:solidFill>
                <a:schemeClr val="accent4">
                  <a:lumMod val="40000"/>
                  <a:lumOff val="60000"/>
                </a:schemeClr>
              </a:solidFill>
            </a:endParaRPr>
          </a:p>
        </p:txBody>
      </p:sp>
      <p:sp>
        <p:nvSpPr>
          <p:cNvPr id="3" name="Content Placeholder 2"/>
          <p:cNvSpPr>
            <a:spLocks noGrp="1"/>
          </p:cNvSpPr>
          <p:nvPr>
            <p:ph idx="1"/>
          </p:nvPr>
        </p:nvSpPr>
        <p:spPr>
          <a:xfrm>
            <a:off x="846841" y="1206632"/>
            <a:ext cx="10515600" cy="5651368"/>
          </a:xfrm>
        </p:spPr>
        <p:txBody>
          <a:bodyPr>
            <a:normAutofit fontScale="77500" lnSpcReduction="20000"/>
          </a:bodyPr>
          <a:lstStyle/>
          <a:p>
            <a:r>
              <a:rPr lang="en-US" b="1" dirty="0">
                <a:latin typeface="MS PGothic" panose="020B0600070205080204" pitchFamily="34" charset="-128"/>
                <a:ea typeface="MS PGothic" panose="020B0600070205080204" pitchFamily="34" charset="-128"/>
              </a:rPr>
              <a:t>Apple doesn’t create a team to focus on something. Instead, Apple creates more than one team to work on a project. Apple wants them to compete and find a new and innovative solution. The work of each team is reviewed and the best one is selected</a:t>
            </a:r>
            <a:r>
              <a:rPr lang="en-US" b="1" dirty="0" smtClean="0">
                <a:latin typeface="MS PGothic" panose="020B0600070205080204" pitchFamily="34" charset="-128"/>
                <a:ea typeface="MS PGothic" panose="020B0600070205080204" pitchFamily="34" charset="-128"/>
              </a:rPr>
              <a:t>.</a:t>
            </a:r>
            <a:endParaRPr lang="ar-DZ" b="1" dirty="0" smtClean="0">
              <a:latin typeface="MS PGothic" panose="020B0600070205080204" pitchFamily="34" charset="-128"/>
              <a:ea typeface="MS PGothic" panose="020B0600070205080204" pitchFamily="34" charset="-128"/>
            </a:endParaRPr>
          </a:p>
          <a:p>
            <a:endParaRPr lang="en-US" b="1" dirty="0">
              <a:latin typeface="MS PGothic" panose="020B0600070205080204" pitchFamily="34" charset="-128"/>
              <a:ea typeface="MS PGothic" panose="020B0600070205080204" pitchFamily="34" charset="-128"/>
            </a:endParaRPr>
          </a:p>
          <a:p>
            <a:r>
              <a:rPr lang="en-US" b="1" dirty="0" smtClean="0">
                <a:latin typeface="MS PGothic" panose="020B0600070205080204" pitchFamily="34" charset="-128"/>
                <a:ea typeface="MS PGothic" panose="020B0600070205080204" pitchFamily="34" charset="-128"/>
              </a:rPr>
              <a:t>At </a:t>
            </a:r>
            <a:r>
              <a:rPr lang="en-US" b="1" dirty="0">
                <a:latin typeface="MS PGothic" panose="020B0600070205080204" pitchFamily="34" charset="-128"/>
                <a:ea typeface="MS PGothic" panose="020B0600070205080204" pitchFamily="34" charset="-128"/>
              </a:rPr>
              <a:t>first glance, Apple may seem like the worst place to work. In the industry, Apple’s approach to employees is considered arrogant. When we look at it, Apple is pushing its limits without helping employees reach the limit. If you want to have a better career you should look for another job Apple seems like only a short-term job solution</a:t>
            </a:r>
            <a:r>
              <a:rPr lang="en-US" b="1" dirty="0" smtClean="0">
                <a:latin typeface="MS PGothic" panose="020B0600070205080204" pitchFamily="34" charset="-128"/>
                <a:ea typeface="MS PGothic" panose="020B0600070205080204" pitchFamily="34" charset="-128"/>
              </a:rPr>
              <a:t>.</a:t>
            </a:r>
            <a:r>
              <a:rPr lang="en-US" b="1" dirty="0">
                <a:latin typeface="MS PGothic" panose="020B0600070205080204" pitchFamily="34" charset="-128"/>
                <a:ea typeface="MS PGothic" panose="020B0600070205080204" pitchFamily="34" charset="-128"/>
              </a:rPr>
              <a:t> </a:t>
            </a:r>
            <a:endParaRPr lang="ar-DZ" b="1" dirty="0" smtClean="0">
              <a:latin typeface="MS PGothic" panose="020B0600070205080204" pitchFamily="34" charset="-128"/>
              <a:ea typeface="MS PGothic" panose="020B0600070205080204" pitchFamily="34" charset="-128"/>
            </a:endParaRPr>
          </a:p>
          <a:p>
            <a:endParaRPr lang="en-US" b="1" dirty="0">
              <a:latin typeface="MS PGothic" panose="020B0600070205080204" pitchFamily="34" charset="-128"/>
              <a:ea typeface="MS PGothic" panose="020B0600070205080204" pitchFamily="34" charset="-128"/>
            </a:endParaRPr>
          </a:p>
          <a:p>
            <a:r>
              <a:rPr lang="en-US" b="1" dirty="0">
                <a:latin typeface="MS PGothic" panose="020B0600070205080204" pitchFamily="34" charset="-128"/>
                <a:ea typeface="MS PGothic" panose="020B0600070205080204" pitchFamily="34" charset="-128"/>
              </a:rPr>
              <a:t>However, the strategy seems to be working well for both the company and the employees. From the very beginning, employees know that they cannot expect a warm family within the company. They know that something special has to happen to survive. Therefore, without a training and development program, employees in this company already learn, train, and improve themselves. Employees know that if they can give something incredible to the company, they will get an incredible return</a:t>
            </a:r>
            <a:r>
              <a:rPr lang="en-US" b="1" dirty="0" smtClean="0">
                <a:latin typeface="MS PGothic" panose="020B0600070205080204" pitchFamily="34" charset="-128"/>
                <a:ea typeface="MS PGothic" panose="020B0600070205080204" pitchFamily="34" charset="-128"/>
              </a:rPr>
              <a:t>.</a:t>
            </a:r>
            <a:endParaRPr lang="ar-DZ" b="1" dirty="0" smtClean="0">
              <a:latin typeface="MS PGothic" panose="020B0600070205080204" pitchFamily="34" charset="-128"/>
              <a:ea typeface="MS PGothic" panose="020B0600070205080204" pitchFamily="34" charset="-128"/>
            </a:endParaRPr>
          </a:p>
          <a:p>
            <a:endParaRPr lang="en-US" b="1" dirty="0">
              <a:latin typeface="MS PGothic" panose="020B0600070205080204" pitchFamily="34" charset="-128"/>
              <a:ea typeface="MS PGothic" panose="020B0600070205080204" pitchFamily="34" charset="-128"/>
            </a:endParaRPr>
          </a:p>
          <a:p>
            <a:r>
              <a:rPr lang="en-US" b="1" dirty="0">
                <a:latin typeface="MS PGothic" panose="020B0600070205080204" pitchFamily="34" charset="-128"/>
                <a:ea typeface="MS PGothic" panose="020B0600070205080204" pitchFamily="34" charset="-128"/>
              </a:rPr>
              <a:t>This approach can make people have a new spirit and certainly not a boring experience. Employees are always proactive and curious about what will happen tomorrow. They are always ready to learn something new which makes life so exciting</a:t>
            </a:r>
            <a:r>
              <a:rPr lang="en-US" b="1" dirty="0" smtClean="0">
                <a:latin typeface="MS PGothic" panose="020B0600070205080204" pitchFamily="34" charset="-128"/>
                <a:ea typeface="MS PGothic" panose="020B0600070205080204" pitchFamily="34" charset="-128"/>
              </a:rPr>
              <a:t>.</a:t>
            </a:r>
            <a:endParaRPr lang="ar-DZ" b="1" dirty="0" smtClean="0">
              <a:latin typeface="MS PGothic" panose="020B0600070205080204" pitchFamily="34" charset="-128"/>
              <a:ea typeface="MS PGothic" panose="020B0600070205080204" pitchFamily="34" charset="-128"/>
            </a:endParaRPr>
          </a:p>
          <a:p>
            <a:endParaRPr lang="en-US" b="1" dirty="0">
              <a:latin typeface="MS PGothic" panose="020B0600070205080204" pitchFamily="34" charset="-128"/>
              <a:ea typeface="MS PGothic" panose="020B0600070205080204" pitchFamily="34" charset="-128"/>
            </a:endParaRPr>
          </a:p>
          <a:p>
            <a:r>
              <a:rPr lang="en-US" b="1" dirty="0">
                <a:latin typeface="MS PGothic" panose="020B0600070205080204" pitchFamily="34" charset="-128"/>
                <a:ea typeface="MS PGothic" panose="020B0600070205080204" pitchFamily="34" charset="-128"/>
              </a:rPr>
              <a:t>With such a strategy, Apple should not offer a training and learning program because employees will create it themselves. Apple does not create a development program as employees will improve themselves. This is how Apple approaches its employees to be creative and innovative!</a:t>
            </a:r>
          </a:p>
          <a:p>
            <a:endParaRPr lang="fr-FR" dirty="0"/>
          </a:p>
        </p:txBody>
      </p:sp>
    </p:spTree>
    <p:extLst>
      <p:ext uri="{BB962C8B-B14F-4D97-AF65-F5344CB8AC3E}">
        <p14:creationId xmlns:p14="http://schemas.microsoft.com/office/powerpoint/2010/main" val="43155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526" y="222708"/>
            <a:ext cx="9404723" cy="930897"/>
          </a:xfrm>
        </p:spPr>
        <p:txBody>
          <a:bodyPr/>
          <a:lstStyle/>
          <a:p>
            <a:r>
              <a:rPr lang="fr-FR" sz="3800" b="1" dirty="0">
                <a:solidFill>
                  <a:schemeClr val="accent4">
                    <a:lumMod val="60000"/>
                    <a:lumOff val="40000"/>
                  </a:schemeClr>
                </a:solidFill>
                <a:latin typeface="Montserrat"/>
              </a:rPr>
              <a:t>Apple </a:t>
            </a:r>
            <a:r>
              <a:rPr lang="fr-FR" sz="3800" b="1" dirty="0" err="1">
                <a:solidFill>
                  <a:schemeClr val="accent4">
                    <a:lumMod val="60000"/>
                    <a:lumOff val="40000"/>
                  </a:schemeClr>
                </a:solidFill>
                <a:latin typeface="Montserrat"/>
              </a:rPr>
              <a:t>S</a:t>
            </a:r>
            <a:r>
              <a:rPr lang="fr-FR" sz="3800" b="1" dirty="0" err="1" smtClean="0">
                <a:solidFill>
                  <a:schemeClr val="accent4">
                    <a:lumMod val="60000"/>
                    <a:lumOff val="40000"/>
                  </a:schemeClr>
                </a:solidFill>
                <a:latin typeface="Montserrat"/>
              </a:rPr>
              <a:t>uccesses</a:t>
            </a:r>
            <a:r>
              <a:rPr lang="fr-FR" sz="3800" b="1" dirty="0" smtClean="0">
                <a:solidFill>
                  <a:schemeClr val="accent4">
                    <a:lumMod val="60000"/>
                    <a:lumOff val="40000"/>
                  </a:schemeClr>
                </a:solidFill>
                <a:latin typeface="Montserrat"/>
              </a:rPr>
              <a:t>:</a:t>
            </a:r>
            <a:r>
              <a:rPr lang="fr-FR" sz="3800" b="1" dirty="0">
                <a:solidFill>
                  <a:schemeClr val="accent4">
                    <a:lumMod val="60000"/>
                    <a:lumOff val="40000"/>
                  </a:schemeClr>
                </a:solidFill>
                <a:latin typeface="Montserrat"/>
              </a:rPr>
              <a:t/>
            </a:r>
            <a:br>
              <a:rPr lang="fr-FR" sz="3800" b="1" dirty="0">
                <a:solidFill>
                  <a:schemeClr val="accent4">
                    <a:lumMod val="60000"/>
                    <a:lumOff val="40000"/>
                  </a:schemeClr>
                </a:solidFill>
                <a:latin typeface="Montserrat"/>
              </a:rPr>
            </a:br>
            <a:endParaRPr lang="fr-FR" sz="3800" b="1" dirty="0">
              <a:solidFill>
                <a:schemeClr val="accent4">
                  <a:lumMod val="60000"/>
                  <a:lumOff val="40000"/>
                </a:schemeClr>
              </a:solidFill>
              <a:latin typeface="Montserrat"/>
            </a:endParaRPr>
          </a:p>
        </p:txBody>
      </p:sp>
      <p:sp>
        <p:nvSpPr>
          <p:cNvPr id="3" name="Content Placeholder 2"/>
          <p:cNvSpPr>
            <a:spLocks noGrp="1"/>
          </p:cNvSpPr>
          <p:nvPr>
            <p:ph idx="1"/>
          </p:nvPr>
        </p:nvSpPr>
        <p:spPr>
          <a:xfrm>
            <a:off x="1103313" y="1383615"/>
            <a:ext cx="3581809" cy="4998331"/>
          </a:xfrm>
        </p:spPr>
        <p:txBody>
          <a:bodyPr>
            <a:normAutofit/>
          </a:bodyPr>
          <a:lstStyle/>
          <a:p>
            <a:r>
              <a:rPr lang="en-US" dirty="0"/>
              <a:t>A great reputation of Apple in the tech industry enabled it to recruit highly-skilled, innovative and creative employee to attain success. Organization work in dynamic environment adopts innovation approaches that were later refined into selective hiring, performance reward, and 360-degree evaluation</a:t>
            </a:r>
            <a:endParaRPr lang="fr-FR" dirty="0"/>
          </a:p>
        </p:txBody>
      </p:sp>
      <p:pic>
        <p:nvPicPr>
          <p:cNvPr id="6" name="Picture 5"/>
          <p:cNvPicPr>
            <a:picLocks noChangeAspect="1"/>
          </p:cNvPicPr>
          <p:nvPr/>
        </p:nvPicPr>
        <p:blipFill>
          <a:blip r:embed="rId2"/>
          <a:stretch>
            <a:fillRect/>
          </a:stretch>
        </p:blipFill>
        <p:spPr>
          <a:xfrm>
            <a:off x="6693030" y="1383616"/>
            <a:ext cx="4091233" cy="4743808"/>
          </a:xfrm>
          <a:prstGeom prst="rect">
            <a:avLst/>
          </a:prstGeom>
        </p:spPr>
      </p:pic>
    </p:spTree>
    <p:extLst>
      <p:ext uri="{BB962C8B-B14F-4D97-AF65-F5344CB8AC3E}">
        <p14:creationId xmlns:p14="http://schemas.microsoft.com/office/powerpoint/2010/main" val="419396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668" y="2988529"/>
            <a:ext cx="10116822" cy="1400530"/>
          </a:xfrm>
        </p:spPr>
        <p:txBody>
          <a:bodyPr/>
          <a:lstStyle/>
          <a:p>
            <a:pPr algn="ctr" rtl="1"/>
            <a:r>
              <a:rPr lang="ar-DZ" sz="5400" b="1" u="sng" dirty="0" smtClean="0"/>
              <a:t>المبحث </a:t>
            </a:r>
            <a:r>
              <a:rPr lang="ar-DZ" sz="5400" b="1" u="sng" dirty="0"/>
              <a:t>الثالث </a:t>
            </a:r>
            <a:r>
              <a:rPr lang="ar-DZ" sz="5400" dirty="0"/>
              <a:t>: دراسة حالة لشركة </a:t>
            </a:r>
            <a:r>
              <a:rPr lang="ar-DZ" sz="5400" b="1" dirty="0"/>
              <a:t>سامسونج</a:t>
            </a:r>
            <a:endParaRPr lang="fr-FR" sz="5400" b="1" dirty="0"/>
          </a:p>
        </p:txBody>
      </p:sp>
    </p:spTree>
    <p:extLst>
      <p:ext uri="{BB962C8B-B14F-4D97-AF65-F5344CB8AC3E}">
        <p14:creationId xmlns:p14="http://schemas.microsoft.com/office/powerpoint/2010/main" val="5331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38200" y="113122"/>
            <a:ext cx="10511672" cy="1234911"/>
          </a:xfrm>
        </p:spPr>
        <p:txBody>
          <a:bodyPr>
            <a:normAutofit/>
          </a:bodyPr>
          <a:lstStyle/>
          <a:p>
            <a:pPr algn="ctr" rtl="1"/>
            <a:r>
              <a:rPr lang="ar-DZ" sz="4000" dirty="0" smtClean="0"/>
              <a:t>سياسة شركة سامسونج في تسيير الموارد البشرية </a:t>
            </a:r>
            <a:endParaRPr lang="fr-FR" sz="4000" dirty="0"/>
          </a:p>
        </p:txBody>
      </p:sp>
      <p:pic>
        <p:nvPicPr>
          <p:cNvPr id="10" name="Picture 9"/>
          <p:cNvPicPr>
            <a:picLocks noChangeAspect="1"/>
          </p:cNvPicPr>
          <p:nvPr/>
        </p:nvPicPr>
        <p:blipFill>
          <a:blip r:embed="rId2"/>
          <a:stretch>
            <a:fillRect/>
          </a:stretch>
        </p:blipFill>
        <p:spPr>
          <a:xfrm>
            <a:off x="0" y="1167050"/>
            <a:ext cx="12192000" cy="5690950"/>
          </a:xfrm>
          <a:prstGeom prst="rect">
            <a:avLst/>
          </a:prstGeom>
        </p:spPr>
      </p:pic>
    </p:spTree>
    <p:extLst>
      <p:ext uri="{BB962C8B-B14F-4D97-AF65-F5344CB8AC3E}">
        <p14:creationId xmlns:p14="http://schemas.microsoft.com/office/powerpoint/2010/main" val="235178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latin typeface="Arial" panose="020B0604020202020204" pitchFamily="34" charset="0"/>
                <a:cs typeface="Arial" panose="020B0604020202020204" pitchFamily="34" charset="0"/>
              </a:rPr>
              <a:t>نجاحات شركة </a:t>
            </a:r>
            <a:r>
              <a:rPr lang="ar-DZ" b="1" dirty="0">
                <a:latin typeface="Arial" panose="020B0604020202020204" pitchFamily="34" charset="0"/>
                <a:cs typeface="Arial" panose="020B0604020202020204" pitchFamily="34" charset="0"/>
              </a:rPr>
              <a:t>سامسونج:</a:t>
            </a:r>
            <a:endParaRPr lang="fr-FR"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DZ" sz="2400" dirty="0" smtClean="0"/>
              <a:t>فتح فروع عديدة حيث تتواجد فروعها و مصانعها في 61 دولة من مختلف القارات </a:t>
            </a:r>
          </a:p>
          <a:p>
            <a:pPr algn="r" rtl="1"/>
            <a:r>
              <a:rPr lang="ar-DZ" sz="2400" dirty="0" smtClean="0"/>
              <a:t>توظيف حوالي 300 الف شخص (شركة عملاقة) </a:t>
            </a:r>
          </a:p>
          <a:p>
            <a:pPr algn="r" rtl="1"/>
            <a:r>
              <a:rPr lang="ar-DZ" sz="2400" dirty="0" smtClean="0"/>
              <a:t>اكبر مصنع للهواتف المحمولة </a:t>
            </a:r>
          </a:p>
          <a:p>
            <a:pPr algn="r" rtl="1"/>
            <a:r>
              <a:rPr lang="ar-DZ" sz="2400" dirty="0" smtClean="0"/>
              <a:t>ثاني اكبر مصنع لانصاف النواقل </a:t>
            </a:r>
          </a:p>
          <a:p>
            <a:pPr algn="r" rtl="1"/>
            <a:r>
              <a:rPr lang="ar-DZ" sz="2400" dirty="0" smtClean="0"/>
              <a:t>التوسع في مجال الصناعات الثقيلة و بناء ناطحات السحاب</a:t>
            </a:r>
            <a:r>
              <a:rPr lang="ar-DZ" dirty="0" smtClean="0"/>
              <a:t> </a:t>
            </a:r>
            <a:endParaRPr lang="fr-FR" dirty="0"/>
          </a:p>
        </p:txBody>
      </p:sp>
    </p:spTree>
    <p:extLst>
      <p:ext uri="{BB962C8B-B14F-4D97-AF65-F5344CB8AC3E}">
        <p14:creationId xmlns:p14="http://schemas.microsoft.com/office/powerpoint/2010/main" val="3197013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sz="4400" u="sng" dirty="0">
                <a:cs typeface="+mn-cs"/>
              </a:rPr>
              <a:t>الخاتمة</a:t>
            </a:r>
            <a:r>
              <a:rPr lang="ar-DZ" sz="4400" dirty="0">
                <a:cs typeface="+mn-cs"/>
              </a:rPr>
              <a:t>: </a:t>
            </a:r>
            <a:endParaRPr lang="fr-FR" sz="4400" dirty="0">
              <a:cs typeface="+mn-cs"/>
            </a:endParaRPr>
          </a:p>
        </p:txBody>
      </p:sp>
      <p:sp>
        <p:nvSpPr>
          <p:cNvPr id="3" name="Content Placeholder 2"/>
          <p:cNvSpPr>
            <a:spLocks noGrp="1"/>
          </p:cNvSpPr>
          <p:nvPr>
            <p:ph idx="1"/>
          </p:nvPr>
        </p:nvSpPr>
        <p:spPr>
          <a:xfrm>
            <a:off x="1367263" y="1770114"/>
            <a:ext cx="8946541" cy="4195481"/>
          </a:xfrm>
        </p:spPr>
        <p:txBody>
          <a:bodyPr/>
          <a:lstStyle/>
          <a:p>
            <a:pPr algn="r" rtl="1"/>
            <a:r>
              <a:rPr lang="ar-DZ" sz="1800" dirty="0"/>
              <a:t>في اي شركة المنتجات و الموقع لهما اهمية كبرى ؛ و ايضا العلامة التجارية و الاستراتجيات و التعبئة و التغليف و التسعير ؛ و لكن في النهاية . العاملون هم الذين يصنعون الفرق ؛ و هذا يجعل من الاهمية بمكان ان تقوم بالمحافظة عليهم و جذب اهم المهارات النادرة الى الشركة </a:t>
            </a:r>
            <a:r>
              <a:rPr lang="ar-DZ" sz="1800" dirty="0" smtClean="0"/>
              <a:t>و </a:t>
            </a:r>
            <a:r>
              <a:rPr lang="ar-DZ" sz="1800" dirty="0"/>
              <a:t>ها قد ذكرنا في بحثنا بعض من الشركات التي تميزت في استغلال مواردها البشرية ( </a:t>
            </a:r>
            <a:r>
              <a:rPr lang="ar-DZ" sz="1800" b="1" dirty="0"/>
              <a:t>سامسونج  ابل </a:t>
            </a:r>
            <a:r>
              <a:rPr lang="ar-DZ" sz="1800" dirty="0"/>
              <a:t>) </a:t>
            </a:r>
            <a:endParaRPr lang="fr-FR" sz="1800" dirty="0" smtClean="0"/>
          </a:p>
          <a:p>
            <a:pPr algn="r" rtl="1"/>
            <a:r>
              <a:rPr lang="ar-DZ" sz="1800" dirty="0" smtClean="0"/>
              <a:t>من </a:t>
            </a:r>
            <a:r>
              <a:rPr lang="ar-DZ" sz="1800" dirty="0"/>
              <a:t>خلال دراستنا توصلنا لمجموعة من النتائج اهمها : </a:t>
            </a:r>
          </a:p>
          <a:p>
            <a:pPr algn="r" rtl="1"/>
            <a:r>
              <a:rPr lang="ar-DZ" sz="1800" dirty="0"/>
              <a:t>- تعمل الشركات على استغلال مواردها البشرية لتحقيق الريادة في مجال عملها </a:t>
            </a:r>
          </a:p>
          <a:p>
            <a:pPr algn="r" rtl="1"/>
            <a:r>
              <a:rPr lang="ar-DZ" sz="1800" dirty="0"/>
              <a:t>- تعمل الشركات على توفير التدريب الجيد للموظفين . فالتدريب الفعال يوفر الكثير من الوقت الذي يقضيه الموظفين حتى يؤدوا وظائفهم بكفاءة</a:t>
            </a:r>
            <a:endParaRPr lang="fr-FR" sz="1800" dirty="0"/>
          </a:p>
        </p:txBody>
      </p:sp>
    </p:spTree>
    <p:extLst>
      <p:ext uri="{BB962C8B-B14F-4D97-AF65-F5344CB8AC3E}">
        <p14:creationId xmlns:p14="http://schemas.microsoft.com/office/powerpoint/2010/main" val="255923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4033432" y="306487"/>
            <a:ext cx="2630079" cy="9709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646111" y="452718"/>
            <a:ext cx="9404723" cy="678498"/>
          </a:xfrm>
        </p:spPr>
        <p:txBody>
          <a:bodyPr>
            <a:normAutofit fontScale="90000"/>
          </a:bodyPr>
          <a:lstStyle/>
          <a:p>
            <a:pPr algn="ctr" rtl="1"/>
            <a:r>
              <a:rPr lang="ar-DZ" sz="4400" dirty="0" smtClean="0">
                <a:latin typeface="Arial" panose="020B0604020202020204" pitchFamily="34" charset="0"/>
                <a:cs typeface="Arial" panose="020B0604020202020204" pitchFamily="34" charset="0"/>
              </a:rPr>
              <a:t>خطة البحث </a:t>
            </a:r>
            <a:endParaRPr lang="fr-FR"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31216" y="1131216"/>
            <a:ext cx="8918637" cy="5646656"/>
          </a:xfrm>
        </p:spPr>
        <p:txBody>
          <a:bodyPr>
            <a:normAutofit fontScale="92500" lnSpcReduction="20000"/>
          </a:bodyPr>
          <a:lstStyle/>
          <a:p>
            <a:pPr algn="r" rtl="1"/>
            <a:r>
              <a:rPr lang="ar-DZ" sz="3500" dirty="0" smtClean="0">
                <a:latin typeface="Arial Black" panose="020B0A04020102020204" pitchFamily="34" charset="0"/>
              </a:rPr>
              <a:t>المقدمة </a:t>
            </a:r>
          </a:p>
          <a:p>
            <a:pPr algn="r" rtl="1"/>
            <a:r>
              <a:rPr lang="ar-DZ" sz="2600" b="1" dirty="0">
                <a:latin typeface="Arial Black" panose="020B0A04020102020204" pitchFamily="34" charset="0"/>
              </a:rPr>
              <a:t>المبحث الاول: </a:t>
            </a:r>
            <a:r>
              <a:rPr lang="ar-DZ" sz="2600" b="1" u="sng" dirty="0" smtClean="0">
                <a:latin typeface="Arial Black" panose="020B0A04020102020204" pitchFamily="34" charset="0"/>
              </a:rPr>
              <a:t>ماهية الموارد البشرية </a:t>
            </a:r>
          </a:p>
          <a:p>
            <a:pPr algn="r" rtl="1"/>
            <a:r>
              <a:rPr lang="ar-DZ" b="1" dirty="0" smtClean="0">
                <a:latin typeface="Arial Black" panose="020B0A04020102020204" pitchFamily="34" charset="0"/>
              </a:rPr>
              <a:t>المطلب </a:t>
            </a:r>
            <a:r>
              <a:rPr lang="ar-DZ" b="1" dirty="0">
                <a:latin typeface="Arial Black" panose="020B0A04020102020204" pitchFamily="34" charset="0"/>
              </a:rPr>
              <a:t>الاول :</a:t>
            </a:r>
            <a:r>
              <a:rPr lang="ar-DZ" dirty="0" smtClean="0">
                <a:latin typeface="Arial Black" panose="020B0A04020102020204" pitchFamily="34" charset="0"/>
              </a:rPr>
              <a:t>تطور الموارد البشرية </a:t>
            </a:r>
          </a:p>
          <a:p>
            <a:pPr algn="r" rtl="1"/>
            <a:r>
              <a:rPr lang="ar-DZ" b="1" dirty="0">
                <a:latin typeface="Arial Black" panose="020B0A04020102020204" pitchFamily="34" charset="0"/>
              </a:rPr>
              <a:t>المطلب الثاني: </a:t>
            </a:r>
            <a:r>
              <a:rPr lang="ar-DZ" dirty="0" smtClean="0">
                <a:latin typeface="Arial Black" panose="020B0A04020102020204" pitchFamily="34" charset="0"/>
              </a:rPr>
              <a:t>تعريف الموارد البشرية </a:t>
            </a:r>
          </a:p>
          <a:p>
            <a:pPr algn="r" rtl="1"/>
            <a:r>
              <a:rPr lang="ar-DZ" b="1" dirty="0">
                <a:latin typeface="Arial Black" panose="020B0A04020102020204" pitchFamily="34" charset="0"/>
              </a:rPr>
              <a:t>المطلب الثالث: </a:t>
            </a:r>
            <a:r>
              <a:rPr lang="ar-DZ" dirty="0" smtClean="0">
                <a:latin typeface="Arial Black" panose="020B0A04020102020204" pitchFamily="34" charset="0"/>
              </a:rPr>
              <a:t>اهمية الموارد البشرية</a:t>
            </a:r>
          </a:p>
          <a:p>
            <a:pPr algn="r" rtl="1"/>
            <a:r>
              <a:rPr lang="ar-DZ" b="1" dirty="0">
                <a:latin typeface="Arial Black" panose="020B0A04020102020204" pitchFamily="34" charset="0"/>
              </a:rPr>
              <a:t>المطلب الرابع: </a:t>
            </a:r>
            <a:r>
              <a:rPr lang="ar-DZ" dirty="0" smtClean="0">
                <a:latin typeface="Arial Black" panose="020B0A04020102020204" pitchFamily="34" charset="0"/>
              </a:rPr>
              <a:t>اهداف الموارد البشرية </a:t>
            </a:r>
          </a:p>
          <a:p>
            <a:pPr algn="r" rtl="1"/>
            <a:r>
              <a:rPr lang="ar-DZ" sz="2600" b="1" dirty="0">
                <a:latin typeface="Arial Black" panose="020B0A04020102020204" pitchFamily="34" charset="0"/>
              </a:rPr>
              <a:t>المبحث الثاني: </a:t>
            </a:r>
            <a:r>
              <a:rPr lang="ar-DZ" sz="2600" b="1" u="sng" dirty="0" smtClean="0">
                <a:latin typeface="Arial Black" panose="020B0A04020102020204" pitchFamily="34" charset="0"/>
              </a:rPr>
              <a:t>دراسة حالة لشركة ابل</a:t>
            </a:r>
          </a:p>
          <a:p>
            <a:pPr algn="r" rtl="1"/>
            <a:r>
              <a:rPr lang="ar-DZ" b="1" dirty="0" smtClean="0">
                <a:latin typeface="Arial Black" panose="020B0A04020102020204" pitchFamily="34" charset="0"/>
              </a:rPr>
              <a:t>المطلب </a:t>
            </a:r>
            <a:r>
              <a:rPr lang="ar-DZ" b="1" dirty="0">
                <a:latin typeface="Arial Black" panose="020B0A04020102020204" pitchFamily="34" charset="0"/>
              </a:rPr>
              <a:t>الاول :</a:t>
            </a:r>
            <a:r>
              <a:rPr lang="ar-DZ" dirty="0" smtClean="0">
                <a:latin typeface="Arial Black" panose="020B0A04020102020204" pitchFamily="34" charset="0"/>
              </a:rPr>
              <a:t> سياسة شركة </a:t>
            </a:r>
            <a:r>
              <a:rPr lang="ar-DZ" b="1" dirty="0" smtClean="0">
                <a:latin typeface="Arial Black" panose="020B0A04020102020204" pitchFamily="34" charset="0"/>
              </a:rPr>
              <a:t>ابل </a:t>
            </a:r>
            <a:r>
              <a:rPr lang="ar-DZ" dirty="0" smtClean="0">
                <a:latin typeface="Arial Black" panose="020B0A04020102020204" pitchFamily="34" charset="0"/>
              </a:rPr>
              <a:t>في تسيير الموارد البشرية</a:t>
            </a:r>
            <a:endParaRPr lang="ar-DZ" b="1" dirty="0" smtClean="0">
              <a:latin typeface="Arial Black" panose="020B0A04020102020204" pitchFamily="34" charset="0"/>
            </a:endParaRPr>
          </a:p>
          <a:p>
            <a:pPr algn="r" rtl="1"/>
            <a:r>
              <a:rPr lang="ar-DZ" b="1" dirty="0">
                <a:latin typeface="Arial Black" panose="020B0A04020102020204" pitchFamily="34" charset="0"/>
              </a:rPr>
              <a:t>المطلب الثاني: </a:t>
            </a:r>
            <a:r>
              <a:rPr lang="ar-DZ" dirty="0" smtClean="0">
                <a:latin typeface="Arial Black" panose="020B0A04020102020204" pitchFamily="34" charset="0"/>
              </a:rPr>
              <a:t>استراتجية فريق عمل </a:t>
            </a:r>
            <a:r>
              <a:rPr lang="ar-DZ" b="1" dirty="0" smtClean="0">
                <a:latin typeface="Arial Black" panose="020B0A04020102020204" pitchFamily="34" charset="0"/>
              </a:rPr>
              <a:t>ابل </a:t>
            </a:r>
          </a:p>
          <a:p>
            <a:pPr algn="r" rtl="1"/>
            <a:r>
              <a:rPr lang="ar-DZ" b="1" dirty="0" smtClean="0">
                <a:latin typeface="Arial Black" panose="020B0A04020102020204" pitchFamily="34" charset="0"/>
              </a:rPr>
              <a:t>المطلب </a:t>
            </a:r>
            <a:r>
              <a:rPr lang="ar-DZ" b="1" dirty="0">
                <a:latin typeface="Arial Black" panose="020B0A04020102020204" pitchFamily="34" charset="0"/>
              </a:rPr>
              <a:t>الثالث :</a:t>
            </a:r>
            <a:r>
              <a:rPr lang="ar-DZ" dirty="0" smtClean="0">
                <a:latin typeface="Arial Black" panose="020B0A04020102020204" pitchFamily="34" charset="0"/>
              </a:rPr>
              <a:t>نجاحات شركة </a:t>
            </a:r>
            <a:r>
              <a:rPr lang="ar-DZ" b="1" dirty="0" smtClean="0">
                <a:latin typeface="Arial Black" panose="020B0A04020102020204" pitchFamily="34" charset="0"/>
              </a:rPr>
              <a:t>ابل </a:t>
            </a:r>
          </a:p>
          <a:p>
            <a:pPr algn="r" rtl="1"/>
            <a:r>
              <a:rPr lang="ar-DZ" sz="2600" b="1" dirty="0">
                <a:latin typeface="Arial Black" panose="020B0A04020102020204" pitchFamily="34" charset="0"/>
              </a:rPr>
              <a:t>المبحث الثالث: </a:t>
            </a:r>
            <a:r>
              <a:rPr lang="ar-DZ" sz="2600" b="1" u="sng" dirty="0" smtClean="0">
                <a:latin typeface="Arial Black" panose="020B0A04020102020204" pitchFamily="34" charset="0"/>
              </a:rPr>
              <a:t>دراسة حالة لشركة سامسونج </a:t>
            </a:r>
          </a:p>
          <a:p>
            <a:pPr algn="r" rtl="1"/>
            <a:r>
              <a:rPr lang="ar-DZ" b="1" dirty="0">
                <a:latin typeface="Arial Black" panose="020B0A04020102020204" pitchFamily="34" charset="0"/>
              </a:rPr>
              <a:t>المطلب الاول: </a:t>
            </a:r>
            <a:r>
              <a:rPr lang="ar-DZ" dirty="0" smtClean="0">
                <a:latin typeface="Arial Black" panose="020B0A04020102020204" pitchFamily="34" charset="0"/>
              </a:rPr>
              <a:t>سياسة شركة </a:t>
            </a:r>
            <a:r>
              <a:rPr lang="ar-DZ" b="1" dirty="0" smtClean="0">
                <a:latin typeface="Arial Black" panose="020B0A04020102020204" pitchFamily="34" charset="0"/>
              </a:rPr>
              <a:t>سامسونج </a:t>
            </a:r>
            <a:r>
              <a:rPr lang="ar-DZ" dirty="0" smtClean="0">
                <a:latin typeface="Arial Black" panose="020B0A04020102020204" pitchFamily="34" charset="0"/>
              </a:rPr>
              <a:t>في تسيير الموارد البشرية </a:t>
            </a:r>
          </a:p>
          <a:p>
            <a:pPr algn="r" rtl="1"/>
            <a:r>
              <a:rPr lang="ar-DZ" b="1" dirty="0">
                <a:latin typeface="Arial Black" panose="020B0A04020102020204" pitchFamily="34" charset="0"/>
              </a:rPr>
              <a:t>المطلب الثاني: </a:t>
            </a:r>
            <a:r>
              <a:rPr lang="ar-DZ" dirty="0" smtClean="0">
                <a:latin typeface="Arial Black" panose="020B0A04020102020204" pitchFamily="34" charset="0"/>
              </a:rPr>
              <a:t>نجاحات شركة </a:t>
            </a:r>
            <a:r>
              <a:rPr lang="ar-DZ" b="1" dirty="0" smtClean="0">
                <a:latin typeface="Arial Black" panose="020B0A04020102020204" pitchFamily="34" charset="0"/>
              </a:rPr>
              <a:t>سامسونج</a:t>
            </a:r>
          </a:p>
          <a:p>
            <a:pPr algn="r" rtl="1"/>
            <a:r>
              <a:rPr lang="ar-DZ" sz="3200" b="1" dirty="0" smtClean="0">
                <a:latin typeface="Arial Black" panose="020B0A04020102020204" pitchFamily="34" charset="0"/>
              </a:rPr>
              <a:t>الخاتمة </a:t>
            </a:r>
            <a:endParaRPr lang="fr-FR" sz="3200" b="1" dirty="0">
              <a:latin typeface="Arial Black" panose="020B0A04020102020204" pitchFamily="34" charset="0"/>
            </a:endParaRPr>
          </a:p>
        </p:txBody>
      </p:sp>
      <p:pic>
        <p:nvPicPr>
          <p:cNvPr id="6" name="Picture 5"/>
          <p:cNvPicPr>
            <a:picLocks noChangeAspect="1"/>
          </p:cNvPicPr>
          <p:nvPr/>
        </p:nvPicPr>
        <p:blipFill>
          <a:blip r:embed="rId2"/>
          <a:stretch>
            <a:fillRect/>
          </a:stretch>
        </p:blipFill>
        <p:spPr>
          <a:xfrm>
            <a:off x="373261" y="714733"/>
            <a:ext cx="3828620" cy="11046909"/>
          </a:xfrm>
          <a:prstGeom prst="rect">
            <a:avLst/>
          </a:prstGeom>
        </p:spPr>
      </p:pic>
    </p:spTree>
    <p:extLst>
      <p:ext uri="{BB962C8B-B14F-4D97-AF65-F5344CB8AC3E}">
        <p14:creationId xmlns:p14="http://schemas.microsoft.com/office/powerpoint/2010/main" val="140231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4400" u="sng" dirty="0">
                <a:latin typeface="Arial" panose="020B0604020202020204" pitchFamily="34" charset="0"/>
                <a:cs typeface="Arial" panose="020B0604020202020204" pitchFamily="34" charset="0"/>
              </a:rPr>
              <a:t>المقدمة</a:t>
            </a:r>
            <a:r>
              <a:rPr lang="ar-DZ" sz="4400" dirty="0">
                <a:latin typeface="Arial" panose="020B0604020202020204" pitchFamily="34" charset="0"/>
                <a:cs typeface="Arial" panose="020B0604020202020204" pitchFamily="34" charset="0"/>
              </a:rPr>
              <a:t>:</a:t>
            </a:r>
            <a:endParaRPr lang="fr-FR"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72880" y="1853248"/>
            <a:ext cx="8596668" cy="4182459"/>
          </a:xfrm>
        </p:spPr>
        <p:txBody>
          <a:bodyPr>
            <a:normAutofit/>
          </a:bodyPr>
          <a:lstStyle/>
          <a:p>
            <a:pPr marL="0" indent="0" algn="r" rtl="1">
              <a:buNone/>
            </a:pPr>
            <a:r>
              <a:rPr lang="ar-DZ" sz="1800" dirty="0"/>
              <a:t> </a:t>
            </a:r>
            <a:r>
              <a:rPr lang="ar-DZ" sz="1800" dirty="0" smtClean="0"/>
              <a:t>يعتبر </a:t>
            </a:r>
            <a:r>
              <a:rPr lang="ar-DZ" sz="1800" dirty="0"/>
              <a:t>المورد البشري احد اهم العوامل التي تساهم في تحقيق الميزة التنافسية التي يصعب تقليدها و من اجل مواجهة بيئة تتسم بحرب </a:t>
            </a:r>
            <a:r>
              <a:rPr lang="ar-DZ" sz="1800" dirty="0" smtClean="0"/>
              <a:t>المهارات </a:t>
            </a:r>
            <a:r>
              <a:rPr lang="ar-DZ" sz="1800" dirty="0"/>
              <a:t>وخطر النقص والندرة في الرؤساء أو العمال المميزين، يجب على</a:t>
            </a:r>
            <a:r>
              <a:rPr lang="fr-FR" sz="1800" dirty="0"/>
              <a:t> </a:t>
            </a:r>
            <a:r>
              <a:rPr lang="ar-DZ" sz="1800" dirty="0"/>
              <a:t>الشركات أن تميز نفسها بسياسة الموارد البشرية الجذابة </a:t>
            </a:r>
            <a:r>
              <a:rPr lang="ar-DZ" sz="1800" dirty="0" smtClean="0"/>
              <a:t>ودلك لجذب </a:t>
            </a:r>
            <a:r>
              <a:rPr lang="ar-DZ" sz="1800" dirty="0"/>
              <a:t>المرشحين والاحتفاظ </a:t>
            </a:r>
            <a:r>
              <a:rPr lang="ar-DZ" sz="1800" dirty="0" smtClean="0"/>
              <a:t>بالموظفين لاجل </a:t>
            </a:r>
            <a:r>
              <a:rPr lang="ar-DZ" sz="1800" dirty="0"/>
              <a:t>بالعمل على تطوير مختلف طرق الجذب والإستقطاب وليس هذا فقط بل أيضا المحافظة على هذه الموارد وحمايتها من إقتناصها من قبل المنافسين وذلك بتبني </a:t>
            </a:r>
            <a:r>
              <a:rPr lang="syr-SY" sz="1800" dirty="0"/>
              <a:t> </a:t>
            </a:r>
            <a:r>
              <a:rPr lang="ar-DZ" sz="1800" dirty="0" smtClean="0"/>
              <a:t>سياسة المحافظة واستقطاب الموارد </a:t>
            </a:r>
            <a:r>
              <a:rPr lang="ar-DZ" sz="1800" dirty="0"/>
              <a:t>البشرية التي </a:t>
            </a:r>
            <a:r>
              <a:rPr lang="syr-SY" sz="1800" dirty="0"/>
              <a:t> </a:t>
            </a:r>
            <a:r>
              <a:rPr lang="ar-DZ" sz="1800" dirty="0"/>
              <a:t>تحقق كل هذا للمؤسسة بالإضافة إلى زيادة ولاء الموارد البشرية، وهناك العديد من الشركات العالمية التي </a:t>
            </a:r>
            <a:r>
              <a:rPr lang="syr-SY" sz="1800" dirty="0"/>
              <a:t> </a:t>
            </a:r>
            <a:r>
              <a:rPr lang="ar-DZ" sz="1800" dirty="0" smtClean="0"/>
              <a:t>تعتمد على </a:t>
            </a:r>
            <a:r>
              <a:rPr lang="ar-DZ" sz="1800" dirty="0"/>
              <a:t>الموارد البشرية لما </a:t>
            </a:r>
            <a:r>
              <a:rPr lang="ar-DZ" sz="1800" dirty="0" smtClean="0"/>
              <a:t>لها من </a:t>
            </a:r>
            <a:r>
              <a:rPr lang="ar-DZ" sz="1800" dirty="0"/>
              <a:t>فوائد كثيرة ومن بين هذه الشركات </a:t>
            </a:r>
            <a:r>
              <a:rPr lang="ar-DZ" b="1" dirty="0" smtClean="0"/>
              <a:t>ابل</a:t>
            </a:r>
            <a:r>
              <a:rPr lang="ar-DZ" sz="1800" dirty="0" smtClean="0"/>
              <a:t> (</a:t>
            </a:r>
            <a:r>
              <a:rPr lang="fr-FR" sz="1800" dirty="0"/>
              <a:t>(</a:t>
            </a:r>
            <a:r>
              <a:rPr lang="fr-FR" sz="1800" b="1" dirty="0" err="1" smtClean="0"/>
              <a:t>steve</a:t>
            </a:r>
            <a:r>
              <a:rPr lang="fr-FR" sz="1800" b="1" dirty="0" smtClean="0"/>
              <a:t> jobs</a:t>
            </a:r>
            <a:r>
              <a:rPr lang="ar-DZ" sz="1800" b="1" dirty="0"/>
              <a:t> </a:t>
            </a:r>
            <a:r>
              <a:rPr lang="ar-DZ" sz="1800" dirty="0" smtClean="0"/>
              <a:t>و شركة </a:t>
            </a:r>
            <a:r>
              <a:rPr lang="ar-DZ" sz="1800" b="1" dirty="0" smtClean="0"/>
              <a:t>سامسونغ</a:t>
            </a:r>
            <a:r>
              <a:rPr lang="ar-DZ" sz="1800" dirty="0" smtClean="0"/>
              <a:t> (</a:t>
            </a:r>
            <a:r>
              <a:rPr lang="fr-FR" sz="1800" b="1" dirty="0" err="1" smtClean="0"/>
              <a:t>lee</a:t>
            </a:r>
            <a:r>
              <a:rPr lang="fr-FR" sz="1800" b="1" dirty="0" smtClean="0"/>
              <a:t> </a:t>
            </a:r>
            <a:r>
              <a:rPr lang="fr-FR" sz="1800" b="1" dirty="0" err="1" smtClean="0"/>
              <a:t>byung</a:t>
            </a:r>
            <a:r>
              <a:rPr lang="fr-FR" sz="1800" b="1" dirty="0" smtClean="0"/>
              <a:t> </a:t>
            </a:r>
            <a:r>
              <a:rPr lang="fr-FR" sz="1800" b="1" dirty="0" err="1" smtClean="0"/>
              <a:t>chul</a:t>
            </a:r>
            <a:r>
              <a:rPr lang="ar-DZ" sz="1800" dirty="0" smtClean="0"/>
              <a:t>) ومنه نطرح التساؤل </a:t>
            </a:r>
            <a:r>
              <a:rPr lang="ar-DZ" sz="1800" dirty="0"/>
              <a:t>التالي:</a:t>
            </a:r>
            <a:endParaRPr lang="ar-DZ" sz="1800" dirty="0" smtClean="0"/>
          </a:p>
          <a:p>
            <a:pPr marL="0" indent="0" algn="ctr" rtl="1">
              <a:buNone/>
            </a:pPr>
            <a:r>
              <a:rPr lang="ar-DZ" dirty="0"/>
              <a:t> </a:t>
            </a:r>
            <a:r>
              <a:rPr lang="ar-DZ" dirty="0" smtClean="0"/>
              <a:t>    </a:t>
            </a:r>
            <a:r>
              <a:rPr lang="ar-DZ" sz="1800" dirty="0" smtClean="0"/>
              <a:t> ماهو واقع تطبيق مختلف مفاهيم تسويق الموارد البشرية في كل من هذه الشركات الانف ذكرها؟ </a:t>
            </a:r>
          </a:p>
          <a:p>
            <a:pPr marL="0" indent="0" algn="r" rtl="1">
              <a:buNone/>
            </a:pPr>
            <a:endParaRPr lang="fr-FR" sz="1800" dirty="0" smtClean="0"/>
          </a:p>
        </p:txBody>
      </p:sp>
      <p:pic>
        <p:nvPicPr>
          <p:cNvPr id="4" name="Picture 3"/>
          <p:cNvPicPr>
            <a:picLocks noChangeAspect="1"/>
          </p:cNvPicPr>
          <p:nvPr/>
        </p:nvPicPr>
        <p:blipFill>
          <a:blip r:embed="rId2"/>
          <a:stretch>
            <a:fillRect/>
          </a:stretch>
        </p:blipFill>
        <p:spPr>
          <a:xfrm>
            <a:off x="309152" y="4562429"/>
            <a:ext cx="1378246" cy="1850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056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377" y="3111077"/>
            <a:ext cx="9404723" cy="1400530"/>
          </a:xfrm>
        </p:spPr>
        <p:txBody>
          <a:bodyPr/>
          <a:lstStyle/>
          <a:p>
            <a:pPr algn="ctr"/>
            <a:r>
              <a:rPr lang="ar-DZ" sz="5400" b="1" u="sng" dirty="0">
                <a:latin typeface="Algerian" panose="04020705040A02060702" pitchFamily="82" charset="0"/>
              </a:rPr>
              <a:t>المبحث الاول </a:t>
            </a:r>
            <a:r>
              <a:rPr lang="ar-DZ" sz="5400" dirty="0">
                <a:latin typeface="Algerian" panose="04020705040A02060702" pitchFamily="82" charset="0"/>
              </a:rPr>
              <a:t>: ماهية الموارد البشرية</a:t>
            </a:r>
            <a:endParaRPr lang="fr-FR" sz="5400" dirty="0">
              <a:latin typeface="Algerian" panose="04020705040A02060702" pitchFamily="82" charset="0"/>
            </a:endParaRPr>
          </a:p>
        </p:txBody>
      </p:sp>
    </p:spTree>
    <p:extLst>
      <p:ext uri="{BB962C8B-B14F-4D97-AF65-F5344CB8AC3E}">
        <p14:creationId xmlns:p14="http://schemas.microsoft.com/office/powerpoint/2010/main" val="262910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DZ" sz="4400" dirty="0" smtClean="0">
                <a:latin typeface="Arial" panose="020B0604020202020204" pitchFamily="34" charset="0"/>
                <a:cs typeface="Arial" panose="020B0604020202020204" pitchFamily="34" charset="0"/>
              </a:rPr>
              <a:t>تطور </a:t>
            </a:r>
            <a:r>
              <a:rPr lang="ar-DZ" sz="4400" dirty="0">
                <a:latin typeface="Arial" panose="020B0604020202020204" pitchFamily="34" charset="0"/>
                <a:cs typeface="Arial" panose="020B0604020202020204" pitchFamily="34" charset="0"/>
              </a:rPr>
              <a:t>الموارد البشرية:</a:t>
            </a:r>
            <a:endParaRPr lang="fr-FR" sz="44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103313" y="2115091"/>
            <a:ext cx="8947150" cy="4070856"/>
          </a:xfrm>
          <a:prstGeom prst="rect">
            <a:avLst/>
          </a:prstGeom>
        </p:spPr>
      </p:pic>
    </p:spTree>
    <p:extLst>
      <p:ext uri="{BB962C8B-B14F-4D97-AF65-F5344CB8AC3E}">
        <p14:creationId xmlns:p14="http://schemas.microsoft.com/office/powerpoint/2010/main" val="3855740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9778" y="0"/>
            <a:ext cx="6432222" cy="6858000"/>
          </a:xfrm>
        </p:spPr>
      </p:pic>
      <p:pic>
        <p:nvPicPr>
          <p:cNvPr id="5" name="Picture 4"/>
          <p:cNvPicPr>
            <a:picLocks noChangeAspect="1"/>
          </p:cNvPicPr>
          <p:nvPr/>
        </p:nvPicPr>
        <p:blipFill>
          <a:blip r:embed="rId3"/>
          <a:stretch>
            <a:fillRect/>
          </a:stretch>
        </p:blipFill>
        <p:spPr>
          <a:xfrm>
            <a:off x="0" y="0"/>
            <a:ext cx="5759778" cy="6974958"/>
          </a:xfrm>
          <a:prstGeom prst="rect">
            <a:avLst/>
          </a:prstGeom>
        </p:spPr>
      </p:pic>
    </p:spTree>
    <p:extLst>
      <p:ext uri="{BB962C8B-B14F-4D97-AF65-F5344CB8AC3E}">
        <p14:creationId xmlns:p14="http://schemas.microsoft.com/office/powerpoint/2010/main" val="1747281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4400" dirty="0" smtClean="0">
                <a:latin typeface="Arial" panose="020B0604020202020204" pitchFamily="34" charset="0"/>
                <a:cs typeface="Arial" panose="020B0604020202020204" pitchFamily="34" charset="0"/>
              </a:rPr>
              <a:t>اهمية الموارد </a:t>
            </a:r>
            <a:r>
              <a:rPr lang="ar-DZ" sz="4400" dirty="0">
                <a:latin typeface="Arial" panose="020B0604020202020204" pitchFamily="34" charset="0"/>
                <a:cs typeface="Arial" panose="020B0604020202020204" pitchFamily="34" charset="0"/>
              </a:rPr>
              <a:t>البشرية:</a:t>
            </a:r>
            <a:endParaRPr lang="fr-FR" sz="4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825625"/>
            <a:ext cx="8729313" cy="4351338"/>
          </a:xfrm>
        </p:spPr>
        <p:txBody>
          <a:bodyPr>
            <a:normAutofit/>
          </a:bodyPr>
          <a:lstStyle/>
          <a:p>
            <a:pPr algn="r" rtl="1"/>
            <a:endParaRPr lang="ar-DZ" dirty="0"/>
          </a:p>
          <a:p>
            <a:pPr algn="r" rtl="1"/>
            <a:r>
              <a:rPr lang="ar-DZ" sz="1900" dirty="0" smtClean="0"/>
              <a:t> </a:t>
            </a:r>
            <a:r>
              <a:rPr lang="ar-DZ" sz="1700" dirty="0" smtClean="0"/>
              <a:t>تبرز أهمية وظيفة الموارد البشرية في المؤسسة في اعداد وتهيئة الموارد البشرية بالتخصصات والمؤهلات المتنوعة وضمان التسيير الحسن الذي يؤدي إلى النهوض بالانتاج من حيث الكم والنوع، ويمكننا تلخيص هذه الاهمية في الجوانب التالية: </a:t>
            </a:r>
          </a:p>
          <a:p>
            <a:pPr algn="r" rtl="1"/>
            <a:r>
              <a:rPr lang="ar-DZ" sz="1700" dirty="0" smtClean="0"/>
              <a:t>توفير </a:t>
            </a:r>
            <a:r>
              <a:rPr lang="ar-DZ" sz="1700" dirty="0"/>
              <a:t>جميع الوسائل </a:t>
            </a:r>
            <a:r>
              <a:rPr lang="ar-DZ" sz="1700" dirty="0" smtClean="0"/>
              <a:t>والاجراءات </a:t>
            </a:r>
            <a:r>
              <a:rPr lang="ar-DZ" sz="1700" dirty="0"/>
              <a:t>المتعلقة </a:t>
            </a:r>
            <a:r>
              <a:rPr lang="ar-DZ" sz="1700" dirty="0" smtClean="0"/>
              <a:t>بالافراد </a:t>
            </a:r>
            <a:r>
              <a:rPr lang="ar-DZ" sz="1700" dirty="0"/>
              <a:t>العاملين من </a:t>
            </a:r>
            <a:r>
              <a:rPr lang="ar-DZ" sz="1700" dirty="0" smtClean="0"/>
              <a:t>خلال </a:t>
            </a:r>
            <a:r>
              <a:rPr lang="ar-DZ" sz="1700" dirty="0"/>
              <a:t>إعداد البرامج </a:t>
            </a:r>
            <a:r>
              <a:rPr lang="ar-DZ" sz="1700" dirty="0" smtClean="0"/>
              <a:t>التدريبية</a:t>
            </a:r>
            <a:r>
              <a:rPr lang="ar-DZ" sz="1700" dirty="0"/>
              <a:t> </a:t>
            </a:r>
            <a:endParaRPr lang="fr-FR" sz="1700" dirty="0" smtClean="0"/>
          </a:p>
          <a:p>
            <a:pPr algn="r" rtl="1"/>
            <a:r>
              <a:rPr lang="ar-DZ" sz="1700" dirty="0" smtClean="0"/>
              <a:t> الاجور </a:t>
            </a:r>
            <a:r>
              <a:rPr lang="ar-DZ" sz="1700" dirty="0"/>
              <a:t>والرواتب والحوافز </a:t>
            </a:r>
            <a:r>
              <a:rPr lang="ar-DZ" sz="1700" dirty="0" smtClean="0"/>
              <a:t>لضمان الاداء </a:t>
            </a:r>
            <a:r>
              <a:rPr lang="ar-DZ" sz="1700" dirty="0"/>
              <a:t>ا</a:t>
            </a:r>
            <a:r>
              <a:rPr lang="ar-DZ" sz="1700" dirty="0" smtClean="0"/>
              <a:t>لافضل </a:t>
            </a:r>
            <a:r>
              <a:rPr lang="ar-DZ" sz="1700" dirty="0"/>
              <a:t>وزيادة </a:t>
            </a:r>
            <a:r>
              <a:rPr lang="ar-DZ" sz="1700" dirty="0" smtClean="0"/>
              <a:t>الانتاجية</a:t>
            </a:r>
            <a:r>
              <a:rPr lang="ar-DZ" sz="1700" dirty="0"/>
              <a:t>.</a:t>
            </a:r>
          </a:p>
          <a:p>
            <a:pPr algn="r" rtl="1"/>
            <a:r>
              <a:rPr lang="ar-DZ" sz="1700" dirty="0" smtClean="0"/>
              <a:t>التنسيق </a:t>
            </a:r>
            <a:r>
              <a:rPr lang="ar-DZ" sz="1700" dirty="0"/>
              <a:t>بين الوحدات </a:t>
            </a:r>
            <a:r>
              <a:rPr lang="ar-DZ" sz="1700" dirty="0" smtClean="0"/>
              <a:t>الادارية </a:t>
            </a:r>
            <a:r>
              <a:rPr lang="ar-DZ" sz="1700" dirty="0"/>
              <a:t>والنشاطات المتعلقة </a:t>
            </a:r>
            <a:r>
              <a:rPr lang="ar-DZ" sz="1700" dirty="0" smtClean="0"/>
              <a:t>بالافراد </a:t>
            </a:r>
            <a:r>
              <a:rPr lang="ar-DZ" sz="1700" dirty="0"/>
              <a:t>والعاملين من </a:t>
            </a:r>
            <a:r>
              <a:rPr lang="ar-DZ" sz="1700" dirty="0" smtClean="0"/>
              <a:t>خلال </a:t>
            </a:r>
            <a:r>
              <a:rPr lang="ar-DZ" sz="1700" dirty="0"/>
              <a:t>مناقشة </a:t>
            </a:r>
            <a:r>
              <a:rPr lang="ar-DZ" sz="1700" dirty="0" smtClean="0"/>
              <a:t>النشاطات الادارات </a:t>
            </a:r>
            <a:r>
              <a:rPr lang="ar-DZ" sz="1700" dirty="0"/>
              <a:t>التنفيذية حول هذه </a:t>
            </a:r>
            <a:r>
              <a:rPr lang="ar-DZ" sz="1700" dirty="0" smtClean="0"/>
              <a:t> النشاطات</a:t>
            </a:r>
            <a:r>
              <a:rPr lang="ar-DZ" sz="1700" dirty="0"/>
              <a:t>.</a:t>
            </a:r>
          </a:p>
          <a:p>
            <a:pPr algn="r" rtl="1"/>
            <a:r>
              <a:rPr lang="ar-DZ" sz="1700" dirty="0" smtClean="0"/>
              <a:t> </a:t>
            </a:r>
            <a:r>
              <a:rPr lang="ar-DZ" sz="1700" dirty="0"/>
              <a:t>المساعدة على كشف الصعوبات والمشاكل األساسية المتعلقة باألفراد العاملين والمؤثرة على فعالية المؤسسة.</a:t>
            </a:r>
          </a:p>
          <a:p>
            <a:pPr algn="r" rtl="1"/>
            <a:r>
              <a:rPr lang="ar-DZ" sz="1700" dirty="0" smtClean="0"/>
              <a:t> </a:t>
            </a:r>
            <a:r>
              <a:rPr lang="ar-DZ" sz="1700" dirty="0"/>
              <a:t>تساعد </a:t>
            </a:r>
            <a:r>
              <a:rPr lang="ar-DZ" sz="1700" dirty="0" smtClean="0"/>
              <a:t>على كشف و تشخيص </a:t>
            </a:r>
            <a:r>
              <a:rPr lang="ar-DZ" sz="1700" dirty="0"/>
              <a:t>الكفاءات التنظيمية والفعالية وكذلك المؤشرات لقياس كفاءة </a:t>
            </a:r>
            <a:r>
              <a:rPr lang="ar-DZ" sz="1700" dirty="0" smtClean="0"/>
              <a:t>الأداء ومعدلات </a:t>
            </a:r>
            <a:r>
              <a:rPr lang="ar-DZ" sz="1700" dirty="0"/>
              <a:t>الحوادث في العمل </a:t>
            </a:r>
            <a:r>
              <a:rPr lang="ar-DZ" sz="1700" dirty="0" smtClean="0"/>
              <a:t>ومعدلات </a:t>
            </a:r>
            <a:r>
              <a:rPr lang="ar-DZ" sz="1700" dirty="0"/>
              <a:t>الشكاوي والتنظيمات، </a:t>
            </a:r>
            <a:r>
              <a:rPr lang="ar-DZ" sz="1700" dirty="0" smtClean="0"/>
              <a:t>ومعدلات </a:t>
            </a:r>
            <a:r>
              <a:rPr lang="ar-DZ" sz="1700" dirty="0"/>
              <a:t>التأخر والغيابات من </a:t>
            </a:r>
            <a:r>
              <a:rPr lang="ar-DZ" sz="1700" dirty="0" smtClean="0"/>
              <a:t>خلال </a:t>
            </a:r>
            <a:r>
              <a:rPr lang="ar-DZ" sz="1700" dirty="0"/>
              <a:t>بعض الوسائل </a:t>
            </a:r>
            <a:r>
              <a:rPr lang="ar-DZ" sz="1700" dirty="0" smtClean="0"/>
              <a:t>بالافراد </a:t>
            </a:r>
            <a:r>
              <a:rPr lang="ar-DZ" sz="1700" dirty="0"/>
              <a:t>العاملين.</a:t>
            </a:r>
          </a:p>
          <a:p>
            <a:pPr algn="r" rtl="1"/>
            <a:endParaRPr lang="fr-FR" sz="1700" dirty="0"/>
          </a:p>
        </p:txBody>
      </p:sp>
    </p:spTree>
    <p:extLst>
      <p:ext uri="{BB962C8B-B14F-4D97-AF65-F5344CB8AC3E}">
        <p14:creationId xmlns:p14="http://schemas.microsoft.com/office/powerpoint/2010/main" val="257283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DZ" sz="4400" dirty="0" smtClean="0">
                <a:latin typeface="Arial" panose="020B0604020202020204" pitchFamily="34" charset="0"/>
                <a:cs typeface="Arial" panose="020B0604020202020204" pitchFamily="34" charset="0"/>
              </a:rPr>
              <a:t>اهداف الموارد البشرية </a:t>
            </a:r>
            <a:r>
              <a:rPr lang="ar-DZ" sz="4400" dirty="0">
                <a:latin typeface="Arial" panose="020B0604020202020204" pitchFamily="34" charset="0"/>
                <a:cs typeface="Arial" panose="020B0604020202020204" pitchFamily="34" charset="0"/>
              </a:rPr>
              <a:t>:</a:t>
            </a:r>
            <a:endParaRPr lang="fr-FR" sz="4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857050"/>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489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280" y="2865980"/>
            <a:ext cx="9404723" cy="1400530"/>
          </a:xfrm>
        </p:spPr>
        <p:txBody>
          <a:bodyPr/>
          <a:lstStyle/>
          <a:p>
            <a:pPr algn="ctr"/>
            <a:r>
              <a:rPr lang="ar-DZ" sz="5400" b="1" u="sng" dirty="0">
                <a:latin typeface="Algerian" panose="04020705040A02060702" pitchFamily="82" charset="0"/>
              </a:rPr>
              <a:t>المبحث الثاني </a:t>
            </a:r>
            <a:r>
              <a:rPr lang="ar-DZ" sz="5400" dirty="0">
                <a:latin typeface="Algerian" panose="04020705040A02060702" pitchFamily="82" charset="0"/>
              </a:rPr>
              <a:t>: دراسة حالة لشركة </a:t>
            </a:r>
            <a:r>
              <a:rPr lang="ar-DZ" sz="5400" b="1" dirty="0">
                <a:latin typeface="Algerian" panose="04020705040A02060702" pitchFamily="82" charset="0"/>
              </a:rPr>
              <a:t>ابل</a:t>
            </a:r>
            <a:endParaRPr lang="fr-FR" sz="5400" b="1" dirty="0">
              <a:latin typeface="Algerian" panose="04020705040A02060702" pitchFamily="82" charset="0"/>
            </a:endParaRPr>
          </a:p>
        </p:txBody>
      </p:sp>
    </p:spTree>
    <p:extLst>
      <p:ext uri="{BB962C8B-B14F-4D97-AF65-F5344CB8AC3E}">
        <p14:creationId xmlns:p14="http://schemas.microsoft.com/office/powerpoint/2010/main" val="173521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245</TotalTime>
  <Words>1188</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Algerian</vt:lpstr>
      <vt:lpstr>Arabic Typesetting</vt:lpstr>
      <vt:lpstr>Arial</vt:lpstr>
      <vt:lpstr>Arial Black</vt:lpstr>
      <vt:lpstr>Century Gothic</vt:lpstr>
      <vt:lpstr>Estrangelo Edessa</vt:lpstr>
      <vt:lpstr>Montserrat</vt:lpstr>
      <vt:lpstr>Times New Roman</vt:lpstr>
      <vt:lpstr>Wingdings 3</vt:lpstr>
      <vt:lpstr>Ion</vt:lpstr>
      <vt:lpstr>الجمهورية الجزائرية الديمقراطية الشعبية  وزارة التعليم العالي و البحث العلمي</vt:lpstr>
      <vt:lpstr>خطة البحث </vt:lpstr>
      <vt:lpstr>المقدمة:</vt:lpstr>
      <vt:lpstr>المبحث الاول : ماهية الموارد البشرية</vt:lpstr>
      <vt:lpstr>تطور الموارد البشرية:</vt:lpstr>
      <vt:lpstr>PowerPoint Presentation</vt:lpstr>
      <vt:lpstr>اهمية الموارد البشرية:</vt:lpstr>
      <vt:lpstr>اهداف الموارد البشرية :</vt:lpstr>
      <vt:lpstr>المبحث الثاني : دراسة حالة لشركة ابل</vt:lpstr>
      <vt:lpstr>Apple’s HR Strategy:  </vt:lpstr>
      <vt:lpstr>Team Work Strategy of Apple:  </vt:lpstr>
      <vt:lpstr>Apple Successes: </vt:lpstr>
      <vt:lpstr>المبحث الثالث : دراسة حالة لشركة سامسونج</vt:lpstr>
      <vt:lpstr>سياسة شركة سامسونج في تسيير الموارد البشرية </vt:lpstr>
      <vt:lpstr>نجاحات شركة سامسونج:</vt:lpstr>
      <vt:lpstr>الخاتمة: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djalil</dc:creator>
  <cp:lastModifiedBy>djalil</cp:lastModifiedBy>
  <cp:revision>36</cp:revision>
  <dcterms:created xsi:type="dcterms:W3CDTF">2023-10-11T09:52:19Z</dcterms:created>
  <dcterms:modified xsi:type="dcterms:W3CDTF">2023-10-13T13:59:36Z</dcterms:modified>
</cp:coreProperties>
</file>