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65" r:id="rId3"/>
    <p:sldId id="298" r:id="rId4"/>
    <p:sldId id="299" r:id="rId5"/>
    <p:sldId id="300" r:id="rId6"/>
    <p:sldId id="301" r:id="rId7"/>
    <p:sldId id="302" r:id="rId8"/>
    <p:sldId id="304" r:id="rId9"/>
    <p:sldId id="303" r:id="rId10"/>
    <p:sldId id="305" r:id="rId11"/>
    <p:sldId id="306" r:id="rId12"/>
    <p:sldId id="307" r:id="rId13"/>
    <p:sldId id="309" r:id="rId14"/>
    <p:sldId id="271" r:id="rId15"/>
    <p:sldId id="308" r:id="rId16"/>
    <p:sldId id="292" r:id="rId17"/>
    <p:sldId id="29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3C80-AFC7-456D-88BD-9A83C534E0F9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50914-4AE6-4640-BA0E-49D811A15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50914-4AE6-4640-BA0E-49D811A1516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A674-A6C6-424D-BE99-8C97AAADF096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AD83-1701-4047-8595-08F8AF6DB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113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Université de Constantine-annexe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Oum Bouaghi - Cours de Cytologie Première année </a:t>
            </a:r>
            <a:r>
              <a:rPr lang="fr-FR" dirty="0"/>
              <a:t>m</a:t>
            </a:r>
            <a:r>
              <a:rPr lang="fr-FR" dirty="0" smtClean="0"/>
              <a:t>édecine</a:t>
            </a:r>
            <a:endParaRPr lang="fr-FR" dirty="0"/>
          </a:p>
        </p:txBody>
      </p:sp>
      <p:pic>
        <p:nvPicPr>
          <p:cNvPr id="5" name="Picture 2" descr="C:\Users\EL-KIMA\Downloads\cyto1an-introduction\cyto1an-introduction-page-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286807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Organisation du  vivant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EL-KIMA\Pictures\Cellule de biologie Robert Hoo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000528" cy="3857652"/>
          </a:xfrm>
          <a:prstGeom prst="rect">
            <a:avLst/>
          </a:prstGeom>
          <a:noFill/>
        </p:spPr>
      </p:pic>
      <p:pic>
        <p:nvPicPr>
          <p:cNvPr id="5123" name="Picture 3" descr="C:\Users\EL-KIMA\Pictures\Cellule biologie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3571900" cy="38576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1714488"/>
            <a:ext cx="76438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Observation à l'origine du mot cellule</a:t>
            </a:r>
            <a:endParaRPr lang="fr-FR" sz="3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214810" y="221455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286116" y="2500306"/>
            <a:ext cx="128588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357554" y="4786322"/>
            <a:ext cx="1643074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800" dirty="0" smtClean="0"/>
              <a:t>                          </a:t>
            </a:r>
            <a:br>
              <a:rPr lang="fr-FR" sz="2800" dirty="0" smtClean="0"/>
            </a:br>
            <a:r>
              <a:rPr lang="fr-FR" sz="2800" dirty="0" smtClean="0"/>
              <a:t>                                 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La théorie cellulaire</a:t>
            </a:r>
            <a:br>
              <a:rPr lang="fr-FR" sz="28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 Narrow" pitchFamily="34" charset="0"/>
              </a:rPr>
              <a:t>Les cellules sont les unités fondamentales du vivant .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Tous les organismes sont composés d’une ou plusieurs cellules.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Toutes les cellules proviennent  de cellules préexistante par division</a:t>
            </a:r>
            <a:endParaRPr lang="fr-FR" sz="2400" dirty="0">
              <a:latin typeface="Arial Narrow" pitchFamily="34" charset="0"/>
            </a:endParaRPr>
          </a:p>
        </p:txBody>
      </p:sp>
      <p:pic>
        <p:nvPicPr>
          <p:cNvPr id="6147" name="Picture 3" descr="C:\Users\EL-KIMA\Pictures\Otganite cellulaire 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47938"/>
            <a:ext cx="5500726" cy="34528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Classification des êtres vivants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301038" cy="4929222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Bactéries                 Amibe, Paramécie            Animaux             végétaux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28596" y="1857364"/>
            <a:ext cx="4286280" cy="71438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Organismes unicellulaires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000628" y="1857364"/>
            <a:ext cx="3714776" cy="7143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Organismes pluricellulaires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643174" y="1142984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43438" y="1142984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8596" y="3000372"/>
            <a:ext cx="1857388" cy="57150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Cellules</a:t>
            </a:r>
          </a:p>
          <a:p>
            <a:pPr algn="ctr"/>
            <a:r>
              <a:rPr lang="fr-FR" dirty="0" smtClean="0"/>
              <a:t>Procaryotes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571736" y="3000372"/>
            <a:ext cx="2143140" cy="57150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Cellules</a:t>
            </a:r>
          </a:p>
          <a:p>
            <a:pPr algn="ctr"/>
            <a:r>
              <a:rPr lang="fr-FR" dirty="0" smtClean="0"/>
              <a:t>Eucaryotes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1286646" y="2786058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3572662" y="2786058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>
            <a:off x="1322365" y="37496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3322629" y="37496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EL-KIMA\Pictures\Bactéries  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429132"/>
            <a:ext cx="1500197" cy="2000264"/>
          </a:xfrm>
          <a:prstGeom prst="rect">
            <a:avLst/>
          </a:prstGeom>
          <a:noFill/>
        </p:spPr>
      </p:pic>
      <p:pic>
        <p:nvPicPr>
          <p:cNvPr id="7171" name="Picture 3" descr="C:\Users\EL-KIMA\Pictures\Paramécie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429132"/>
            <a:ext cx="1285884" cy="2000264"/>
          </a:xfrm>
          <a:prstGeom prst="rect">
            <a:avLst/>
          </a:prstGeom>
          <a:noFill/>
        </p:spPr>
      </p:pic>
      <p:pic>
        <p:nvPicPr>
          <p:cNvPr id="7172" name="Picture 4" descr="C:\Users\EL-KIMA\Pictures\Ambie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429132"/>
            <a:ext cx="1309687" cy="2000264"/>
          </a:xfrm>
          <a:prstGeom prst="rect">
            <a:avLst/>
          </a:prstGeom>
          <a:noFill/>
        </p:spPr>
      </p:pic>
      <p:cxnSp>
        <p:nvCxnSpPr>
          <p:cNvPr id="39" name="Connecteur droit avec flèche 38"/>
          <p:cNvCxnSpPr>
            <a:endCxn id="7172" idx="0"/>
          </p:cNvCxnSpPr>
          <p:nvPr/>
        </p:nvCxnSpPr>
        <p:spPr>
          <a:xfrm rot="10800000" flipV="1">
            <a:off x="2797952" y="4214818"/>
            <a:ext cx="2738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 flipH="1">
            <a:off x="4143372" y="414338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1393009" y="432197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29190" y="3000372"/>
            <a:ext cx="3786214" cy="5715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Cellules Eucaryotes</a:t>
            </a:r>
            <a:endParaRPr lang="fr-FR" dirty="0"/>
          </a:p>
        </p:txBody>
      </p:sp>
      <p:pic>
        <p:nvPicPr>
          <p:cNvPr id="7174" name="Picture 6" descr="C:\Users\EL-KIMA\Pictures\Cellule eucaryotes animale- végét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429132"/>
            <a:ext cx="3571900" cy="2143140"/>
          </a:xfrm>
          <a:prstGeom prst="rect">
            <a:avLst/>
          </a:prstGeom>
          <a:noFill/>
        </p:spPr>
      </p:pic>
      <p:cxnSp>
        <p:nvCxnSpPr>
          <p:cNvPr id="52" name="Connecteur droit avec flèche 51"/>
          <p:cNvCxnSpPr/>
          <p:nvPr/>
        </p:nvCxnSpPr>
        <p:spPr>
          <a:xfrm rot="5400000">
            <a:off x="6465110" y="2821778"/>
            <a:ext cx="50006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5400000">
            <a:off x="5857884" y="364331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rot="16200000" flipH="1">
            <a:off x="7250925" y="3679033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Cellules eucaryotes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69" cy="450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Niveau d’organisation</a:t>
            </a:r>
            <a:endParaRPr lang="fr-FR" dirty="0"/>
          </a:p>
        </p:txBody>
      </p:sp>
      <p:pic>
        <p:nvPicPr>
          <p:cNvPr id="16386" name="Picture 2" descr="C:\Users\EL-KIMA\Downloads\cyto1an-introduction\cyto1an-introduction-page-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7224" y="2285992"/>
            <a:ext cx="285752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4" y="357166"/>
          <a:ext cx="8153429" cy="590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4" y="357166"/>
                        <a:ext cx="8153429" cy="5905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37890" name="Picture 2" descr="C:\Users\EL-KIMA\Downloads\cyto1an-introduction\cyto1an-introduction-page-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Dr. KHELFAOUI Ahlem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5778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                       Page </a:t>
            </a:r>
            <a:r>
              <a:rPr lang="fr-FR" dirty="0" err="1" smtClean="0"/>
              <a:t>Facebook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8" name="Image 7" descr="C:\Users\EL-KIMA\Downloads\Screenshot_20231009-224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smtClean="0"/>
              <a:t>                            </a:t>
            </a:r>
            <a:r>
              <a:rPr lang="fr-FR" sz="40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40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à la Cytologie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La cytologie est l’étude de la structure et de la physiologie de la cellule  « </a:t>
            </a:r>
            <a:r>
              <a:rPr lang="fr-FR" sz="3100" dirty="0" smtClean="0">
                <a:solidFill>
                  <a:srgbClr val="FFFF00"/>
                </a:solidFill>
              </a:rPr>
              <a:t>animale  ou végétale </a:t>
            </a:r>
            <a:r>
              <a:rPr lang="fr-FR" sz="3100" dirty="0" smtClean="0"/>
              <a:t>» elle étudie les cellules et leurs organites selon deux aspects:</a:t>
            </a:r>
            <a:br>
              <a:rPr lang="fr-FR" sz="3100" dirty="0" smtClean="0"/>
            </a:br>
            <a:r>
              <a:rPr lang="fr-FR" sz="3100" dirty="0" smtClean="0"/>
              <a:t> l'aspect morphologique et l'aspect fonctionnel.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                                     </a:t>
            </a:r>
            <a:br>
              <a:rPr lang="fr-FR" dirty="0" smtClean="0"/>
            </a:br>
            <a:r>
              <a:rPr lang="fr-FR" dirty="0" smtClean="0"/>
              <a:t>                                                 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643174" y="4000504"/>
            <a:ext cx="50006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8229600" cy="24826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fr-FR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'aspect morphologique</a:t>
            </a:r>
            <a:r>
              <a:rPr lang="fr-FR" sz="3600" dirty="0" smtClean="0"/>
              <a:t>: c’est la taille, la forme  et l’arrangement des cellules.</a:t>
            </a:r>
            <a:br>
              <a:rPr lang="fr-FR" sz="3600" dirty="0" smtClean="0"/>
            </a:br>
            <a:r>
              <a:rPr lang="fr-FR" sz="3600" dirty="0" smtClean="0"/>
              <a:t> </a:t>
            </a:r>
            <a:r>
              <a:rPr lang="fr-FR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L'aspect fonctionnel: </a:t>
            </a:r>
            <a:r>
              <a:rPr lang="fr-FR" sz="3600" dirty="0" smtClean="0"/>
              <a:t>processus vitaux qui s’y déroulent; reproduction, métabolisme, homéostasie, communication, survie et mort.</a:t>
            </a:r>
            <a:endParaRPr lang="fr-FR" sz="3600" dirty="0"/>
          </a:p>
        </p:txBody>
      </p:sp>
      <p:pic>
        <p:nvPicPr>
          <p:cNvPr id="40962" name="Picture 2" descr="C:\Users\EL-KIMA\Pictures\téléchargemen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8215370" cy="3214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Caractères généraux des cellules eucaryotes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5778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fr-FR" sz="1800" b="1" u="sng" dirty="0" smtClean="0">
                <a:solidFill>
                  <a:srgbClr val="FFFF00"/>
                </a:solidFill>
              </a:rPr>
              <a:t>Taille: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8-12µm (petite)            celles. Sanguines.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20-50 µm (moyenne)              celles. Intestinales. Gastriques, hépatiques.</a:t>
            </a:r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100-200µm (grande)               celles. Musculaires, mégacaryocyte.</a:t>
            </a:r>
          </a:p>
          <a:p>
            <a:pPr>
              <a:buNone/>
            </a:pPr>
            <a:r>
              <a:rPr lang="fr-FR" sz="1800" b="1" u="sng" dirty="0" smtClean="0">
                <a:solidFill>
                  <a:srgbClr val="FFFF00"/>
                </a:solidFill>
              </a:rPr>
              <a:t>Forme:</a:t>
            </a:r>
          </a:p>
          <a:p>
            <a:pPr>
              <a:buNone/>
            </a:pPr>
            <a:r>
              <a:rPr lang="fr-FR" sz="1800" dirty="0" smtClean="0"/>
              <a:t>Pavimenteuse                Cubique            Prismatique               Polygonale</a:t>
            </a:r>
          </a:p>
          <a:p>
            <a:pPr>
              <a:buNone/>
            </a:pPr>
            <a:r>
              <a:rPr lang="fr-FR" sz="1800" dirty="0" smtClean="0"/>
              <a:t>Sphérique                      Pyramidale                 </a:t>
            </a:r>
            <a:endParaRPr lang="fr-FR" sz="1800" dirty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571736" y="22145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071802" y="250030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071802" y="285749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2910" y="392906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71472" y="4214818"/>
            <a:ext cx="392909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86" name="Picture 2" descr="C:\Users\EL-KIMA\Pictures\epiderme-derme-sous-cut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3929090" cy="200026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786314" y="4143380"/>
            <a:ext cx="371477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Picture 2" descr="C:\Users\EL-KIMA\Pictures\Tissu adipeau 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3714776" cy="2000264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5500694" y="4286256"/>
            <a:ext cx="1643074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Tissu adipeux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429256" y="6357958"/>
            <a:ext cx="2286016" cy="2857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Arrondies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00100" y="4429132"/>
            <a:ext cx="1500198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Epiderme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42910" y="6286520"/>
            <a:ext cx="2286016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Pavimenteuse</a:t>
            </a:r>
            <a:endParaRPr lang="fr-FR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Caractères généraux des cellules eucaryotes</a:t>
            </a:r>
            <a:endParaRPr lang="fr-FR" sz="3200" dirty="0"/>
          </a:p>
        </p:txBody>
      </p:sp>
      <p:pic>
        <p:nvPicPr>
          <p:cNvPr id="1026" name="Picture 2" descr="C:\Users\EL-KIMA\Pictures\images épithélium glandulair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14776" cy="1743075"/>
          </a:xfrm>
          <a:prstGeom prst="rect">
            <a:avLst/>
          </a:prstGeom>
          <a:noFill/>
        </p:spPr>
      </p:pic>
      <p:pic>
        <p:nvPicPr>
          <p:cNvPr id="1027" name="Picture 3" descr="C:\Users\EL-KIMA\Pictures\images épithélium respiratoir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3752859" cy="1847850"/>
          </a:xfrm>
          <a:prstGeom prst="rect">
            <a:avLst/>
          </a:prstGeom>
          <a:noFill/>
        </p:spPr>
      </p:pic>
      <p:pic>
        <p:nvPicPr>
          <p:cNvPr id="1028" name="Picture 4" descr="C:\Users\EL-KIMA\Pictures\tissu conjonctif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3857652" cy="1743075"/>
          </a:xfrm>
          <a:prstGeom prst="rect">
            <a:avLst/>
          </a:prstGeom>
          <a:noFill/>
        </p:spPr>
      </p:pic>
      <p:pic>
        <p:nvPicPr>
          <p:cNvPr id="1029" name="Picture 5" descr="C:\Users\EL-KIMA\Pictures\image tissu nerveux 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57694"/>
            <a:ext cx="3714776" cy="17240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1472" y="1357298"/>
            <a:ext cx="3714776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Epithélium glandulaire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0628" y="1428736"/>
            <a:ext cx="3714776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Epithélium respiratoire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71472" y="4000504"/>
            <a:ext cx="3786214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Tissu conjonctif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72066" y="4000504"/>
            <a:ext cx="3714776" cy="357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Tissu nerveux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71472" y="3357562"/>
            <a:ext cx="2286016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Cubique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000628" y="3357562"/>
            <a:ext cx="2000264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Prismatiques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00034" y="5786454"/>
            <a:ext cx="2428892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Allongées/fusiformes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072066" y="5857892"/>
            <a:ext cx="2214578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Polygonale</a:t>
            </a:r>
            <a:endParaRPr lang="fr-FR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Arrangement</a:t>
            </a:r>
            <a:endParaRPr lang="fr-FR" dirty="0"/>
          </a:p>
        </p:txBody>
      </p:sp>
      <p:pic>
        <p:nvPicPr>
          <p:cNvPr id="4" name="Picture 2" descr="C:\Users\EL-KIMA\Pictures\téléchargemen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286148" cy="4214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EL-KIMA\Pictures\images epithéli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857364"/>
            <a:ext cx="2428892" cy="2214578"/>
          </a:xfrm>
          <a:prstGeom prst="rect">
            <a:avLst/>
          </a:prstGeom>
          <a:noFill/>
        </p:spPr>
      </p:pic>
      <p:pic>
        <p:nvPicPr>
          <p:cNvPr id="2051" name="Picture 3" descr="C:\Users\EL-KIMA\Pictures\images Cellules Epithélial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857364"/>
            <a:ext cx="2286016" cy="2143140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4714876" y="1643050"/>
            <a:ext cx="857256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500958" y="1643050"/>
            <a:ext cx="857256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86314" y="3929066"/>
            <a:ext cx="857256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7358082" y="3929066"/>
            <a:ext cx="857256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2052" name="Picture 4" descr="C:\Users\EL-KIMA\Pictures\imagestissu epithélial 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286256"/>
            <a:ext cx="2038379" cy="1847850"/>
          </a:xfrm>
          <a:prstGeom prst="rect">
            <a:avLst/>
          </a:prstGeom>
          <a:noFill/>
        </p:spPr>
      </p:pic>
      <p:pic>
        <p:nvPicPr>
          <p:cNvPr id="2053" name="Picture 5" descr="C:\Users\EL-KIMA\Pictures\images tissu Epithélial 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86256"/>
            <a:ext cx="2466975" cy="18478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0034" y="6143644"/>
            <a:ext cx="3286148" cy="428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Cell</a:t>
            </a:r>
            <a:r>
              <a:rPr lang="fr-FR" dirty="0" smtClean="0"/>
              <a:t>. Libres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071934" y="6143644"/>
            <a:ext cx="471490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Cell</a:t>
            </a:r>
            <a:r>
              <a:rPr lang="fr-FR" dirty="0" smtClean="0"/>
              <a:t>. Associées en tissu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5679289" y="2750339"/>
            <a:ext cx="22145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La découverte du microscope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dirty="0" err="1" smtClean="0"/>
              <a:t>Zacharias</a:t>
            </a:r>
            <a:r>
              <a:rPr lang="fr-FR" sz="2000" dirty="0" smtClean="0"/>
              <a:t> Janssen, fabricant d'optique hollandais, passe pour être le père du microscope composé en 1590.</a:t>
            </a:r>
          </a:p>
          <a:p>
            <a:r>
              <a:rPr lang="fr-FR" sz="2000" dirty="0" smtClean="0"/>
              <a:t>XVII siècle le microscope rend possible la découverte des cellules.</a:t>
            </a:r>
          </a:p>
          <a:p>
            <a:r>
              <a:rPr lang="fr-FR" sz="2000" dirty="0" smtClean="0"/>
              <a:t>Hooke (1635-1702); </a:t>
            </a:r>
          </a:p>
          <a:p>
            <a:pPr>
              <a:buNone/>
            </a:pPr>
            <a:r>
              <a:rPr lang="fr-FR" sz="2000" dirty="0" smtClean="0"/>
              <a:t>premier microscope décrit des  </a:t>
            </a:r>
          </a:p>
          <a:p>
            <a:pPr>
              <a:buNone/>
            </a:pPr>
            <a:r>
              <a:rPr lang="fr-FR" sz="2000" dirty="0" smtClean="0"/>
              <a:t>cavités dans le liège: chambres </a:t>
            </a:r>
          </a:p>
          <a:p>
            <a:pPr>
              <a:buNone/>
            </a:pPr>
            <a:r>
              <a:rPr lang="fr-FR" sz="2000" dirty="0" smtClean="0"/>
              <a:t>  « cellules).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3076" name="Picture 4" descr="C:\Users\EL-KIMA\Pictures\téléchargemen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428868"/>
            <a:ext cx="464347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Organisation du  vivant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600" dirty="0" smtClean="0"/>
              <a:t>Van  Leeuwenhoek  construit un  microscope   qui  grossit 200X: et qui peut voir les  protozoaires (1632-1723)</a:t>
            </a:r>
          </a:p>
          <a:p>
            <a:r>
              <a:rPr lang="fr-FR" sz="2600" dirty="0" smtClean="0"/>
              <a:t>XIX  </a:t>
            </a:r>
            <a:r>
              <a:rPr lang="fr-FR" sz="2600" dirty="0" smtClean="0">
                <a:latin typeface="Arial Narrow" pitchFamily="34" charset="0"/>
              </a:rPr>
              <a:t>siècle</a:t>
            </a:r>
            <a:r>
              <a:rPr lang="fr-FR" sz="26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2600" dirty="0" smtClean="0"/>
              <a:t> Grossissement  jusqu'à 1000X </a:t>
            </a:r>
          </a:p>
          <a:p>
            <a:r>
              <a:rPr lang="fr-FR" sz="2600" dirty="0" smtClean="0"/>
              <a:t>XX siècle</a:t>
            </a:r>
          </a:p>
          <a:p>
            <a:pPr>
              <a:buFont typeface="Wingdings" pitchFamily="2" charset="2"/>
              <a:buChar char="ü"/>
            </a:pPr>
            <a:r>
              <a:rPr lang="fr-FR" sz="2600" dirty="0" smtClean="0"/>
              <a:t> a connu l’arrivée du </a:t>
            </a:r>
          </a:p>
          <a:p>
            <a:pPr>
              <a:buNone/>
            </a:pPr>
            <a:r>
              <a:rPr lang="fr-FR" sz="2600" dirty="0" smtClean="0"/>
              <a:t>     microscope électrique:</a:t>
            </a:r>
          </a:p>
          <a:p>
            <a:pPr>
              <a:buNone/>
            </a:pPr>
            <a:r>
              <a:rPr lang="fr-FR" sz="2600" dirty="0" smtClean="0"/>
              <a:t>     détails  intracellulaires.                     </a:t>
            </a:r>
          </a:p>
          <a:p>
            <a:endParaRPr lang="fr-FR" dirty="0"/>
          </a:p>
        </p:txBody>
      </p:sp>
      <p:pic>
        <p:nvPicPr>
          <p:cNvPr id="4099" name="Picture 3" descr="C:\Users\EL-KIMA\Pictures\téléchargement Microscope binoculaire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14620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En 1839 s'appuyant sur les nombreuses observations de leurs collègues, le botaniste </a:t>
            </a:r>
            <a:r>
              <a:rPr lang="fr-FR" b="1" dirty="0" smtClean="0"/>
              <a:t>Mathias Schleiden </a:t>
            </a:r>
            <a:r>
              <a:rPr lang="fr-FR" dirty="0" smtClean="0"/>
              <a:t>(1804-4881) et  le zoologiste </a:t>
            </a:r>
            <a:r>
              <a:rPr lang="fr-FR" b="1" dirty="0" smtClean="0"/>
              <a:t>Théodore Schwann </a:t>
            </a:r>
            <a:r>
              <a:rPr lang="fr-FR" dirty="0" smtClean="0"/>
              <a:t>(1810-1882) établirent la </a:t>
            </a:r>
            <a:r>
              <a:rPr lang="fr-FR" dirty="0" smtClean="0">
                <a:solidFill>
                  <a:schemeClr val="tx1"/>
                </a:solidFill>
              </a:rPr>
              <a:t>théorie cellulaire </a:t>
            </a:r>
            <a:r>
              <a:rPr lang="fr-FR" dirty="0" smtClean="0"/>
              <a:t>selon laquelle tous les organismes qu'ils soient simples comme les bactéries ou complexes comme les plantes et les animaux supérieurs  sont formés  d'une unique cellule autonome </a:t>
            </a:r>
            <a:r>
              <a:rPr lang="fr-FR" sz="2500" dirty="0" smtClean="0">
                <a:solidFill>
                  <a:schemeClr val="tx1"/>
                </a:solidFill>
              </a:rPr>
              <a:t>(ce sont les organismes unicellulaire tandis que d'autres sont formés de plusieurs cellules différencier du point de vue de la forme et des fonctions ce sont les organismes le plus cellulaires)</a:t>
            </a:r>
            <a:endParaRPr lang="fr-FR" sz="2500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Organisation du  vivant</a:t>
            </a:r>
            <a:endParaRPr lang="fr-FR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1064</TotalTime>
  <Words>340</Words>
  <Application>Microsoft Office PowerPoint</Application>
  <PresentationFormat>Affichage à l'écran (4:3)</PresentationFormat>
  <Paragraphs>74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Thème Office</vt:lpstr>
      <vt:lpstr>Acrobat Document</vt:lpstr>
      <vt:lpstr>Université de Constantine-annexe  Oum Bouaghi - Cours de Cytologie Première année médecine</vt:lpstr>
      <vt:lpstr>                                   Introduction à la Cytologie La cytologie est l’étude de la structure et de la physiologie de la cellule  « animale  ou végétale » elle étudie les cellules et leurs organites selon deux aspects:  l'aspect morphologique et l'aspect fonctionnel.                                                                                                 </vt:lpstr>
      <vt:lpstr>L'aspect morphologique: c’est la taille, la forme  et l’arrangement des cellules.  L'aspect fonctionnel: processus vitaux qui s’y déroulent; reproduction, métabolisme, homéostasie, communication, survie et mort.</vt:lpstr>
      <vt:lpstr>Caractères généraux des cellules eucaryotes</vt:lpstr>
      <vt:lpstr>Caractères généraux des cellules eucaryotes</vt:lpstr>
      <vt:lpstr>Arrangement</vt:lpstr>
      <vt:lpstr>La découverte du microscope</vt:lpstr>
      <vt:lpstr>Organisation du  vivant</vt:lpstr>
      <vt:lpstr>Organisation du  vivant</vt:lpstr>
      <vt:lpstr>Organisation du  vivant</vt:lpstr>
      <vt:lpstr>                                                                  La théorie cellulaire     </vt:lpstr>
      <vt:lpstr>Classification des êtres vivants</vt:lpstr>
      <vt:lpstr>Cellules eucaryotes</vt:lpstr>
      <vt:lpstr>Niveau d’organisation</vt:lpstr>
      <vt:lpstr>d</vt:lpstr>
      <vt:lpstr>Merci pour votre attention</vt:lpstr>
      <vt:lpstr>Dr. KHELFAOUI Ahlem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Firas ACHOUR</dc:creator>
  <cp:lastModifiedBy>PC</cp:lastModifiedBy>
  <cp:revision>112</cp:revision>
  <dcterms:created xsi:type="dcterms:W3CDTF">2023-10-08T19:21:32Z</dcterms:created>
  <dcterms:modified xsi:type="dcterms:W3CDTF">2023-10-24T22:05:52Z</dcterms:modified>
</cp:coreProperties>
</file>