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97" r:id="rId2"/>
    <p:sldId id="298" r:id="rId3"/>
    <p:sldId id="329" r:id="rId4"/>
    <p:sldId id="328" r:id="rId5"/>
    <p:sldId id="330" r:id="rId6"/>
    <p:sldId id="303" r:id="rId7"/>
    <p:sldId id="327" r:id="rId8"/>
    <p:sldId id="331" r:id="rId9"/>
    <p:sldId id="332" r:id="rId10"/>
    <p:sldId id="333" r:id="rId11"/>
    <p:sldId id="334" r:id="rId12"/>
    <p:sldId id="304" r:id="rId13"/>
    <p:sldId id="305" r:id="rId14"/>
    <p:sldId id="306" r:id="rId15"/>
    <p:sldId id="307" r:id="rId16"/>
    <p:sldId id="308" r:id="rId17"/>
    <p:sldId id="309" r:id="rId18"/>
    <p:sldId id="300" r:id="rId19"/>
    <p:sldId id="301" r:id="rId20"/>
    <p:sldId id="302" r:id="rId21"/>
    <p:sldId id="310" r:id="rId22"/>
    <p:sldId id="311" r:id="rId23"/>
    <p:sldId id="312" r:id="rId24"/>
    <p:sldId id="313" r:id="rId25"/>
    <p:sldId id="314" r:id="rId26"/>
    <p:sldId id="315" r:id="rId27"/>
    <p:sldId id="29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395" autoAdjust="0"/>
  </p:normalViewPr>
  <p:slideViewPr>
    <p:cSldViewPr>
      <p:cViewPr varScale="1">
        <p:scale>
          <a:sx n="61" d="100"/>
          <a:sy n="61" d="100"/>
        </p:scale>
        <p:origin x="14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D3C80-AFC7-456D-88BD-9A83C534E0F9}" type="datetimeFigureOut">
              <a:rPr lang="fr-FR" smtClean="0"/>
              <a:pPr/>
              <a:t>25/10/2023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50914-4AE6-4640-BA0E-49D811A15168}" type="slidenum">
              <a:rPr lang="fr-FR" smtClean="0"/>
              <a:pPr/>
              <a:t>‹N°›</a:t>
            </a:fld>
            <a:endParaRPr lang="fr-FR"/>
          </a:p>
        </p:txBody>
      </p:sp>
    </p:spTree>
    <p:extLst>
      <p:ext uri="{BB962C8B-B14F-4D97-AF65-F5344CB8AC3E}">
        <p14:creationId xmlns:p14="http://schemas.microsoft.com/office/powerpoint/2010/main" val="146413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45672289"/>
      </p:ext>
    </p:extLst>
  </p:cSld>
  <p:clrMapOvr>
    <a:masterClrMapping/>
  </p:clrMapOvr>
  <p:transition spd="med">
    <p:cover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105192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196063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8177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2398559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1321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253889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414063843"/>
      </p:ext>
    </p:extLst>
  </p:cSld>
  <p:clrMapOvr>
    <a:masterClrMapping/>
  </p:clrMapOvr>
  <p:transition spd="med">
    <p:cover dir="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648662175"/>
      </p:ext>
    </p:extLst>
  </p:cSld>
  <p:clrMapOvr>
    <a:masterClrMapping/>
  </p:clrMapOvr>
  <p:transition spd="med">
    <p:cover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smtClean="0"/>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896202226"/>
      </p:ext>
    </p:extLst>
  </p:cSld>
  <p:clrMapOvr>
    <a:masterClrMapping/>
  </p:clrMapOvr>
  <p:transition spd="med">
    <p:cover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3114009875"/>
      </p:ext>
    </p:extLst>
  </p:cSld>
  <p:clrMapOvr>
    <a:masterClrMapping/>
  </p:clrMapOvr>
  <p:transition spd="med">
    <p:cover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84362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2783697404"/>
      </p:ext>
    </p:extLst>
  </p:cSld>
  <p:clrMapOvr>
    <a:masterClrMapping/>
  </p:clrMapOvr>
  <p:transition spd="med">
    <p:cover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87062510"/>
      </p:ext>
    </p:extLst>
  </p:cSld>
  <p:clrMapOvr>
    <a:masterClrMapping/>
  </p:clrMapOvr>
  <p:transition spd="med">
    <p:cover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2728175799"/>
      </p:ext>
    </p:extLst>
  </p:cSld>
  <p:clrMapOvr>
    <a:masterClrMapping/>
  </p:clrMapOvr>
  <p:transition spd="med">
    <p:cover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3974705987"/>
      </p:ext>
    </p:extLst>
  </p:cSld>
  <p:clrMapOvr>
    <a:masterClrMapping/>
  </p:clrMapOvr>
  <p:transition spd="med">
    <p:cover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smtClean="0"/>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FEDA674-A6C6-424D-BE99-8C97AAADF096}" type="datetimeFigureOut">
              <a:rPr lang="fr-FR" smtClean="0"/>
              <a:pPr/>
              <a:t>25/10/2023</a:t>
            </a:fld>
            <a:endParaRPr lang="fr-FR"/>
          </a:p>
        </p:txBody>
      </p:sp>
      <p:sp>
        <p:nvSpPr>
          <p:cNvPr id="6" name="Footer Placeholder 5"/>
          <p:cNvSpPr>
            <a:spLocks noGrp="1"/>
          </p:cNvSpPr>
          <p:nvPr>
            <p:ph type="ftr" sz="quarter" idx="11"/>
          </p:nvPr>
        </p:nvSpPr>
        <p:spPr>
          <a:xfrm>
            <a:off x="533400" y="6172200"/>
            <a:ext cx="5811724" cy="365125"/>
          </a:xfrm>
        </p:spPr>
        <p:txBody>
          <a:bodyPr/>
          <a:lstStyle/>
          <a:p>
            <a:endParaRPr lang="fr-FR"/>
          </a:p>
        </p:txBody>
      </p:sp>
      <p:sp>
        <p:nvSpPr>
          <p:cNvPr id="7" name="Slide Number Placeholder 6"/>
          <p:cNvSpPr>
            <a:spLocks noGrp="1"/>
          </p:cNvSpPr>
          <p:nvPr>
            <p:ph type="sldNum" sz="quarter" idx="12"/>
          </p:nvPr>
        </p:nvSpPr>
        <p:spPr/>
        <p:txBody>
          <a:bodyPr/>
          <a:lstStyle/>
          <a:p>
            <a:fld id="{1156AD83-1701-4047-8595-08F8AF6DBDAD}" type="slidenum">
              <a:rPr lang="fr-FR" smtClean="0"/>
              <a:pPr/>
              <a:t>‹N°›</a:t>
            </a:fld>
            <a:endParaRPr lang="fr-FR"/>
          </a:p>
        </p:txBody>
      </p:sp>
    </p:spTree>
    <p:extLst>
      <p:ext uri="{BB962C8B-B14F-4D97-AF65-F5344CB8AC3E}">
        <p14:creationId xmlns:p14="http://schemas.microsoft.com/office/powerpoint/2010/main" val="44388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FEDA674-A6C6-424D-BE99-8C97AAADF096}" type="datetimeFigureOut">
              <a:rPr lang="fr-FR" smtClean="0"/>
              <a:pPr/>
              <a:t>25/10/2023</a:t>
            </a:fld>
            <a:endParaRPr lang="fr-F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1156AD83-1701-4047-8595-08F8AF6DBDAD}" type="slidenum">
              <a:rPr lang="fr-FR" smtClean="0"/>
              <a:pPr/>
              <a:t>‹N°›</a:t>
            </a:fld>
            <a:endParaRPr lang="fr-FR"/>
          </a:p>
        </p:txBody>
      </p:sp>
    </p:spTree>
    <p:extLst>
      <p:ext uri="{BB962C8B-B14F-4D97-AF65-F5344CB8AC3E}">
        <p14:creationId xmlns:p14="http://schemas.microsoft.com/office/powerpoint/2010/main" val="18250554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med">
    <p:cover dir="ru"/>
  </p:transition>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url=https://macellule.wordpress.com/2017/04/30/la-paroi-cellulaire/&amp;psig=AOvVaw0XmBs9EEjxc6zBsLWtFBJ4&amp;ust=1697906233076000&amp;source=images&amp;cd=vfe&amp;opi=89978449&amp;ved=0CBMQjhxqFwoTCNDXvO2HhYIDFQAAAAAdAAAAABAE"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ecosociosystemes.fr/pgrammoins.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fr.wikipedia.org/wiki/Paroi_bact%C3%A9rienne" TargetMode="External"/><Relationship Id="rId2" Type="http://schemas.openxmlformats.org/officeDocument/2006/relationships/hyperlink" Target="http://fr.wikipedia.org/wiki/Hans_Christian_Gram" TargetMode="External"/><Relationship Id="rId1" Type="http://schemas.openxmlformats.org/officeDocument/2006/relationships/slideLayout" Target="../slideLayouts/slideLayout7.xml"/><Relationship Id="rId4" Type="http://schemas.openxmlformats.org/officeDocument/2006/relationships/hyperlink" Target="http://fr.wikipedia.org/wiki/Peptidoglycan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fr/url?sa=i&amp;rct=j&amp;q=&amp;esrc=s&amp;source=images&amp;cd=&amp;cad=rja&amp;uact=8&amp;ved=2ahUKEwiYs4O64eXdAhUChSwKHW_iDVEQjhx6BAgBEAM&amp;url=https://microbeonline.com/vibrio-cholerae-laboratory-diagnosis-confirmation/&amp;psig=AOvVaw1llbbkNv23R4oz8QiTx7Sm&amp;ust=1538501112563618" TargetMode="External"/><Relationship Id="rId2" Type="http://schemas.openxmlformats.org/officeDocument/2006/relationships/hyperlink" Target="https://fr.wikipedia.org/wiki/Escherichia_col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42"/>
            <a:ext cx="8229600" cy="2011354"/>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fr-FR" dirty="0" smtClean="0"/>
              <a:t>Université de Constantine-annexe </a:t>
            </a:r>
            <a:r>
              <a:rPr lang="fr-FR" dirty="0"/>
              <a:t/>
            </a:r>
            <a:br>
              <a:rPr lang="fr-FR" dirty="0"/>
            </a:br>
            <a:r>
              <a:rPr lang="fr-FR" dirty="0" smtClean="0"/>
              <a:t>Oum Bouaghi - Cours de Cytologie     Première année </a:t>
            </a:r>
            <a:r>
              <a:rPr lang="fr-FR" dirty="0"/>
              <a:t>m</a:t>
            </a:r>
            <a:r>
              <a:rPr lang="fr-FR" dirty="0" smtClean="0"/>
              <a:t>édecine</a:t>
            </a:r>
            <a:endParaRPr lang="fr-FR" dirty="0"/>
          </a:p>
        </p:txBody>
      </p:sp>
      <p:pic>
        <p:nvPicPr>
          <p:cNvPr id="5" name="Picture 2" descr="C:\Users\EL-KIMA\Downloads\cyto1an-introduction\cyto1an-introduction-page-034.jpg"/>
          <p:cNvPicPr>
            <a:picLocks noGrp="1" noChangeAspect="1" noChangeArrowheads="1"/>
          </p:cNvPicPr>
          <p:nvPr>
            <p:ph idx="1"/>
          </p:nvPr>
        </p:nvPicPr>
        <p:blipFill>
          <a:blip r:embed="rId2"/>
          <a:stretch>
            <a:fillRect/>
          </a:stretch>
        </p:blipFill>
        <p:spPr bwMode="auto">
          <a:xfrm>
            <a:off x="500034" y="2511396"/>
            <a:ext cx="8248429" cy="3797924"/>
          </a:xfrm>
          <a:prstGeom prst="rect">
            <a:avLst/>
          </a:prstGeom>
          <a:noFill/>
        </p:spPr>
      </p:pic>
    </p:spTree>
  </p:cSld>
  <p:clrMapOvr>
    <a:masterClrMapping/>
  </p:clrMapOvr>
  <p:transition spd="med">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980728"/>
            <a:ext cx="7128792" cy="5224153"/>
          </a:xfrm>
          <a:prstGeom prst="rect">
            <a:avLst/>
          </a:prstGeom>
        </p:spPr>
      </p:pic>
    </p:spTree>
    <p:extLst>
      <p:ext uri="{BB962C8B-B14F-4D97-AF65-F5344CB8AC3E}">
        <p14:creationId xmlns:p14="http://schemas.microsoft.com/office/powerpoint/2010/main" val="442121196"/>
      </p:ext>
    </p:extLst>
  </p:cSld>
  <p:clrMapOvr>
    <a:masterClrMapping/>
  </p:clrMapOvr>
  <p:transition spd="med">
    <p:cover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8064896" cy="2740174"/>
          </a:xfrm>
          <a:prstGeom prst="rect">
            <a:avLst/>
          </a:prstGeom>
        </p:spPr>
        <p:txBody>
          <a:bodyPr wrap="square">
            <a:spAutoFit/>
          </a:bodyPr>
          <a:lstStyle/>
          <a:p>
            <a:pPr>
              <a:lnSpc>
                <a:spcPct val="250000"/>
              </a:lnSpc>
            </a:pP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1.1.3.</a:t>
            </a: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Les formes spiralées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se rencontrent chez les tréponèmes, les leptospires et les spirochètes. On les distingue par leur longueur et le nombre de leurs ondulations ; les leptospires et les tréponèmes font de 5 à 15µm de long, et les spirochètes de 30 à 200µm</a:t>
            </a:r>
            <a:endParaRPr lang="fr-FR" dirty="0">
              <a:solidFill>
                <a:schemeClr val="bg1"/>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717032"/>
            <a:ext cx="7848871" cy="2376264"/>
          </a:xfrm>
          <a:prstGeom prst="rect">
            <a:avLst/>
          </a:prstGeom>
        </p:spPr>
      </p:pic>
    </p:spTree>
    <p:extLst>
      <p:ext uri="{BB962C8B-B14F-4D97-AF65-F5344CB8AC3E}">
        <p14:creationId xmlns:p14="http://schemas.microsoft.com/office/powerpoint/2010/main" val="3043201039"/>
      </p:ext>
    </p:extLst>
  </p:cSld>
  <p:clrMapOvr>
    <a:masterClrMapping/>
  </p:clrMapOvr>
  <p:transition spd="med">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41995" y="332656"/>
            <a:ext cx="82089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533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3400" algn="l"/>
              </a:tabLst>
            </a:pPr>
            <a:r>
              <a:rPr kumimoji="0" lang="fr-FR" altLang="fr-FR" b="1"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1.2.	Les composants des cellules bactériennes :</a:t>
            </a:r>
            <a:endParaRPr kumimoji="0" lang="fr-FR" altLang="fr-FR"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tab pos="533400" algn="l"/>
              </a:tabLst>
            </a:pPr>
            <a:r>
              <a:rPr kumimoji="0" lang="fr-FR" altLang="fr-FR" b="0"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En étudiant l’ultrastructure de la cellule bactérienne, on peut distinguer des éléments constants, retrouvés chez toutes les espèces bactériennes, et des éléments inconstants présents chez certaines espèces seulement (figure 03).</a:t>
            </a:r>
            <a:endParaRPr kumimoji="0" lang="fr-FR" altLang="fr-FR"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3400" algn="l"/>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383" y="3356992"/>
            <a:ext cx="6907882" cy="26800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264518" y="2770063"/>
            <a:ext cx="676386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1" i="0" u="none" strike="noStrike" cap="none" normalizeH="0" baseline="0" dirty="0" smtClean="0">
                <a:ln>
                  <a:noFill/>
                </a:ln>
                <a:solidFill>
                  <a:schemeClr val="tx1"/>
                </a:solidFill>
                <a:effectLst/>
                <a:latin typeface="Arial" panose="020B0604020202020204" pitchFamily="34" charset="0"/>
                <a:ea typeface="Century Schoolbook" panose="02040604050505020304" pitchFamily="18" charset="0"/>
                <a:cs typeface="Arial" panose="020B0604020202020204" pitchFamily="34" charset="0"/>
              </a:rPr>
              <a:t>Figure 03 :</a:t>
            </a:r>
            <a:r>
              <a:rPr kumimoji="0" lang="fr-FR" altLang="fr-FR" sz="1100" b="0" i="0" u="none" strike="noStrike" cap="none" normalizeH="0" baseline="0" dirty="0" smtClean="0">
                <a:ln>
                  <a:noFill/>
                </a:ln>
                <a:solidFill>
                  <a:schemeClr val="tx1"/>
                </a:solidFill>
                <a:effectLst/>
                <a:latin typeface="Arial" panose="020B0604020202020204" pitchFamily="34" charset="0"/>
                <a:ea typeface="Century Schoolbook" panose="02040604050505020304" pitchFamily="18" charset="0"/>
                <a:cs typeface="Arial" panose="020B0604020202020204" pitchFamily="34" charset="0"/>
              </a:rPr>
              <a:t> Schéma illustrant l’organisation générale d’une cellule bactérienne</a:t>
            </a:r>
            <a:endParaRPr kumimoji="0" lang="fr-FR" altLang="fr-FR" sz="6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6044152"/>
      </p:ext>
    </p:extLst>
  </p:cSld>
  <p:clrMapOvr>
    <a:masterClrMapping/>
  </p:clrMapOvr>
  <p:transition spd="med">
    <p:cover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52736"/>
            <a:ext cx="8208912" cy="4049827"/>
          </a:xfrm>
          <a:prstGeom prst="rect">
            <a:avLst/>
          </a:prstGeom>
        </p:spPr>
        <p:txBody>
          <a:bodyPr wrap="square">
            <a:spAutoFit/>
          </a:bodyPr>
          <a:lstStyle/>
          <a:p>
            <a:pPr>
              <a:spcAft>
                <a:spcPts val="0"/>
              </a:spcAft>
            </a:pP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1.2.1.  Les éléments constants des cellules bactériennes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1730"/>
              </a:lnSpc>
              <a:spcAft>
                <a:spcPts val="0"/>
              </a:spcAft>
            </a:pP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lnSpc>
                <a:spcPct val="250000"/>
              </a:lnSpc>
              <a:spcAft>
                <a:spcPts val="0"/>
              </a:spcAft>
            </a:pPr>
            <a:r>
              <a:rPr lang="fr-FR" dirty="0">
                <a:solidFill>
                  <a:schemeClr val="bg1"/>
                </a:solidFill>
                <a:latin typeface="Symbol" panose="05050102010706020507" pitchFamily="18" charset="2"/>
                <a:ea typeface="Symbol" panose="05050102010706020507" pitchFamily="18" charset="2"/>
                <a:cs typeface="Arial" panose="020B0604020202020204" pitchFamily="34" charset="0"/>
              </a:rPr>
              <a:t>·</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paroi cellulaire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est une enveloppe rigide plus ou moins épaisse présente chez toutes les bactéries, elle présente des constituants qui contribuent aux pouvoirs pathogènes. Elle donne la forme à la bactérie et la protège contre les substances toxiques et la lyse osmotique, c’est le site d’action des ATB (antibiotiques).</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33802240"/>
      </p:ext>
    </p:extLst>
  </p:cSld>
  <p:clrMapOvr>
    <a:masterClrMapping/>
  </p:clrMapOvr>
  <p:transition spd="med">
    <p:cover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640" y="1196752"/>
            <a:ext cx="7962900" cy="5000724"/>
          </a:xfrm>
          <a:prstGeom prst="rect">
            <a:avLst/>
          </a:prstGeom>
        </p:spPr>
      </p:pic>
      <p:sp>
        <p:nvSpPr>
          <p:cNvPr id="3" name="Rectangle 2"/>
          <p:cNvSpPr/>
          <p:nvPr/>
        </p:nvSpPr>
        <p:spPr>
          <a:xfrm>
            <a:off x="467544" y="620688"/>
            <a:ext cx="7987996"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400" dirty="0">
                <a:solidFill>
                  <a:schemeClr val="tx1"/>
                </a:solidFill>
                <a:hlinkClick r:id="rId3"/>
              </a:rPr>
              <a:t>La paroi cellulaire – La cellule animale et végétale</a:t>
            </a:r>
          </a:p>
        </p:txBody>
      </p:sp>
    </p:spTree>
    <p:extLst>
      <p:ext uri="{BB962C8B-B14F-4D97-AF65-F5344CB8AC3E}">
        <p14:creationId xmlns:p14="http://schemas.microsoft.com/office/powerpoint/2010/main" val="1509212608"/>
      </p:ext>
    </p:extLst>
  </p:cSld>
  <p:clrMapOvr>
    <a:masterClrMapping/>
  </p:clrMapOvr>
  <p:transition spd="med">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352928" cy="2302875"/>
          </a:xfrm>
          <a:prstGeom prst="rect">
            <a:avLst/>
          </a:prstGeom>
        </p:spPr>
        <p:txBody>
          <a:bodyPr wrap="square">
            <a:spAutoFit/>
          </a:bodyPr>
          <a:lstStyle/>
          <a:p>
            <a:pPr algn="just">
              <a:lnSpc>
                <a:spcPct val="114000"/>
              </a:lnSpc>
              <a:spcAft>
                <a:spcPts val="0"/>
              </a:spcAft>
            </a:pPr>
            <a:r>
              <a:rPr lang="fr-FR" dirty="0">
                <a:latin typeface="Symbol" panose="05050102010706020507" pitchFamily="18" charset="2"/>
                <a:ea typeface="Symbol" panose="05050102010706020507" pitchFamily="18" charset="2"/>
                <a:cs typeface="Arial" panose="020B0604020202020204" pitchFamily="34" charset="0"/>
              </a:rPr>
              <a:t>·</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membrane plasmique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est composée de protéines et de lipides en proportion variable selon le modèle en mosaïque fluide et contenant des molécules réceptives qui permettent de détecter et répondre aux substances chimiques de l’environnement. Elle entoure le cytoplasme et fait la limite avec le milieu extérieur tout en maintenant le milieu interne constant. Elle est le siège de différents processus métaboliques comme la respiration, la photosynthèse, la synthèse des lipides et des constituants de la paroi.</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660" y="3429000"/>
            <a:ext cx="6120680" cy="2376264"/>
          </a:xfrm>
          <a:prstGeom prst="rect">
            <a:avLst/>
          </a:prstGeom>
        </p:spPr>
      </p:pic>
    </p:spTree>
    <p:extLst>
      <p:ext uri="{BB962C8B-B14F-4D97-AF65-F5344CB8AC3E}">
        <p14:creationId xmlns:p14="http://schemas.microsoft.com/office/powerpoint/2010/main" val="520743810"/>
      </p:ext>
    </p:extLst>
  </p:cSld>
  <p:clrMapOvr>
    <a:masterClrMapping/>
  </p:clrMapOvr>
  <p:transition spd="med">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7920880" cy="1674369"/>
          </a:xfrm>
          <a:prstGeom prst="rect">
            <a:avLst/>
          </a:prstGeom>
        </p:spPr>
        <p:txBody>
          <a:bodyPr wrap="square">
            <a:spAutoFit/>
          </a:bodyPr>
          <a:lstStyle/>
          <a:p>
            <a:pPr algn="just">
              <a:lnSpc>
                <a:spcPct val="200000"/>
              </a:lnSpc>
              <a:spcAft>
                <a:spcPts val="0"/>
              </a:spcAft>
            </a:pPr>
            <a:r>
              <a:rPr lang="fr-FR" dirty="0">
                <a:solidFill>
                  <a:schemeClr val="bg1"/>
                </a:solidFill>
                <a:latin typeface="Symbol" panose="05050102010706020507" pitchFamily="18" charset="2"/>
                <a:ea typeface="Symbol" panose="05050102010706020507" pitchFamily="18" charset="2"/>
                <a:cs typeface="Arial" panose="020B0604020202020204" pitchFamily="34" charset="0"/>
              </a:rPr>
              <a:t>·</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 cytoplasme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contient les ribosomes indispensables à la synthèse protéique et divers corps d’inclusion organiques comme les réserves pour la production d’énergie et la biosynthèse.</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420888"/>
            <a:ext cx="3816424" cy="3168352"/>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492896"/>
            <a:ext cx="3960440" cy="3096344"/>
          </a:xfrm>
          <a:prstGeom prst="rect">
            <a:avLst/>
          </a:prstGeom>
        </p:spPr>
      </p:pic>
    </p:spTree>
    <p:extLst>
      <p:ext uri="{BB962C8B-B14F-4D97-AF65-F5344CB8AC3E}">
        <p14:creationId xmlns:p14="http://schemas.microsoft.com/office/powerpoint/2010/main" val="1184837574"/>
      </p:ext>
    </p:extLst>
  </p:cSld>
  <p:clrMapOvr>
    <a:masterClrMapping/>
  </p:clrMapOvr>
  <p:transition spd="med">
    <p:cover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20688"/>
            <a:ext cx="7272808" cy="1362745"/>
          </a:xfrm>
          <a:prstGeom prst="rect">
            <a:avLst/>
          </a:prstGeom>
        </p:spPr>
        <p:txBody>
          <a:bodyPr wrap="square">
            <a:spAutoFit/>
          </a:bodyPr>
          <a:lstStyle/>
          <a:p>
            <a:pPr>
              <a:lnSpc>
                <a:spcPct val="250000"/>
              </a:lnSpc>
              <a:spcAft>
                <a:spcPts val="0"/>
              </a:spcAft>
            </a:pPr>
            <a:r>
              <a:rPr lang="fr-FR" dirty="0">
                <a:solidFill>
                  <a:schemeClr val="bg1"/>
                </a:solidFill>
                <a:latin typeface="Symbol" panose="05050102010706020507" pitchFamily="18" charset="2"/>
                <a:ea typeface="Symbol" panose="05050102010706020507" pitchFamily="18" charset="2"/>
                <a:cs typeface="Arial" panose="020B0604020202020204" pitchFamily="34" charset="0"/>
              </a:rPr>
              <a:t>·</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ARN et ribosomes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indispensables à la synthèse des protéines bactériennes.</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636" y="2420888"/>
            <a:ext cx="6480720" cy="3208561"/>
          </a:xfrm>
          <a:prstGeom prst="rect">
            <a:avLst/>
          </a:prstGeom>
        </p:spPr>
      </p:pic>
    </p:spTree>
    <p:extLst>
      <p:ext uri="{BB962C8B-B14F-4D97-AF65-F5344CB8AC3E}">
        <p14:creationId xmlns:p14="http://schemas.microsoft.com/office/powerpoint/2010/main" val="2496682913"/>
      </p:ext>
    </p:extLst>
  </p:cSld>
  <p:clrMapOvr>
    <a:masterClrMapping/>
  </p:clrMapOvr>
  <p:transition spd="med">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764704"/>
            <a:ext cx="7488832" cy="1120371"/>
          </a:xfrm>
          <a:prstGeom prst="rect">
            <a:avLst/>
          </a:prstGeom>
        </p:spPr>
        <p:txBody>
          <a:bodyPr wrap="square">
            <a:spAutoFit/>
          </a:bodyPr>
          <a:lstStyle/>
          <a:p>
            <a:pPr>
              <a:lnSpc>
                <a:spcPct val="200000"/>
              </a:lnSpc>
              <a:spcAft>
                <a:spcPts val="0"/>
              </a:spcAft>
            </a:pPr>
            <a:r>
              <a:rPr lang="fr-FR" dirty="0">
                <a:solidFill>
                  <a:schemeClr val="bg1"/>
                </a:solidFill>
                <a:latin typeface="Symbol" panose="05050102010706020507" pitchFamily="18" charset="2"/>
                <a:ea typeface="Symbol" panose="05050102010706020507" pitchFamily="18" charset="2"/>
                <a:cs typeface="Arial" panose="020B0604020202020204" pitchFamily="34" charset="0"/>
              </a:rPr>
              <a:t>·</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Appareil nucléaire (ADN)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assurant les fonctions génétiques et la division cellulaire.</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276872"/>
            <a:ext cx="3816424" cy="3456384"/>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772" y="2276872"/>
            <a:ext cx="3816424" cy="3456384"/>
          </a:xfrm>
          <a:prstGeom prst="rect">
            <a:avLst/>
          </a:prstGeom>
        </p:spPr>
      </p:pic>
      <p:sp>
        <p:nvSpPr>
          <p:cNvPr id="5" name="Rectangle 4"/>
          <p:cNvSpPr/>
          <p:nvPr/>
        </p:nvSpPr>
        <p:spPr>
          <a:xfrm>
            <a:off x="4630772" y="1988840"/>
            <a:ext cx="381642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Réplication de l’ADN</a:t>
            </a:r>
            <a:endParaRPr lang="fr-FR" dirty="0"/>
          </a:p>
        </p:txBody>
      </p:sp>
    </p:spTree>
    <p:extLst>
      <p:ext uri="{BB962C8B-B14F-4D97-AF65-F5344CB8AC3E}">
        <p14:creationId xmlns:p14="http://schemas.microsoft.com/office/powerpoint/2010/main" val="1261533014"/>
      </p:ext>
    </p:extLst>
  </p:cSld>
  <p:clrMapOvr>
    <a:masterClrMapping/>
  </p:clrMapOvr>
  <p:transition spd="med">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8136904" cy="2447658"/>
          </a:xfrm>
          <a:prstGeom prst="rect">
            <a:avLst/>
          </a:prstGeom>
        </p:spPr>
        <p:txBody>
          <a:bodyPr wrap="square">
            <a:spAutoFit/>
          </a:bodyPr>
          <a:lstStyle/>
          <a:p>
            <a:pPr marL="635">
              <a:lnSpc>
                <a:spcPct val="150000"/>
              </a:lnSpc>
              <a:spcAft>
                <a:spcPts val="0"/>
              </a:spcAft>
            </a:pP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1.2.2.  Les éléments inconstants des cellules bactériennes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635" algn="just">
              <a:lnSpc>
                <a:spcPct val="150000"/>
              </a:lnSpc>
              <a:spcAft>
                <a:spcPts val="0"/>
              </a:spcAft>
            </a:pPr>
            <a:r>
              <a:rPr lang="fr-FR" dirty="0">
                <a:solidFill>
                  <a:schemeClr val="bg1"/>
                </a:solidFill>
                <a:latin typeface="Symbol" panose="05050102010706020507" pitchFamily="18" charset="2"/>
                <a:ea typeface="Symbol" panose="05050102010706020507" pitchFamily="18" charset="2"/>
                <a:cs typeface="Arial" panose="020B0604020202020204" pitchFamily="34" charset="0"/>
              </a:rPr>
              <a:t>·</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capsule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est une substance visqueuse, plus ou moins épaisse qui entoure la paroi. Possédant un pouvoir pathogène, elle permet à la bactérie d'adhérer plus facilement aux autres êtres vivants tout en la protégeant de la phagocytose.</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02" y="3068960"/>
            <a:ext cx="7956376" cy="3146525"/>
          </a:xfrm>
          <a:prstGeom prst="rect">
            <a:avLst/>
          </a:prstGeom>
        </p:spPr>
      </p:pic>
    </p:spTree>
    <p:extLst>
      <p:ext uri="{BB962C8B-B14F-4D97-AF65-F5344CB8AC3E}">
        <p14:creationId xmlns:p14="http://schemas.microsoft.com/office/powerpoint/2010/main" val="1993918668"/>
      </p:ext>
    </p:extLst>
  </p:cSld>
  <p:clrMapOvr>
    <a:masterClrMapping/>
  </p:clrMapOvr>
  <p:transition spd="med">
    <p:cover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118648" cy="5427127"/>
          </a:xfrm>
          <a:prstGeom prst="rect">
            <a:avLst/>
          </a:prstGeom>
        </p:spPr>
        <p:txBody>
          <a:bodyPr wrap="square">
            <a:spAutoFit/>
          </a:bodyPr>
          <a:lstStyle/>
          <a:p>
            <a:pPr>
              <a:spcAft>
                <a:spcPts val="0"/>
              </a:spcAft>
              <a:tabLst>
                <a:tab pos="3810000" algn="l"/>
              </a:tabLst>
            </a:pPr>
            <a:r>
              <a:rPr lang="fr-FR" dirty="0">
                <a:solidFill>
                  <a:schemeClr val="bg1"/>
                </a:solidFill>
                <a:latin typeface="Arial" panose="020B0604020202020204" pitchFamily="34" charset="0"/>
                <a:ea typeface="Arial" panose="020B0604020202020204" pitchFamily="34" charset="0"/>
                <a:cs typeface="Arial" panose="020B0604020202020204" pitchFamily="34" charset="0"/>
              </a:rPr>
              <a:t>Faculté de Médecine de Constantine</a:t>
            </a: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r>
              <a:rPr lang="fr-FR" dirty="0">
                <a:solidFill>
                  <a:schemeClr val="bg1"/>
                </a:solidFill>
                <a:latin typeface="Arial" panose="020B0604020202020204" pitchFamily="34" charset="0"/>
                <a:ea typeface="Arial" panose="020B0604020202020204" pitchFamily="34" charset="0"/>
                <a:cs typeface="Arial" panose="020B0604020202020204" pitchFamily="34" charset="0"/>
              </a:rPr>
              <a:t>Année universitaire 2023- 2024</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1005"/>
              </a:lnSpc>
              <a:spcAft>
                <a:spcPts val="0"/>
              </a:spcAft>
            </a:pPr>
            <a:r>
              <a:rPr lang="fr-FR"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solidFill>
                  <a:schemeClr val="bg1"/>
                </a:solidFill>
                <a:latin typeface="Arial" panose="020B0604020202020204" pitchFamily="34" charset="0"/>
                <a:ea typeface="Arial" panose="020B0604020202020204" pitchFamily="34" charset="0"/>
                <a:cs typeface="Arial" panose="020B0604020202020204" pitchFamily="34" charset="0"/>
              </a:rPr>
              <a:t>Module de Cytologie</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fr-FR"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fr-FR"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1275"/>
              </a:lnSpc>
              <a:spcAft>
                <a:spcPts val="0"/>
              </a:spcAft>
            </a:pPr>
            <a:r>
              <a:rPr lang="fr-FR"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R="12700" algn="ctr">
              <a:spcAft>
                <a:spcPts val="0"/>
              </a:spcAft>
            </a:pPr>
            <a:r>
              <a:rPr lang="fr-FR" b="1" dirty="0" smtClean="0">
                <a:solidFill>
                  <a:schemeClr val="bg1"/>
                </a:solidFill>
                <a:latin typeface="Arial" panose="020B0604020202020204" pitchFamily="34" charset="0"/>
                <a:ea typeface="Arial" panose="020B0604020202020204" pitchFamily="34" charset="0"/>
                <a:cs typeface="Arial" panose="020B0604020202020204" pitchFamily="34" charset="0"/>
              </a:rPr>
              <a:t>COURS: </a:t>
            </a:r>
            <a:r>
              <a:rPr lang="fr-FR" b="1" dirty="0">
                <a:solidFill>
                  <a:schemeClr val="bg1"/>
                </a:solidFill>
                <a:latin typeface="Arial" panose="020B0604020202020204" pitchFamily="34" charset="0"/>
                <a:ea typeface="Arial" panose="020B0604020202020204" pitchFamily="34" charset="0"/>
                <a:cs typeface="Arial" panose="020B0604020202020204" pitchFamily="34" charset="0"/>
              </a:rPr>
              <a:t>S1 C N°2 DE CYTOLOGIE</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970"/>
              </a:lnSpc>
              <a:spcAft>
                <a:spcPts val="0"/>
              </a:spcAft>
            </a:pPr>
            <a:r>
              <a:rPr lang="fr-FR"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R="12700" algn="ctr">
              <a:spcAft>
                <a:spcPts val="0"/>
              </a:spcAft>
            </a:pPr>
            <a:r>
              <a:rPr lang="fr-FR" sz="2800" b="1"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Organisation générale de la cellule Procaryote</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1000"/>
              </a:lnSpc>
              <a:spcAft>
                <a:spcPts val="0"/>
              </a:spcAft>
            </a:pPr>
            <a:r>
              <a:rPr lang="fr-FR"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b="1"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LA CELLULE BACTERIENNE</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ts val="1715"/>
              </a:lnSpc>
              <a:spcAft>
                <a:spcPts val="0"/>
              </a:spcAft>
            </a:pPr>
            <a:r>
              <a:rPr lang="fr-FR" sz="20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lnSpc>
                <a:spcPct val="250000"/>
              </a:lnSpc>
              <a:spcAft>
                <a:spcPts val="0"/>
              </a:spcAft>
            </a:pP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Les bactéries sont des microorganismes vivants unicellulaires procaryotes (qui se caractérise par l’absence de noyau), elles sont ubiquitaires et sont présentes dans tous les types de biotopes : sol, eau, air, sur les végétaux et les animaux, etc. Chez l'homme par exemple il existe </a:t>
            </a: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10</a:t>
            </a:r>
            <a:r>
              <a:rPr lang="fr-FR" sz="8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12</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1652567"/>
      </p:ext>
    </p:extLst>
  </p:cSld>
  <p:clrMapOvr>
    <a:masterClrMapping/>
  </p:clrMapOvr>
  <p:transition spd="med">
    <p:cover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7992888" cy="1708994"/>
          </a:xfrm>
          <a:prstGeom prst="rect">
            <a:avLst/>
          </a:prstGeom>
        </p:spPr>
        <p:txBody>
          <a:bodyPr wrap="square">
            <a:spAutoFit/>
          </a:bodyPr>
          <a:lstStyle/>
          <a:p>
            <a:pPr marL="635" algn="just">
              <a:lnSpc>
                <a:spcPct val="150000"/>
              </a:lnSpc>
              <a:spcAft>
                <a:spcPts val="0"/>
              </a:spcAft>
            </a:pPr>
            <a:r>
              <a:rPr lang="fr-FR" dirty="0">
                <a:solidFill>
                  <a:srgbClr val="333333"/>
                </a:solidFill>
                <a:latin typeface="Symbol" panose="05050102010706020507" pitchFamily="18" charset="2"/>
                <a:ea typeface="Symbol" panose="05050102010706020507" pitchFamily="18" charset="2"/>
                <a:cs typeface="Arial" panose="020B0604020202020204" pitchFamily="34" charset="0"/>
              </a:rPr>
              <a:t>·</a:t>
            </a:r>
            <a:r>
              <a:rPr lang="fr-FR" b="1" dirty="0">
                <a:solidFill>
                  <a:srgbClr val="000000"/>
                </a:solidFill>
                <a:latin typeface="Century Schoolbook" panose="02040604050505020304" pitchFamily="18" charset="0"/>
                <a:ea typeface="Century Schoolbook" panose="02040604050505020304" pitchFamily="18" charset="0"/>
                <a:cs typeface="Arial" panose="020B0604020202020204" pitchFamily="34" charset="0"/>
              </a:rPr>
              <a:t>Les plasmides :</a:t>
            </a:r>
            <a:r>
              <a:rPr lang="fr-FR" dirty="0">
                <a:solidFill>
                  <a:srgbClr val="000000"/>
                </a:solidFill>
                <a:latin typeface="Century Schoolbook" panose="02040604050505020304" pitchFamily="18" charset="0"/>
                <a:ea typeface="Century Schoolbook" panose="02040604050505020304" pitchFamily="18" charset="0"/>
                <a:cs typeface="Arial" panose="020B0604020202020204" pitchFamily="34" charset="0"/>
              </a:rPr>
              <a:t> Ce sont des éléments génétiques extra chromosomiques capables d'autoréplication. Petits fragments d'ADN, environ cent fois moins volumineux que l'ADN chromosomique, ils confèrent aux bactéries une résistance aux antibiotiques.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733674"/>
            <a:ext cx="7056783" cy="3071589"/>
          </a:xfrm>
          <a:prstGeom prst="rect">
            <a:avLst/>
          </a:prstGeom>
        </p:spPr>
      </p:pic>
    </p:spTree>
    <p:extLst>
      <p:ext uri="{BB962C8B-B14F-4D97-AF65-F5344CB8AC3E}">
        <p14:creationId xmlns:p14="http://schemas.microsoft.com/office/powerpoint/2010/main" val="553206844"/>
      </p:ext>
    </p:extLst>
  </p:cSld>
  <p:clrMapOvr>
    <a:masterClrMapping/>
  </p:clrMapOvr>
  <p:transition spd="med">
    <p:cover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548680"/>
            <a:ext cx="7992888" cy="1293496"/>
          </a:xfrm>
          <a:prstGeom prst="rect">
            <a:avLst/>
          </a:prstGeom>
        </p:spPr>
        <p:txBody>
          <a:bodyPr wrap="square">
            <a:spAutoFit/>
          </a:bodyPr>
          <a:lstStyle/>
          <a:p>
            <a:pPr marL="635" algn="just">
              <a:lnSpc>
                <a:spcPct val="150000"/>
              </a:lnSpc>
              <a:spcAft>
                <a:spcPts val="0"/>
              </a:spcAft>
            </a:pPr>
            <a:r>
              <a:rPr lang="fr-FR" dirty="0">
                <a:solidFill>
                  <a:srgbClr val="333333"/>
                </a:solidFill>
                <a:latin typeface="Symbol" panose="05050102010706020507" pitchFamily="18" charset="2"/>
                <a:ea typeface="Symbol" panose="05050102010706020507" pitchFamily="18" charset="2"/>
                <a:cs typeface="Arial" panose="020B0604020202020204" pitchFamily="34" charset="0"/>
              </a:rPr>
              <a:t>·</a:t>
            </a:r>
            <a:r>
              <a:rPr lang="fr-FR" b="1" dirty="0">
                <a:solidFill>
                  <a:srgbClr val="000000"/>
                </a:solidFill>
                <a:latin typeface="Century Schoolbook" panose="02040604050505020304" pitchFamily="18" charset="0"/>
                <a:ea typeface="Century Schoolbook" panose="02040604050505020304" pitchFamily="18" charset="0"/>
                <a:cs typeface="Arial" panose="020B0604020202020204" pitchFamily="34" charset="0"/>
              </a:rPr>
              <a:t>Les flagelles :</a:t>
            </a:r>
            <a:r>
              <a:rPr lang="fr-FR" dirty="0">
                <a:solidFill>
                  <a:srgbClr val="000000"/>
                </a:solidFill>
                <a:latin typeface="Century Schoolbook" panose="02040604050505020304" pitchFamily="18" charset="0"/>
                <a:ea typeface="Century Schoolbook" panose="02040604050505020304" pitchFamily="18" charset="0"/>
                <a:cs typeface="Arial" panose="020B0604020202020204" pitchFamily="34" charset="0"/>
              </a:rPr>
              <a:t> Ce sont des filaments longs, très fins servant au déplacement de plusieurs types de bactéries. Le nombre et la position des flagelles constituent un critère de classification des bactéries à flagelles.</a:t>
            </a:r>
            <a:endParaRPr lang="fr-FR"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564904"/>
            <a:ext cx="3744416" cy="3672408"/>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539092"/>
            <a:ext cx="4392488" cy="3691435"/>
          </a:xfrm>
          <a:prstGeom prst="rect">
            <a:avLst/>
          </a:prstGeom>
        </p:spPr>
      </p:pic>
      <p:sp>
        <p:nvSpPr>
          <p:cNvPr id="5" name="Rectangle 4"/>
          <p:cNvSpPr/>
          <p:nvPr/>
        </p:nvSpPr>
        <p:spPr>
          <a:xfrm>
            <a:off x="395536" y="2132856"/>
            <a:ext cx="374441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a:solidFill>
                  <a:srgbClr val="000000"/>
                </a:solidFill>
                <a:latin typeface="Century Schoolbook" panose="02040604050505020304" pitchFamily="18" charset="0"/>
                <a:ea typeface="Century Schoolbook" panose="02040604050505020304" pitchFamily="18" charset="0"/>
                <a:cs typeface="Arial" panose="020B0604020202020204" pitchFamily="34" charset="0"/>
              </a:rPr>
              <a:t>Les flagelles</a:t>
            </a:r>
            <a:endParaRPr lang="fr-FR" dirty="0"/>
          </a:p>
        </p:txBody>
      </p:sp>
      <p:sp>
        <p:nvSpPr>
          <p:cNvPr id="6" name="Rectangle 5"/>
          <p:cNvSpPr/>
          <p:nvPr/>
        </p:nvSpPr>
        <p:spPr>
          <a:xfrm>
            <a:off x="4355976" y="2107044"/>
            <a:ext cx="4392488" cy="4320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a:solidFill>
                  <a:srgbClr val="000000"/>
                </a:solidFill>
                <a:latin typeface="Century Schoolbook" panose="02040604050505020304" pitchFamily="18" charset="0"/>
                <a:ea typeface="Century Schoolbook" panose="02040604050505020304" pitchFamily="18" charset="0"/>
                <a:cs typeface="Arial" panose="020B0604020202020204" pitchFamily="34" charset="0"/>
              </a:rPr>
              <a:t>Flagelle procaryote et eucaryote</a:t>
            </a:r>
          </a:p>
        </p:txBody>
      </p:sp>
    </p:spTree>
    <p:extLst>
      <p:ext uri="{BB962C8B-B14F-4D97-AF65-F5344CB8AC3E}">
        <p14:creationId xmlns:p14="http://schemas.microsoft.com/office/powerpoint/2010/main" val="1362660487"/>
      </p:ext>
    </p:extLst>
  </p:cSld>
  <p:clrMapOvr>
    <a:masterClrMapping/>
  </p:clrMapOvr>
  <p:transition spd="med">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08720"/>
            <a:ext cx="8136904" cy="1671291"/>
          </a:xfrm>
          <a:prstGeom prst="rect">
            <a:avLst/>
          </a:prstGeom>
        </p:spPr>
        <p:txBody>
          <a:bodyPr wrap="square">
            <a:spAutoFit/>
          </a:bodyPr>
          <a:lstStyle/>
          <a:p>
            <a:pPr marL="635" algn="just">
              <a:lnSpc>
                <a:spcPct val="114000"/>
              </a:lnSpc>
              <a:spcAft>
                <a:spcPts val="0"/>
              </a:spcAft>
            </a:pPr>
            <a:r>
              <a:rPr lang="fr-FR" dirty="0">
                <a:solidFill>
                  <a:schemeClr val="bg1"/>
                </a:solidFill>
                <a:latin typeface="Symbol" panose="05050102010706020507" pitchFamily="18" charset="2"/>
                <a:ea typeface="Symbol" panose="05050102010706020507" pitchFamily="18" charset="2"/>
                <a:cs typeface="Arial" panose="020B0604020202020204" pitchFamily="34" charset="0"/>
              </a:rPr>
              <a:t>·</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Les </a:t>
            </a:r>
            <a:r>
              <a:rPr lang="fr-FR" b="1" dirty="0" err="1">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pili</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Ce sont de minces tubes rigides au nombre important atteignant parfois les 1000 et composés de sous unités protéiques arrangées en hélice, servant de moyen de fixation aux surfaces environnantes. Ils sont aussi utilisés par la bactérie pour tirer la nourriture</a:t>
            </a: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reproduction chez les bactéries</a:t>
            </a: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911" y="3429000"/>
            <a:ext cx="4002319" cy="2736304"/>
          </a:xfrm>
          <a:prstGeom prst="rect">
            <a:avLst/>
          </a:prstGeom>
        </p:spPr>
      </p:pic>
      <p:sp>
        <p:nvSpPr>
          <p:cNvPr id="4" name="Rectangle 3"/>
          <p:cNvSpPr/>
          <p:nvPr/>
        </p:nvSpPr>
        <p:spPr>
          <a:xfrm>
            <a:off x="755576" y="2996952"/>
            <a:ext cx="79928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Fimbriae et pili - Sous le microscope</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000" y="3429000"/>
            <a:ext cx="3988463" cy="2736304"/>
          </a:xfrm>
          <a:prstGeom prst="rect">
            <a:avLst/>
          </a:prstGeom>
        </p:spPr>
      </p:pic>
    </p:spTree>
    <p:extLst>
      <p:ext uri="{BB962C8B-B14F-4D97-AF65-F5344CB8AC3E}">
        <p14:creationId xmlns:p14="http://schemas.microsoft.com/office/powerpoint/2010/main" val="1242943316"/>
      </p:ext>
    </p:extLst>
  </p:cSld>
  <p:clrMapOvr>
    <a:masterClrMapping/>
  </p:clrMapOvr>
  <p:transition spd="med">
    <p:cover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620688"/>
            <a:ext cx="8136904" cy="4017318"/>
          </a:xfrm>
          <a:prstGeom prst="rect">
            <a:avLst/>
          </a:prstGeom>
        </p:spPr>
        <p:txBody>
          <a:bodyPr wrap="square">
            <a:spAutoFit/>
          </a:bodyPr>
          <a:lstStyle/>
          <a:p>
            <a:pPr marL="89535">
              <a:lnSpc>
                <a:spcPct val="150000"/>
              </a:lnSpc>
              <a:spcAft>
                <a:spcPts val="0"/>
              </a:spcAft>
              <a:tabLst>
                <a:tab pos="533400" algn="l"/>
              </a:tabLst>
            </a:pP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1.3.	Organisation et structure de la paroi bactérienne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635" algn="just">
              <a:lnSpc>
                <a:spcPct val="150000"/>
              </a:lnSpc>
              <a:spcAft>
                <a:spcPts val="0"/>
              </a:spcAft>
            </a:pP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paroi est l'enveloppe caractéristique de la cellule procaryote. Mesurant de 20 à 80 nm d’épaisseur, soit 20% du poids sec des bactéries. Elle est un véritable exosquelette conférant à la bactérie sa forme et lui permettant de résister à la forte pression osmotique interne.</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635" algn="just">
              <a:lnSpc>
                <a:spcPct val="150000"/>
              </a:lnSpc>
              <a:spcAft>
                <a:spcPts val="0"/>
              </a:spcAft>
            </a:pP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paroi est mise en évidence par la coloration de Gram (coloration avec le violet de gentiane et de fuchsine) qui permet de distinguer deux types de bactéries « les Gram positifs et les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2"/>
              </a:rPr>
              <a:t>bactéries Gram négatifs.</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0524030"/>
      </p:ext>
    </p:extLst>
  </p:cSld>
  <p:clrMapOvr>
    <a:masterClrMapping/>
  </p:clrMapOvr>
  <p:transition spd="med">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920880" cy="5155257"/>
          </a:xfrm>
          <a:prstGeom prst="rect">
            <a:avLst/>
          </a:prstGeom>
        </p:spPr>
        <p:txBody>
          <a:bodyPr wrap="square">
            <a:spAutoFit/>
          </a:bodyPr>
          <a:lstStyle/>
          <a:p>
            <a:pPr marL="635">
              <a:lnSpc>
                <a:spcPct val="150000"/>
              </a:lnSpc>
              <a:spcAft>
                <a:spcPts val="0"/>
              </a:spcAft>
            </a:pP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paroi des bactéries Gram positif est riche en acide </a:t>
            </a:r>
            <a:r>
              <a:rPr lang="fr-FR" sz="1600" dirty="0" err="1">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teichoïque</a:t>
            </a: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absent chez les bactéries</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635">
              <a:lnSpc>
                <a:spcPct val="150000"/>
              </a:lnSpc>
              <a:spcAft>
                <a:spcPts val="0"/>
              </a:spcAft>
              <a:tabLst>
                <a:tab pos="508000" algn="l"/>
                <a:tab pos="1143000" algn="l"/>
                <a:tab pos="1917700" algn="l"/>
                <a:tab pos="2273300" algn="l"/>
                <a:tab pos="2654300" algn="l"/>
                <a:tab pos="3136900" algn="l"/>
                <a:tab pos="3556000" algn="l"/>
                <a:tab pos="4025900" algn="l"/>
                <a:tab pos="4318000" algn="l"/>
                <a:tab pos="4889500" algn="l"/>
                <a:tab pos="5511800" algn="l"/>
              </a:tabLst>
            </a:pP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Gram négatif, lesquelles</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ont une</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a:t>
            </a: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paroi plus riche en lipides (Figure 04</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635">
              <a:lnSpc>
                <a:spcPct val="200000"/>
              </a:lnSpc>
              <a:spcAft>
                <a:spcPts val="0"/>
              </a:spcAft>
            </a:pP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paroi bactérienne est plus ou moins perméable à certains solvants, une propriété mise à profit dans </a:t>
            </a: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coloration de Gram. Ainsi lorsque le cytoplasme des bactéries est coloré par le violet de gentiane, la paroi des bactéries Gram négatif, perméable à l'alcool, </a:t>
            </a: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permet</a:t>
            </a:r>
            <a:r>
              <a:rPr lang="fr-FR" sz="1400" dirty="0" smtClean="0">
                <a:solidFill>
                  <a:schemeClr val="bg1"/>
                </a:solidFill>
                <a:latin typeface="Calibri" panose="020F0502020204030204" pitchFamily="34" charset="0"/>
                <a:ea typeface="Century Schoolbook" panose="02040604050505020304" pitchFamily="18" charset="0"/>
                <a:cs typeface="Arial" panose="020B0604020202020204" pitchFamily="34" charset="0"/>
              </a:rPr>
              <a: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à </a:t>
            </a: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celui-ci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de décolorer le cytoplasme, alors que celle des bactéries Gram positif, imperméable à l'alcool garde le cytoplasme de couleur violette.</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02299688"/>
      </p:ext>
    </p:extLst>
  </p:cSld>
  <p:clrMapOvr>
    <a:masterClrMapping/>
  </p:clrMapOvr>
  <p:transition spd="med">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7704856" cy="47466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à coins arrondis 2"/>
          <p:cNvSpPr/>
          <p:nvPr/>
        </p:nvSpPr>
        <p:spPr>
          <a:xfrm>
            <a:off x="673835" y="476672"/>
            <a:ext cx="7704856"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Figure 04 :</a:t>
            </a:r>
            <a:r>
              <a:rPr lang="fr-FR" dirty="0"/>
              <a:t> Structure de la paroi des bactéries Gram+ et Gram-</a:t>
            </a:r>
          </a:p>
          <a:p>
            <a:pPr algn="ctr"/>
            <a:endParaRPr lang="fr-FR" dirty="0"/>
          </a:p>
        </p:txBody>
      </p:sp>
    </p:spTree>
    <p:extLst>
      <p:ext uri="{BB962C8B-B14F-4D97-AF65-F5344CB8AC3E}">
        <p14:creationId xmlns:p14="http://schemas.microsoft.com/office/powerpoint/2010/main" val="3414288960"/>
      </p:ext>
    </p:extLst>
  </p:cSld>
  <p:clrMapOvr>
    <a:masterClrMapping/>
  </p:clrMapOvr>
  <p:transition spd="med">
    <p:cover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70104"/>
            <a:ext cx="8208912" cy="3647152"/>
          </a:xfrm>
          <a:prstGeom prst="rect">
            <a:avLst/>
          </a:prstGeom>
        </p:spPr>
        <p:txBody>
          <a:bodyPr wrap="square">
            <a:spAutoFit/>
          </a:bodyPr>
          <a:lstStyle/>
          <a:p>
            <a:pPr marL="635" algn="just">
              <a:lnSpc>
                <a:spcPct val="150000"/>
              </a:lnSpc>
              <a:spcAft>
                <a:spcPts val="0"/>
              </a:spcAft>
            </a:pP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1.3.1. La coloration de Gram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La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coloration de Gram</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doit son nom au bactériologiste danois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2"/>
              </a:rPr>
              <a:t>Hans Christian Gram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qui avait mis au point en 1884 une coloration permettant de mettre en évidence les propriétés de la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3"/>
              </a:rPr>
              <a:t>paroi bactérienne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afin de les distinguer et de les classifier.</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endParaRPr lang="fr-FR" sz="14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635" algn="just">
              <a:lnSpc>
                <a:spcPct val="150000"/>
              </a:lnSpc>
              <a:spcAft>
                <a:spcPts val="0"/>
              </a:spcAft>
            </a:pP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Ainsi, nous distinguons que les bactéries à Gram positif sont formés d'une simple paroi avec une importante quantité de </a:t>
            </a:r>
            <a:r>
              <a:rPr lang="fr-FR" sz="1600"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4"/>
              </a:rPr>
              <a:t>peptidoglycane</a:t>
            </a: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4"/>
              </a:rPr>
              <a:t> </a:t>
            </a:r>
            <a:r>
              <a:rPr lang="fr-FR" sz="1600"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et que les bactéries à Gram négatif </a:t>
            </a:r>
            <a:r>
              <a:rPr lang="fr-FR" sz="1600"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quant</a:t>
            </a:r>
            <a:r>
              <a:rPr lang="fr-FR" sz="1400" dirty="0" smtClean="0">
                <a:solidFill>
                  <a:schemeClr val="bg1"/>
                </a:solidFill>
                <a:latin typeface="Calibri" panose="020F0502020204030204" pitchFamily="34" charset="0"/>
                <a:ea typeface="Century Schoolbook" panose="02040604050505020304" pitchFamily="18" charset="0"/>
                <a:cs typeface="Arial" panose="020B0604020202020204" pitchFamily="34" charset="0"/>
              </a:rPr>
              <a:t> </a:t>
            </a:r>
            <a:r>
              <a:rPr lang="fr-FR" dirty="0" smtClean="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à eux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sont formés d’une quantité moins importante de peptidoglycane mais pourvues d'une membrane externe supplémentaire.</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1718026"/>
      </p:ext>
    </p:extLst>
  </p:cSld>
  <p:clrMapOvr>
    <a:masterClrMapping/>
  </p:clrMapOvr>
  <p:transition spd="med">
    <p:cover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39784"/>
          </a:xfrm>
        </p:spPr>
        <p:style>
          <a:lnRef idx="3">
            <a:schemeClr val="lt1"/>
          </a:lnRef>
          <a:fillRef idx="1">
            <a:schemeClr val="accent2"/>
          </a:fillRef>
          <a:effectRef idx="1">
            <a:schemeClr val="accent2"/>
          </a:effectRef>
          <a:fontRef idx="minor">
            <a:schemeClr val="lt1"/>
          </a:fontRef>
        </p:style>
        <p:txBody>
          <a:bodyPr/>
          <a:lstStyle/>
          <a:p>
            <a:r>
              <a:rPr lang="fr-FR" dirty="0" smtClean="0"/>
              <a:t>DR. KHELFAOUI Ahlem</a:t>
            </a:r>
            <a:endParaRPr lang="fr-FR" dirty="0"/>
          </a:p>
        </p:txBody>
      </p:sp>
      <p:sp>
        <p:nvSpPr>
          <p:cNvPr id="4" name="Espace réservé du contenu 3"/>
          <p:cNvSpPr>
            <a:spLocks noGrp="1"/>
          </p:cNvSpPr>
          <p:nvPr>
            <p:ph idx="1"/>
          </p:nvPr>
        </p:nvSpPr>
        <p:spPr>
          <a:xfrm>
            <a:off x="500034" y="1285860"/>
            <a:ext cx="8229600" cy="4857784"/>
          </a:xfrm>
        </p:spPr>
        <p:txBody>
          <a:bodyPr/>
          <a:lstStyle/>
          <a:p>
            <a:pPr>
              <a:buNone/>
            </a:pPr>
            <a:r>
              <a:rPr lang="fr-FR" dirty="0" smtClean="0"/>
              <a:t>                           Page </a:t>
            </a:r>
            <a:r>
              <a:rPr lang="fr-FR" dirty="0" err="1" smtClean="0"/>
              <a:t>Facebook</a:t>
            </a:r>
            <a:r>
              <a:rPr lang="fr-FR" dirty="0" smtClean="0"/>
              <a:t>:</a:t>
            </a:r>
            <a:endParaRPr lang="fr-FR" dirty="0"/>
          </a:p>
        </p:txBody>
      </p:sp>
      <p:pic>
        <p:nvPicPr>
          <p:cNvPr id="8" name="Image 7" descr="C:\Users\EL-KIMA\Downloads\Screenshot_20231009-224320.jpg"/>
          <p:cNvPicPr/>
          <p:nvPr/>
        </p:nvPicPr>
        <p:blipFill>
          <a:blip r:embed="rId2" cstate="print"/>
          <a:srcRect/>
          <a:stretch>
            <a:fillRect/>
          </a:stretch>
        </p:blipFill>
        <p:spPr bwMode="auto">
          <a:xfrm>
            <a:off x="2285984" y="1857364"/>
            <a:ext cx="4357718" cy="4214842"/>
          </a:xfrm>
          <a:prstGeom prst="rect">
            <a:avLst/>
          </a:prstGeom>
          <a:noFill/>
        </p:spPr>
      </p:pic>
    </p:spTree>
  </p:cSld>
  <p:clrMapOvr>
    <a:masterClrMapping/>
  </p:clrMapOvr>
  <p:transition spd="med">
    <p:cover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196752"/>
            <a:ext cx="7920880" cy="3440237"/>
          </a:xfrm>
          <a:prstGeom prst="rect">
            <a:avLst/>
          </a:prstGeom>
        </p:spPr>
        <p:txBody>
          <a:bodyPr wrap="square">
            <a:spAutoFit/>
          </a:bodyPr>
          <a:lstStyle/>
          <a:p>
            <a:pPr algn="just">
              <a:lnSpc>
                <a:spcPct val="250000"/>
              </a:lnSpc>
              <a:spcAft>
                <a:spcPts val="0"/>
              </a:spcAft>
            </a:pP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bactéries qui colonisent la peau, 1010 bactéries qui colonisent la bouche et 1014 bactéries qui habitent l'intestin. La plupart de ces bactéries sont inoffensives ou bénéfiques pour l’organisme. Cependant, de nombreuses espèces bactériennes sont pathogènes et sont responsables de maladies infectieuses comme le choléra et la tuberculose.</a:t>
            </a:r>
            <a:endParaRPr lang="fr-FR" dirty="0">
              <a:solidFill>
                <a:schemeClr val="bg1"/>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72947454"/>
      </p:ext>
    </p:extLst>
  </p:cSld>
  <p:clrMapOvr>
    <a:masterClrMapping/>
  </p:clrMapOvr>
  <p:transition spd="med">
    <p:cover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764704"/>
            <a:ext cx="6648217" cy="4464496"/>
          </a:xfrm>
          <a:prstGeom prst="rect">
            <a:avLst/>
          </a:prstGeom>
        </p:spPr>
      </p:pic>
    </p:spTree>
    <p:extLst>
      <p:ext uri="{BB962C8B-B14F-4D97-AF65-F5344CB8AC3E}">
        <p14:creationId xmlns:p14="http://schemas.microsoft.com/office/powerpoint/2010/main" val="3419975799"/>
      </p:ext>
    </p:extLst>
  </p:cSld>
  <p:clrMapOvr>
    <a:masterClrMapping/>
  </p:clrMapOvr>
  <p:transition spd="med">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764704"/>
            <a:ext cx="7848872" cy="3434273"/>
          </a:xfrm>
          <a:prstGeom prst="rect">
            <a:avLst/>
          </a:prstGeom>
        </p:spPr>
        <p:txBody>
          <a:bodyPr wrap="square">
            <a:spAutoFit/>
          </a:bodyPr>
          <a:lstStyle/>
          <a:p>
            <a:pPr lvl="0" defTabSz="914400" eaLnBrk="0" fontAlgn="base" hangingPunct="0">
              <a:lnSpc>
                <a:spcPct val="250000"/>
              </a:lnSpc>
              <a:spcBef>
                <a:spcPct val="0"/>
              </a:spcBef>
              <a:spcAft>
                <a:spcPct val="0"/>
              </a:spcAft>
              <a:tabLst>
                <a:tab pos="533400" algn="l"/>
              </a:tabLst>
            </a:pPr>
            <a:r>
              <a:rPr lang="fr-FR" altLang="fr-FR" b="1" dirty="0">
                <a:solidFill>
                  <a:schemeClr val="bg1"/>
                </a:solidFill>
                <a:latin typeface="Arial" panose="020B0604020202020204" pitchFamily="34" charset="0"/>
                <a:ea typeface="Century Schoolbook" panose="02040604050505020304" pitchFamily="18" charset="0"/>
                <a:cs typeface="Arial" panose="020B0604020202020204" pitchFamily="34" charset="0"/>
              </a:rPr>
              <a:t>1.1.	Les spécificités morphologiques des cellules bactériennes :</a:t>
            </a:r>
            <a:endParaRPr lang="fr-FR" altLang="fr-FR" dirty="0">
              <a:solidFill>
                <a:schemeClr val="bg1"/>
              </a:solidFill>
              <a:latin typeface="Arial" panose="020B0604020202020204" pitchFamily="34" charset="0"/>
            </a:endParaRPr>
          </a:p>
          <a:p>
            <a:pPr lvl="0" defTabSz="914400" eaLnBrk="0" fontAlgn="base" hangingPunct="0">
              <a:lnSpc>
                <a:spcPct val="250000"/>
              </a:lnSpc>
              <a:spcBef>
                <a:spcPct val="0"/>
              </a:spcBef>
              <a:spcAft>
                <a:spcPct val="0"/>
              </a:spcAft>
              <a:tabLst>
                <a:tab pos="533400" algn="l"/>
              </a:tabLst>
            </a:pPr>
            <a:r>
              <a:rPr lang="fr-FR" altLang="fr-FR" dirty="0">
                <a:solidFill>
                  <a:schemeClr val="bg1"/>
                </a:solidFill>
                <a:latin typeface="Arial" panose="020B0604020202020204" pitchFamily="34" charset="0"/>
                <a:ea typeface="Century Schoolbook" panose="02040604050505020304" pitchFamily="18" charset="0"/>
                <a:cs typeface="Arial" panose="020B0604020202020204" pitchFamily="34" charset="0"/>
              </a:rPr>
              <a:t>Les cellules bactériennes mesurent généralement de 0,5 à 10 µm de longueur et sont caractérisées par un ADN libre dans le cytoplasme, par la présence d’un seul chromosome circulaire et l’absence de mitochondries, ainsi qu’un mode de reproduction par scissiparité.</a:t>
            </a:r>
            <a:endParaRPr lang="fr-FR" altLang="fr-FR" dirty="0">
              <a:solidFill>
                <a:schemeClr val="bg1"/>
              </a:solidFill>
              <a:latin typeface="Arial" panose="020B0604020202020204" pitchFamily="34" charset="0"/>
            </a:endParaRPr>
          </a:p>
        </p:txBody>
      </p:sp>
    </p:spTree>
    <p:extLst>
      <p:ext uri="{BB962C8B-B14F-4D97-AF65-F5344CB8AC3E}">
        <p14:creationId xmlns:p14="http://schemas.microsoft.com/office/powerpoint/2010/main" val="1737707273"/>
      </p:ext>
    </p:extLst>
  </p:cSld>
  <p:clrMapOvr>
    <a:masterClrMapping/>
  </p:clrMapOvr>
  <p:transition spd="med">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4268" y="421214"/>
            <a:ext cx="8236136"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3400" algn="l"/>
              </a:tabLst>
              <a:defRPr>
                <a:solidFill>
                  <a:schemeClr val="tx1"/>
                </a:solidFill>
                <a:latin typeface="Arial" panose="020B0604020202020204" pitchFamily="34" charset="0"/>
              </a:defRPr>
            </a:lvl1pPr>
            <a:lvl2pPr eaLnBrk="0" fontAlgn="base" hangingPunct="0">
              <a:spcBef>
                <a:spcPct val="0"/>
              </a:spcBef>
              <a:spcAft>
                <a:spcPct val="0"/>
              </a:spcAft>
              <a:tabLst>
                <a:tab pos="533400" algn="l"/>
              </a:tabLst>
              <a:defRPr>
                <a:solidFill>
                  <a:schemeClr val="tx1"/>
                </a:solidFill>
                <a:latin typeface="Arial" panose="020B0604020202020204" pitchFamily="34" charset="0"/>
              </a:defRPr>
            </a:lvl2pPr>
            <a:lvl3pPr eaLnBrk="0" fontAlgn="base" hangingPunct="0">
              <a:spcBef>
                <a:spcPct val="0"/>
              </a:spcBef>
              <a:spcAft>
                <a:spcPct val="0"/>
              </a:spcAft>
              <a:tabLst>
                <a:tab pos="533400" algn="l"/>
              </a:tabLst>
              <a:defRPr>
                <a:solidFill>
                  <a:schemeClr val="tx1"/>
                </a:solidFill>
                <a:latin typeface="Arial" panose="020B0604020202020204" pitchFamily="34" charset="0"/>
              </a:defRPr>
            </a:lvl3pPr>
            <a:lvl4pPr eaLnBrk="0" fontAlgn="base" hangingPunct="0">
              <a:spcBef>
                <a:spcPct val="0"/>
              </a:spcBef>
              <a:spcAft>
                <a:spcPct val="0"/>
              </a:spcAft>
              <a:tabLst>
                <a:tab pos="533400" algn="l"/>
              </a:tabLst>
              <a:defRPr>
                <a:solidFill>
                  <a:schemeClr val="tx1"/>
                </a:solidFill>
                <a:latin typeface="Arial" panose="020B0604020202020204" pitchFamily="34" charset="0"/>
              </a:defRPr>
            </a:lvl4pPr>
            <a:lvl5pPr eaLnBrk="0" fontAlgn="base" hangingPunct="0">
              <a:spcBef>
                <a:spcPct val="0"/>
              </a:spcBef>
              <a:spcAft>
                <a:spcPct val="0"/>
              </a:spcAft>
              <a:tabLst>
                <a:tab pos="533400" algn="l"/>
              </a:tabLst>
              <a:defRPr>
                <a:solidFill>
                  <a:schemeClr val="tx1"/>
                </a:solidFill>
                <a:latin typeface="Arial" panose="020B0604020202020204" pitchFamily="34" charset="0"/>
              </a:defRPr>
            </a:lvl5pPr>
            <a:lvl6pPr eaLnBrk="0" fontAlgn="base" hangingPunct="0">
              <a:spcBef>
                <a:spcPct val="0"/>
              </a:spcBef>
              <a:spcAft>
                <a:spcPct val="0"/>
              </a:spcAft>
              <a:tabLst>
                <a:tab pos="533400" algn="l"/>
              </a:tabLst>
              <a:defRPr>
                <a:solidFill>
                  <a:schemeClr val="tx1"/>
                </a:solidFill>
                <a:latin typeface="Arial" panose="020B0604020202020204" pitchFamily="34" charset="0"/>
              </a:defRPr>
            </a:lvl6pPr>
            <a:lvl7pPr eaLnBrk="0" fontAlgn="base" hangingPunct="0">
              <a:spcBef>
                <a:spcPct val="0"/>
              </a:spcBef>
              <a:spcAft>
                <a:spcPct val="0"/>
              </a:spcAft>
              <a:tabLst>
                <a:tab pos="533400" algn="l"/>
              </a:tabLst>
              <a:defRPr>
                <a:solidFill>
                  <a:schemeClr val="tx1"/>
                </a:solidFill>
                <a:latin typeface="Arial" panose="020B0604020202020204" pitchFamily="34" charset="0"/>
              </a:defRPr>
            </a:lvl7pPr>
            <a:lvl8pPr eaLnBrk="0" fontAlgn="base" hangingPunct="0">
              <a:spcBef>
                <a:spcPct val="0"/>
              </a:spcBef>
              <a:spcAft>
                <a:spcPct val="0"/>
              </a:spcAft>
              <a:tabLst>
                <a:tab pos="533400" algn="l"/>
              </a:tabLst>
              <a:defRPr>
                <a:solidFill>
                  <a:schemeClr val="tx1"/>
                </a:solidFill>
                <a:latin typeface="Arial" panose="020B0604020202020204" pitchFamily="34" charset="0"/>
              </a:defRPr>
            </a:lvl8pPr>
            <a:lvl9pPr eaLnBrk="0" fontAlgn="base" hangingPunct="0">
              <a:spcBef>
                <a:spcPct val="0"/>
              </a:spcBef>
              <a:spcAft>
                <a:spcPct val="0"/>
              </a:spcAft>
              <a:tabLst>
                <a:tab pos="533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250000"/>
              </a:lnSpc>
              <a:spcBef>
                <a:spcPct val="0"/>
              </a:spcBef>
              <a:spcAft>
                <a:spcPct val="0"/>
              </a:spcAft>
              <a:buClrTx/>
              <a:buSzTx/>
              <a:buFontTx/>
              <a:buNone/>
              <a:tabLst>
                <a:tab pos="533400" algn="l"/>
              </a:tabLst>
            </a:pPr>
            <a:r>
              <a:rPr kumimoji="0" lang="fr-FR" altLang="fr-FR" b="0"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Les bactéries présentent une grande diversité morphologique (Figure 01).Elles peuvent avoir une forme sphériques appelée coques (</a:t>
            </a:r>
            <a:r>
              <a:rPr kumimoji="0" lang="fr-FR" altLang="fr-FR" b="0" i="0" u="none" strike="noStrike" cap="none" normalizeH="0" baseline="0" dirty="0" err="1"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cocci</a:t>
            </a:r>
            <a:r>
              <a:rPr kumimoji="0" lang="fr-FR" altLang="fr-FR" b="0"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 une forme de bâtonnets, appelée bacilles, soit en forme hélicoïdale, appelée spirilles.</a:t>
            </a:r>
            <a:endParaRPr kumimoji="0" lang="fr-FR" altLang="fr-FR"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3400" algn="l"/>
              </a:tabLst>
            </a:pPr>
            <a:endParaRPr kumimoji="0" lang="fr-FR" altLang="fr-FR" sz="1800" b="0" i="0" u="none" strike="noStrike" cap="none" normalizeH="0" baseline="0" dirty="0" smtClean="0">
              <a:ln>
                <a:noFill/>
              </a:ln>
              <a:solidFill>
                <a:schemeClr val="bg1"/>
              </a:solidFill>
              <a:effectLst/>
              <a:latin typeface="Arial" panose="020B0604020202020204" pitchFamily="34" charset="0"/>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40968"/>
            <a:ext cx="8208912"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678121871"/>
      </p:ext>
    </p:extLst>
  </p:cSld>
  <p:clrMapOvr>
    <a:masterClrMapping/>
  </p:clrMapOvr>
  <p:transition spd="med">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116632"/>
            <a:ext cx="797359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8125" algn="l"/>
              </a:tabLst>
              <a:defRPr>
                <a:solidFill>
                  <a:schemeClr val="tx1"/>
                </a:solidFill>
                <a:latin typeface="Arial" panose="020B0604020202020204" pitchFamily="34" charset="0"/>
              </a:defRPr>
            </a:lvl1pPr>
            <a:lvl2pPr eaLnBrk="0" fontAlgn="base" hangingPunct="0">
              <a:spcBef>
                <a:spcPct val="0"/>
              </a:spcBef>
              <a:spcAft>
                <a:spcPct val="0"/>
              </a:spcAft>
              <a:tabLst>
                <a:tab pos="238125" algn="l"/>
              </a:tabLst>
              <a:defRPr>
                <a:solidFill>
                  <a:schemeClr val="tx1"/>
                </a:solidFill>
                <a:latin typeface="Arial" panose="020B0604020202020204" pitchFamily="34" charset="0"/>
              </a:defRPr>
            </a:lvl2pPr>
            <a:lvl3pPr eaLnBrk="0" fontAlgn="base" hangingPunct="0">
              <a:spcBef>
                <a:spcPct val="0"/>
              </a:spcBef>
              <a:spcAft>
                <a:spcPct val="0"/>
              </a:spcAft>
              <a:tabLst>
                <a:tab pos="238125" algn="l"/>
              </a:tabLst>
              <a:defRPr>
                <a:solidFill>
                  <a:schemeClr val="tx1"/>
                </a:solidFill>
                <a:latin typeface="Arial" panose="020B0604020202020204" pitchFamily="34" charset="0"/>
              </a:defRPr>
            </a:lvl3pPr>
            <a:lvl4pPr eaLnBrk="0" fontAlgn="base" hangingPunct="0">
              <a:spcBef>
                <a:spcPct val="0"/>
              </a:spcBef>
              <a:spcAft>
                <a:spcPct val="0"/>
              </a:spcAft>
              <a:tabLst>
                <a:tab pos="238125" algn="l"/>
              </a:tabLst>
              <a:defRPr>
                <a:solidFill>
                  <a:schemeClr val="tx1"/>
                </a:solidFill>
                <a:latin typeface="Arial" panose="020B0604020202020204" pitchFamily="34" charset="0"/>
              </a:defRPr>
            </a:lvl4pPr>
            <a:lvl5pPr eaLnBrk="0" fontAlgn="base" hangingPunct="0">
              <a:spcBef>
                <a:spcPct val="0"/>
              </a:spcBef>
              <a:spcAft>
                <a:spcPct val="0"/>
              </a:spcAft>
              <a:tabLst>
                <a:tab pos="238125" algn="l"/>
              </a:tabLst>
              <a:defRPr>
                <a:solidFill>
                  <a:schemeClr val="tx1"/>
                </a:solidFill>
                <a:latin typeface="Arial" panose="020B0604020202020204" pitchFamily="34" charset="0"/>
              </a:defRPr>
            </a:lvl5pPr>
            <a:lvl6pPr eaLnBrk="0" fontAlgn="base" hangingPunct="0">
              <a:spcBef>
                <a:spcPct val="0"/>
              </a:spcBef>
              <a:spcAft>
                <a:spcPct val="0"/>
              </a:spcAft>
              <a:tabLst>
                <a:tab pos="238125" algn="l"/>
              </a:tabLst>
              <a:defRPr>
                <a:solidFill>
                  <a:schemeClr val="tx1"/>
                </a:solidFill>
                <a:latin typeface="Arial" panose="020B0604020202020204" pitchFamily="34" charset="0"/>
              </a:defRPr>
            </a:lvl6pPr>
            <a:lvl7pPr eaLnBrk="0" fontAlgn="base" hangingPunct="0">
              <a:spcBef>
                <a:spcPct val="0"/>
              </a:spcBef>
              <a:spcAft>
                <a:spcPct val="0"/>
              </a:spcAft>
              <a:tabLst>
                <a:tab pos="238125" algn="l"/>
              </a:tabLst>
              <a:defRPr>
                <a:solidFill>
                  <a:schemeClr val="tx1"/>
                </a:solidFill>
                <a:latin typeface="Arial" panose="020B0604020202020204" pitchFamily="34" charset="0"/>
              </a:defRPr>
            </a:lvl7pPr>
            <a:lvl8pPr eaLnBrk="0" fontAlgn="base" hangingPunct="0">
              <a:spcBef>
                <a:spcPct val="0"/>
              </a:spcBef>
              <a:spcAft>
                <a:spcPct val="0"/>
              </a:spcAft>
              <a:tabLst>
                <a:tab pos="238125" algn="l"/>
              </a:tabLst>
              <a:defRPr>
                <a:solidFill>
                  <a:schemeClr val="tx1"/>
                </a:solidFill>
                <a:latin typeface="Arial" panose="020B0604020202020204" pitchFamily="34" charset="0"/>
              </a:defRPr>
            </a:lvl8pPr>
            <a:lvl9pPr eaLnBrk="0" fontAlgn="base" hangingPunct="0">
              <a:spcBef>
                <a:spcPct val="0"/>
              </a:spcBef>
              <a:spcAft>
                <a:spcPct val="0"/>
              </a:spcAft>
              <a:tabLst>
                <a:tab pos="2381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200000"/>
              </a:lnSpc>
              <a:spcBef>
                <a:spcPct val="0"/>
              </a:spcBef>
              <a:spcAft>
                <a:spcPct val="0"/>
              </a:spcAft>
              <a:buClrTx/>
              <a:buSzTx/>
              <a:buFontTx/>
              <a:buNone/>
              <a:tabLst>
                <a:tab pos="238125" algn="l"/>
              </a:tabLst>
            </a:pPr>
            <a:r>
              <a:rPr kumimoji="0" lang="fr-FR" altLang="fr-FR" b="1"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Figure 01 :</a:t>
            </a:r>
            <a:r>
              <a:rPr kumimoji="0" lang="fr-FR" altLang="fr-FR" b="0"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 Schéma illustrant la diversité morphologique des bactéries</a:t>
            </a:r>
            <a:endParaRPr kumimoji="0" lang="fr-FR" altLang="fr-FR"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tab pos="238125" algn="l"/>
              </a:tabLst>
            </a:pPr>
            <a:r>
              <a:rPr kumimoji="0" lang="fr-FR" altLang="fr-FR" b="0"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Beaucoup d’espèces bactériennes peuvent être observées sous forme unicellulaire isolée, alors que d’autres sont associées entre elles. Ces dernières peuvent être associées (Figure</a:t>
            </a:r>
            <a:endParaRPr kumimoji="0" lang="fr-FR" altLang="fr-FR"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200000"/>
              </a:lnSpc>
              <a:spcBef>
                <a:spcPct val="0"/>
              </a:spcBef>
              <a:spcAft>
                <a:spcPct val="0"/>
              </a:spcAft>
              <a:buClrTx/>
              <a:buSzTx/>
              <a:buFontTx/>
              <a:buChar char="•"/>
              <a:tabLst>
                <a:tab pos="238125" algn="l"/>
              </a:tabLst>
            </a:pPr>
            <a:r>
              <a:rPr kumimoji="0" lang="fr-FR" altLang="fr-FR" b="0"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en paires (diplocoques) comme les </a:t>
            </a:r>
            <a:r>
              <a:rPr kumimoji="0" lang="fr-FR" altLang="fr-FR" b="0" i="1" u="none" strike="noStrike" cap="none" normalizeH="0" baseline="0" dirty="0" err="1"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Neisserias</a:t>
            </a:r>
            <a:r>
              <a:rPr kumimoji="0" lang="fr-FR" altLang="fr-FR" b="0"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 en chaînette comme les </a:t>
            </a:r>
            <a:r>
              <a:rPr kumimoji="0" lang="fr-FR" altLang="fr-FR" b="0" i="1"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Streptocoques</a:t>
            </a:r>
            <a:r>
              <a:rPr kumimoji="0" lang="fr-FR" altLang="fr-FR" b="0"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 ou en amas comme les </a:t>
            </a:r>
            <a:r>
              <a:rPr kumimoji="0" lang="fr-FR" altLang="fr-FR" b="0" i="1"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Staphylocoques</a:t>
            </a:r>
            <a:r>
              <a:rPr kumimoji="0" lang="fr-FR" altLang="fr-FR" b="0" i="0" u="none" strike="noStrike" cap="none" normalizeH="0" baseline="0" dirty="0" smtClean="0">
                <a:ln>
                  <a:noFill/>
                </a:ln>
                <a:solidFill>
                  <a:schemeClr val="bg1"/>
                </a:solidFill>
                <a:effectLst/>
                <a:latin typeface="Arial" panose="020B0604020202020204" pitchFamily="34" charset="0"/>
                <a:ea typeface="Century Schoolbook" panose="02040604050505020304" pitchFamily="18" charset="0"/>
                <a:cs typeface="Arial" panose="020B0604020202020204" pitchFamily="34" charset="0"/>
              </a:rPr>
              <a:t>.</a:t>
            </a:r>
            <a:endParaRPr kumimoji="0" lang="fr-FR" altLang="fr-FR"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38125" algn="l"/>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21088"/>
            <a:ext cx="7416824" cy="16970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971600" y="3822576"/>
            <a:ext cx="62646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smtClean="0">
                <a:ln>
                  <a:noFill/>
                </a:ln>
                <a:solidFill>
                  <a:schemeClr val="tx1"/>
                </a:solidFill>
                <a:effectLst/>
                <a:latin typeface="Arial" panose="020B0604020202020204" pitchFamily="34" charset="0"/>
                <a:ea typeface="Century Schoolbook" panose="02040604050505020304" pitchFamily="18" charset="0"/>
                <a:cs typeface="Arial" panose="020B0604020202020204" pitchFamily="34" charset="0"/>
              </a:rPr>
              <a:t>Figure 02 :</a:t>
            </a:r>
            <a:r>
              <a:rPr kumimoji="0" lang="fr-FR" altLang="fr-FR" sz="1600" b="0" i="0" u="none" strike="noStrike" cap="none" normalizeH="0" baseline="0" dirty="0" smtClean="0">
                <a:ln>
                  <a:noFill/>
                </a:ln>
                <a:solidFill>
                  <a:schemeClr val="tx1"/>
                </a:solidFill>
                <a:effectLst/>
                <a:latin typeface="Arial" panose="020B0604020202020204" pitchFamily="34" charset="0"/>
                <a:ea typeface="Century Schoolbook" panose="02040604050505020304" pitchFamily="18" charset="0"/>
                <a:cs typeface="Arial" panose="020B0604020202020204" pitchFamily="34" charset="0"/>
              </a:rPr>
              <a:t> Schéma illustrant le mode d’association des bactéries</a:t>
            </a:r>
            <a:endParaRPr kumimoji="0" lang="fr-FR" altLang="fr-FR"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6157770"/>
      </p:ext>
    </p:extLst>
  </p:cSld>
  <p:clrMapOvr>
    <a:masterClrMapping/>
  </p:clrMapOvr>
  <p:transition spd="med">
    <p:cover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56501"/>
            <a:ext cx="8136904" cy="4998356"/>
          </a:xfrm>
          <a:prstGeom prst="rect">
            <a:avLst/>
          </a:prstGeom>
        </p:spPr>
        <p:txBody>
          <a:bodyPr wrap="square">
            <a:spAutoFit/>
          </a:bodyPr>
          <a:lstStyle/>
          <a:p>
            <a:pPr marL="457835" indent="-456565" algn="just">
              <a:lnSpc>
                <a:spcPct val="200000"/>
              </a:lnSpc>
              <a:spcAft>
                <a:spcPts val="0"/>
              </a:spcAft>
              <a:tabLst>
                <a:tab pos="444500" algn="l"/>
              </a:tabLst>
            </a:pP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1.1.1.</a:t>
            </a:r>
            <a:r>
              <a:rPr lang="fr-FR"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forme sphérique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Lorsque les cellules bactériennes se divisent dans un seul plan, elles donnent naissance à deux cellules fortement associées, ce sont des diplocoques tels que les pneumocoques, les gonocoques et les méningocoques. Lorsque ce mode de division se poursuit régulièrement, les </a:t>
            </a:r>
            <a:r>
              <a:rPr lang="fr-FR" dirty="0" err="1">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cocci</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engendrent des chainettes plus au moins longues qui caractérisent les streptocoques. Lorsque la division s’effectue dans les 3 dimensions, les </a:t>
            </a:r>
            <a:r>
              <a:rPr lang="fr-FR" dirty="0" err="1">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cocci</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forment des amas asymétriques (grappe) tels que les staphylocoques (figure 02).</a:t>
            </a:r>
            <a:endParaRPr lang="fr-FR"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1900299"/>
      </p:ext>
    </p:extLst>
  </p:cSld>
  <p:clrMapOvr>
    <a:masterClrMapping/>
  </p:clrMapOvr>
  <p:transition spd="med">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014397"/>
            <a:ext cx="8136904" cy="4524315"/>
          </a:xfrm>
          <a:prstGeom prst="rect">
            <a:avLst/>
          </a:prstGeom>
        </p:spPr>
        <p:txBody>
          <a:bodyPr wrap="square">
            <a:spAutoFit/>
          </a:bodyPr>
          <a:lstStyle/>
          <a:p>
            <a:pPr marL="457835" indent="-456565" algn="just">
              <a:lnSpc>
                <a:spcPct val="200000"/>
              </a:lnSpc>
              <a:spcAft>
                <a:spcPts val="0"/>
              </a:spcAft>
              <a:tabLst>
                <a:tab pos="444500" algn="l"/>
              </a:tabLst>
            </a:pP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1.1.2.</a:t>
            </a:r>
            <a:r>
              <a:rPr lang="fr-FR" sz="1400" dirty="0">
                <a:solidFill>
                  <a:schemeClr val="bg1"/>
                </a:solidFill>
                <a:latin typeface="Times New Roman" panose="02020603050405020304" pitchFamily="18" charset="0"/>
                <a:ea typeface="Times New Roman" panose="02020603050405020304" pitchFamily="18" charset="0"/>
                <a:cs typeface="Arial" panose="020B0604020202020204" pitchFamily="34" charset="0"/>
              </a:rPr>
              <a:t>	</a:t>
            </a:r>
            <a:r>
              <a:rPr lang="fr-FR" b="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La forme en bâtonnets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Comme les </a:t>
            </a:r>
            <a:r>
              <a:rPr lang="fr-FR" dirty="0" err="1">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cocci</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les bacilles qui sont des bâtonnets droits comme l’espèce </a:t>
            </a:r>
            <a:r>
              <a:rPr lang="fr-FR" i="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2"/>
              </a:rPr>
              <a:t>Escherichia coli,</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2"/>
              </a:rPr>
              <a: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peuvent être associés en deux par deux donnant les </a:t>
            </a:r>
            <a:r>
              <a:rPr lang="fr-FR" dirty="0" err="1">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diplobacilles</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 comme ils peuvent aussi former de véritables chainettes donnant ainsi des streptobacilles. Quelquefois les bâtonnets sont incurvés et sont appelés alors vibrions tel que la bactérie </a:t>
            </a:r>
            <a:r>
              <a:rPr lang="fr-FR" i="1" dirty="0" err="1">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3"/>
              </a:rPr>
              <a:t>Vibrio</a:t>
            </a:r>
            <a:r>
              <a:rPr lang="fr-FR" i="1"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3"/>
              </a:rPr>
              <a:t> </a:t>
            </a:r>
            <a:r>
              <a:rPr lang="fr-FR" i="1" dirty="0" err="1">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3"/>
              </a:rPr>
              <a:t>Cholerae</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hlinkClick r:id="rId3"/>
              </a:rPr>
              <a:t> </a:t>
            </a:r>
            <a:r>
              <a:rPr lang="fr-FR" dirty="0">
                <a:solidFill>
                  <a:schemeClr val="bg1"/>
                </a:solidFill>
                <a:latin typeface="Century Schoolbook" panose="02040604050505020304" pitchFamily="18" charset="0"/>
                <a:ea typeface="Century Schoolbook" panose="02040604050505020304" pitchFamily="18" charset="0"/>
                <a:cs typeface="Arial" panose="020B0604020202020204" pitchFamily="34" charset="0"/>
              </a:rPr>
              <a:t>et d’autre fois ces bâtonnets sont tellement courts qu'on pourrait les confondre avec des coques (coccobacilles).</a:t>
            </a:r>
            <a:endParaRPr lang="fr-FR"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6313826"/>
      </p:ext>
    </p:extLst>
  </p:cSld>
  <p:clrMapOvr>
    <a:masterClrMapping/>
  </p:clrMapOvr>
  <p:transition spd="med">
    <p:cover dir="ru"/>
  </p:transition>
  <p:timing>
    <p:tnLst>
      <p:par>
        <p:cTn id="1" dur="indefinite" restart="never" nodeType="tmRoot"/>
      </p:par>
    </p:tnLst>
  </p:timing>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3756</TotalTime>
  <Words>585</Words>
  <Application>Microsoft Office PowerPoint</Application>
  <PresentationFormat>Affichage à l'écran (4:3)</PresentationFormat>
  <Paragraphs>62</Paragraphs>
  <Slides>27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Arial</vt:lpstr>
      <vt:lpstr>Calibri</vt:lpstr>
      <vt:lpstr>Century Gothic</vt:lpstr>
      <vt:lpstr>Century Schoolbook</vt:lpstr>
      <vt:lpstr>Symbol</vt:lpstr>
      <vt:lpstr>Times New Roman</vt:lpstr>
      <vt:lpstr>Wingdings 3</vt:lpstr>
      <vt:lpstr>Secteur</vt:lpstr>
      <vt:lpstr>Université de Constantine-annexe  Oum Bouaghi - Cours de Cytologie     Première année médecine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 KHELFAOUI Ahlem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Firas ACHOUR</dc:creator>
  <cp:lastModifiedBy>PC</cp:lastModifiedBy>
  <cp:revision>167</cp:revision>
  <dcterms:created xsi:type="dcterms:W3CDTF">2023-10-08T19:21:32Z</dcterms:created>
  <dcterms:modified xsi:type="dcterms:W3CDTF">2023-10-24T22:04:45Z</dcterms:modified>
</cp:coreProperties>
</file>