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7" r:id="rId2"/>
    <p:sldId id="298" r:id="rId3"/>
    <p:sldId id="299" r:id="rId4"/>
    <p:sldId id="300" r:id="rId5"/>
    <p:sldId id="301" r:id="rId6"/>
    <p:sldId id="302" r:id="rId7"/>
    <p:sldId id="318" r:id="rId8"/>
    <p:sldId id="303" r:id="rId9"/>
    <p:sldId id="319"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3" d="100"/>
          <a:sy n="63" d="100"/>
        </p:scale>
        <p:origin x="13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D3C80-AFC7-456D-88BD-9A83C534E0F9}" type="datetimeFigureOut">
              <a:rPr lang="fr-FR" smtClean="0"/>
              <a:pPr/>
              <a:t>25/10/2023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50914-4AE6-4640-BA0E-49D811A15168}" type="slidenum">
              <a:rPr lang="fr-FR" smtClean="0"/>
              <a:pPr/>
              <a:t>‹N°›</a:t>
            </a:fld>
            <a:endParaRPr lang="fr-FR"/>
          </a:p>
        </p:txBody>
      </p:sp>
    </p:spTree>
    <p:extLst>
      <p:ext uri="{BB962C8B-B14F-4D97-AF65-F5344CB8AC3E}">
        <p14:creationId xmlns:p14="http://schemas.microsoft.com/office/powerpoint/2010/main" val="92816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5672289"/>
      </p:ext>
    </p:extLst>
  </p:cSld>
  <p:clrMapOvr>
    <a:masterClrMapping/>
  </p:clrMapOvr>
  <p:transition spd="med">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10519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196063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177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39855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1321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538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14063843"/>
      </p:ext>
    </p:extLst>
  </p:cSld>
  <p:clrMapOvr>
    <a:masterClrMapping/>
  </p:clrMapOvr>
  <p:transition spd="med">
    <p:cover dir="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648662175"/>
      </p:ext>
    </p:extLst>
  </p:cSld>
  <p:clrMapOvr>
    <a:masterClrMapping/>
  </p:clrMapOvr>
  <p:transition spd="med">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96202226"/>
      </p:ext>
    </p:extLst>
  </p:cSld>
  <p:clrMapOvr>
    <a:masterClrMapping/>
  </p:clrMapOvr>
  <p:transition spd="med">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3114009875"/>
      </p:ext>
    </p:extLst>
  </p:cSld>
  <p:clrMapOvr>
    <a:masterClrMapping/>
  </p:clrMapOvr>
  <p:transition spd="med">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436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783697404"/>
      </p:ext>
    </p:extLst>
  </p:cSld>
  <p:clrMapOvr>
    <a:masterClrMapping/>
  </p:clrMapOvr>
  <p:transition spd="med">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7062510"/>
      </p:ext>
    </p:extLst>
  </p:cSld>
  <p:clrMapOvr>
    <a:masterClrMapping/>
  </p:clrMapOvr>
  <p:transition spd="med">
    <p:cover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728175799"/>
      </p:ext>
    </p:extLst>
  </p:cSld>
  <p:clrMapOvr>
    <a:masterClrMapping/>
  </p:clrMapOvr>
  <p:transition spd="med">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3974705987"/>
      </p:ext>
    </p:extLst>
  </p:cSld>
  <p:clrMapOvr>
    <a:masterClrMapping/>
  </p:clrMapOvr>
  <p:transition spd="med">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4388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FEDA674-A6C6-424D-BE99-8C97AAADF096}" type="datetimeFigureOut">
              <a:rPr lang="fr-FR" smtClean="0"/>
              <a:pPr/>
              <a:t>25/10/2023</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156AD83-1701-4047-8595-08F8AF6DBDAD}" type="slidenum">
              <a:rPr lang="fr-FR" smtClean="0"/>
              <a:pPr/>
              <a:t>‹N°›</a:t>
            </a:fld>
            <a:endParaRPr lang="fr-FR"/>
          </a:p>
        </p:txBody>
      </p:sp>
    </p:spTree>
    <p:extLst>
      <p:ext uri="{BB962C8B-B14F-4D97-AF65-F5344CB8AC3E}">
        <p14:creationId xmlns:p14="http://schemas.microsoft.com/office/powerpoint/2010/main" val="18250554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cover dir="ru"/>
  </p:transition>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201135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t>Université de Constantine-annexe </a:t>
            </a:r>
            <a:r>
              <a:rPr lang="fr-FR" dirty="0"/>
              <a:t/>
            </a:r>
            <a:br>
              <a:rPr lang="fr-FR" dirty="0"/>
            </a:br>
            <a:r>
              <a:rPr lang="fr-FR" dirty="0" smtClean="0"/>
              <a:t>Oum Bouaghi - Cours de Cytologie Première année </a:t>
            </a:r>
            <a:r>
              <a:rPr lang="fr-FR" dirty="0"/>
              <a:t>m</a:t>
            </a:r>
            <a:r>
              <a:rPr lang="fr-FR" dirty="0" smtClean="0"/>
              <a:t>édecine</a:t>
            </a:r>
            <a:endParaRPr lang="fr-FR" dirty="0"/>
          </a:p>
        </p:txBody>
      </p:sp>
      <p:pic>
        <p:nvPicPr>
          <p:cNvPr id="5" name="Picture 2" descr="C:\Users\EL-KIMA\Downloads\cyto1an-introduction\cyto1an-introduction-page-034.jpg"/>
          <p:cNvPicPr>
            <a:picLocks noGrp="1" noChangeAspect="1" noChangeArrowheads="1"/>
          </p:cNvPicPr>
          <p:nvPr>
            <p:ph idx="1"/>
          </p:nvPr>
        </p:nvPicPr>
        <p:blipFill>
          <a:blip r:embed="rId2"/>
          <a:stretch>
            <a:fillRect/>
          </a:stretch>
        </p:blipFill>
        <p:spPr bwMode="auto">
          <a:xfrm>
            <a:off x="500034" y="2511396"/>
            <a:ext cx="8248429" cy="3797924"/>
          </a:xfrm>
          <a:prstGeom prst="rect">
            <a:avLst/>
          </a:prstGeom>
          <a:noFill/>
        </p:spPr>
      </p:pic>
    </p:spTree>
  </p:cSld>
  <p:clrMapOvr>
    <a:masterClrMapping/>
  </p:clrMapOvr>
  <p:transition spd="med">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865734"/>
            <a:ext cx="7920880" cy="5288627"/>
          </a:xfrm>
          <a:prstGeom prst="rect">
            <a:avLst/>
          </a:prstGeom>
        </p:spPr>
        <p:txBody>
          <a:bodyPr wrap="square">
            <a:spAutoFit/>
          </a:bodyPr>
          <a:lstStyle/>
          <a:p>
            <a:pPr>
              <a:spcAft>
                <a:spcPts val="0"/>
              </a:spcAf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Figure 01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Schéma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d’une coupe de cellules eucaryotes </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typiques</a:t>
            </a:r>
          </a:p>
          <a:p>
            <a:pPr>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centrosome, </a:t>
            </a:r>
            <a:endPar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a:lnSpc>
                <a:spcPct val="200000"/>
              </a:lnSpc>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g :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glycogène, </a:t>
            </a:r>
            <a:endParaRPr lang="fr-FR" sz="1600" dirty="0" smtClean="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10160">
              <a:lnSpc>
                <a:spcPct val="200000"/>
              </a:lnSpc>
              <a:spcAft>
                <a:spcPts val="0"/>
              </a:spcAft>
            </a:pPr>
            <a:r>
              <a:rPr lang="fr-FR" sz="1600" dirty="0" err="1"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gl</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 gouttelette lipidique, </a:t>
            </a:r>
          </a:p>
          <a:p>
            <a:pPr marR="10160">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h : hyaloplasme, </a:t>
            </a:r>
          </a:p>
          <a:p>
            <a:pPr marR="10160">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m : mitochondries, </a:t>
            </a:r>
          </a:p>
          <a:p>
            <a:pPr marR="10160">
              <a:lnSpc>
                <a:spcPct val="200000"/>
              </a:lnSpc>
              <a:spcAft>
                <a:spcPts val="0"/>
              </a:spcAft>
            </a:pPr>
            <a:r>
              <a:rPr lang="fr-FR" sz="1600" dirty="0" err="1"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mp</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 membrane, plasmique</a:t>
            </a:r>
          </a:p>
          <a:p>
            <a:pPr marR="10160">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n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noyau</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p>
          <a:p>
            <a:pPr marR="10160">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nu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nucléole</a:t>
            </a:r>
            <a:endParaRPr lang="fr-FR"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79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7927798"/>
      </p:ext>
    </p:extLst>
  </p:cSld>
  <p:clrMapOvr>
    <a:masterClrMapping/>
  </p:clrMapOvr>
  <p:transition spd="med">
    <p:cover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620688"/>
            <a:ext cx="7920880" cy="4524315"/>
          </a:xfrm>
          <a:prstGeom prst="rect">
            <a:avLst/>
          </a:prstGeom>
        </p:spPr>
        <p:txBody>
          <a:bodyPr wrap="square">
            <a:spAutoFit/>
          </a:bodyPr>
          <a:lstStyle/>
          <a:p>
            <a:pPr marR="12700" lvl="0">
              <a:lnSpc>
                <a:spcPct val="200000"/>
              </a:lnSpc>
              <a:spcAft>
                <a:spcPts val="0"/>
              </a:spcAft>
              <a:tabLst>
                <a:tab pos="130175" algn="l"/>
              </a:tabLs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L’hyaloplasme</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lvl="0">
              <a:lnSpc>
                <a:spcPct val="200000"/>
              </a:lnSpc>
              <a:spcAft>
                <a:spcPts val="0"/>
              </a:spcAft>
              <a:tabLst>
                <a:tab pos="130175" algn="l"/>
              </a:tabLs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une structure transparente, qui sert de support aux organites, il comprend le cytosol et le cytosquelette.</a:t>
            </a:r>
            <a:endParaRPr lang="fr-FR"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0"/>
              </a:spcAft>
            </a:pPr>
            <a:r>
              <a:rPr lang="fr-FR"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540" marR="12700">
              <a:lnSpc>
                <a:spcPct val="200000"/>
              </a:lnSpc>
              <a:spcAft>
                <a:spcPts val="0"/>
              </a:spcAft>
            </a:pPr>
            <a:endParaRPr lang="fr-FR" dirty="0" smtClean="0">
              <a:solidFill>
                <a:schemeClr val="bg1"/>
              </a:solidFill>
              <a:latin typeface="Symbol" panose="05050102010706020507" pitchFamily="18" charset="2"/>
              <a:ea typeface="Symbol" panose="05050102010706020507" pitchFamily="18" charset="2"/>
              <a:cs typeface="Arial" panose="020B0604020202020204" pitchFamily="34" charset="0"/>
            </a:endParaRPr>
          </a:p>
          <a:p>
            <a:pPr marL="2540" marR="12700">
              <a:lnSpc>
                <a:spcPct val="200000"/>
              </a:lnSpc>
              <a:spcAft>
                <a:spcPts val="0"/>
              </a:spcAft>
            </a:pPr>
            <a:endParaRPr lang="fr-FR" dirty="0">
              <a:solidFill>
                <a:schemeClr val="bg1"/>
              </a:solidFill>
              <a:latin typeface="Symbol" panose="05050102010706020507" pitchFamily="18" charset="2"/>
              <a:ea typeface="Symbol" panose="05050102010706020507" pitchFamily="18" charset="2"/>
              <a:cs typeface="Arial" panose="020B0604020202020204" pitchFamily="34" charset="0"/>
            </a:endParaRPr>
          </a:p>
          <a:p>
            <a:pPr marL="2540" marR="12700">
              <a:lnSpc>
                <a:spcPct val="200000"/>
              </a:lnSpc>
              <a:spcAft>
                <a:spcPts val="0"/>
              </a:spcAft>
            </a:pPr>
            <a:endParaRPr lang="fr-FR" dirty="0" smtClean="0">
              <a:solidFill>
                <a:schemeClr val="bg1"/>
              </a:solidFill>
              <a:latin typeface="Symbol" panose="05050102010706020507" pitchFamily="18" charset="2"/>
              <a:ea typeface="Symbol" panose="05050102010706020507" pitchFamily="18" charset="2"/>
              <a:cs typeface="Arial" panose="020B0604020202020204" pitchFamily="34" charset="0"/>
            </a:endParaRPr>
          </a:p>
          <a:p>
            <a:pPr marL="2540" marR="12700">
              <a:lnSpc>
                <a:spcPct val="200000"/>
              </a:lnSpc>
              <a:spcAft>
                <a:spcPts val="0"/>
              </a:spcAft>
            </a:pPr>
            <a:endParaRPr lang="fr-FR" dirty="0">
              <a:solidFill>
                <a:schemeClr val="bg1"/>
              </a:solidFill>
              <a:latin typeface="Symbol" panose="05050102010706020507" pitchFamily="18" charset="2"/>
              <a:ea typeface="Symbol" panose="05050102010706020507" pitchFamily="18" charset="2"/>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872"/>
            <a:ext cx="7128792" cy="3744416"/>
          </a:xfrm>
          <a:prstGeom prst="rect">
            <a:avLst/>
          </a:prstGeom>
        </p:spPr>
      </p:pic>
    </p:spTree>
    <p:extLst>
      <p:ext uri="{BB962C8B-B14F-4D97-AF65-F5344CB8AC3E}">
        <p14:creationId xmlns:p14="http://schemas.microsoft.com/office/powerpoint/2010/main" val="3942957967"/>
      </p:ext>
    </p:extLst>
  </p:cSld>
  <p:clrMapOvr>
    <a:masterClrMapping/>
  </p:clrMapOvr>
  <p:transition spd="med">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420888"/>
            <a:ext cx="6336704" cy="3660229"/>
          </a:xfrm>
          <a:prstGeom prst="rect">
            <a:avLst/>
          </a:prstGeom>
        </p:spPr>
      </p:pic>
      <p:sp>
        <p:nvSpPr>
          <p:cNvPr id="5" name="Rectangle 4"/>
          <p:cNvSpPr/>
          <p:nvPr/>
        </p:nvSpPr>
        <p:spPr>
          <a:xfrm>
            <a:off x="647564" y="692696"/>
            <a:ext cx="7848872" cy="1754326"/>
          </a:xfrm>
          <a:prstGeom prst="rect">
            <a:avLst/>
          </a:prstGeom>
        </p:spPr>
        <p:txBody>
          <a:bodyPr wrap="square">
            <a:spAutoFit/>
          </a:bodyPr>
          <a:lstStyle/>
          <a:p>
            <a:pPr marL="2540" marR="12700">
              <a:lnSpc>
                <a:spcPct val="20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u="sng" dirty="0">
                <a:solidFill>
                  <a:schemeClr val="bg1"/>
                </a:solidFill>
                <a:effectLst>
                  <a:outerShdw blurRad="38100" dist="38100" dir="2700000" algn="tl">
                    <a:srgbClr val="000000">
                      <a:alpha val="43137"/>
                    </a:srgbClr>
                  </a:outerShdw>
                </a:effectLst>
                <a:latin typeface="Century Schoolbook" panose="02040604050505020304" pitchFamily="18" charset="0"/>
                <a:ea typeface="Century Schoolbook" panose="02040604050505020304" pitchFamily="18" charset="0"/>
                <a:cs typeface="Arial" panose="020B0604020202020204" pitchFamily="34" charset="0"/>
              </a:rPr>
              <a:t>Le cytosol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L="2540" marR="12700">
              <a:lnSpc>
                <a:spcPct val="20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Q</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uant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à lui est une solution riche en eau, en protéines, en sucres et en ions, il a un aspect homogène et transparent.</a:t>
            </a:r>
            <a:endParaRPr lang="fr-FR"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7166358"/>
      </p:ext>
    </p:extLst>
  </p:cSld>
  <p:clrMapOvr>
    <a:masterClrMapping/>
  </p:clrMapOvr>
  <p:transition spd="med">
    <p:cover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6"/>
            <a:ext cx="8136904" cy="2064540"/>
          </a:xfrm>
          <a:prstGeom prst="rect">
            <a:avLst/>
          </a:prstGeom>
        </p:spPr>
        <p:txBody>
          <a:bodyPr wrap="square">
            <a:spAutoFit/>
          </a:bodyPr>
          <a:lstStyle/>
          <a:p>
            <a:pPr marR="12700" algn="just">
              <a:lnSpc>
                <a:spcPct val="112000"/>
              </a:lnSpc>
              <a:spcAft>
                <a:spcPts val="0"/>
              </a:spcAft>
            </a:pPr>
            <a:r>
              <a:rPr lang="fr-FR" dirty="0">
                <a:solidFill>
                  <a:schemeClr val="bg1"/>
                </a:solidFill>
                <a:effectLst>
                  <a:outerShdw blurRad="38100" dist="38100" dir="2700000" algn="tl">
                    <a:srgbClr val="000000">
                      <a:alpha val="43137"/>
                    </a:srgbClr>
                  </a:outerShdw>
                </a:effectLst>
                <a:latin typeface="Symbol" panose="05050102010706020507" pitchFamily="18" charset="2"/>
                <a:ea typeface="Symbol" panose="05050102010706020507" pitchFamily="18" charset="2"/>
                <a:cs typeface="Arial" panose="020B0604020202020204" pitchFamily="34" charset="0"/>
              </a:rPr>
              <a:t>·</a:t>
            </a:r>
            <a:r>
              <a:rPr lang="fr-FR" b="1" u="sng" dirty="0">
                <a:solidFill>
                  <a:schemeClr val="bg1"/>
                </a:solidFill>
                <a:effectLst>
                  <a:outerShdw blurRad="38100" dist="38100" dir="2700000" algn="tl">
                    <a:srgbClr val="000000">
                      <a:alpha val="43137"/>
                    </a:srgbClr>
                  </a:outerShdw>
                </a:effectLst>
                <a:latin typeface="Century Schoolbook" panose="02040604050505020304" pitchFamily="18" charset="0"/>
                <a:ea typeface="Century Schoolbook" panose="02040604050505020304" pitchFamily="18" charset="0"/>
                <a:cs typeface="Arial" panose="020B0604020202020204" pitchFamily="34" charset="0"/>
              </a:rPr>
              <a:t>La membrane plasmique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algn="just">
              <a:lnSpc>
                <a:spcPct val="200000"/>
              </a:lnSpc>
              <a:spcAft>
                <a:spcPts val="0"/>
              </a:spcAf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constitué d’une double couche lipidique, de protéines et de glucides et constitue une barrière sélective fluide mais en même temps étanche isolant la cellule du milieu extérieur.</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04" y="2492896"/>
            <a:ext cx="7344816" cy="3876253"/>
          </a:xfrm>
          <a:prstGeom prst="rect">
            <a:avLst/>
          </a:prstGeom>
        </p:spPr>
      </p:pic>
    </p:spTree>
    <p:extLst>
      <p:ext uri="{BB962C8B-B14F-4D97-AF65-F5344CB8AC3E}">
        <p14:creationId xmlns:p14="http://schemas.microsoft.com/office/powerpoint/2010/main" val="2589909675"/>
      </p:ext>
    </p:extLst>
  </p:cSld>
  <p:clrMapOvr>
    <a:masterClrMapping/>
  </p:clrMapOvr>
  <p:transition spd="med">
    <p:cover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664"/>
            <a:ext cx="7776864" cy="2064540"/>
          </a:xfrm>
          <a:prstGeom prst="rect">
            <a:avLst/>
          </a:prstGeom>
        </p:spPr>
        <p:txBody>
          <a:bodyPr wrap="square">
            <a:spAutoFit/>
          </a:bodyPr>
          <a:lstStyle/>
          <a:p>
            <a:pPr marR="12700" algn="just">
              <a:lnSpc>
                <a:spcPct val="112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 noyau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algn="just">
              <a:lnSpc>
                <a:spcPct val="200000"/>
              </a:lnSpc>
              <a:spcAft>
                <a:spcPts val="0"/>
              </a:spcAf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l’organite le plus visible au microscope, plus ou moins arrondis et délimité par une double enveloppe appelé l’enveloppe nucléaire. Il contient l'essentiel du matériel génétique de la cellule (ADN).</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780928"/>
            <a:ext cx="7488832" cy="3672408"/>
          </a:xfrm>
          <a:prstGeom prst="rect">
            <a:avLst/>
          </a:prstGeom>
        </p:spPr>
      </p:pic>
    </p:spTree>
    <p:extLst>
      <p:ext uri="{BB962C8B-B14F-4D97-AF65-F5344CB8AC3E}">
        <p14:creationId xmlns:p14="http://schemas.microsoft.com/office/powerpoint/2010/main" val="1554456762"/>
      </p:ext>
    </p:extLst>
  </p:cSld>
  <p:clrMapOvr>
    <a:masterClrMapping/>
  </p:clrMapOvr>
  <p:transition spd="med">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548680"/>
            <a:ext cx="7848872" cy="5394105"/>
          </a:xfrm>
          <a:prstGeom prst="rect">
            <a:avLst/>
          </a:prstGeom>
        </p:spPr>
        <p:txBody>
          <a:bodyPr wrap="square">
            <a:spAutoFit/>
          </a:bodyPr>
          <a:lstStyle/>
          <a:p>
            <a:pPr marR="12700" algn="just">
              <a:lnSpc>
                <a:spcPct val="114000"/>
              </a:lnSpc>
              <a:spcAft>
                <a:spcPts val="0"/>
              </a:spcAf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 réticulum endoplasmique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algn="just">
              <a:lnSpc>
                <a:spcPct val="200000"/>
              </a:lnSpc>
              <a:spcAft>
                <a:spcPts val="0"/>
              </a:spcAf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un système membranaire composé de cavités aplaties communiquant entre elles et portant parfois des ribosomes. Il existe deux types de réticulum : Le réticulum endoplasmique rugueux qui est caractérisé par la présence de ribosomes, accolés à la face externe de la membrane réticulaire et le réticulum endoplasmique lisse qui ne comporte compte à lui aucun ribosome sur sa surface. Les deux types assurent plusieurs fonctions physiologiques comme la synthèse des protéines et des lipides, la détoxification des drogues, le stockage du calcium.</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266489"/>
      </p:ext>
    </p:extLst>
  </p:cSld>
  <p:clrMapOvr>
    <a:masterClrMapping/>
  </p:clrMapOvr>
  <p:transition spd="med">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7416823" cy="4608511"/>
          </a:xfrm>
          <a:prstGeom prst="rect">
            <a:avLst/>
          </a:prstGeom>
        </p:spPr>
      </p:pic>
      <p:sp>
        <p:nvSpPr>
          <p:cNvPr id="5" name="Rectangle 4"/>
          <p:cNvSpPr/>
          <p:nvPr/>
        </p:nvSpPr>
        <p:spPr>
          <a:xfrm>
            <a:off x="971600" y="1052736"/>
            <a:ext cx="3373039" cy="369332"/>
          </a:xfrm>
          <a:prstGeom prst="rect">
            <a:avLst/>
          </a:prstGeom>
        </p:spPr>
        <p:txBody>
          <a:bodyPr wrap="none">
            <a:spAutoFit/>
          </a:bodyPr>
          <a:lstStyle/>
          <a:p>
            <a:r>
              <a:rPr lang="fr-FR" b="1" dirty="0">
                <a:solidFill>
                  <a:schemeClr val="bg1"/>
                </a:solidFill>
              </a:rPr>
              <a:t>Le réticulum endoplasmique</a:t>
            </a:r>
          </a:p>
        </p:txBody>
      </p:sp>
    </p:spTree>
    <p:extLst>
      <p:ext uri="{BB962C8B-B14F-4D97-AF65-F5344CB8AC3E}">
        <p14:creationId xmlns:p14="http://schemas.microsoft.com/office/powerpoint/2010/main" val="281387636"/>
      </p:ext>
    </p:extLst>
  </p:cSld>
  <p:clrMapOvr>
    <a:masterClrMapping/>
  </p:clrMapOvr>
  <p:transition spd="med">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920880" cy="3175356"/>
          </a:xfrm>
          <a:prstGeom prst="rect">
            <a:avLst/>
          </a:prstGeom>
        </p:spPr>
        <p:txBody>
          <a:bodyPr wrap="square">
            <a:spAutoFit/>
          </a:bodyPr>
          <a:lstStyle/>
          <a:p>
            <a:pPr marR="12700" algn="just">
              <a:lnSpc>
                <a:spcPct val="113000"/>
              </a:lnSpc>
              <a:spcAft>
                <a:spcPts val="0"/>
              </a:spcAf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L’appareil de golgi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algn="just">
              <a:lnSpc>
                <a:spcPct val="20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un système membranaire formé d’un empilement de saccules aplatis. En réceptionnant les vésicules venant du réticulum endoplasmique rugueux contenant des protéines, il en modifiera la structure en ajoutant des résidus glucidiques (par exemple la N glycosylation) jouant ainsi un rôle essentiel dans la synthèse des protéines</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17032"/>
            <a:ext cx="6624736" cy="2880320"/>
          </a:xfrm>
          <a:prstGeom prst="rect">
            <a:avLst/>
          </a:prstGeom>
        </p:spPr>
      </p:pic>
    </p:spTree>
    <p:extLst>
      <p:ext uri="{BB962C8B-B14F-4D97-AF65-F5344CB8AC3E}">
        <p14:creationId xmlns:p14="http://schemas.microsoft.com/office/powerpoint/2010/main" val="1974984340"/>
      </p:ext>
    </p:extLst>
  </p:cSld>
  <p:clrMapOvr>
    <a:masterClrMapping/>
  </p:clrMapOvr>
  <p:transition spd="med">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064896" cy="1505027"/>
          </a:xfrm>
          <a:prstGeom prst="rect">
            <a:avLst/>
          </a:prstGeom>
        </p:spPr>
        <p:txBody>
          <a:bodyPr wrap="square">
            <a:spAutoFit/>
          </a:bodyPr>
          <a:lstStyle/>
          <a:p>
            <a:pPr marR="12700" algn="just">
              <a:lnSpc>
                <a:spcPct val="110000"/>
              </a:lnSpc>
              <a:spcAft>
                <a:spcPts val="0"/>
              </a:spcAf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lysosomes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marR="12700" algn="just">
              <a:lnSpc>
                <a:spcPct val="200000"/>
              </a:lnSpc>
              <a:spcAft>
                <a:spcPts val="0"/>
              </a:spcAf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Sont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des organites limités par une membrane et contenant des enzymes nécessaires à la digestion cellulaire.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57462"/>
            <a:ext cx="7704856" cy="3823866"/>
          </a:xfrm>
          <a:prstGeom prst="rect">
            <a:avLst/>
          </a:prstGeom>
        </p:spPr>
      </p:pic>
    </p:spTree>
    <p:extLst>
      <p:ext uri="{BB962C8B-B14F-4D97-AF65-F5344CB8AC3E}">
        <p14:creationId xmlns:p14="http://schemas.microsoft.com/office/powerpoint/2010/main" val="1701362645"/>
      </p:ext>
    </p:extLst>
  </p:cSld>
  <p:clrMapOvr>
    <a:masterClrMapping/>
  </p:clrMapOvr>
  <p:transition spd="med">
    <p:cover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064896" cy="1477328"/>
          </a:xfrm>
          <a:prstGeom prst="rect">
            <a:avLst/>
          </a:prstGeom>
        </p:spPr>
        <p:txBody>
          <a:bodyPr wrap="square">
            <a:spAutoFit/>
          </a:bodyPr>
          <a:lstStyle/>
          <a:p>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peroxysomes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a:lnSpc>
                <a:spcPct val="200000"/>
              </a:lnSpc>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Sont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des organites plus au moins sphériques ayant pour rôle la détoxification cellulaire.</a:t>
            </a:r>
            <a:endParaRPr lang="fr-FR" dirty="0">
              <a:solidFill>
                <a:schemeClr val="bg1"/>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124" y="2204864"/>
            <a:ext cx="5725236" cy="3816424"/>
          </a:xfrm>
          <a:prstGeom prst="rect">
            <a:avLst/>
          </a:prstGeom>
        </p:spPr>
      </p:pic>
    </p:spTree>
    <p:extLst>
      <p:ext uri="{BB962C8B-B14F-4D97-AF65-F5344CB8AC3E}">
        <p14:creationId xmlns:p14="http://schemas.microsoft.com/office/powerpoint/2010/main" val="2373786947"/>
      </p:ext>
    </p:extLst>
  </p:cSld>
  <p:clrMapOvr>
    <a:masterClrMapping/>
  </p:clrMapOvr>
  <p:transition spd="med">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404664"/>
            <a:ext cx="8359080" cy="4320480"/>
          </a:xfrm>
        </p:spPr>
        <p:txBody>
          <a:bodyPr>
            <a:normAutofit/>
          </a:bodyPr>
          <a:lstStyle/>
          <a:p>
            <a:r>
              <a:rPr lang="fr-FR" sz="1500" b="1" dirty="0">
                <a:solidFill>
                  <a:schemeClr val="bg1"/>
                </a:solidFill>
              </a:rPr>
              <a:t>Faculté de Médecine de </a:t>
            </a:r>
            <a:r>
              <a:rPr lang="fr-FR" sz="1500" b="1" dirty="0" smtClean="0">
                <a:solidFill>
                  <a:schemeClr val="bg1"/>
                </a:solidFill>
              </a:rPr>
              <a:t>Constantine/Annexe </a:t>
            </a:r>
            <a:r>
              <a:rPr lang="fr-FR" sz="1500" b="1" dirty="0">
                <a:solidFill>
                  <a:schemeClr val="bg1"/>
                </a:solidFill>
              </a:rPr>
              <a:t>OMB</a:t>
            </a:r>
            <a:r>
              <a:rPr lang="fr-FR" sz="1500" b="1" dirty="0" smtClean="0">
                <a:solidFill>
                  <a:schemeClr val="bg1"/>
                </a:solidFill>
              </a:rPr>
              <a:t/>
            </a:r>
            <a:br>
              <a:rPr lang="fr-FR" sz="1500" b="1" dirty="0" smtClean="0">
                <a:solidFill>
                  <a:schemeClr val="bg1"/>
                </a:solidFill>
              </a:rPr>
            </a:br>
            <a:r>
              <a:rPr lang="fr-FR" sz="1500" b="1" dirty="0" smtClean="0">
                <a:solidFill>
                  <a:schemeClr val="bg1"/>
                </a:solidFill>
              </a:rPr>
              <a:t> </a:t>
            </a:r>
            <a:r>
              <a:rPr lang="fr-FR" sz="1500" b="1" dirty="0">
                <a:solidFill>
                  <a:schemeClr val="bg1"/>
                </a:solidFill>
              </a:rPr>
              <a:t>	</a:t>
            </a:r>
            <a:r>
              <a:rPr lang="fr-FR" sz="1500" b="1" dirty="0" smtClean="0">
                <a:solidFill>
                  <a:schemeClr val="bg1"/>
                </a:solidFill>
              </a:rPr>
              <a:t>                                                                                      Année </a:t>
            </a:r>
            <a:r>
              <a:rPr lang="fr-FR" sz="1500" b="1" dirty="0">
                <a:solidFill>
                  <a:schemeClr val="bg1"/>
                </a:solidFill>
              </a:rPr>
              <a:t>universitaire 2023- 2024</a:t>
            </a:r>
            <a:r>
              <a:rPr lang="fr-FR" sz="1600" b="1" dirty="0">
                <a:solidFill>
                  <a:schemeClr val="bg1"/>
                </a:solidFill>
              </a:rPr>
              <a:t/>
            </a:r>
            <a:br>
              <a:rPr lang="fr-FR" sz="1600" b="1" dirty="0">
                <a:solidFill>
                  <a:schemeClr val="bg1"/>
                </a:solidFill>
              </a:rPr>
            </a:br>
            <a:r>
              <a:rPr lang="fr-FR" sz="1600" b="1" dirty="0">
                <a:solidFill>
                  <a:schemeClr val="bg1"/>
                </a:solidFill>
              </a:rPr>
              <a:t> </a:t>
            </a:r>
            <a:br>
              <a:rPr lang="fr-FR" sz="1600" b="1" dirty="0">
                <a:solidFill>
                  <a:schemeClr val="bg1"/>
                </a:solidFill>
              </a:rPr>
            </a:br>
            <a:r>
              <a:rPr lang="fr-FR" sz="1600" b="1" dirty="0">
                <a:solidFill>
                  <a:schemeClr val="bg1"/>
                </a:solidFill>
              </a:rPr>
              <a:t>Module de </a:t>
            </a:r>
            <a:r>
              <a:rPr lang="fr-FR" sz="1600" b="1" dirty="0" smtClean="0">
                <a:solidFill>
                  <a:schemeClr val="bg1"/>
                </a:solidFill>
              </a:rPr>
              <a:t>Cytologie</a:t>
            </a:r>
            <a:br>
              <a:rPr lang="fr-FR" sz="1600" b="1" dirty="0" smtClean="0">
                <a:solidFill>
                  <a:schemeClr val="bg1"/>
                </a:solidFill>
              </a:rPr>
            </a:br>
            <a:r>
              <a:rPr lang="fr-FR" sz="1300" dirty="0">
                <a:solidFill>
                  <a:schemeClr val="bg1"/>
                </a:solidFill>
              </a:rPr>
              <a:t/>
            </a:r>
            <a:br>
              <a:rPr lang="fr-FR" sz="1300" dirty="0">
                <a:solidFill>
                  <a:schemeClr val="bg1"/>
                </a:solidFill>
              </a:rPr>
            </a:br>
            <a:r>
              <a:rPr lang="fr-FR" sz="1300" dirty="0">
                <a:solidFill>
                  <a:schemeClr val="bg1"/>
                </a:solidFill>
              </a:rPr>
              <a:t> </a:t>
            </a:r>
            <a:r>
              <a:rPr lang="fr-FR" sz="1300" dirty="0" smtClean="0">
                <a:solidFill>
                  <a:schemeClr val="bg1"/>
                </a:solidFill>
              </a:rPr>
              <a:t/>
            </a:r>
            <a:br>
              <a:rPr lang="fr-FR" sz="1300" dirty="0" smtClean="0">
                <a:solidFill>
                  <a:schemeClr val="bg1"/>
                </a:solidFill>
              </a:rPr>
            </a:br>
            <a:r>
              <a:rPr lang="fr-FR" sz="1300" dirty="0">
                <a:solidFill>
                  <a:schemeClr val="bg1"/>
                </a:solidFill>
              </a:rPr>
              <a:t/>
            </a:r>
            <a:br>
              <a:rPr lang="fr-FR" sz="1300" dirty="0">
                <a:solidFill>
                  <a:schemeClr val="bg1"/>
                </a:solidFill>
              </a:rPr>
            </a:br>
            <a:r>
              <a:rPr lang="fr-FR" sz="1600" dirty="0" smtClean="0">
                <a:solidFill>
                  <a:schemeClr val="bg1"/>
                </a:solidFill>
              </a:rPr>
              <a:t>                                                        </a:t>
            </a:r>
            <a:r>
              <a:rPr lang="fr-FR" sz="1600" b="1" dirty="0" smtClean="0">
                <a:solidFill>
                  <a:schemeClr val="bg1"/>
                </a:solidFill>
              </a:rPr>
              <a:t>COURS </a:t>
            </a:r>
            <a:r>
              <a:rPr lang="fr-FR" sz="1600" b="1" smtClean="0">
                <a:solidFill>
                  <a:schemeClr val="bg1"/>
                </a:solidFill>
              </a:rPr>
              <a:t>S1 CN°1 </a:t>
            </a:r>
            <a:r>
              <a:rPr lang="fr-FR" sz="1600" b="1" dirty="0" smtClean="0">
                <a:solidFill>
                  <a:schemeClr val="bg1"/>
                </a:solidFill>
              </a:rPr>
              <a:t>DE </a:t>
            </a:r>
            <a:r>
              <a:rPr lang="fr-FR" sz="1600" b="1" dirty="0">
                <a:solidFill>
                  <a:schemeClr val="bg1"/>
                </a:solidFill>
              </a:rPr>
              <a:t>CYTOLOGIE</a:t>
            </a:r>
            <a:r>
              <a:rPr lang="fr-FR" sz="1300" dirty="0">
                <a:solidFill>
                  <a:schemeClr val="bg1"/>
                </a:solidFill>
              </a:rPr>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smtClean="0">
                <a:solidFill>
                  <a:schemeClr val="bg1"/>
                </a:solidFill>
              </a:rPr>
              <a:t>                                             </a:t>
            </a:r>
            <a:r>
              <a:rPr lang="fr-FR" sz="1600" b="1" dirty="0" smtClean="0">
                <a:solidFill>
                  <a:schemeClr val="bg1"/>
                </a:solidFill>
              </a:rPr>
              <a:t>Organisation </a:t>
            </a:r>
            <a:r>
              <a:rPr lang="fr-FR" sz="1600" b="1" dirty="0">
                <a:solidFill>
                  <a:schemeClr val="bg1"/>
                </a:solidFill>
              </a:rPr>
              <a:t>générale de la cellule Eucaryote</a:t>
            </a:r>
            <a:r>
              <a:rPr lang="fr-FR" sz="1300" dirty="0">
                <a:solidFill>
                  <a:schemeClr val="bg1"/>
                </a:solidFill>
              </a:rPr>
              <a:t/>
            </a:r>
            <a:br>
              <a:rPr lang="fr-FR" sz="1300" dirty="0">
                <a:solidFill>
                  <a:schemeClr val="bg1"/>
                </a:solidFill>
              </a:rPr>
            </a:br>
            <a:r>
              <a:rPr lang="fr-FR" sz="1300" dirty="0">
                <a:solidFill>
                  <a:schemeClr val="bg1"/>
                </a:solidFill>
              </a:rPr>
              <a:t> </a:t>
            </a:r>
            <a:r>
              <a:rPr lang="fr-FR" sz="1300" b="1" u="sng" dirty="0" smtClean="0">
                <a:solidFill>
                  <a:schemeClr val="bg1"/>
                </a:solidFill>
              </a:rPr>
              <a:t>Généralités</a:t>
            </a:r>
            <a:r>
              <a:rPr lang="fr-FR" sz="1300" b="1" dirty="0" smtClean="0">
                <a:solidFill>
                  <a:schemeClr val="bg1"/>
                </a:solidFill>
              </a:rPr>
              <a:t> </a:t>
            </a:r>
            <a:r>
              <a:rPr lang="fr-FR" sz="1300" b="1" dirty="0">
                <a:solidFill>
                  <a:schemeClr val="bg1"/>
                </a:solidFill>
              </a:rPr>
              <a:t>:</a:t>
            </a:r>
            <a:r>
              <a:rPr lang="fr-FR" sz="1300" dirty="0">
                <a:solidFill>
                  <a:schemeClr val="bg1"/>
                </a:solidFill>
              </a:rPr>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Tous les êtres vivants sont constitués d’unités invisibles à l’œil nu appelé cellules</a:t>
            </a:r>
            <a:r>
              <a:rPr lang="fr-FR" sz="1300" dirty="0" smtClean="0">
                <a:solidFill>
                  <a:schemeClr val="bg1"/>
                </a:solidFill>
              </a:rPr>
              <a:t>.</a:t>
            </a:r>
            <a:r>
              <a:rPr lang="fr-FR" sz="1300" dirty="0">
                <a:solidFill>
                  <a:schemeClr val="bg1"/>
                </a:solidFill>
              </a:rPr>
              <a:t/>
            </a:r>
            <a:br>
              <a:rPr lang="fr-FR" sz="1300" dirty="0">
                <a:solidFill>
                  <a:schemeClr val="bg1"/>
                </a:solidFill>
              </a:rPr>
            </a:br>
            <a:r>
              <a:rPr lang="fr-FR" sz="1300" dirty="0">
                <a:solidFill>
                  <a:schemeClr val="bg1"/>
                </a:solidFill>
              </a:rPr>
              <a:t>La cellule est la plus petite unité fondamentale, structurale et fonctionnelle de l’organisme vivant capable de se nourrir, croître, se développer et se reproduire.</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Il existe une multitude de types cellulaires pouvant constituer des organismes unicellulaires ou pluricellulaire.</a:t>
            </a:r>
            <a:r>
              <a:rPr lang="fr-FR" dirty="0">
                <a:solidFill>
                  <a:schemeClr val="bg1"/>
                </a:solidFill>
              </a:rPr>
              <a:t/>
            </a:r>
            <a:br>
              <a:rPr lang="fr-FR" dirty="0">
                <a:solidFill>
                  <a:schemeClr val="bg1"/>
                </a:solidFill>
              </a:rPr>
            </a:br>
            <a:endParaRPr lang="fr-FR" sz="1200" dirty="0">
              <a:solidFill>
                <a:schemeClr val="bg1"/>
              </a:solidFill>
            </a:endParaRPr>
          </a:p>
        </p:txBody>
      </p:sp>
      <p:sp>
        <p:nvSpPr>
          <p:cNvPr id="3" name="Sous-titre 2"/>
          <p:cNvSpPr>
            <a:spLocks noGrp="1"/>
          </p:cNvSpPr>
          <p:nvPr>
            <p:ph type="subTitle" idx="1"/>
          </p:nvPr>
        </p:nvSpPr>
        <p:spPr>
          <a:xfrm>
            <a:off x="533400" y="4797152"/>
            <a:ext cx="8143056" cy="1728192"/>
          </a:xfrm>
        </p:spPr>
        <p:txBody>
          <a:bodyPr>
            <a:normAutofit/>
          </a:bodyPr>
          <a:lstStyle/>
          <a:p>
            <a:r>
              <a:rPr lang="fr-FR" sz="1600" dirty="0">
                <a:solidFill>
                  <a:srgbClr val="FFFF00"/>
                </a:solidFill>
              </a:rPr>
              <a:t>Les êtres unicellulaires sont formés d'une seule cellule, qui assure l'ensemble des fonctions de l'organisme. </a:t>
            </a:r>
            <a:endParaRPr lang="fr-FR" sz="1600" dirty="0" smtClean="0">
              <a:solidFill>
                <a:srgbClr val="FFFF00"/>
              </a:solidFill>
            </a:endParaRPr>
          </a:p>
          <a:p>
            <a:r>
              <a:rPr lang="fr-FR" sz="1600" dirty="0" smtClean="0">
                <a:solidFill>
                  <a:srgbClr val="FFFF00"/>
                </a:solidFill>
              </a:rPr>
              <a:t>Les </a:t>
            </a:r>
            <a:r>
              <a:rPr lang="fr-FR" sz="1600" dirty="0">
                <a:solidFill>
                  <a:srgbClr val="FFFF00"/>
                </a:solidFill>
              </a:rPr>
              <a:t>organismes pluricellulaires sont constitués de plusieurs cellules</a:t>
            </a:r>
          </a:p>
        </p:txBody>
      </p:sp>
    </p:spTree>
    <p:extLst>
      <p:ext uri="{BB962C8B-B14F-4D97-AF65-F5344CB8AC3E}">
        <p14:creationId xmlns:p14="http://schemas.microsoft.com/office/powerpoint/2010/main" val="1699353348"/>
      </p:ext>
    </p:extLst>
  </p:cSld>
  <p:clrMapOvr>
    <a:masterClrMapping/>
  </p:clrMapOvr>
  <p:transition spd="med">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2656"/>
            <a:ext cx="8064896" cy="2585323"/>
          </a:xfrm>
          <a:prstGeom prst="rect">
            <a:avLst/>
          </a:prstGeom>
        </p:spPr>
        <p:txBody>
          <a:bodyPr wrap="square">
            <a:spAutoFit/>
          </a:bodyPr>
          <a:lstStyle/>
          <a:p>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 cytosquelette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a:lnSpc>
                <a:spcPct val="200000"/>
              </a:lnSpc>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un réseau composé de 3 types de fibres protéique ; les microtubules, les filaments intermédiaires et les microfilaments d’actine. Jouant tous les trois des rôles fondamentaux dans la structure et le déplacement de la cellule et des organites</a:t>
            </a:r>
            <a:endParaRPr lang="fr-FR" dirty="0">
              <a:solidFill>
                <a:schemeClr val="bg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24944"/>
            <a:ext cx="7632848" cy="3672408"/>
          </a:xfrm>
          <a:prstGeom prst="rect">
            <a:avLst/>
          </a:prstGeom>
        </p:spPr>
      </p:pic>
    </p:spTree>
    <p:extLst>
      <p:ext uri="{BB962C8B-B14F-4D97-AF65-F5344CB8AC3E}">
        <p14:creationId xmlns:p14="http://schemas.microsoft.com/office/powerpoint/2010/main" val="1224006684"/>
      </p:ext>
    </p:extLst>
  </p:cSld>
  <p:clrMapOvr>
    <a:masterClrMapping/>
  </p:clrMapOvr>
  <p:transition spd="med">
    <p:cover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7992888" cy="1729769"/>
          </a:xfrm>
          <a:prstGeom prst="rect">
            <a:avLst/>
          </a:prstGeom>
        </p:spPr>
        <p:txBody>
          <a:bodyPr wrap="square">
            <a:spAutoFit/>
          </a:bodyPr>
          <a:lstStyle/>
          <a:p>
            <a:pPr algn="just">
              <a:lnSpc>
                <a:spcPct val="120000"/>
              </a:lnSpc>
              <a:spcAft>
                <a:spcPts val="0"/>
              </a:spcAf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mitochondrie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endPar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endParaRPr>
          </a:p>
          <a:p>
            <a:pPr algn="just">
              <a:lnSpc>
                <a:spcPct val="120000"/>
              </a:lnSpc>
              <a:spcAft>
                <a:spcPts val="0"/>
              </a:spcAf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Est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un organite en forme de bâtonnets, délimité par deux membranes l’une externe et lisse et l’autre interne formant les crêtes. En plus du fait qu’elle contient de l’ADN mitochondrial, elle assure un rôle essentiel dans la production d’ATP.</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505074"/>
            <a:ext cx="7560840" cy="3804245"/>
          </a:xfrm>
          <a:prstGeom prst="rect">
            <a:avLst/>
          </a:prstGeom>
        </p:spPr>
      </p:pic>
    </p:spTree>
    <p:extLst>
      <p:ext uri="{BB962C8B-B14F-4D97-AF65-F5344CB8AC3E}">
        <p14:creationId xmlns:p14="http://schemas.microsoft.com/office/powerpoint/2010/main" val="3976892079"/>
      </p:ext>
    </p:extLst>
  </p:cSld>
  <p:clrMapOvr>
    <a:masterClrMapping/>
  </p:clrMapOvr>
  <p:transition spd="med">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style>
          <a:lnRef idx="3">
            <a:schemeClr val="lt1"/>
          </a:lnRef>
          <a:fillRef idx="1">
            <a:schemeClr val="accent2"/>
          </a:fillRef>
          <a:effectRef idx="1">
            <a:schemeClr val="accent2"/>
          </a:effectRef>
          <a:fontRef idx="minor">
            <a:schemeClr val="lt1"/>
          </a:fontRef>
        </p:style>
        <p:txBody>
          <a:bodyPr/>
          <a:lstStyle/>
          <a:p>
            <a:r>
              <a:rPr lang="fr-FR" dirty="0" smtClean="0"/>
              <a:t>Dr. KHELFAOUI Ahlem</a:t>
            </a:r>
            <a:endParaRPr lang="fr-FR" dirty="0"/>
          </a:p>
        </p:txBody>
      </p:sp>
      <p:sp>
        <p:nvSpPr>
          <p:cNvPr id="4" name="Espace réservé du contenu 3"/>
          <p:cNvSpPr>
            <a:spLocks noGrp="1"/>
          </p:cNvSpPr>
          <p:nvPr>
            <p:ph idx="1"/>
          </p:nvPr>
        </p:nvSpPr>
        <p:spPr>
          <a:xfrm>
            <a:off x="500034" y="1285860"/>
            <a:ext cx="8229600" cy="4857784"/>
          </a:xfrm>
        </p:spPr>
        <p:txBody>
          <a:bodyPr/>
          <a:lstStyle/>
          <a:p>
            <a:pPr>
              <a:buNone/>
            </a:pPr>
            <a:r>
              <a:rPr lang="fr-FR" dirty="0" smtClean="0"/>
              <a:t>                           Page </a:t>
            </a:r>
            <a:r>
              <a:rPr lang="fr-FR" dirty="0" err="1" smtClean="0"/>
              <a:t>Facebook</a:t>
            </a:r>
            <a:r>
              <a:rPr lang="fr-FR" dirty="0" smtClean="0"/>
              <a:t>:</a:t>
            </a:r>
            <a:endParaRPr lang="fr-FR" dirty="0"/>
          </a:p>
        </p:txBody>
      </p:sp>
      <p:pic>
        <p:nvPicPr>
          <p:cNvPr id="8" name="Image 7" descr="C:\Users\EL-KIMA\Downloads\Screenshot_20231009-224320.jpg"/>
          <p:cNvPicPr/>
          <p:nvPr/>
        </p:nvPicPr>
        <p:blipFill>
          <a:blip r:embed="rId2" cstate="print"/>
          <a:srcRect/>
          <a:stretch>
            <a:fillRect/>
          </a:stretch>
        </p:blipFill>
        <p:spPr bwMode="auto">
          <a:xfrm>
            <a:off x="2285984" y="1857364"/>
            <a:ext cx="4357718" cy="4214842"/>
          </a:xfrm>
          <a:prstGeom prst="rect">
            <a:avLst/>
          </a:prstGeom>
          <a:noFill/>
        </p:spPr>
      </p:pic>
    </p:spTree>
  </p:cSld>
  <p:clrMapOvr>
    <a:masterClrMapping/>
  </p:clrMapOvr>
  <p:transition spd="med">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533400"/>
            <a:ext cx="8215064" cy="3124201"/>
          </a:xfrm>
        </p:spPr>
        <p:txBody>
          <a:bodyPr>
            <a:normAutofit/>
          </a:bodyPr>
          <a:lstStyle/>
          <a:p>
            <a:pPr lvl="0"/>
            <a:r>
              <a:rPr lang="fr-FR" sz="1300" b="1" u="sng" dirty="0" smtClean="0">
                <a:solidFill>
                  <a:schemeClr val="bg1"/>
                </a:solidFill>
              </a:rPr>
              <a:t>les organismes unicellulaires </a:t>
            </a:r>
            <a:r>
              <a:rPr lang="fr-FR" sz="1300" dirty="0" smtClean="0">
                <a:solidFill>
                  <a:schemeClr val="bg1"/>
                </a:solidFill>
              </a:rPr>
              <a:t>comme l’amibe sont des êtres vivants constitués d’une seule cellule.</a:t>
            </a:r>
            <a:br>
              <a:rPr lang="fr-FR" sz="1300" dirty="0" smtClean="0">
                <a:solidFill>
                  <a:schemeClr val="bg1"/>
                </a:solidFill>
              </a:rPr>
            </a:br>
            <a:r>
              <a:rPr lang="fr-FR" sz="1300" dirty="0" smtClean="0">
                <a:solidFill>
                  <a:schemeClr val="bg1"/>
                </a:solidFill>
              </a:rPr>
              <a:t/>
            </a:r>
            <a:br>
              <a:rPr lang="fr-FR" sz="1300" dirty="0" smtClean="0">
                <a:solidFill>
                  <a:schemeClr val="bg1"/>
                </a:solidFill>
              </a:rPr>
            </a:br>
            <a:r>
              <a:rPr lang="fr-FR" sz="1300" dirty="0"/>
              <a:t/>
            </a:r>
            <a:br>
              <a:rPr lang="fr-FR" sz="1300" dirty="0"/>
            </a:br>
            <a:r>
              <a:rPr lang="fr-FR" sz="1300" dirty="0" smtClean="0"/>
              <a:t/>
            </a:r>
            <a:br>
              <a:rPr lang="fr-FR" sz="1300" dirty="0" smtClean="0"/>
            </a:br>
            <a:r>
              <a:rPr lang="fr-FR" sz="1300" dirty="0"/>
              <a:t/>
            </a:r>
            <a:br>
              <a:rPr lang="fr-FR" sz="1300" dirty="0"/>
            </a:br>
            <a:r>
              <a:rPr lang="fr-FR" sz="1300" dirty="0" smtClean="0"/>
              <a:t/>
            </a:r>
            <a:br>
              <a:rPr lang="fr-FR" sz="1300" dirty="0" smtClean="0"/>
            </a:br>
            <a:r>
              <a:rPr lang="fr-FR" sz="1300" dirty="0"/>
              <a:t/>
            </a:r>
            <a:br>
              <a:rPr lang="fr-FR" sz="1300" dirty="0"/>
            </a:br>
            <a:r>
              <a:rPr lang="fr-FR" sz="1300" dirty="0" smtClean="0"/>
              <a:t/>
            </a:r>
            <a:br>
              <a:rPr lang="fr-FR" sz="1300" dirty="0" smtClean="0"/>
            </a:br>
            <a:r>
              <a:rPr lang="fr-FR" sz="1300" dirty="0"/>
              <a:t/>
            </a:r>
            <a:br>
              <a:rPr lang="fr-FR" sz="1300" dirty="0"/>
            </a:br>
            <a:r>
              <a:rPr lang="fr-FR" sz="1300" b="1" u="sng" dirty="0">
                <a:solidFill>
                  <a:schemeClr val="bg1"/>
                </a:solidFill>
              </a:rPr>
              <a:t>les organismes pluricellulaires </a:t>
            </a:r>
            <a:r>
              <a:rPr lang="fr-FR" sz="1300" dirty="0">
                <a:solidFill>
                  <a:schemeClr val="bg1"/>
                </a:solidFill>
              </a:rPr>
              <a:t>comme les animaux et les plantes sont des êtres vivants constitués de plusieurs cellules</a:t>
            </a:r>
            <a:r>
              <a:rPr lang="fr-FR" sz="1300" dirty="0" smtClean="0">
                <a:solidFill>
                  <a:schemeClr val="bg1"/>
                </a:solidFill>
              </a:rPr>
              <a:t>.</a:t>
            </a:r>
            <a:r>
              <a:rPr lang="fr-FR" sz="1300" dirty="0">
                <a:solidFill>
                  <a:schemeClr val="bg1"/>
                </a:solidFill>
              </a:rPr>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smtClean="0">
                <a:solidFill>
                  <a:schemeClr val="bg1"/>
                </a:solidFill>
              </a:rPr>
              <a:t>.</a:t>
            </a:r>
            <a:r>
              <a:rPr lang="fr-FR" sz="1300" dirty="0"/>
              <a:t/>
            </a:r>
            <a:br>
              <a:rPr lang="fr-FR" sz="1300" dirty="0"/>
            </a:br>
            <a:endParaRPr lang="fr-FR" sz="1300" dirty="0"/>
          </a:p>
        </p:txBody>
      </p:sp>
      <p:sp>
        <p:nvSpPr>
          <p:cNvPr id="3" name="Sous-titre 2"/>
          <p:cNvSpPr>
            <a:spLocks noGrp="1"/>
          </p:cNvSpPr>
          <p:nvPr>
            <p:ph type="subTitle" idx="1"/>
          </p:nvPr>
        </p:nvSpPr>
        <p:spPr>
          <a:xfrm>
            <a:off x="611560" y="4797758"/>
            <a:ext cx="4954250" cy="1913466"/>
          </a:xfrm>
        </p:spPr>
        <p:txBody>
          <a:bodyPr/>
          <a:lstStyle/>
          <a:p>
            <a:r>
              <a:rPr lang="fr-FR" dirty="0">
                <a:solidFill>
                  <a:schemeClr val="bg1"/>
                </a:solidFill>
              </a:rPr>
              <a:t>le terme de cellule regroupe les cellules eucaryotes et procaryotes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4968552" cy="145273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84" y="3039726"/>
            <a:ext cx="5024536" cy="175803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915914"/>
            <a:ext cx="3744416" cy="1743075"/>
          </a:xfrm>
          <a:prstGeom prst="rect">
            <a:avLst/>
          </a:prstGeom>
        </p:spPr>
      </p:pic>
    </p:spTree>
    <p:extLst>
      <p:ext uri="{BB962C8B-B14F-4D97-AF65-F5344CB8AC3E}">
        <p14:creationId xmlns:p14="http://schemas.microsoft.com/office/powerpoint/2010/main" val="1538893142"/>
      </p:ext>
    </p:extLst>
  </p:cSld>
  <p:clrMapOvr>
    <a:masterClrMapping/>
  </p:clrMapOvr>
  <p:transition spd="med">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526686"/>
            <a:ext cx="8280920" cy="3183632"/>
          </a:xfrm>
        </p:spPr>
        <p:txBody>
          <a:bodyPr>
            <a:normAutofit/>
          </a:bodyPr>
          <a:lstStyle/>
          <a:p>
            <a:r>
              <a:rPr lang="fr-FR" sz="1300" b="1" u="sng" dirty="0">
                <a:solidFill>
                  <a:schemeClr val="bg1"/>
                </a:solidFill>
              </a:rPr>
              <a:t>1. LA CELLULE EUCARYOTE </a:t>
            </a:r>
            <a:r>
              <a:rPr lang="fr-FR" sz="1300" b="1" dirty="0">
                <a:solidFill>
                  <a:schemeClr val="bg1"/>
                </a:solidFill>
              </a:rPr>
              <a:t>:</a:t>
            </a:r>
            <a:r>
              <a:rPr lang="fr-FR" sz="1300" dirty="0">
                <a:solidFill>
                  <a:schemeClr val="bg1"/>
                </a:solidFill>
              </a:rPr>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La cellule eucaryote est une cellule qui possède un vrai noyau limité par une enveloppe nucléaire contenant le matériel génétique sous forme d’ADN et un cytoplasme hautement structuré contenant de nombreux organites spécifiques.</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Elle est limitée par une membrane plasmique qui la sépare du milieu extérieur, et qui limite le cytoplasme</a:t>
            </a:r>
            <a:r>
              <a:rPr lang="fr-FR" sz="1300" dirty="0" smtClean="0">
                <a:solidFill>
                  <a:schemeClr val="bg1"/>
                </a:solidFill>
              </a:rPr>
              <a:t>.</a:t>
            </a:r>
            <a:br>
              <a:rPr lang="fr-FR" sz="1300" dirty="0" smtClean="0">
                <a:solidFill>
                  <a:schemeClr val="bg1"/>
                </a:solidFill>
              </a:rPr>
            </a:br>
            <a:r>
              <a:rPr lang="fr-FR" sz="1300" dirty="0" smtClean="0">
                <a:solidFill>
                  <a:schemeClr val="bg1"/>
                </a:solidFill>
              </a:rPr>
              <a:t/>
            </a:r>
            <a:br>
              <a:rPr lang="fr-FR" sz="1300" dirty="0" smtClean="0">
                <a:solidFill>
                  <a:schemeClr val="bg1"/>
                </a:solidFill>
              </a:rPr>
            </a:br>
            <a:r>
              <a:rPr lang="fr-FR" sz="1300" dirty="0">
                <a:solidFill>
                  <a:schemeClr val="bg1"/>
                </a:solidFill>
              </a:rPr>
              <a:t/>
            </a:r>
            <a:br>
              <a:rPr lang="fr-FR" sz="1300" dirty="0">
                <a:solidFill>
                  <a:schemeClr val="bg1"/>
                </a:solidFill>
              </a:rPr>
            </a:br>
            <a:r>
              <a:rPr lang="fr-FR" sz="1300" dirty="0" smtClean="0">
                <a:solidFill>
                  <a:schemeClr val="bg1"/>
                </a:solidFill>
              </a:rPr>
              <a:t/>
            </a:r>
            <a:br>
              <a:rPr lang="fr-FR" sz="1300" dirty="0" smtClean="0">
                <a:solidFill>
                  <a:schemeClr val="bg1"/>
                </a:solidFill>
              </a:rPr>
            </a:br>
            <a:r>
              <a:rPr lang="fr-FR" dirty="0"/>
              <a:t/>
            </a:r>
            <a:br>
              <a:rPr lang="fr-FR" dirty="0"/>
            </a:br>
            <a:endParaRPr lang="fr-FR" sz="1200" dirty="0"/>
          </a:p>
        </p:txBody>
      </p:sp>
      <p:sp>
        <p:nvSpPr>
          <p:cNvPr id="3" name="Sous-titre 2"/>
          <p:cNvSpPr>
            <a:spLocks noGrp="1"/>
          </p:cNvSpPr>
          <p:nvPr>
            <p:ph type="subTitle" idx="1"/>
          </p:nvPr>
        </p:nvSpPr>
        <p:spPr>
          <a:xfrm>
            <a:off x="827584" y="4581128"/>
            <a:ext cx="7776864" cy="1913466"/>
          </a:xfrm>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125216"/>
            <a:ext cx="5112568" cy="2023864"/>
          </a:xfrm>
          <a:prstGeom prst="rect">
            <a:avLst/>
          </a:prstGeom>
        </p:spPr>
      </p:pic>
    </p:spTree>
    <p:extLst>
      <p:ext uri="{BB962C8B-B14F-4D97-AF65-F5344CB8AC3E}">
        <p14:creationId xmlns:p14="http://schemas.microsoft.com/office/powerpoint/2010/main" val="256506356"/>
      </p:ext>
    </p:extLst>
  </p:cSld>
  <p:clrMapOvr>
    <a:masterClrMapping/>
  </p:clrMapOvr>
  <p:transition spd="med">
    <p:cover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533400"/>
            <a:ext cx="8287072" cy="3124201"/>
          </a:xfrm>
        </p:spPr>
        <p:txBody>
          <a:bodyPr>
            <a:normAutofit/>
          </a:bodyPr>
          <a:lstStyle/>
          <a:p>
            <a:r>
              <a:rPr lang="fr-FR" sz="1300" b="1" u="sng" dirty="0">
                <a:solidFill>
                  <a:schemeClr val="bg1"/>
                </a:solidFill>
              </a:rPr>
              <a:t>1.1.	Les spécificités morphologiques des cellules eucaryotes :</a:t>
            </a:r>
            <a:r>
              <a:rPr lang="fr-FR" sz="1300" dirty="0">
                <a:solidFill>
                  <a:schemeClr val="bg1"/>
                </a:solidFill>
              </a:rPr>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Les cellules eucaryotes peuvent se présenter sous une organisation unicellulaire comme l’exemple des protistes qui sont de deux types :</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Animal comme les protozoaires (ex : amibes et paramécies).</a:t>
            </a:r>
            <a:br>
              <a:rPr lang="fr-FR" sz="1300" dirty="0">
                <a:solidFill>
                  <a:schemeClr val="bg1"/>
                </a:solidFill>
              </a:rPr>
            </a:br>
            <a:r>
              <a:rPr lang="fr-FR" sz="1300" dirty="0">
                <a:solidFill>
                  <a:schemeClr val="bg1"/>
                </a:solidFill>
              </a:rPr>
              <a:t> </a:t>
            </a:r>
            <a:br>
              <a:rPr lang="fr-FR" sz="1300" dirty="0">
                <a:solidFill>
                  <a:schemeClr val="bg1"/>
                </a:solidFill>
              </a:rPr>
            </a:br>
            <a:r>
              <a:rPr lang="fr-FR" sz="1300" dirty="0">
                <a:solidFill>
                  <a:schemeClr val="bg1"/>
                </a:solidFill>
              </a:rPr>
              <a:t>Végétal comme les protophytes</a:t>
            </a:r>
            <a:r>
              <a:rPr lang="fr-FR" sz="1300" dirty="0" smtClean="0">
                <a:solidFill>
                  <a:schemeClr val="bg1"/>
                </a:solidFill>
              </a:rPr>
              <a:t>.</a:t>
            </a:r>
            <a:r>
              <a:rPr lang="fr-FR" sz="1300" dirty="0" smtClean="0"/>
              <a:t/>
            </a:r>
            <a:br>
              <a:rPr lang="fr-FR" sz="1300" dirty="0" smtClean="0"/>
            </a:br>
            <a:r>
              <a:rPr lang="fr-FR" sz="1300" dirty="0"/>
              <a:t/>
            </a:r>
            <a:br>
              <a:rPr lang="fr-FR" sz="1300" dirty="0"/>
            </a:br>
            <a:r>
              <a:rPr lang="fr-FR" dirty="0"/>
              <a:t/>
            </a:r>
            <a:br>
              <a:rPr lang="fr-FR" dirty="0"/>
            </a:br>
            <a:endParaRPr lang="fr-FR" sz="1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708920"/>
            <a:ext cx="6408712" cy="3672408"/>
          </a:xfrm>
          <a:prstGeom prst="rect">
            <a:avLst/>
          </a:prstGeom>
        </p:spPr>
      </p:pic>
    </p:spTree>
    <p:extLst>
      <p:ext uri="{BB962C8B-B14F-4D97-AF65-F5344CB8AC3E}">
        <p14:creationId xmlns:p14="http://schemas.microsoft.com/office/powerpoint/2010/main" val="222457557"/>
      </p:ext>
    </p:extLst>
  </p:cSld>
  <p:clrMapOvr>
    <a:masterClrMapping/>
  </p:clrMapOvr>
  <p:transition spd="med">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332656"/>
            <a:ext cx="7632848" cy="6001643"/>
          </a:xfrm>
          <a:prstGeom prst="rect">
            <a:avLst/>
          </a:prstGeom>
        </p:spPr>
        <p:txBody>
          <a:bodyPr wrap="square">
            <a:spAutoFit/>
          </a:bodyPr>
          <a:lstStyle/>
          <a:p>
            <a:pPr marL="2540">
              <a:lnSpc>
                <a:spcPct val="200000"/>
              </a:lnSpc>
              <a:spcAft>
                <a:spcPts val="0"/>
              </a:spcAf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Ou sous une organisation pluricellulaires comme c’est le cas pour les organismes supérieurs </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Symbol" panose="05050102010706020507" pitchFamily="18" charset="2"/>
              <a:buChar char="-"/>
              <a:tabLst>
                <a:tab pos="459740" algn="l"/>
              </a:tabLs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Animaux et hommes</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Symbol" panose="05050102010706020507" pitchFamily="18" charset="2"/>
              <a:buChar char="-"/>
              <a:tabLst>
                <a:tab pos="459740" algn="l"/>
              </a:tabLs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Plantes, champignon et algues</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sz="1600" dirty="0" smtClean="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540" marR="12700" algn="just">
              <a:lnSpc>
                <a:spcPct val="200000"/>
              </a:lnSpc>
              <a:spcAft>
                <a:spcPts val="0"/>
              </a:spcAft>
            </a:pP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cellules eucaryotes ont différentes formes et tailles comme c’est le cas pour la cellule animale et végétale ayant une taille comprise entre 10 et 100μm. Cette diversité de forme et de tailles existe aussi au sein d’un même organisme comme c’est le cas chez l’être humain ou les cellules sanguines ont une taille comprise entre 8 et 12μm, alors que les cellules intestinales, gastriques et hépatiques ont une taille comprise entre 20 et 50μm.</a:t>
            </a:r>
            <a:endParaRPr lang="fr-FR"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540" marR="12700" algn="just">
              <a:lnSpc>
                <a:spcPct val="200000"/>
              </a:lnSpc>
              <a:spcAft>
                <a:spcPts val="0"/>
              </a:spcAf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cellules eucaryotes peuvent aussi être libres comme pour les hématies ou associés en tissus comme le cas des cellules dermiques</a:t>
            </a:r>
            <a:r>
              <a:rPr lang="fr-FR" sz="1600" dirty="0">
                <a:latin typeface="Century Schoolbook" panose="02040604050505020304" pitchFamily="18" charset="0"/>
                <a:ea typeface="Century Schoolbook" panose="020406040505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4549693"/>
      </p:ext>
    </p:extLst>
  </p:cSld>
  <p:clrMapOvr>
    <a:masterClrMapping/>
  </p:clrMapOvr>
  <p:transition spd="med">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extLst>
              <p:ext uri="{D42A27DB-BD31-4B8C-83A1-F6EECF244321}">
                <p14:modId xmlns:p14="http://schemas.microsoft.com/office/powerpoint/2010/main" val="559348786"/>
              </p:ext>
            </p:extLst>
          </p:nvPr>
        </p:nvGraphicFramePr>
        <p:xfrm>
          <a:off x="755576" y="476672"/>
          <a:ext cx="8020050" cy="5667375"/>
        </p:xfrm>
        <a:graphic>
          <a:graphicData uri="http://schemas.openxmlformats.org/presentationml/2006/ole">
            <mc:AlternateContent xmlns:mc="http://schemas.openxmlformats.org/markup-compatibility/2006">
              <mc:Choice xmlns:v="urn:schemas-microsoft-com:vml" Requires="v">
                <p:oleObj spid="_x0000_s1032" name="Acrobat Document" r:id="rId3" imgW="8019773" imgH="5667202" progId="AcroExch.Document.DC">
                  <p:embed/>
                </p:oleObj>
              </mc:Choice>
              <mc:Fallback>
                <p:oleObj name="Acrobat Document" r:id="rId3" imgW="8019773" imgH="5667202" progId="AcroExch.Document.DC">
                  <p:embed/>
                  <p:pic>
                    <p:nvPicPr>
                      <p:cNvPr id="0" name=""/>
                      <p:cNvPicPr/>
                      <p:nvPr/>
                    </p:nvPicPr>
                    <p:blipFill>
                      <a:blip r:embed="rId4"/>
                      <a:stretch>
                        <a:fillRect/>
                      </a:stretch>
                    </p:blipFill>
                    <p:spPr>
                      <a:xfrm>
                        <a:off x="755576" y="476672"/>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3720241827"/>
      </p:ext>
    </p:extLst>
  </p:cSld>
  <p:clrMapOvr>
    <a:masterClrMapping/>
  </p:clrMapOvr>
  <p:transition spd="med">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280920" cy="2467342"/>
          </a:xfrm>
          <a:prstGeom prst="rect">
            <a:avLst/>
          </a:prstGeom>
        </p:spPr>
        <p:txBody>
          <a:bodyPr wrap="square">
            <a:spAutoFit/>
          </a:bodyPr>
          <a:lstStyle/>
          <a:p>
            <a:pPr marL="2540">
              <a:spcAft>
                <a:spcPts val="0"/>
              </a:spcAft>
              <a:tabLst>
                <a:tab pos="433705" algn="l"/>
              </a:tabLst>
            </a:pPr>
            <a:r>
              <a:rPr lang="fr-FR" b="1"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1.2.	Les composants des cellules eucaryotes </a:t>
            </a:r>
            <a:r>
              <a:rPr lang="fr-FR" u="sng"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u="sng"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985"/>
              </a:lnSpc>
              <a:spcAft>
                <a:spcPts val="0"/>
              </a:spcAft>
            </a:pPr>
            <a:r>
              <a:rPr lang="fr-FR"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540" marR="12700" algn="just">
              <a:lnSpc>
                <a:spcPct val="200000"/>
              </a:lnSpc>
              <a:spcAft>
                <a:spcPts val="0"/>
              </a:spcAf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cellule eucaryote est délimitée par une membrane plasmique et contient un noyau et des organites cytoplasmiques (Figure 01). Le protoplasme représente le contenu d’une cellule vivante comprenant le cytoplasme et le noyau. Le cytoplasme regroupe l’ hyaloplasme et les organites.</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82459"/>
            <a:ext cx="5688632" cy="358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50933"/>
      </p:ext>
    </p:extLst>
  </p:cSld>
  <p:clrMapOvr>
    <a:masterClrMapping/>
  </p:clrMapOvr>
  <p:transition spd="med">
    <p:cover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1995672717"/>
              </p:ext>
            </p:extLst>
          </p:nvPr>
        </p:nvGraphicFramePr>
        <p:xfrm>
          <a:off x="611560" y="476672"/>
          <a:ext cx="8020050" cy="5976664"/>
        </p:xfrm>
        <a:graphic>
          <a:graphicData uri="http://schemas.openxmlformats.org/presentationml/2006/ole">
            <mc:AlternateContent xmlns:mc="http://schemas.openxmlformats.org/markup-compatibility/2006">
              <mc:Choice xmlns:v="urn:schemas-microsoft-com:vml" Requires="v">
                <p:oleObj spid="_x0000_s2055" name="Acrobat Document" r:id="rId3" imgW="8019773" imgH="5667202" progId="AcroExch.Document.DC">
                  <p:embed/>
                </p:oleObj>
              </mc:Choice>
              <mc:Fallback>
                <p:oleObj name="Acrobat Document" r:id="rId3" imgW="8019773" imgH="5667202" progId="AcroExch.Document.DC">
                  <p:embed/>
                  <p:pic>
                    <p:nvPicPr>
                      <p:cNvPr id="0" name=""/>
                      <p:cNvPicPr/>
                      <p:nvPr/>
                    </p:nvPicPr>
                    <p:blipFill>
                      <a:blip r:embed="rId4"/>
                      <a:stretch>
                        <a:fillRect/>
                      </a:stretch>
                    </p:blipFill>
                    <p:spPr>
                      <a:xfrm>
                        <a:off x="611560" y="476672"/>
                        <a:ext cx="8020050" cy="5976664"/>
                      </a:xfrm>
                      <a:prstGeom prst="rect">
                        <a:avLst/>
                      </a:prstGeom>
                    </p:spPr>
                  </p:pic>
                </p:oleObj>
              </mc:Fallback>
            </mc:AlternateContent>
          </a:graphicData>
        </a:graphic>
      </p:graphicFrame>
    </p:spTree>
    <p:extLst>
      <p:ext uri="{BB962C8B-B14F-4D97-AF65-F5344CB8AC3E}">
        <p14:creationId xmlns:p14="http://schemas.microsoft.com/office/powerpoint/2010/main" val="1460067812"/>
      </p:ext>
    </p:extLst>
  </p:cSld>
  <p:clrMapOvr>
    <a:masterClrMapping/>
  </p:clrMapOvr>
  <p:transition spd="med">
    <p:cover dir="ru"/>
  </p:transition>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2352</TotalTime>
  <Words>639</Words>
  <Application>Microsoft Office PowerPoint</Application>
  <PresentationFormat>Affichage à l'écran (4:3)</PresentationFormat>
  <Paragraphs>55</Paragraphs>
  <Slides>22</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1" baseType="lpstr">
      <vt:lpstr>Arial</vt:lpstr>
      <vt:lpstr>Calibri</vt:lpstr>
      <vt:lpstr>Century Gothic</vt:lpstr>
      <vt:lpstr>Century Schoolbook</vt:lpstr>
      <vt:lpstr>Symbol</vt:lpstr>
      <vt:lpstr>Times New Roman</vt:lpstr>
      <vt:lpstr>Wingdings 3</vt:lpstr>
      <vt:lpstr>Secteur</vt:lpstr>
      <vt:lpstr>Acrobat Document</vt:lpstr>
      <vt:lpstr>Université de Constantine-annexe  Oum Bouaghi - Cours de Cytologie Première année médecine</vt:lpstr>
      <vt:lpstr>Faculté de Médecine de Constantine/Annexe OMB                                                                                         Année universitaire 2023- 2024   Module de Cytologie                                                             COURS S1 CN°1 DE CYTOLOGIE                                                Organisation générale de la cellule Eucaryote  Généralités :   Tous les êtres vivants sont constitués d’unités invisibles à l’œil nu appelé cellules. La cellule est la plus petite unité fondamentale, structurale et fonctionnelle de l’organisme vivant capable de se nourrir, croître, se développer et se reproduire.   Il existe une multitude de types cellulaires pouvant constituer des organismes unicellulaires ou pluricellulaire. </vt:lpstr>
      <vt:lpstr>les organismes unicellulaires comme l’amibe sont des êtres vivants constitués d’une seule cellule.         les organismes pluricellulaires comme les animaux et les plantes sont des êtres vivants constitués de plusieurs cellules.   . </vt:lpstr>
      <vt:lpstr>1. LA CELLULE EUCARYOTE :   La cellule eucaryote est une cellule qui possède un vrai noyau limité par une enveloppe nucléaire contenant le matériel génétique sous forme d’ADN et un cytoplasme hautement structuré contenant de nombreux organites spécifiques.   Elle est limitée par une membrane plasmique qui la sépare du milieu extérieur, et qui limite le cytoplasme.     </vt:lpstr>
      <vt:lpstr>1.1. Les spécificités morphologiques des cellules eucaryotes :   Les cellules eucaryotes peuvent se présenter sous une organisation unicellulaire comme l’exemple des protistes qui sont de deux types :   Animal comme les protozoaires (ex : amibes et paramécies).   Végétal comme les protophytes.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 KHELFAOUI Ahlem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Firas ACHOUR</dc:creator>
  <cp:lastModifiedBy>PC</cp:lastModifiedBy>
  <cp:revision>154</cp:revision>
  <dcterms:created xsi:type="dcterms:W3CDTF">2023-10-08T19:21:32Z</dcterms:created>
  <dcterms:modified xsi:type="dcterms:W3CDTF">2023-10-24T22:05:22Z</dcterms:modified>
</cp:coreProperties>
</file>