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02" autoAdjust="0"/>
    <p:restoredTop sz="72512" autoAdjust="0"/>
  </p:normalViewPr>
  <p:slideViewPr>
    <p:cSldViewPr snapToGrid="0">
      <p:cViewPr varScale="1">
        <p:scale>
          <a:sx n="56" d="100"/>
          <a:sy n="56" d="100"/>
        </p:scale>
        <p:origin x="19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22284C-D781-445C-9E57-2C95A30FD281}" type="datetimeFigureOut">
              <a:rPr lang="en-US" smtClean="0"/>
              <a:t>10/27/2023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32477A-9212-4EA0-B104-5A511742D197}" type="slidenum">
              <a:rPr lang="en-US" smtClean="0"/>
              <a:t>‹N°›</a:t>
            </a:fld>
            <a:endParaRPr lang="en-US"/>
          </a:p>
        </p:txBody>
      </p:sp>
    </p:spTree>
    <p:extLst>
      <p:ext uri="{BB962C8B-B14F-4D97-AF65-F5344CB8AC3E}">
        <p14:creationId xmlns:p14="http://schemas.microsoft.com/office/powerpoint/2010/main" val="848223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449AEE-91C7-4ADB-ADF3-DA8E19B13E1E}"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358428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49AEE-91C7-4ADB-ADF3-DA8E19B13E1E}"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377718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49AEE-91C7-4ADB-ADF3-DA8E19B13E1E}"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647662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49AEE-91C7-4ADB-ADF3-DA8E19B13E1E}"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1049035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449AEE-91C7-4ADB-ADF3-DA8E19B13E1E}"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4021712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449AEE-91C7-4ADB-ADF3-DA8E19B13E1E}"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55140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449AEE-91C7-4ADB-ADF3-DA8E19B13E1E}" type="datetimeFigureOut">
              <a:rPr lang="en-US" smtClean="0"/>
              <a:t>10/27/2023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114138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449AEE-91C7-4ADB-ADF3-DA8E19B13E1E}" type="datetimeFigureOut">
              <a:rPr lang="en-US" smtClean="0"/>
              <a:t>10/27/2023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268292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49AEE-91C7-4ADB-ADF3-DA8E19B13E1E}" type="datetimeFigureOut">
              <a:rPr lang="en-US" smtClean="0"/>
              <a:t>10/27/2023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427970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449AEE-91C7-4ADB-ADF3-DA8E19B13E1E}"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161105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449AEE-91C7-4ADB-ADF3-DA8E19B13E1E}"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277489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49AEE-91C7-4ADB-ADF3-DA8E19B13E1E}" type="datetimeFigureOut">
              <a:rPr lang="en-US" smtClean="0"/>
              <a:t>10/27/2023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63433-178C-4DDF-8B2C-DD4FB145643C}" type="slidenum">
              <a:rPr lang="en-US" smtClean="0"/>
              <a:t>‹N°›</a:t>
            </a:fld>
            <a:endParaRPr lang="en-US"/>
          </a:p>
        </p:txBody>
      </p:sp>
    </p:spTree>
    <p:extLst>
      <p:ext uri="{BB962C8B-B14F-4D97-AF65-F5344CB8AC3E}">
        <p14:creationId xmlns:p14="http://schemas.microsoft.com/office/powerpoint/2010/main" val="1931694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7224" y="1530220"/>
            <a:ext cx="8796682" cy="2141316"/>
          </a:xfrm>
        </p:spPr>
        <p:txBody>
          <a:bodyPr/>
          <a:lstStyle/>
          <a:p>
            <a:r>
              <a:rPr lang="en-US" b="1" dirty="0"/>
              <a:t>Lecture 1: Introduction to urbanism </a:t>
            </a:r>
          </a:p>
        </p:txBody>
      </p:sp>
      <p:sp>
        <p:nvSpPr>
          <p:cNvPr id="3" name="Subtitle 2"/>
          <p:cNvSpPr>
            <a:spLocks noGrp="1"/>
          </p:cNvSpPr>
          <p:nvPr>
            <p:ph type="subTitle" idx="1"/>
          </p:nvPr>
        </p:nvSpPr>
        <p:spPr>
          <a:xfrm>
            <a:off x="1797223" y="4833546"/>
            <a:ext cx="8785185" cy="1033272"/>
          </a:xfrm>
        </p:spPr>
        <p:txBody>
          <a:bodyPr/>
          <a:lstStyle/>
          <a:p>
            <a:r>
              <a:rPr lang="en-US" dirty="0" smtClean="0"/>
              <a:t>Dr. </a:t>
            </a:r>
            <a:r>
              <a:rPr lang="en-US" dirty="0" err="1" smtClean="0"/>
              <a:t>Benacer</a:t>
            </a:r>
            <a:r>
              <a:rPr lang="en-US" dirty="0" smtClean="0"/>
              <a:t> Hamza</a:t>
            </a:r>
          </a:p>
          <a:p>
            <a:r>
              <a:rPr lang="en-US" dirty="0" smtClean="0"/>
              <a:t>2023-2024</a:t>
            </a:r>
            <a:endParaRPr lang="en-US" dirty="0"/>
          </a:p>
        </p:txBody>
      </p:sp>
    </p:spTree>
    <p:extLst>
      <p:ext uri="{BB962C8B-B14F-4D97-AF65-F5344CB8AC3E}">
        <p14:creationId xmlns:p14="http://schemas.microsoft.com/office/powerpoint/2010/main" val="1563368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567" y="348916"/>
            <a:ext cx="11694695" cy="6328609"/>
          </a:xfrm>
        </p:spPr>
        <p:txBody>
          <a:bodyPr>
            <a:noAutofit/>
          </a:bodyPr>
          <a:lstStyle/>
          <a:p>
            <a:pPr algn="l"/>
            <a:r>
              <a:rPr lang="en-US" sz="4800" dirty="0" smtClean="0">
                <a:solidFill>
                  <a:srgbClr val="FF0000"/>
                </a:solidFill>
              </a:rPr>
              <a:t>1. What is </a:t>
            </a:r>
            <a:r>
              <a:rPr lang="en-US" sz="4800" dirty="0">
                <a:solidFill>
                  <a:srgbClr val="FF0000"/>
                </a:solidFill>
              </a:rPr>
              <a:t>urbanism</a:t>
            </a:r>
            <a:r>
              <a:rPr lang="en-US" sz="4800" dirty="0" smtClean="0">
                <a:solidFill>
                  <a:srgbClr val="FF0000"/>
                </a:solidFill>
              </a:rPr>
              <a:t>?</a:t>
            </a:r>
            <a:br>
              <a:rPr lang="en-US" sz="4800" dirty="0" smtClean="0">
                <a:solidFill>
                  <a:srgbClr val="FF0000"/>
                </a:solidFill>
              </a:rPr>
            </a:br>
            <a:r>
              <a:rPr lang="en-US" sz="4800" dirty="0" smtClean="0">
                <a:solidFill>
                  <a:srgbClr val="FF0000"/>
                </a:solidFill>
              </a:rPr>
              <a:t>2. What </a:t>
            </a:r>
            <a:r>
              <a:rPr lang="en-US" sz="4800" dirty="0">
                <a:solidFill>
                  <a:srgbClr val="FF0000"/>
                </a:solidFill>
              </a:rPr>
              <a:t>does urbanists do? </a:t>
            </a:r>
            <a:br>
              <a:rPr lang="en-US" sz="4800" dirty="0">
                <a:solidFill>
                  <a:srgbClr val="FF0000"/>
                </a:solidFill>
              </a:rPr>
            </a:br>
            <a:r>
              <a:rPr lang="en-US" sz="4800" dirty="0" smtClean="0">
                <a:solidFill>
                  <a:srgbClr val="FF0000"/>
                </a:solidFill>
              </a:rPr>
              <a:t>3. The </a:t>
            </a:r>
            <a:r>
              <a:rPr lang="en-US" sz="4800" dirty="0">
                <a:solidFill>
                  <a:srgbClr val="FF0000"/>
                </a:solidFill>
              </a:rPr>
              <a:t>history of urbanism? </a:t>
            </a:r>
            <a:r>
              <a:rPr lang="en-US" sz="4800" dirty="0" smtClean="0">
                <a:solidFill>
                  <a:srgbClr val="FF0000"/>
                </a:solidFill>
              </a:rPr>
              <a:t/>
            </a:r>
            <a:br>
              <a:rPr lang="en-US" sz="4800" dirty="0" smtClean="0">
                <a:solidFill>
                  <a:srgbClr val="FF0000"/>
                </a:solidFill>
              </a:rPr>
            </a:br>
            <a:r>
              <a:rPr lang="en-US" sz="4800" dirty="0" smtClean="0">
                <a:solidFill>
                  <a:srgbClr val="FF0000"/>
                </a:solidFill>
              </a:rPr>
              <a:t>4. The </a:t>
            </a:r>
            <a:r>
              <a:rPr lang="en-US" sz="4800" dirty="0">
                <a:solidFill>
                  <a:srgbClr val="FF0000"/>
                </a:solidFill>
              </a:rPr>
              <a:t>principles of urbanism ?</a:t>
            </a:r>
            <a:br>
              <a:rPr lang="en-US" sz="4800" dirty="0">
                <a:solidFill>
                  <a:srgbClr val="FF0000"/>
                </a:solidFill>
              </a:rPr>
            </a:br>
            <a:r>
              <a:rPr lang="en-US" sz="4800" dirty="0" smtClean="0">
                <a:solidFill>
                  <a:srgbClr val="FF0000"/>
                </a:solidFill>
              </a:rPr>
              <a:t>5. What </a:t>
            </a:r>
            <a:r>
              <a:rPr lang="en-US" sz="4800" dirty="0">
                <a:solidFill>
                  <a:srgbClr val="FF0000"/>
                </a:solidFill>
              </a:rPr>
              <a:t>are the key concepts in urbanism? </a:t>
            </a:r>
            <a:br>
              <a:rPr lang="en-US" sz="4800" dirty="0">
                <a:solidFill>
                  <a:srgbClr val="FF0000"/>
                </a:solidFill>
              </a:rPr>
            </a:br>
            <a:r>
              <a:rPr lang="en-US" sz="4800" dirty="0" smtClean="0">
                <a:solidFill>
                  <a:srgbClr val="FF0000"/>
                </a:solidFill>
              </a:rPr>
              <a:t>6. Some </a:t>
            </a:r>
            <a:r>
              <a:rPr lang="en-US" sz="4800" dirty="0">
                <a:solidFill>
                  <a:srgbClr val="FF0000"/>
                </a:solidFill>
              </a:rPr>
              <a:t>of the key issues that urbanists are  </a:t>
            </a:r>
            <a:r>
              <a:rPr lang="en-US" sz="4800" dirty="0" smtClean="0">
                <a:solidFill>
                  <a:srgbClr val="FF0000"/>
                </a:solidFill>
              </a:rPr>
              <a:t> currently </a:t>
            </a:r>
            <a:r>
              <a:rPr lang="en-US" sz="4800" dirty="0">
                <a:solidFill>
                  <a:srgbClr val="FF0000"/>
                </a:solidFill>
              </a:rPr>
              <a:t>grappling with?</a:t>
            </a:r>
            <a:br>
              <a:rPr lang="en-US" sz="4800" dirty="0">
                <a:solidFill>
                  <a:srgbClr val="FF0000"/>
                </a:solidFill>
              </a:rPr>
            </a:br>
            <a:r>
              <a:rPr lang="en-US" sz="4800" dirty="0" smtClean="0">
                <a:solidFill>
                  <a:srgbClr val="FF0000"/>
                </a:solidFill>
              </a:rPr>
              <a:t>7. The </a:t>
            </a:r>
            <a:r>
              <a:rPr lang="en-US" sz="4800" dirty="0">
                <a:solidFill>
                  <a:srgbClr val="FF0000"/>
                </a:solidFill>
              </a:rPr>
              <a:t>future of urbanism </a:t>
            </a:r>
            <a:r>
              <a:rPr lang="en-US" sz="4800" dirty="0" smtClean="0">
                <a:solidFill>
                  <a:srgbClr val="FF0000"/>
                </a:solidFill>
              </a:rPr>
              <a:t>?</a:t>
            </a:r>
            <a:endParaRPr lang="en-US" sz="4800" dirty="0">
              <a:solidFill>
                <a:srgbClr val="FF0000"/>
              </a:solidFill>
            </a:endParaRPr>
          </a:p>
        </p:txBody>
      </p:sp>
    </p:spTree>
    <p:extLst>
      <p:ext uri="{BB962C8B-B14F-4D97-AF65-F5344CB8AC3E}">
        <p14:creationId xmlns:p14="http://schemas.microsoft.com/office/powerpoint/2010/main" val="2668421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9433" y="497330"/>
            <a:ext cx="9144000" cy="486518"/>
          </a:xfrm>
        </p:spPr>
        <p:txBody>
          <a:bodyPr>
            <a:noAutofit/>
          </a:bodyPr>
          <a:lstStyle/>
          <a:p>
            <a:r>
              <a:rPr lang="en-US" sz="4400" dirty="0">
                <a:solidFill>
                  <a:srgbClr val="FF0000"/>
                </a:solidFill>
              </a:rPr>
              <a:t>1. What is urbanism?</a:t>
            </a:r>
            <a:endParaRPr lang="en-US" sz="4400" dirty="0"/>
          </a:p>
        </p:txBody>
      </p:sp>
      <p:sp>
        <p:nvSpPr>
          <p:cNvPr id="3" name="Subtitle 2"/>
          <p:cNvSpPr>
            <a:spLocks noGrp="1"/>
          </p:cNvSpPr>
          <p:nvPr>
            <p:ph type="subTitle" idx="1"/>
          </p:nvPr>
        </p:nvSpPr>
        <p:spPr>
          <a:xfrm>
            <a:off x="208344" y="1088020"/>
            <a:ext cx="11806178" cy="5162309"/>
          </a:xfrm>
        </p:spPr>
        <p:txBody>
          <a:bodyPr>
            <a:noAutofit/>
          </a:bodyPr>
          <a:lstStyle/>
          <a:p>
            <a:pPr>
              <a:lnSpc>
                <a:spcPct val="200000"/>
              </a:lnSpc>
            </a:pPr>
            <a:r>
              <a:rPr lang="en-US" sz="2000" dirty="0"/>
              <a:t>Urbanism is the </a:t>
            </a:r>
            <a:r>
              <a:rPr lang="en-US" sz="2000" b="1" dirty="0"/>
              <a:t>study</a:t>
            </a:r>
            <a:r>
              <a:rPr lang="en-US" sz="2000" dirty="0"/>
              <a:t> of how </a:t>
            </a:r>
            <a:r>
              <a:rPr lang="en-US" sz="2000" b="1" dirty="0"/>
              <a:t>people</a:t>
            </a:r>
            <a:r>
              <a:rPr lang="en-US" sz="2000" dirty="0"/>
              <a:t> </a:t>
            </a:r>
            <a:r>
              <a:rPr lang="en-US" sz="2000" b="1" dirty="0"/>
              <a:t>interact</a:t>
            </a:r>
            <a:r>
              <a:rPr lang="en-US" sz="2000" dirty="0"/>
              <a:t> with their </a:t>
            </a:r>
            <a:r>
              <a:rPr lang="en-US" sz="2000" b="1" dirty="0"/>
              <a:t>built environments</a:t>
            </a:r>
            <a:r>
              <a:rPr lang="en-US" sz="2000" dirty="0"/>
              <a:t>, such as towns and cities. It is a </a:t>
            </a:r>
            <a:r>
              <a:rPr lang="en-US" sz="2000" b="1" dirty="0"/>
              <a:t>multidisciplinary</a:t>
            </a:r>
            <a:r>
              <a:rPr lang="en-US" sz="2000" dirty="0"/>
              <a:t> field that draws on insights from </a:t>
            </a:r>
            <a:r>
              <a:rPr lang="en-US" sz="2000" b="1" dirty="0"/>
              <a:t>sociology</a:t>
            </a:r>
            <a:r>
              <a:rPr lang="en-US" sz="2000" dirty="0"/>
              <a:t>, </a:t>
            </a:r>
            <a:r>
              <a:rPr lang="en-US" sz="2000" b="1" dirty="0"/>
              <a:t>economics</a:t>
            </a:r>
            <a:r>
              <a:rPr lang="en-US" sz="2000" dirty="0"/>
              <a:t>, </a:t>
            </a:r>
            <a:r>
              <a:rPr lang="en-US" sz="2000" b="1" dirty="0"/>
              <a:t>geography</a:t>
            </a:r>
            <a:r>
              <a:rPr lang="en-US" sz="2000" dirty="0"/>
              <a:t>, </a:t>
            </a:r>
            <a:r>
              <a:rPr lang="en-US" sz="2000" b="1" dirty="0"/>
              <a:t>planning</a:t>
            </a:r>
            <a:r>
              <a:rPr lang="en-US" sz="2000" dirty="0"/>
              <a:t>, </a:t>
            </a:r>
            <a:r>
              <a:rPr lang="en-US" sz="2000" b="1" dirty="0"/>
              <a:t>architecture</a:t>
            </a:r>
            <a:r>
              <a:rPr lang="en-US" sz="2000" dirty="0"/>
              <a:t>, and </a:t>
            </a:r>
            <a:r>
              <a:rPr lang="en-US" sz="2000" b="1" dirty="0"/>
              <a:t>engineering</a:t>
            </a:r>
            <a:r>
              <a:rPr lang="en-US" sz="2000" dirty="0"/>
              <a:t>. Urbanism is the </a:t>
            </a:r>
            <a:r>
              <a:rPr lang="en-US" sz="2000" b="1" dirty="0"/>
              <a:t>study</a:t>
            </a:r>
            <a:r>
              <a:rPr lang="en-US" sz="2000" dirty="0"/>
              <a:t> of </a:t>
            </a:r>
            <a:r>
              <a:rPr lang="en-US" sz="2000" b="1" dirty="0"/>
              <a:t>cities</a:t>
            </a:r>
            <a:r>
              <a:rPr lang="en-US" sz="2000" dirty="0"/>
              <a:t> and the </a:t>
            </a:r>
            <a:r>
              <a:rPr lang="en-US" sz="2000" b="1" dirty="0"/>
              <a:t>ways</a:t>
            </a:r>
            <a:r>
              <a:rPr lang="en-US" sz="2000" dirty="0"/>
              <a:t> in which they are </a:t>
            </a:r>
            <a:r>
              <a:rPr lang="en-US" sz="2000" b="1" dirty="0"/>
              <a:t>planned</a:t>
            </a:r>
            <a:r>
              <a:rPr lang="en-US" sz="2000" dirty="0"/>
              <a:t>, </a:t>
            </a:r>
            <a:r>
              <a:rPr lang="en-US" sz="2000" b="1" dirty="0"/>
              <a:t>designed</a:t>
            </a:r>
            <a:r>
              <a:rPr lang="en-US" sz="2000" dirty="0"/>
              <a:t>, and </a:t>
            </a:r>
            <a:r>
              <a:rPr lang="en-US" sz="2000" b="1" dirty="0"/>
              <a:t>developed</a:t>
            </a:r>
            <a:r>
              <a:rPr lang="en-US" sz="2000" dirty="0"/>
              <a:t>. It is a broad discipline that encompasses a wide range of topics, including urban planning, architecture, transportation, and environmental design.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805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9433" y="497330"/>
            <a:ext cx="9144000" cy="486518"/>
          </a:xfrm>
        </p:spPr>
        <p:txBody>
          <a:bodyPr>
            <a:noAutofit/>
          </a:bodyPr>
          <a:lstStyle/>
          <a:p>
            <a:r>
              <a:rPr lang="en-US" sz="4400" dirty="0" smtClean="0">
                <a:solidFill>
                  <a:srgbClr val="FF0000"/>
                </a:solidFill>
              </a:rPr>
              <a:t>2. What </a:t>
            </a:r>
            <a:r>
              <a:rPr lang="en-US" sz="4400" dirty="0">
                <a:solidFill>
                  <a:srgbClr val="FF0000"/>
                </a:solidFill>
              </a:rPr>
              <a:t>does urbanists do?</a:t>
            </a:r>
            <a:endParaRPr lang="en-US" sz="4400" b="1" dirty="0">
              <a:solidFill>
                <a:srgbClr val="FF0000"/>
              </a:solidFill>
            </a:endParaRPr>
          </a:p>
        </p:txBody>
      </p:sp>
      <p:sp>
        <p:nvSpPr>
          <p:cNvPr id="3" name="Subtitle 2"/>
          <p:cNvSpPr>
            <a:spLocks noGrp="1"/>
          </p:cNvSpPr>
          <p:nvPr>
            <p:ph type="subTitle" idx="1"/>
          </p:nvPr>
        </p:nvSpPr>
        <p:spPr>
          <a:xfrm>
            <a:off x="208344" y="1979271"/>
            <a:ext cx="11678855" cy="3310359"/>
          </a:xfrm>
        </p:spPr>
        <p:txBody>
          <a:bodyPr>
            <a:noAutofit/>
          </a:bodyPr>
          <a:lstStyle/>
          <a:p>
            <a:pPr algn="just">
              <a:lnSpc>
                <a:spcPct val="150000"/>
              </a:lnSpc>
            </a:pPr>
            <a:r>
              <a:rPr lang="en-US" sz="2000" dirty="0"/>
              <a:t>Urbanists are interested in the </a:t>
            </a:r>
            <a:r>
              <a:rPr lang="en-US" sz="2000" b="1" dirty="0"/>
              <a:t>physical</a:t>
            </a:r>
            <a:r>
              <a:rPr lang="en-US" sz="2000" dirty="0"/>
              <a:t>, </a:t>
            </a:r>
            <a:r>
              <a:rPr lang="en-US" sz="2000" b="1" dirty="0"/>
              <a:t>social</a:t>
            </a:r>
            <a:r>
              <a:rPr lang="en-US" sz="2000" dirty="0"/>
              <a:t>, and </a:t>
            </a:r>
            <a:r>
              <a:rPr lang="en-US" sz="2000" b="1" dirty="0"/>
              <a:t>economic</a:t>
            </a:r>
            <a:r>
              <a:rPr lang="en-US" sz="2000" dirty="0"/>
              <a:t> </a:t>
            </a:r>
            <a:r>
              <a:rPr lang="en-US" sz="2000" b="1" dirty="0"/>
              <a:t>dimensions</a:t>
            </a:r>
            <a:r>
              <a:rPr lang="en-US" sz="2000" dirty="0"/>
              <a:t> of </a:t>
            </a:r>
            <a:r>
              <a:rPr lang="en-US" sz="2000" b="1" dirty="0"/>
              <a:t>urban life</a:t>
            </a:r>
            <a:r>
              <a:rPr lang="en-US" sz="2000" dirty="0"/>
              <a:t>. They study how the </a:t>
            </a:r>
            <a:r>
              <a:rPr lang="en-US" sz="2000" b="1" dirty="0"/>
              <a:t>built environment shapes</a:t>
            </a:r>
            <a:r>
              <a:rPr lang="en-US" sz="2000" dirty="0"/>
              <a:t> our </a:t>
            </a:r>
            <a:r>
              <a:rPr lang="en-US" sz="2000" b="1" dirty="0"/>
              <a:t>lives</a:t>
            </a:r>
            <a:r>
              <a:rPr lang="en-US" sz="2000" dirty="0"/>
              <a:t>, and how our </a:t>
            </a:r>
            <a:r>
              <a:rPr lang="en-US" sz="2000" u="sng" dirty="0"/>
              <a:t>lives in turn shape the built environment</a:t>
            </a:r>
            <a:r>
              <a:rPr lang="en-US" sz="2000" dirty="0"/>
              <a:t>. They also consider the </a:t>
            </a:r>
            <a:r>
              <a:rPr lang="en-US" sz="2000" b="1" dirty="0"/>
              <a:t>environmental</a:t>
            </a:r>
            <a:r>
              <a:rPr lang="en-US" sz="2000" dirty="0"/>
              <a:t>, </a:t>
            </a:r>
            <a:r>
              <a:rPr lang="en-US" sz="2000" b="1" dirty="0"/>
              <a:t>political</a:t>
            </a:r>
            <a:r>
              <a:rPr lang="en-US" sz="2000" dirty="0"/>
              <a:t>, and </a:t>
            </a:r>
            <a:r>
              <a:rPr lang="en-US" sz="2000" b="1" dirty="0"/>
              <a:t>cultural</a:t>
            </a:r>
            <a:r>
              <a:rPr lang="en-US" sz="2000" dirty="0"/>
              <a:t> aspects of urbanism. </a:t>
            </a:r>
            <a:endParaRPr lang="en-US" sz="2000" dirty="0" smtClean="0"/>
          </a:p>
          <a:p>
            <a:pPr algn="just">
              <a:lnSpc>
                <a:spcPct val="150000"/>
              </a:lnSpc>
            </a:pPr>
            <a:r>
              <a:rPr lang="en-US" sz="2000" dirty="0" smtClean="0"/>
              <a:t>Urbanism </a:t>
            </a:r>
            <a:r>
              <a:rPr lang="en-US" sz="2000" dirty="0"/>
              <a:t>is a rapidly growing field, as the world's population continues to urbanize. Urbanists play an important role in shaping the future of our cities, and in making them more </a:t>
            </a:r>
            <a:r>
              <a:rPr lang="en-US" sz="2000" b="1" dirty="0"/>
              <a:t>livable</a:t>
            </a:r>
            <a:r>
              <a:rPr lang="en-US" sz="2000" dirty="0"/>
              <a:t>, </a:t>
            </a:r>
            <a:r>
              <a:rPr lang="en-US" sz="2000" b="1" dirty="0"/>
              <a:t>sustainable</a:t>
            </a:r>
            <a:r>
              <a:rPr lang="en-US" sz="2000" dirty="0"/>
              <a:t>, and </a:t>
            </a:r>
            <a:r>
              <a:rPr lang="en-US" sz="2000" b="1" dirty="0"/>
              <a:t>equitable</a:t>
            </a:r>
            <a:r>
              <a:rPr lang="en-US" sz="2000" dirty="0"/>
              <a:t> places to live.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405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9433" y="497330"/>
            <a:ext cx="9144000" cy="486518"/>
          </a:xfrm>
        </p:spPr>
        <p:txBody>
          <a:bodyPr>
            <a:noAutofit/>
          </a:bodyPr>
          <a:lstStyle/>
          <a:p>
            <a:r>
              <a:rPr lang="en-US" sz="4400" dirty="0" smtClean="0">
                <a:solidFill>
                  <a:srgbClr val="FF0000"/>
                </a:solidFill>
              </a:rPr>
              <a:t>3. </a:t>
            </a:r>
            <a:r>
              <a:rPr lang="en-US" sz="4400" dirty="0">
                <a:solidFill>
                  <a:srgbClr val="FF0000"/>
                </a:solidFill>
              </a:rPr>
              <a:t>The history of urbanism</a:t>
            </a:r>
            <a:endParaRPr lang="en-US" sz="4400" b="1" dirty="0">
              <a:solidFill>
                <a:srgbClr val="FF0000"/>
              </a:solidFill>
            </a:endParaRPr>
          </a:p>
        </p:txBody>
      </p:sp>
      <p:sp>
        <p:nvSpPr>
          <p:cNvPr id="3" name="Subtitle 2"/>
          <p:cNvSpPr>
            <a:spLocks noGrp="1"/>
          </p:cNvSpPr>
          <p:nvPr>
            <p:ph type="subTitle" idx="1"/>
          </p:nvPr>
        </p:nvSpPr>
        <p:spPr>
          <a:xfrm>
            <a:off x="208344" y="1149092"/>
            <a:ext cx="11678855" cy="3310359"/>
          </a:xfrm>
        </p:spPr>
        <p:txBody>
          <a:bodyPr>
            <a:noAutofit/>
          </a:bodyPr>
          <a:lstStyle/>
          <a:p>
            <a:pPr algn="just">
              <a:lnSpc>
                <a:spcPct val="150000"/>
              </a:lnSpc>
            </a:pPr>
            <a:r>
              <a:rPr lang="en-US" sz="2000" dirty="0"/>
              <a:t>The history of urbanism can be traced back to the </a:t>
            </a:r>
            <a:r>
              <a:rPr lang="en-US" sz="2000" b="1" dirty="0"/>
              <a:t>earliest human settlements</a:t>
            </a:r>
            <a:r>
              <a:rPr lang="en-US" sz="2000" dirty="0"/>
              <a:t>. The </a:t>
            </a:r>
            <a:r>
              <a:rPr lang="en-US" sz="2000" u="sng" dirty="0"/>
              <a:t>first cities </a:t>
            </a:r>
            <a:r>
              <a:rPr lang="en-US" sz="2000" dirty="0"/>
              <a:t>emerged in </a:t>
            </a:r>
            <a:r>
              <a:rPr lang="en-US" sz="2000" b="1" dirty="0"/>
              <a:t>Mesopotamia</a:t>
            </a:r>
            <a:r>
              <a:rPr lang="en-US" sz="2000" dirty="0"/>
              <a:t> and </a:t>
            </a:r>
            <a:r>
              <a:rPr lang="en-US" sz="2000" b="1" dirty="0"/>
              <a:t>Egypt</a:t>
            </a:r>
            <a:r>
              <a:rPr lang="en-US" sz="2000" dirty="0"/>
              <a:t> around </a:t>
            </a:r>
            <a:r>
              <a:rPr lang="en-US" sz="2000" b="1" dirty="0"/>
              <a:t>5,000 years ago</a:t>
            </a:r>
            <a:r>
              <a:rPr lang="en-US" sz="2000" dirty="0"/>
              <a:t>. These </a:t>
            </a:r>
            <a:r>
              <a:rPr lang="en-US" sz="2000" u="sng" dirty="0"/>
              <a:t>early cities </a:t>
            </a:r>
            <a:r>
              <a:rPr lang="en-US" sz="2000" dirty="0"/>
              <a:t>were typically </a:t>
            </a:r>
            <a:r>
              <a:rPr lang="en-US" sz="2000" b="1" dirty="0"/>
              <a:t>small</a:t>
            </a:r>
            <a:r>
              <a:rPr lang="en-US" sz="2000" dirty="0"/>
              <a:t> and </a:t>
            </a:r>
            <a:r>
              <a:rPr lang="en-US" sz="2000" b="1" dirty="0"/>
              <a:t>compact</a:t>
            </a:r>
            <a:r>
              <a:rPr lang="en-US" sz="2000" dirty="0"/>
              <a:t>, with a </a:t>
            </a:r>
            <a:r>
              <a:rPr lang="en-US" sz="2000" b="1" dirty="0"/>
              <a:t>central marketplace </a:t>
            </a:r>
            <a:r>
              <a:rPr lang="en-US" sz="2000" dirty="0"/>
              <a:t>and a surrounding </a:t>
            </a:r>
            <a:r>
              <a:rPr lang="en-US" sz="2000" b="1" dirty="0"/>
              <a:t>residential area</a:t>
            </a:r>
            <a:r>
              <a:rPr lang="en-US" sz="2000" dirty="0"/>
              <a:t>. Over time, cities grew larger and more complex. By the </a:t>
            </a:r>
            <a:r>
              <a:rPr lang="en-US" sz="2000" u="sng" dirty="0"/>
              <a:t>Middle Ages</a:t>
            </a:r>
            <a:r>
              <a:rPr lang="en-US" sz="2000" dirty="0"/>
              <a:t>, many European cities had developed into </a:t>
            </a:r>
            <a:r>
              <a:rPr lang="en-US" sz="2000" b="1" dirty="0"/>
              <a:t>walled fortifications </a:t>
            </a:r>
            <a:r>
              <a:rPr lang="en-US" sz="2000" dirty="0"/>
              <a:t>with a </a:t>
            </a:r>
            <a:r>
              <a:rPr lang="en-US" sz="2000" b="1" dirty="0"/>
              <a:t>complex system </a:t>
            </a:r>
            <a:r>
              <a:rPr lang="en-US" sz="2000" dirty="0"/>
              <a:t>of </a:t>
            </a:r>
            <a:r>
              <a:rPr lang="en-US" sz="2000" b="1" dirty="0"/>
              <a:t>streets</a:t>
            </a:r>
            <a:r>
              <a:rPr lang="en-US" sz="2000" dirty="0"/>
              <a:t> and </a:t>
            </a:r>
            <a:r>
              <a:rPr lang="en-US" sz="2000" b="1" dirty="0"/>
              <a:t>canals</a:t>
            </a:r>
            <a:r>
              <a:rPr lang="en-US" sz="2000" dirty="0"/>
              <a:t>. In the </a:t>
            </a:r>
            <a:r>
              <a:rPr lang="en-US" sz="2000" u="sng" dirty="0"/>
              <a:t>Renaissance</a:t>
            </a:r>
            <a:r>
              <a:rPr lang="en-US" sz="2000" dirty="0"/>
              <a:t>, cities began to be redesigned with more emphasis on </a:t>
            </a:r>
            <a:r>
              <a:rPr lang="en-US" sz="2000" b="1" dirty="0"/>
              <a:t>beauty</a:t>
            </a:r>
            <a:r>
              <a:rPr lang="en-US" sz="2000" dirty="0"/>
              <a:t> and </a:t>
            </a:r>
            <a:r>
              <a:rPr lang="en-US" sz="2000" b="1" dirty="0"/>
              <a:t>symmetry</a:t>
            </a:r>
            <a:r>
              <a:rPr lang="en-US" sz="2000" dirty="0"/>
              <a:t>. The </a:t>
            </a:r>
            <a:r>
              <a:rPr lang="en-US" sz="2000" u="sng" dirty="0"/>
              <a:t>Industrial Revolution </a:t>
            </a:r>
            <a:r>
              <a:rPr lang="en-US" sz="2000" dirty="0"/>
              <a:t>led to a </a:t>
            </a:r>
            <a:r>
              <a:rPr lang="en-US" sz="2000" b="1" dirty="0"/>
              <a:t>rapid growth </a:t>
            </a:r>
            <a:r>
              <a:rPr lang="en-US" sz="2000" dirty="0"/>
              <a:t>in urban populations. New cities were built to accommodate the growing workforce, and existing cities expanded rapidly. This period also saw the development of </a:t>
            </a:r>
            <a:r>
              <a:rPr lang="en-US" sz="2000" b="1" dirty="0"/>
              <a:t>new transportation technologies</a:t>
            </a:r>
            <a:r>
              <a:rPr lang="en-US" sz="2000" dirty="0"/>
              <a:t>, such as the railroad and the streetcar, which made it easier for people to move around cities</a:t>
            </a:r>
            <a:r>
              <a:rPr lang="en-US" sz="2000" dirty="0" smtClean="0"/>
              <a:t>.</a:t>
            </a:r>
          </a:p>
          <a:p>
            <a:pPr algn="just">
              <a:lnSpc>
                <a:spcPct val="150000"/>
              </a:lnSpc>
            </a:pPr>
            <a:r>
              <a:rPr lang="en-US" sz="2000" dirty="0"/>
              <a:t>In the </a:t>
            </a:r>
            <a:r>
              <a:rPr lang="en-US" sz="2000" u="sng" dirty="0"/>
              <a:t>20th century</a:t>
            </a:r>
            <a:r>
              <a:rPr lang="en-US" sz="2000" dirty="0"/>
              <a:t>, urban planning became a more formal discipline. Planners began to develop new ways to manage the growth of cities and to improve the quality of urban life. This period also saw the development of new urban forms, such as the garden city and the new town.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393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425</Words>
  <Application>Microsoft Office PowerPoint</Application>
  <PresentationFormat>Grand écran</PresentationFormat>
  <Paragraphs>12</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Times New Roman</vt:lpstr>
      <vt:lpstr>Office Theme</vt:lpstr>
      <vt:lpstr>Lecture 1: Introduction to urbanism </vt:lpstr>
      <vt:lpstr>1. What is urbanism? 2. What does urbanists do?  3. The history of urbanism?  4. The principles of urbanism ? 5. What are the key concepts in urbanism?  6. Some of the key issues that urbanists are   currently grappling with? 7. The future of urbanism ?</vt:lpstr>
      <vt:lpstr>1. What is urbanism?</vt:lpstr>
      <vt:lpstr>2. What does urbanists do?</vt:lpstr>
      <vt:lpstr>3. The history of urbanism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 to Cartography</dc:title>
  <dc:creator>Dr.Saif Eddine CHETTAH</dc:creator>
  <cp:lastModifiedBy>Compte Microsoft</cp:lastModifiedBy>
  <cp:revision>27</cp:revision>
  <dcterms:created xsi:type="dcterms:W3CDTF">2023-10-03T09:36:30Z</dcterms:created>
  <dcterms:modified xsi:type="dcterms:W3CDTF">2023-10-27T16:16:21Z</dcterms:modified>
</cp:coreProperties>
</file>