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C60B21D-F867-4A68-AC12-CA984DC3A5EB}" type="datetimeFigureOut">
              <a:rPr lang="fr-FR" smtClean="0"/>
              <a:t>01/01/2024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A1EDBF-5AEA-4351-8C8A-1BC982243EDA}"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60B21D-F867-4A68-AC12-CA984DC3A5EB}" type="datetimeFigureOut">
              <a:rPr lang="fr-FR" smtClean="0"/>
              <a:t>01/01/2024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A1EDBF-5AEA-4351-8C8A-1BC982243ED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60B21D-F867-4A68-AC12-CA984DC3A5EB}" type="datetimeFigureOut">
              <a:rPr lang="fr-FR" smtClean="0"/>
              <a:t>01/01/2024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A1EDBF-5AEA-4351-8C8A-1BC982243ED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60B21D-F867-4A68-AC12-CA984DC3A5EB}" type="datetimeFigureOut">
              <a:rPr lang="fr-FR" smtClean="0"/>
              <a:t>01/01/2024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A1EDBF-5AEA-4351-8C8A-1BC982243ED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C60B21D-F867-4A68-AC12-CA984DC3A5EB}" type="datetimeFigureOut">
              <a:rPr lang="fr-FR" smtClean="0"/>
              <a:t>01/01/2024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0A1EDBF-5AEA-4351-8C8A-1BC982243EDA}"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C60B21D-F867-4A68-AC12-CA984DC3A5EB}" type="datetimeFigureOut">
              <a:rPr lang="fr-FR" smtClean="0"/>
              <a:t>01/01/2024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A1EDBF-5AEA-4351-8C8A-1BC982243ED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C60B21D-F867-4A68-AC12-CA984DC3A5EB}" type="datetimeFigureOut">
              <a:rPr lang="fr-FR" smtClean="0"/>
              <a:t>01/01/2024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0A1EDBF-5AEA-4351-8C8A-1BC982243ED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C60B21D-F867-4A68-AC12-CA984DC3A5EB}" type="datetimeFigureOut">
              <a:rPr lang="fr-FR" smtClean="0"/>
              <a:t>01/01/2024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0A1EDBF-5AEA-4351-8C8A-1BC982243ED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C60B21D-F867-4A68-AC12-CA984DC3A5EB}" type="datetimeFigureOut">
              <a:rPr lang="fr-FR" smtClean="0"/>
              <a:t>01/01/2024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0A1EDBF-5AEA-4351-8C8A-1BC982243ED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60B21D-F867-4A68-AC12-CA984DC3A5EB}" type="datetimeFigureOut">
              <a:rPr lang="fr-FR" smtClean="0"/>
              <a:t>01/01/2024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A1EDBF-5AEA-4351-8C8A-1BC982243EDA}"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60B21D-F867-4A68-AC12-CA984DC3A5EB}" type="datetimeFigureOut">
              <a:rPr lang="fr-FR" smtClean="0"/>
              <a:t>01/01/2024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0A1EDBF-5AEA-4351-8C8A-1BC982243EDA}"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60B21D-F867-4A68-AC12-CA984DC3A5EB}" type="datetimeFigureOut">
              <a:rPr lang="fr-FR" smtClean="0"/>
              <a:t>01/01/2024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1EDBF-5AEA-4351-8C8A-1BC982243ED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b="1" dirty="0"/>
              <a:t>الخريطة و علم الخرائط</a:t>
            </a:r>
            <a:r>
              <a:rPr lang="fr-FR" dirty="0"/>
              <a:t/>
            </a:r>
            <a:br>
              <a:rPr lang="fr-FR" dirty="0"/>
            </a:br>
            <a:endParaRPr lang="fr-FR" dirty="0"/>
          </a:p>
        </p:txBody>
      </p:sp>
      <p:sp>
        <p:nvSpPr>
          <p:cNvPr id="4" name="Espace réservé du contenu 3"/>
          <p:cNvSpPr>
            <a:spLocks noGrp="1"/>
          </p:cNvSpPr>
          <p:nvPr>
            <p:ph sz="half" idx="1"/>
          </p:nvPr>
        </p:nvSpPr>
        <p:spPr/>
        <p:txBody>
          <a:bodyPr>
            <a:normAutofit fontScale="92500" lnSpcReduction="10000"/>
          </a:bodyPr>
          <a:lstStyle/>
          <a:p>
            <a:pPr lvl="0" algn="just" rtl="1">
              <a:buNone/>
            </a:pPr>
            <a:r>
              <a:rPr lang="ar-DZ" b="1" dirty="0"/>
              <a:t>تعريف </a:t>
            </a:r>
            <a:r>
              <a:rPr lang="ar-DZ" b="1" dirty="0" smtClean="0"/>
              <a:t>الخريطة</a:t>
            </a:r>
            <a:endParaRPr lang="fr-FR" b="1" dirty="0" smtClean="0"/>
          </a:p>
          <a:p>
            <a:pPr lvl="0" algn="just" rtl="1">
              <a:buNone/>
            </a:pPr>
            <a:r>
              <a:rPr lang="ar-SA" dirty="0" smtClean="0"/>
              <a:t>هي </a:t>
            </a:r>
            <a:r>
              <a:rPr lang="ar-SA" dirty="0"/>
              <a:t>اسقاط أفق لمنطقة ما سواء كانت صغيرٌة أم كبيرٌة المساحة بنسبة معينٌة بمقياٌس رسم معينٌ</a:t>
            </a:r>
            <a:r>
              <a:rPr lang="fr-FR" dirty="0"/>
              <a:t>.</a:t>
            </a:r>
          </a:p>
          <a:p>
            <a:pPr algn="just" rtl="1">
              <a:buNone/>
            </a:pPr>
            <a:endParaRPr lang="fr-FR" dirty="0"/>
          </a:p>
        </p:txBody>
      </p:sp>
      <p:sp>
        <p:nvSpPr>
          <p:cNvPr id="5" name="Espace réservé du contenu 4"/>
          <p:cNvSpPr>
            <a:spLocks noGrp="1"/>
          </p:cNvSpPr>
          <p:nvPr>
            <p:ph sz="half" idx="2"/>
          </p:nvPr>
        </p:nvSpPr>
        <p:spPr/>
        <p:txBody>
          <a:bodyPr>
            <a:normAutofit fontScale="92500" lnSpcReduction="10000"/>
          </a:bodyPr>
          <a:lstStyle/>
          <a:p>
            <a:pPr algn="r">
              <a:buNone/>
            </a:pPr>
            <a:r>
              <a:rPr lang="ar-SA" b="1" dirty="0" smtClean="0"/>
              <a:t>مفهوم علم </a:t>
            </a:r>
            <a:r>
              <a:rPr lang="ar-SA" b="1" dirty="0" err="1" smtClean="0"/>
              <a:t>الكارتوغرافيا</a:t>
            </a:r>
            <a:endParaRPr lang="fr-FR" dirty="0" smtClean="0"/>
          </a:p>
          <a:p>
            <a:pPr algn="just" rtl="1">
              <a:buNone/>
            </a:pPr>
            <a:r>
              <a:rPr lang="ar-SA" dirty="0" smtClean="0"/>
              <a:t>علم </a:t>
            </a:r>
            <a:r>
              <a:rPr lang="ar-SA" dirty="0"/>
              <a:t>رسم </a:t>
            </a:r>
            <a:r>
              <a:rPr lang="ar-SA" dirty="0" err="1"/>
              <a:t>الخرائط  </a:t>
            </a:r>
            <a:r>
              <a:rPr lang="ar-SA" dirty="0"/>
              <a:t>( </a:t>
            </a:r>
            <a:r>
              <a:rPr lang="ar-SA" dirty="0" err="1"/>
              <a:t>الكارتوغرافيا</a:t>
            </a:r>
            <a:r>
              <a:rPr lang="ar-SA" dirty="0"/>
              <a:t>) إلى إنشاء الخرائط ودراستها، وهو يستخدم مجموعة من التقنيات المستخدمة لإنتاج </a:t>
            </a:r>
            <a:r>
              <a:rPr lang="ar-SA" dirty="0" err="1"/>
              <a:t>الخرائط.</a:t>
            </a:r>
            <a:r>
              <a:rPr lang="ar-SA" dirty="0"/>
              <a:t> وهو يشكل إحدى الوسائل المميزة للتحليل والتواصل في الجغرافيا، فهو يعمل على فهم أفضل للفضاء والأقاليم والمناظر الطبيعية، كما أنه يستخدم في علوم </a:t>
            </a:r>
            <a:r>
              <a:rPr lang="ar-SA" dirty="0" err="1"/>
              <a:t>الديموغرافيا</a:t>
            </a:r>
            <a:r>
              <a:rPr lang="ar-SA" dirty="0"/>
              <a:t> والاقتصاد بهدف تقديم قراءة مكانية للظواهر</a:t>
            </a:r>
            <a:r>
              <a:rPr lang="ar-SA" dirty="0" smtClean="0"/>
              <a:t>.</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SA" sz="3200" b="1" dirty="0"/>
              <a:t>المتغيرات البصرية </a:t>
            </a:r>
            <a:r>
              <a:rPr lang="ar-SA" sz="3200" b="1" dirty="0" err="1"/>
              <a:t>والسيميولوجية</a:t>
            </a:r>
            <a:r>
              <a:rPr lang="ar-SA" sz="3200" b="1" dirty="0"/>
              <a:t> </a:t>
            </a:r>
            <a:r>
              <a:rPr lang="ar-SA" sz="3200" b="1" dirty="0" err="1"/>
              <a:t>الرسومية</a:t>
            </a:r>
            <a:r>
              <a:rPr lang="ar-SA" sz="3200" b="1" dirty="0"/>
              <a:t> للخرائط</a:t>
            </a:r>
            <a:endParaRPr lang="fr-FR" sz="3200" dirty="0"/>
          </a:p>
        </p:txBody>
      </p:sp>
      <p:sp>
        <p:nvSpPr>
          <p:cNvPr id="4" name="ZoneTexte 3"/>
          <p:cNvSpPr txBox="1"/>
          <p:nvPr/>
        </p:nvSpPr>
        <p:spPr>
          <a:xfrm>
            <a:off x="251520" y="1268760"/>
            <a:ext cx="8496944" cy="1200329"/>
          </a:xfrm>
          <a:prstGeom prst="rect">
            <a:avLst/>
          </a:prstGeom>
          <a:noFill/>
        </p:spPr>
        <p:txBody>
          <a:bodyPr wrap="square" rtlCol="0">
            <a:spAutoFit/>
          </a:bodyPr>
          <a:lstStyle/>
          <a:p>
            <a:pPr algn="r" rtl="1"/>
            <a:r>
              <a:rPr lang="ar-SA" dirty="0"/>
              <a:t>يمكن تعريف علم </a:t>
            </a:r>
            <a:r>
              <a:rPr lang="ar-SA" dirty="0" err="1"/>
              <a:t>السيميولوجيا</a:t>
            </a:r>
            <a:r>
              <a:rPr lang="ar-SA" dirty="0"/>
              <a:t> </a:t>
            </a:r>
            <a:r>
              <a:rPr lang="ar-SA" dirty="0" err="1"/>
              <a:t>الرسومية</a:t>
            </a:r>
            <a:r>
              <a:rPr lang="ar-SA" dirty="0"/>
              <a:t> أيضًا على أنها دراسة العلامات ومعانيها، وهي لغة تهدف إلى نقل المعلومات الصحيحة والحصول على صورة </a:t>
            </a:r>
            <a:r>
              <a:rPr lang="ar-SA" dirty="0" err="1"/>
              <a:t>خرائطية</a:t>
            </a:r>
            <a:r>
              <a:rPr lang="ar-SA" dirty="0"/>
              <a:t> يسهل على القارئ الوصول </a:t>
            </a:r>
            <a:r>
              <a:rPr lang="ar-SA" dirty="0" err="1"/>
              <a:t>إليها </a:t>
            </a:r>
            <a:r>
              <a:rPr lang="ar-SA" dirty="0"/>
              <a:t>(تسهل التواصل) باستخدام أدوات </a:t>
            </a:r>
            <a:r>
              <a:rPr lang="ar-SA" dirty="0" err="1"/>
              <a:t>رسومية</a:t>
            </a:r>
            <a:r>
              <a:rPr lang="ar-SA" dirty="0"/>
              <a:t> تسمى </a:t>
            </a:r>
            <a:r>
              <a:rPr lang="ar-SA" b="1" dirty="0"/>
              <a:t>المتغيرات البصرية</a:t>
            </a:r>
            <a:r>
              <a:rPr lang="ar-SA" dirty="0"/>
              <a:t>.</a:t>
            </a:r>
            <a:endParaRPr lang="fr-FR" dirty="0"/>
          </a:p>
          <a:p>
            <a:pPr algn="r"/>
            <a:r>
              <a:rPr lang="ar-SA" dirty="0"/>
              <a:t>هناك ستة متغيرات بصرية مختلفة: </a:t>
            </a:r>
            <a:r>
              <a:rPr lang="ar-SA" b="1" dirty="0"/>
              <a:t>الشكل والحجم واللون والقيمة والاتجاه والبنية</a:t>
            </a:r>
            <a:r>
              <a:rPr lang="ar-SA" dirty="0"/>
              <a:t>.</a:t>
            </a:r>
            <a:endParaRPr lang="fr-FR" dirty="0"/>
          </a:p>
        </p:txBody>
      </p:sp>
      <p:sp>
        <p:nvSpPr>
          <p:cNvPr id="5" name="ZoneTexte 4"/>
          <p:cNvSpPr txBox="1"/>
          <p:nvPr/>
        </p:nvSpPr>
        <p:spPr>
          <a:xfrm>
            <a:off x="611560" y="2420888"/>
            <a:ext cx="7920880" cy="369332"/>
          </a:xfrm>
          <a:prstGeom prst="rect">
            <a:avLst/>
          </a:prstGeom>
          <a:noFill/>
        </p:spPr>
        <p:txBody>
          <a:bodyPr wrap="square" rtlCol="0">
            <a:spAutoFit/>
          </a:bodyPr>
          <a:lstStyle/>
          <a:p>
            <a:pPr algn="r"/>
            <a:r>
              <a:rPr lang="ar-SA" b="1" dirty="0"/>
              <a:t>انواع توطين المتغيرات البصرية</a:t>
            </a:r>
            <a:endParaRPr lang="fr-FR" dirty="0"/>
          </a:p>
        </p:txBody>
      </p:sp>
      <p:sp>
        <p:nvSpPr>
          <p:cNvPr id="6" name="ZoneTexte 5"/>
          <p:cNvSpPr txBox="1"/>
          <p:nvPr/>
        </p:nvSpPr>
        <p:spPr>
          <a:xfrm>
            <a:off x="6084168" y="2924944"/>
            <a:ext cx="2736304" cy="3416320"/>
          </a:xfrm>
          <a:prstGeom prst="rect">
            <a:avLst/>
          </a:prstGeom>
          <a:noFill/>
        </p:spPr>
        <p:txBody>
          <a:bodyPr wrap="square" rtlCol="0">
            <a:spAutoFit/>
          </a:bodyPr>
          <a:lstStyle/>
          <a:p>
            <a:pPr algn="r" rtl="1"/>
            <a:r>
              <a:rPr lang="ar-SA" b="1" dirty="0"/>
              <a:t>التوطين </a:t>
            </a:r>
            <a:r>
              <a:rPr lang="ar-SA" b="1" dirty="0" err="1"/>
              <a:t>النقطي</a:t>
            </a:r>
            <a:r>
              <a:rPr lang="ar-SA" dirty="0" err="1"/>
              <a:t> :</a:t>
            </a:r>
            <a:r>
              <a:rPr lang="ar-SA" dirty="0"/>
              <a:t>  </a:t>
            </a:r>
            <a:r>
              <a:rPr lang="fr-FR" b="1" dirty="0"/>
              <a:t>ponctuelle</a:t>
            </a:r>
            <a:r>
              <a:rPr lang="fr-FR" dirty="0"/>
              <a:t> </a:t>
            </a:r>
            <a:r>
              <a:rPr lang="fr-FR" b="1" dirty="0"/>
              <a:t>L implantation</a:t>
            </a:r>
            <a:r>
              <a:rPr lang="ar-SA" b="1" dirty="0"/>
              <a:t>   </a:t>
            </a:r>
            <a:endParaRPr lang="fr-FR" dirty="0"/>
          </a:p>
          <a:p>
            <a:pPr algn="r"/>
            <a:r>
              <a:rPr lang="ar-SA" dirty="0"/>
              <a:t>،يكون تمثيل هذه الظاهرة بواسطة التمثيل النقطي </a:t>
            </a:r>
            <a:r>
              <a:rPr lang="ar-SA" dirty="0" err="1"/>
              <a:t>المتوضع</a:t>
            </a:r>
            <a:r>
              <a:rPr lang="ar-SA" dirty="0"/>
              <a:t> على الخريطة من اجل تعيين مكان معين او تمثيل ظاهرة معينة، ممركزة و مستقلة دون الاعتماد على </a:t>
            </a:r>
            <a:r>
              <a:rPr lang="ar-SA" dirty="0" err="1"/>
              <a:t>المساحة.</a:t>
            </a:r>
            <a:r>
              <a:rPr lang="ar-SA" dirty="0"/>
              <a:t> يمكن تمثيل البيانات بسطح صغير قدر الإمكان، يُسمى نقطة</a:t>
            </a:r>
            <a:r>
              <a:rPr lang="ar-DZ" dirty="0" err="1"/>
              <a:t>،</a:t>
            </a:r>
            <a:r>
              <a:rPr lang="ar-DZ" dirty="0"/>
              <a:t> </a:t>
            </a:r>
            <a:r>
              <a:rPr lang="ar-SA" dirty="0"/>
              <a:t>ويتم وضعه على موضع محدد جيدًا </a:t>
            </a:r>
            <a:r>
              <a:rPr lang="ar-SA" dirty="0" err="1"/>
              <a:t>مثل </a:t>
            </a:r>
            <a:r>
              <a:rPr lang="ar-SA" dirty="0"/>
              <a:t>( المدن، </a:t>
            </a:r>
            <a:r>
              <a:rPr lang="ar-SA" dirty="0" err="1"/>
              <a:t>المصانع </a:t>
            </a:r>
            <a:r>
              <a:rPr lang="ar-SA" dirty="0"/>
              <a:t>، مطارات،فنادق ابار،القرى.....الخ</a:t>
            </a:r>
            <a:r>
              <a:rPr lang="ar-SA" dirty="0" err="1"/>
              <a:t>).</a:t>
            </a:r>
            <a:endParaRPr lang="fr-FR" dirty="0"/>
          </a:p>
        </p:txBody>
      </p:sp>
      <p:sp>
        <p:nvSpPr>
          <p:cNvPr id="7" name="ZoneTexte 6"/>
          <p:cNvSpPr txBox="1"/>
          <p:nvPr/>
        </p:nvSpPr>
        <p:spPr>
          <a:xfrm>
            <a:off x="1043608" y="3356992"/>
            <a:ext cx="4320480" cy="646331"/>
          </a:xfrm>
          <a:prstGeom prst="rect">
            <a:avLst/>
          </a:prstGeom>
          <a:noFill/>
        </p:spPr>
        <p:txBody>
          <a:bodyPr wrap="square" rtlCol="0">
            <a:spAutoFit/>
          </a:bodyPr>
          <a:lstStyle/>
          <a:p>
            <a:endParaRPr lang="ar-SA" dirty="0"/>
          </a:p>
          <a:p>
            <a:endParaRPr lang="fr-FR" dirty="0"/>
          </a:p>
        </p:txBody>
      </p:sp>
      <p:grpSp>
        <p:nvGrpSpPr>
          <p:cNvPr id="18440" name="Group 8"/>
          <p:cNvGrpSpPr>
            <a:grpSpLocks/>
          </p:cNvGrpSpPr>
          <p:nvPr/>
        </p:nvGrpSpPr>
        <p:grpSpPr bwMode="auto">
          <a:xfrm>
            <a:off x="251520" y="2852936"/>
            <a:ext cx="5401816" cy="360040"/>
            <a:chOff x="2621" y="11705"/>
            <a:chExt cx="8280" cy="375"/>
          </a:xfrm>
        </p:grpSpPr>
        <p:sp>
          <p:nvSpPr>
            <p:cNvPr id="18441" name="Oval 9"/>
            <p:cNvSpPr>
              <a:spLocks noChangeArrowheads="1"/>
            </p:cNvSpPr>
            <p:nvPr/>
          </p:nvSpPr>
          <p:spPr bwMode="auto">
            <a:xfrm>
              <a:off x="2621" y="11735"/>
              <a:ext cx="465" cy="345"/>
            </a:xfrm>
            <a:prstGeom prst="ellipse">
              <a:avLst/>
            </a:prstGeom>
            <a:solidFill>
              <a:srgbClr val="000000"/>
            </a:solidFill>
            <a:ln w="38100">
              <a:solidFill>
                <a:srgbClr val="F2F2F2"/>
              </a:solidFill>
              <a:round/>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fr-FR"/>
            </a:p>
          </p:txBody>
        </p:sp>
        <p:sp>
          <p:nvSpPr>
            <p:cNvPr id="18442" name="AutoShape 10"/>
            <p:cNvSpPr>
              <a:spLocks noChangeArrowheads="1"/>
            </p:cNvSpPr>
            <p:nvPr/>
          </p:nvSpPr>
          <p:spPr bwMode="auto">
            <a:xfrm>
              <a:off x="3761" y="11735"/>
              <a:ext cx="795" cy="345"/>
            </a:xfrm>
            <a:prstGeom prst="cube">
              <a:avLst>
                <a:gd name="adj" fmla="val 25000"/>
              </a:avLst>
            </a:prstGeom>
            <a:gradFill rotWithShape="0">
              <a:gsLst>
                <a:gs pos="0">
                  <a:srgbClr val="666666"/>
                </a:gs>
                <a:gs pos="50000">
                  <a:srgbClr val="000000"/>
                </a:gs>
                <a:gs pos="100000">
                  <a:srgbClr val="666666"/>
                </a:gs>
              </a:gsLst>
              <a:lin ang="5400000" scaled="1"/>
            </a:gradFill>
            <a:ln w="12700">
              <a:solidFill>
                <a:srgbClr val="000000"/>
              </a:solidFill>
              <a:miter lim="800000"/>
              <a:headEnd/>
              <a:tailEnd/>
            </a:ln>
            <a:effectLst>
              <a:outerShdw dist="28398" dir="3806097" algn="ctr" rotWithShape="0">
                <a:srgbClr val="7F7F7F"/>
              </a:outerShdw>
            </a:effectLst>
          </p:spPr>
          <p:txBody>
            <a:bodyPr vert="horz" wrap="square" lIns="91440" tIns="45720" rIns="91440" bIns="45720" numCol="1" anchor="t" anchorCtr="0" compatLnSpc="1">
              <a:prstTxWarp prst="textNoShape">
                <a:avLst/>
              </a:prstTxWarp>
            </a:bodyPr>
            <a:lstStyle/>
            <a:p>
              <a:endParaRPr lang="fr-FR"/>
            </a:p>
          </p:txBody>
        </p:sp>
        <p:sp>
          <p:nvSpPr>
            <p:cNvPr id="18443" name="Rectangle 11"/>
            <p:cNvSpPr>
              <a:spLocks noChangeArrowheads="1"/>
            </p:cNvSpPr>
            <p:nvPr/>
          </p:nvSpPr>
          <p:spPr bwMode="auto">
            <a:xfrm>
              <a:off x="5261" y="11705"/>
              <a:ext cx="765" cy="345"/>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444" name="AutoShape 12"/>
            <p:cNvSpPr>
              <a:spLocks noChangeArrowheads="1"/>
            </p:cNvSpPr>
            <p:nvPr/>
          </p:nvSpPr>
          <p:spPr bwMode="auto">
            <a:xfrm>
              <a:off x="6776" y="11705"/>
              <a:ext cx="428" cy="345"/>
            </a:xfrm>
            <a:prstGeom prst="star5">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445" name="AutoShape 13"/>
            <p:cNvSpPr>
              <a:spLocks noChangeArrowheads="1"/>
            </p:cNvSpPr>
            <p:nvPr/>
          </p:nvSpPr>
          <p:spPr bwMode="auto">
            <a:xfrm>
              <a:off x="7811" y="11705"/>
              <a:ext cx="645" cy="345"/>
            </a:xfrm>
            <a:prstGeom prst="flowChartTerminator">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446" name="AutoShape 14"/>
            <p:cNvSpPr>
              <a:spLocks noChangeArrowheads="1"/>
            </p:cNvSpPr>
            <p:nvPr/>
          </p:nvSpPr>
          <p:spPr bwMode="auto">
            <a:xfrm>
              <a:off x="9086" y="11735"/>
              <a:ext cx="1050" cy="345"/>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447" name="AutoShape 15"/>
            <p:cNvSpPr>
              <a:spLocks noChangeArrowheads="1"/>
            </p:cNvSpPr>
            <p:nvPr/>
          </p:nvSpPr>
          <p:spPr bwMode="auto">
            <a:xfrm>
              <a:off x="10421" y="11705"/>
              <a:ext cx="480" cy="345"/>
            </a:xfrm>
            <a:prstGeom prst="octagon">
              <a:avLst>
                <a:gd name="adj" fmla="val 29287"/>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grpSp>
      <p:sp>
        <p:nvSpPr>
          <p:cNvPr id="24" name="ZoneTexte 23"/>
          <p:cNvSpPr txBox="1"/>
          <p:nvPr/>
        </p:nvSpPr>
        <p:spPr>
          <a:xfrm>
            <a:off x="323528" y="3645024"/>
            <a:ext cx="5472608" cy="923330"/>
          </a:xfrm>
          <a:prstGeom prst="rect">
            <a:avLst/>
          </a:prstGeom>
          <a:noFill/>
        </p:spPr>
        <p:txBody>
          <a:bodyPr wrap="square" rtlCol="0">
            <a:spAutoFit/>
          </a:bodyPr>
          <a:lstStyle/>
          <a:p>
            <a:pPr algn="r"/>
            <a:r>
              <a:rPr lang="ar-SA" dirty="0"/>
              <a:t>الرموز التصويرية:  تمثيل بعض الظواهر الموجودة على السطح حيث يتم تمثيلها </a:t>
            </a:r>
            <a:r>
              <a:rPr lang="ar-SA" dirty="0" err="1"/>
              <a:t>ياشكال</a:t>
            </a:r>
            <a:r>
              <a:rPr lang="ar-SA" dirty="0"/>
              <a:t> تقريبية و رسومات </a:t>
            </a:r>
            <a:r>
              <a:rPr lang="ar-SA" dirty="0" err="1"/>
              <a:t>مصغرة </a:t>
            </a:r>
            <a:r>
              <a:rPr lang="ar-SA" dirty="0"/>
              <a:t>( مثل سيارة تمثيل معمل </a:t>
            </a:r>
            <a:r>
              <a:rPr lang="ar-SA" dirty="0" err="1"/>
              <a:t>السيارات </a:t>
            </a:r>
            <a:r>
              <a:rPr lang="ar-SA" dirty="0"/>
              <a:t>، طائرة </a:t>
            </a:r>
            <a:r>
              <a:rPr lang="ar-SA" dirty="0" err="1"/>
              <a:t>للمطارات....).</a:t>
            </a:r>
            <a:endParaRPr lang="fr-FR" dirty="0"/>
          </a:p>
        </p:txBody>
      </p:sp>
      <p:sp>
        <p:nvSpPr>
          <p:cNvPr id="26" name="ZoneTexte 25"/>
          <p:cNvSpPr txBox="1"/>
          <p:nvPr/>
        </p:nvSpPr>
        <p:spPr>
          <a:xfrm>
            <a:off x="539552" y="4869160"/>
            <a:ext cx="5328592" cy="1754326"/>
          </a:xfrm>
          <a:prstGeom prst="rect">
            <a:avLst/>
          </a:prstGeom>
          <a:noFill/>
        </p:spPr>
        <p:txBody>
          <a:bodyPr wrap="square" rtlCol="0">
            <a:spAutoFit/>
          </a:bodyPr>
          <a:lstStyle/>
          <a:p>
            <a:pPr lvl="0" algn="r"/>
            <a:r>
              <a:rPr lang="ar-SA" dirty="0"/>
              <a:t>الرموز الحرفية: هي رموز تعبر عن مواقع و </a:t>
            </a:r>
            <a:r>
              <a:rPr lang="ar-SA" dirty="0" err="1"/>
              <a:t>احتياطات</a:t>
            </a:r>
            <a:r>
              <a:rPr lang="ar-SA" dirty="0"/>
              <a:t> المناجم او المعادن  و مواقع بعض الخدمات الاجتماعية و </a:t>
            </a:r>
            <a:r>
              <a:rPr lang="ar-SA" dirty="0" err="1"/>
              <a:t>غيرها.</a:t>
            </a:r>
            <a:r>
              <a:rPr lang="ar-SA" dirty="0"/>
              <a:t> هذا النوع من الرموز غير مستحب فيه في التمثيل </a:t>
            </a:r>
            <a:r>
              <a:rPr lang="ar-SA" dirty="0" err="1"/>
              <a:t>الكارتوغرافي</a:t>
            </a:r>
            <a:r>
              <a:rPr lang="ar-SA" dirty="0"/>
              <a:t>  </a:t>
            </a:r>
            <a:r>
              <a:rPr lang="ar-SA" dirty="0" err="1"/>
              <a:t>لانه</a:t>
            </a:r>
            <a:r>
              <a:rPr lang="ar-SA" dirty="0"/>
              <a:t> استعمالها داخل الخريطة يجعلها تختلط بالكتابات الاخرى </a:t>
            </a:r>
            <a:r>
              <a:rPr lang="ar-SA" dirty="0" err="1"/>
              <a:t>كاسماء</a:t>
            </a:r>
            <a:r>
              <a:rPr lang="ar-SA" dirty="0"/>
              <a:t> المدن و </a:t>
            </a:r>
            <a:r>
              <a:rPr lang="ar-SA" dirty="0" err="1"/>
              <a:t>الاودية </a:t>
            </a:r>
            <a:r>
              <a:rPr lang="ar-SA" dirty="0"/>
              <a:t>......الخ.</a:t>
            </a:r>
            <a:endParaRPr lang="fr-FR" dirty="0"/>
          </a:p>
          <a:p>
            <a:pPr algn="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332657"/>
            <a:ext cx="7772400" cy="720079"/>
          </a:xfrm>
        </p:spPr>
        <p:txBody>
          <a:bodyPr>
            <a:noAutofit/>
          </a:bodyPr>
          <a:lstStyle/>
          <a:p>
            <a:r>
              <a:rPr lang="fr-FR" sz="2400" dirty="0"/>
              <a:t>Ca         Na         Zn       Fe      Mg       P     He     Co2      o2   Cl     K </a:t>
            </a:r>
            <a:br>
              <a:rPr lang="fr-FR" sz="2400" dirty="0"/>
            </a:br>
            <a:endParaRPr lang="fr-FR" sz="2400" dirty="0"/>
          </a:p>
        </p:txBody>
      </p:sp>
      <p:sp>
        <p:nvSpPr>
          <p:cNvPr id="4" name="ZoneTexte 3"/>
          <p:cNvSpPr txBox="1"/>
          <p:nvPr/>
        </p:nvSpPr>
        <p:spPr>
          <a:xfrm>
            <a:off x="395536" y="1124744"/>
            <a:ext cx="8136904" cy="923330"/>
          </a:xfrm>
          <a:prstGeom prst="rect">
            <a:avLst/>
          </a:prstGeom>
          <a:noFill/>
        </p:spPr>
        <p:txBody>
          <a:bodyPr wrap="square" rtlCol="0">
            <a:spAutoFit/>
          </a:bodyPr>
          <a:lstStyle/>
          <a:p>
            <a:pPr lvl="0"/>
            <a:r>
              <a:rPr lang="ar-SA" dirty="0"/>
              <a:t>الرموز </a:t>
            </a:r>
            <a:r>
              <a:rPr lang="ar-SA" dirty="0" err="1"/>
              <a:t>الايحايئة</a:t>
            </a:r>
            <a:r>
              <a:rPr lang="ar-SA" dirty="0"/>
              <a:t>: عكس الرموز </a:t>
            </a:r>
            <a:r>
              <a:rPr lang="ar-SA" dirty="0" err="1"/>
              <a:t>التصويرية </a:t>
            </a:r>
            <a:r>
              <a:rPr lang="ar-SA" dirty="0"/>
              <a:t>، تعطي تفسير  المعنى اكثر من </a:t>
            </a:r>
            <a:r>
              <a:rPr lang="ar-SA" dirty="0" err="1"/>
              <a:t>تصويره.</a:t>
            </a:r>
            <a:r>
              <a:rPr lang="ar-SA" dirty="0"/>
              <a:t> فهي توحي بالشيء و لا </a:t>
            </a:r>
            <a:r>
              <a:rPr lang="ar-SA" dirty="0" err="1"/>
              <a:t>تصوره.</a:t>
            </a:r>
            <a:r>
              <a:rPr lang="ar-SA" dirty="0"/>
              <a:t> تتميز هذه الرموز بالفهم و الادراك من طرف المستعمل دون اللجوء الى </a:t>
            </a:r>
            <a:r>
              <a:rPr lang="ar-SA" dirty="0" err="1"/>
              <a:t>المفتاح .</a:t>
            </a:r>
            <a:endParaRPr lang="fr-FR" dirty="0"/>
          </a:p>
          <a:p>
            <a:pPr algn="r"/>
            <a:endParaRPr lang="fr-FR" dirty="0"/>
          </a:p>
        </p:txBody>
      </p:sp>
      <p:pic>
        <p:nvPicPr>
          <p:cNvPr id="6" name="image12.png"/>
          <p:cNvPicPr/>
          <p:nvPr/>
        </p:nvPicPr>
        <p:blipFill>
          <a:blip r:embed="rId2" cstate="print"/>
          <a:stretch>
            <a:fillRect/>
          </a:stretch>
        </p:blipFill>
        <p:spPr>
          <a:xfrm>
            <a:off x="3419872" y="1988840"/>
            <a:ext cx="2238375" cy="533400"/>
          </a:xfrm>
          <a:prstGeom prst="rect">
            <a:avLst/>
          </a:prstGeom>
        </p:spPr>
      </p:pic>
      <p:sp>
        <p:nvSpPr>
          <p:cNvPr id="7" name="ZoneTexte 6"/>
          <p:cNvSpPr txBox="1"/>
          <p:nvPr/>
        </p:nvSpPr>
        <p:spPr>
          <a:xfrm>
            <a:off x="5076056" y="2996952"/>
            <a:ext cx="3672408" cy="1477328"/>
          </a:xfrm>
          <a:prstGeom prst="rect">
            <a:avLst/>
          </a:prstGeom>
          <a:noFill/>
        </p:spPr>
        <p:txBody>
          <a:bodyPr wrap="square" rtlCol="0">
            <a:spAutoFit/>
          </a:bodyPr>
          <a:lstStyle/>
          <a:p>
            <a:pPr algn="r" rtl="1"/>
            <a:r>
              <a:rPr lang="ar-SA" b="1" dirty="0"/>
              <a:t>التوطين الخطي</a:t>
            </a:r>
            <a:r>
              <a:rPr lang="ar-SA" dirty="0" smtClean="0"/>
              <a:t>:</a:t>
            </a:r>
            <a:endParaRPr lang="fr-FR" dirty="0" smtClean="0"/>
          </a:p>
          <a:p>
            <a:pPr algn="r" rtl="1"/>
            <a:r>
              <a:rPr lang="ar-SA" dirty="0"/>
              <a:t>يكون تمثيل الظاهرة بواسطة </a:t>
            </a:r>
            <a:r>
              <a:rPr lang="ar-SA" b="1" dirty="0"/>
              <a:t>خط</a:t>
            </a:r>
            <a:r>
              <a:rPr lang="ar-SA" dirty="0"/>
              <a:t>  بدون الاخذ بعين الاعتبار </a:t>
            </a:r>
            <a:r>
              <a:rPr lang="ar-SA" dirty="0" err="1"/>
              <a:t>المساحة .</a:t>
            </a:r>
            <a:r>
              <a:rPr lang="ar-SA" dirty="0"/>
              <a:t> لها نقطة بداية و </a:t>
            </a:r>
            <a:r>
              <a:rPr lang="ar-SA" dirty="0" err="1"/>
              <a:t>نهاية.</a:t>
            </a:r>
            <a:r>
              <a:rPr lang="ar-SA" dirty="0"/>
              <a:t> (أمثلة: الأودية، القنوات، السكك الحديدية </a:t>
            </a:r>
            <a:r>
              <a:rPr lang="ar-SA" dirty="0" err="1"/>
              <a:t>الطرقات ....</a:t>
            </a:r>
            <a:r>
              <a:rPr lang="ar-SA" dirty="0"/>
              <a:t>) تمثيلها على الخريطة يكون خطي</a:t>
            </a:r>
            <a:endParaRPr lang="fr-FR" dirty="0"/>
          </a:p>
        </p:txBody>
      </p:sp>
      <p:sp>
        <p:nvSpPr>
          <p:cNvPr id="8" name="ZoneTexte 7"/>
          <p:cNvSpPr txBox="1"/>
          <p:nvPr/>
        </p:nvSpPr>
        <p:spPr>
          <a:xfrm>
            <a:off x="611560" y="2996952"/>
            <a:ext cx="3456384" cy="2031325"/>
          </a:xfrm>
          <a:prstGeom prst="rect">
            <a:avLst/>
          </a:prstGeom>
          <a:noFill/>
        </p:spPr>
        <p:txBody>
          <a:bodyPr wrap="square" rtlCol="0">
            <a:spAutoFit/>
          </a:bodyPr>
          <a:lstStyle/>
          <a:p>
            <a:pPr algn="r" rtl="1"/>
            <a:r>
              <a:rPr lang="ar-SA" b="1" dirty="0"/>
              <a:t>التوطين </a:t>
            </a:r>
            <a:r>
              <a:rPr lang="ar-SA" b="1" dirty="0" smtClean="0"/>
              <a:t>المناطق</a:t>
            </a:r>
            <a:endParaRPr lang="fr-FR" b="1" dirty="0" smtClean="0"/>
          </a:p>
          <a:p>
            <a:pPr algn="r" rtl="1"/>
            <a:r>
              <a:rPr lang="ar-SA" dirty="0"/>
              <a:t>تمثيل ظواهر معينة له امتداد </a:t>
            </a:r>
            <a:r>
              <a:rPr lang="ar-SA" dirty="0" err="1"/>
              <a:t>مجالي.</a:t>
            </a:r>
            <a:r>
              <a:rPr lang="ar-SA" dirty="0"/>
              <a:t> تستعمل مجموعة من الرموز المساحية المختلفة من حيث اللون و الحجم و الشكل في هذا النوع من </a:t>
            </a:r>
            <a:r>
              <a:rPr lang="ar-SA" dirty="0" err="1"/>
              <a:t>التوطين </a:t>
            </a:r>
            <a:r>
              <a:rPr lang="ar-SA" dirty="0"/>
              <a:t>.توظف الرموز المساحية </a:t>
            </a:r>
            <a:r>
              <a:rPr lang="ar-SA" dirty="0" err="1"/>
              <a:t>لابراز</a:t>
            </a:r>
            <a:r>
              <a:rPr lang="ar-SA" dirty="0"/>
              <a:t> بعض الظواهر مثل( الاراضي </a:t>
            </a:r>
            <a:r>
              <a:rPr lang="ar-SA" dirty="0" err="1"/>
              <a:t>الفلاحية</a:t>
            </a:r>
            <a:r>
              <a:rPr lang="ar-SA" dirty="0"/>
              <a:t>،  الغطاء النباتي، انواع </a:t>
            </a:r>
            <a:r>
              <a:rPr lang="ar-SA" dirty="0" err="1"/>
              <a:t>المزروعات..........).</a:t>
            </a:r>
            <a:endParaRPr lang="fr-FR" dirty="0"/>
          </a:p>
        </p:txBody>
      </p:sp>
      <p:pic>
        <p:nvPicPr>
          <p:cNvPr id="9" name="image18.png"/>
          <p:cNvPicPr/>
          <p:nvPr/>
        </p:nvPicPr>
        <p:blipFill>
          <a:blip r:embed="rId3" cstate="print"/>
          <a:stretch>
            <a:fillRect/>
          </a:stretch>
        </p:blipFill>
        <p:spPr>
          <a:xfrm>
            <a:off x="2267744" y="5013176"/>
            <a:ext cx="5200650" cy="16192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Autofit/>
          </a:bodyPr>
          <a:lstStyle/>
          <a:p>
            <a:r>
              <a:rPr lang="ar-SA" sz="2000" b="1" dirty="0"/>
              <a:t>خصائص المتغيرات البصرية أو مستويات الإدراك للمتغيرات البصرية</a:t>
            </a:r>
            <a:endParaRPr lang="fr-FR" sz="2000" dirty="0"/>
          </a:p>
        </p:txBody>
      </p:sp>
      <p:sp>
        <p:nvSpPr>
          <p:cNvPr id="4" name="ZoneTexte 3"/>
          <p:cNvSpPr txBox="1"/>
          <p:nvPr/>
        </p:nvSpPr>
        <p:spPr>
          <a:xfrm>
            <a:off x="5580112" y="1340768"/>
            <a:ext cx="2808312" cy="1754326"/>
          </a:xfrm>
          <a:prstGeom prst="rect">
            <a:avLst/>
          </a:prstGeom>
          <a:noFill/>
        </p:spPr>
        <p:txBody>
          <a:bodyPr wrap="square" rtlCol="0">
            <a:spAutoFit/>
          </a:bodyPr>
          <a:lstStyle/>
          <a:p>
            <a:pPr algn="r" rtl="1"/>
            <a:r>
              <a:rPr lang="ar-SA" b="1" dirty="0"/>
              <a:t>المتغيرة التجميعية</a:t>
            </a:r>
            <a:r>
              <a:rPr lang="ar-MA" b="1" dirty="0"/>
              <a:t> </a:t>
            </a:r>
            <a:r>
              <a:rPr lang="ar-MA" b="1" dirty="0" err="1"/>
              <a:t>(</a:t>
            </a:r>
            <a:r>
              <a:rPr lang="fr-FR" b="1" dirty="0"/>
              <a:t>≡</a:t>
            </a:r>
            <a:r>
              <a:rPr lang="ar-MA" b="1" dirty="0" err="1"/>
              <a:t>):</a:t>
            </a:r>
            <a:r>
              <a:rPr lang="ar-MA" dirty="0"/>
              <a:t> </a:t>
            </a:r>
            <a:r>
              <a:rPr lang="ar-MA" b="1" dirty="0"/>
              <a:t> </a:t>
            </a:r>
            <a:r>
              <a:rPr lang="fr-FR" b="1" dirty="0"/>
              <a:t>La perception associative</a:t>
            </a:r>
            <a:endParaRPr lang="fr-FR" dirty="0"/>
          </a:p>
          <a:p>
            <a:pPr algn="r"/>
            <a:r>
              <a:rPr lang="ar-SA" dirty="0"/>
              <a:t>تكون في حالة تشابه الرموز  </a:t>
            </a:r>
            <a:r>
              <a:rPr lang="ar-SA" dirty="0" err="1"/>
              <a:t>قيصعب</a:t>
            </a:r>
            <a:r>
              <a:rPr lang="ar-SA" dirty="0"/>
              <a:t> على العين التمييز  فتراها </a:t>
            </a:r>
            <a:r>
              <a:rPr lang="ar-SA" dirty="0" err="1"/>
              <a:t>بنقس</a:t>
            </a:r>
            <a:r>
              <a:rPr lang="ar-SA" dirty="0"/>
              <a:t> القوة بين البعد و </a:t>
            </a:r>
            <a:r>
              <a:rPr lang="ar-SA" dirty="0" err="1"/>
              <a:t>القرب  </a:t>
            </a:r>
            <a:r>
              <a:rPr lang="ar-SA" dirty="0"/>
              <a:t>( تعدد الاوان و تشابه الاشكال</a:t>
            </a:r>
            <a:r>
              <a:rPr lang="ar-SA" dirty="0" err="1"/>
              <a:t>).</a:t>
            </a:r>
            <a:endParaRPr lang="fr-FR" dirty="0"/>
          </a:p>
        </p:txBody>
      </p:sp>
      <p:sp>
        <p:nvSpPr>
          <p:cNvPr id="5" name="ZoneTexte 4"/>
          <p:cNvSpPr txBox="1"/>
          <p:nvPr/>
        </p:nvSpPr>
        <p:spPr>
          <a:xfrm>
            <a:off x="2843808" y="1340768"/>
            <a:ext cx="2808312" cy="2585323"/>
          </a:xfrm>
          <a:prstGeom prst="rect">
            <a:avLst/>
          </a:prstGeom>
          <a:noFill/>
        </p:spPr>
        <p:txBody>
          <a:bodyPr wrap="square" rtlCol="0">
            <a:spAutoFit/>
          </a:bodyPr>
          <a:lstStyle/>
          <a:p>
            <a:pPr algn="r" rtl="1"/>
            <a:r>
              <a:rPr lang="ar-MA" b="1" dirty="0"/>
              <a:t>الرؤية </a:t>
            </a:r>
            <a:r>
              <a:rPr lang="ar-MA" b="1" dirty="0" err="1"/>
              <a:t>الانتقائية (</a:t>
            </a:r>
            <a:r>
              <a:rPr lang="fr-FR" b="1" dirty="0"/>
              <a:t>≠</a:t>
            </a:r>
            <a:r>
              <a:rPr lang="ar-MA" b="1" dirty="0" err="1"/>
              <a:t>):</a:t>
            </a:r>
            <a:r>
              <a:rPr lang="ar-MA" dirty="0"/>
              <a:t> </a:t>
            </a:r>
            <a:r>
              <a:rPr lang="fr-FR" b="1" dirty="0"/>
              <a:t>La perception sélective ou la différenciation</a:t>
            </a:r>
            <a:r>
              <a:rPr lang="fr-FR" dirty="0"/>
              <a:t> </a:t>
            </a:r>
          </a:p>
          <a:p>
            <a:pPr algn="r"/>
            <a:r>
              <a:rPr lang="ar-MA" dirty="0"/>
              <a:t>تستطيع العين أن تعزل تلقائيا مجموعة من الرموز دون أن تتكلف عناء كبيرا، فقد تعزل مجموعة من الرموز الأفقية أو المائية أو مجموعة سوداء وأخرى بيضاء أو مجموعة ألوان باردة وأخرى حارة...</a:t>
            </a:r>
            <a:r>
              <a:rPr lang="ar-MA" dirty="0" err="1"/>
              <a:t>إلخ</a:t>
            </a:r>
            <a:endParaRPr lang="fr-FR" dirty="0"/>
          </a:p>
        </p:txBody>
      </p:sp>
      <p:sp>
        <p:nvSpPr>
          <p:cNvPr id="6" name="ZoneTexte 5"/>
          <p:cNvSpPr txBox="1"/>
          <p:nvPr/>
        </p:nvSpPr>
        <p:spPr>
          <a:xfrm>
            <a:off x="539552" y="1556792"/>
            <a:ext cx="1944216" cy="2308324"/>
          </a:xfrm>
          <a:prstGeom prst="rect">
            <a:avLst/>
          </a:prstGeom>
          <a:noFill/>
        </p:spPr>
        <p:txBody>
          <a:bodyPr wrap="square" rtlCol="0">
            <a:spAutoFit/>
          </a:bodyPr>
          <a:lstStyle/>
          <a:p>
            <a:pPr algn="r" rtl="1"/>
            <a:r>
              <a:rPr lang="ar-MA" i="1" u="sng" dirty="0"/>
              <a:t>الرؤية </a:t>
            </a:r>
            <a:r>
              <a:rPr lang="ar-MA" i="1" u="sng" dirty="0" err="1"/>
              <a:t>التنظيمية</a:t>
            </a:r>
            <a:r>
              <a:rPr lang="ar-MA" u="sng" dirty="0" err="1"/>
              <a:t> </a:t>
            </a:r>
            <a:r>
              <a:rPr lang="ar-MA" dirty="0" err="1"/>
              <a:t>(</a:t>
            </a:r>
            <a:r>
              <a:rPr lang="fr-FR" dirty="0"/>
              <a:t>O</a:t>
            </a:r>
            <a:r>
              <a:rPr lang="ar-MA" dirty="0" err="1" smtClean="0"/>
              <a:t>):</a:t>
            </a:r>
            <a:endParaRPr lang="fr-FR" dirty="0" smtClean="0"/>
          </a:p>
          <a:p>
            <a:pPr algn="r" rtl="1"/>
            <a:r>
              <a:rPr lang="ar-SA" b="1" dirty="0"/>
              <a:t>عندها تستطيع العين  ترتيب العناصر  بطريقة سهلة و تلقائية اما بشكل تزايدي او </a:t>
            </a:r>
            <a:r>
              <a:rPr lang="ar-SA" b="1" dirty="0" err="1"/>
              <a:t>تناقصي  </a:t>
            </a:r>
            <a:r>
              <a:rPr lang="ar-SA" b="1" dirty="0"/>
              <a:t>، </a:t>
            </a:r>
            <a:r>
              <a:rPr lang="ar-SA" b="1" dirty="0" err="1"/>
              <a:t>تستعما</a:t>
            </a:r>
            <a:r>
              <a:rPr lang="ar-SA" b="1" dirty="0"/>
              <a:t> اساسا المتغيرة القيمة و </a:t>
            </a:r>
            <a:r>
              <a:rPr lang="ar-SA" b="1" dirty="0" err="1"/>
              <a:t>الحجم .</a:t>
            </a:r>
            <a:r>
              <a:rPr lang="ar-SA" b="1" dirty="0"/>
              <a:t> </a:t>
            </a:r>
            <a:r>
              <a:rPr lang="ar-MA" dirty="0"/>
              <a:t> </a:t>
            </a:r>
            <a:endParaRPr lang="fr-FR" dirty="0"/>
          </a:p>
        </p:txBody>
      </p:sp>
      <p:sp>
        <p:nvSpPr>
          <p:cNvPr id="7" name="ZoneTexte 6"/>
          <p:cNvSpPr txBox="1"/>
          <p:nvPr/>
        </p:nvSpPr>
        <p:spPr>
          <a:xfrm>
            <a:off x="1907704" y="4437112"/>
            <a:ext cx="5616624" cy="1477328"/>
          </a:xfrm>
          <a:prstGeom prst="rect">
            <a:avLst/>
          </a:prstGeom>
          <a:noFill/>
        </p:spPr>
        <p:txBody>
          <a:bodyPr wrap="square" rtlCol="0">
            <a:spAutoFit/>
          </a:bodyPr>
          <a:lstStyle/>
          <a:p>
            <a:pPr algn="r"/>
            <a:r>
              <a:rPr lang="ar-MA" b="1" i="1" dirty="0"/>
              <a:t>الرؤية الكمية</a:t>
            </a:r>
            <a:r>
              <a:rPr lang="ar-MA" b="1" dirty="0"/>
              <a:t> </a:t>
            </a:r>
            <a:endParaRPr lang="fr-FR" b="1" dirty="0" smtClean="0"/>
          </a:p>
          <a:p>
            <a:pPr algn="r"/>
            <a:r>
              <a:rPr lang="ar-SA" b="1" dirty="0"/>
              <a:t>تكون الرؤيا كمية عندما تستطيع العين بشكل سهل تحديد الظواهر الجغرافية التمييز بينها أي  كمية كل  عنصر  بالنسبة للعناصر الاخرى حسب مقياس </a:t>
            </a:r>
            <a:r>
              <a:rPr lang="ar-SA" b="1" dirty="0" err="1"/>
              <a:t>مرجعي </a:t>
            </a:r>
            <a:r>
              <a:rPr lang="ar-SA" b="1" dirty="0"/>
              <a:t>، يستخدم غالباً على شكل دوائر تتناسب أحجامها مع الكميات</a:t>
            </a:r>
            <a:r>
              <a:rPr lang="ar-SA" b="1" dirty="0" err="1" smtClean="0"/>
              <a:t>).</a:t>
            </a:r>
            <a:r>
              <a:rPr lang="fr-FR" b="1" dirty="0" smtClean="0"/>
              <a:t>Q</a:t>
            </a:r>
            <a:r>
              <a:rPr lang="ar-MA" b="1" dirty="0" err="1"/>
              <a:t>)</a:t>
            </a:r>
            <a:r>
              <a:rPr lang="ar-MA" dirty="0" err="1"/>
              <a:t>:</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22114"/>
          </a:xfrm>
        </p:spPr>
        <p:txBody>
          <a:bodyPr>
            <a:noAutofit/>
          </a:bodyPr>
          <a:lstStyle/>
          <a:p>
            <a:r>
              <a:rPr lang="ar-SA" sz="2400" b="1" dirty="0"/>
              <a:t>كيفية استخدام المتغيرات البصرية: تمثيل المتغيرات الجغرافية الاسمية والترتيبية</a:t>
            </a:r>
            <a:r>
              <a:rPr lang="fr-FR" sz="2400" dirty="0"/>
              <a:t/>
            </a:r>
            <a:br>
              <a:rPr lang="fr-FR" sz="2400" dirty="0"/>
            </a:br>
            <a:endParaRPr lang="fr-FR" sz="2400" dirty="0"/>
          </a:p>
        </p:txBody>
      </p:sp>
      <p:sp>
        <p:nvSpPr>
          <p:cNvPr id="4" name="ZoneTexte 3"/>
          <p:cNvSpPr txBox="1"/>
          <p:nvPr/>
        </p:nvSpPr>
        <p:spPr>
          <a:xfrm>
            <a:off x="611560" y="980728"/>
            <a:ext cx="7848872" cy="3139321"/>
          </a:xfrm>
          <a:prstGeom prst="rect">
            <a:avLst/>
          </a:prstGeom>
          <a:noFill/>
        </p:spPr>
        <p:txBody>
          <a:bodyPr wrap="square" rtlCol="0">
            <a:spAutoFit/>
          </a:bodyPr>
          <a:lstStyle/>
          <a:p>
            <a:pPr algn="r"/>
            <a:r>
              <a:rPr lang="ar-SA" b="1" dirty="0"/>
              <a:t>متغيرة  </a:t>
            </a:r>
            <a:r>
              <a:rPr lang="ar-SA" b="1" dirty="0" smtClean="0"/>
              <a:t>الشكل</a:t>
            </a:r>
            <a:r>
              <a:rPr lang="fr-FR" b="1" dirty="0" smtClean="0"/>
              <a:t>1. </a:t>
            </a:r>
          </a:p>
          <a:p>
            <a:pPr lvl="0" algn="r" rtl="1"/>
            <a:r>
              <a:rPr lang="ar-SA" b="1" dirty="0"/>
              <a:t>الأشكال الهندسية</a:t>
            </a:r>
            <a:r>
              <a:rPr lang="ar-SA" dirty="0"/>
              <a:t> </a:t>
            </a:r>
            <a:r>
              <a:rPr lang="ar-SA" b="1" dirty="0"/>
              <a:t>المجردة</a:t>
            </a:r>
            <a:r>
              <a:rPr lang="ar-SA" dirty="0"/>
              <a:t>: الدوائر، المربعات، </a:t>
            </a:r>
            <a:r>
              <a:rPr lang="ar-SA" dirty="0" err="1"/>
              <a:t>المثلثات،النجمة ،المستطيلات،</a:t>
            </a:r>
            <a:r>
              <a:rPr lang="ar-SA" dirty="0"/>
              <a:t> </a:t>
            </a:r>
            <a:r>
              <a:rPr lang="fr-FR" dirty="0"/>
              <a:t>…………..</a:t>
            </a:r>
          </a:p>
          <a:p>
            <a:pPr lvl="0" algn="r" rtl="1"/>
            <a:r>
              <a:rPr lang="ar-SA" b="1" dirty="0"/>
              <a:t>الأشكال الرمزية </a:t>
            </a:r>
            <a:r>
              <a:rPr lang="fr-FR" b="1" dirty="0"/>
              <a:t>Les formes symboliques</a:t>
            </a:r>
            <a:r>
              <a:rPr lang="ar-DZ" b="1" i="1" dirty="0"/>
              <a:t> </a:t>
            </a:r>
            <a:r>
              <a:rPr lang="ar-DZ" b="1" i="1" dirty="0" err="1"/>
              <a:t>:</a:t>
            </a:r>
            <a:r>
              <a:rPr lang="ar-DZ" b="1" i="1" dirty="0"/>
              <a:t> </a:t>
            </a:r>
            <a:r>
              <a:rPr lang="ar-SA" dirty="0"/>
              <a:t>يمكن أن تكون الأشكال الرمزية وحده يكفي لتوضيح الظاهرة </a:t>
            </a:r>
            <a:r>
              <a:rPr lang="ar-SA" dirty="0" err="1"/>
              <a:t>الممثلة </a:t>
            </a:r>
            <a:r>
              <a:rPr lang="ar-SA" dirty="0"/>
              <a:t>(على سبيل المثال، طائرة لمطار، الطائرة، الكرة، العربة، السنبلة، الخیمة، الشجرة</a:t>
            </a:r>
            <a:r>
              <a:rPr lang="fr-FR" dirty="0"/>
              <a:t>. </a:t>
            </a:r>
            <a:r>
              <a:rPr lang="ar-SA" dirty="0" err="1"/>
              <a:t>)</a:t>
            </a:r>
            <a:endParaRPr lang="fr-FR" dirty="0"/>
          </a:p>
          <a:p>
            <a:pPr lvl="0" algn="r" rtl="1"/>
            <a:r>
              <a:rPr lang="ar-SA" dirty="0"/>
              <a:t>من</a:t>
            </a:r>
            <a:r>
              <a:rPr lang="ar-SA" b="1" dirty="0"/>
              <a:t> أشكال الرموز العددیة</a:t>
            </a:r>
            <a:r>
              <a:rPr lang="fr-FR" b="1" dirty="0"/>
              <a:t>:</a:t>
            </a:r>
            <a:r>
              <a:rPr lang="fr-FR" dirty="0"/>
              <a:t> </a:t>
            </a:r>
            <a:r>
              <a:rPr lang="ar-SA" dirty="0"/>
              <a:t>الأرقام العربیة والهندیة والرومانیة</a:t>
            </a:r>
            <a:r>
              <a:rPr lang="fr-FR" dirty="0"/>
              <a:t>. </a:t>
            </a:r>
            <a:r>
              <a:rPr lang="ar-SA" dirty="0"/>
              <a:t>ومن أشكال رموز الأحرف</a:t>
            </a:r>
            <a:r>
              <a:rPr lang="fr-FR" dirty="0"/>
              <a:t>: </a:t>
            </a:r>
            <a:r>
              <a:rPr lang="ar-SA" dirty="0"/>
              <a:t>الأحرف العربیة والإنكلیزیة والفرنسیة والإیطالیة والروسیة</a:t>
            </a:r>
            <a:r>
              <a:rPr lang="fr-FR" dirty="0"/>
              <a:t>. </a:t>
            </a:r>
            <a:r>
              <a:rPr lang="ar-SA" dirty="0"/>
              <a:t>أنظر الشكل رقم</a:t>
            </a:r>
            <a:r>
              <a:rPr lang="fr-FR" dirty="0"/>
              <a:t> ( 1). </a:t>
            </a:r>
          </a:p>
          <a:p>
            <a:pPr lvl="0" algn="r" rtl="1"/>
            <a:r>
              <a:rPr lang="ar-SA" b="1" dirty="0"/>
              <a:t>الاشكال التقليدية</a:t>
            </a:r>
            <a:r>
              <a:rPr lang="ar-SA" dirty="0"/>
              <a:t>  </a:t>
            </a:r>
            <a:r>
              <a:rPr lang="fr-FR" dirty="0"/>
              <a:t>Les formes conventionnelle</a:t>
            </a:r>
            <a:r>
              <a:rPr lang="ar-SA" dirty="0"/>
              <a:t>:   الأشكال التقليدية تتكون من رسم تخطيطي مبسط للغاية للكائن المراد </a:t>
            </a:r>
            <a:r>
              <a:rPr lang="ar-SA" dirty="0" err="1"/>
              <a:t>تمثيله </a:t>
            </a:r>
            <a:r>
              <a:rPr lang="ar-SA" dirty="0"/>
              <a:t>(مثال: دائرة يعلوها هلال  الاهلال الاحمر</a:t>
            </a:r>
            <a:r>
              <a:rPr lang="ar-SA" dirty="0" err="1"/>
              <a:t>) .</a:t>
            </a:r>
            <a:r>
              <a:rPr lang="ar-SA" dirty="0"/>
              <a:t> لكي يكون استخدام متغير الشكل فعالا، من الضروري ما يلي:</a:t>
            </a:r>
            <a:endParaRPr lang="fr-FR" dirty="0"/>
          </a:p>
          <a:p>
            <a:pPr algn="r"/>
            <a:r>
              <a:rPr lang="fr-FR" dirty="0"/>
              <a:t> </a:t>
            </a:r>
            <a:r>
              <a:rPr lang="ar-SA" dirty="0"/>
              <a:t>- عدد النماذج المستخدمة </a:t>
            </a:r>
            <a:r>
              <a:rPr lang="ar-SA" dirty="0" err="1"/>
              <a:t>محدود </a:t>
            </a:r>
            <a:r>
              <a:rPr lang="ar-SA" dirty="0"/>
              <a:t>(10 كحد أقصى) و توفر الأشكال قدرة كبيرة على </a:t>
            </a:r>
            <a:r>
              <a:rPr lang="ar-SA" dirty="0" err="1"/>
              <a:t>الفصل </a:t>
            </a:r>
            <a:r>
              <a:rPr lang="ar-SA" dirty="0"/>
              <a:t>(يمكننا التعرف عليها والتمييز بينها</a:t>
            </a:r>
            <a:r>
              <a:rPr lang="ar-SA" dirty="0" err="1"/>
              <a:t>).</a:t>
            </a:r>
            <a:endParaRPr lang="fr-FR" dirty="0"/>
          </a:p>
        </p:txBody>
      </p:sp>
      <p:pic>
        <p:nvPicPr>
          <p:cNvPr id="5" name="Image 4"/>
          <p:cNvPicPr/>
          <p:nvPr/>
        </p:nvPicPr>
        <p:blipFill>
          <a:blip r:embed="rId2" cstate="print"/>
          <a:srcRect/>
          <a:stretch>
            <a:fillRect/>
          </a:stretch>
        </p:blipFill>
        <p:spPr bwMode="auto">
          <a:xfrm>
            <a:off x="1547664" y="4653136"/>
            <a:ext cx="6124575" cy="17595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404664"/>
            <a:ext cx="8568952" cy="2031325"/>
          </a:xfrm>
          <a:prstGeom prst="rect">
            <a:avLst/>
          </a:prstGeom>
          <a:noFill/>
        </p:spPr>
        <p:txBody>
          <a:bodyPr wrap="square" rtlCol="0">
            <a:spAutoFit/>
          </a:bodyPr>
          <a:lstStyle/>
          <a:p>
            <a:pPr algn="r" rtl="1"/>
            <a:r>
              <a:rPr lang="ar-SA" b="1" dirty="0"/>
              <a:t>متغيرة الحجم </a:t>
            </a:r>
            <a:r>
              <a:rPr lang="ar-SA" b="1" dirty="0" err="1"/>
              <a:t>البصري:</a:t>
            </a:r>
            <a:r>
              <a:rPr lang="ar-SA" b="1" dirty="0"/>
              <a:t>  </a:t>
            </a:r>
            <a:r>
              <a:rPr lang="fr-FR" b="1" dirty="0"/>
              <a:t>de valeur</a:t>
            </a:r>
            <a:r>
              <a:rPr lang="ar-SA" b="1" dirty="0"/>
              <a:t>   </a:t>
            </a:r>
            <a:r>
              <a:rPr lang="fr-FR" b="1" dirty="0"/>
              <a:t>Variable visuelle</a:t>
            </a:r>
            <a:endParaRPr lang="fr-FR" dirty="0"/>
          </a:p>
          <a:p>
            <a:pPr algn="r" rtl="1"/>
            <a:r>
              <a:rPr lang="fr-FR" dirty="0"/>
              <a:t/>
            </a:r>
            <a:br>
              <a:rPr lang="fr-FR" dirty="0"/>
            </a:br>
            <a:r>
              <a:rPr lang="ar-SA" b="1" dirty="0"/>
              <a:t>متغيرة كمية</a:t>
            </a:r>
            <a:r>
              <a:rPr lang="ar-SA" dirty="0"/>
              <a:t> تعبر عن  حجم المعطيات  من خلال </a:t>
            </a:r>
            <a:r>
              <a:rPr lang="ar-SA" b="1" dirty="0"/>
              <a:t>السمك، طول و </a:t>
            </a:r>
            <a:r>
              <a:rPr lang="ar-SA" b="1" dirty="0" err="1"/>
              <a:t>الارتفاع </a:t>
            </a:r>
            <a:r>
              <a:rPr lang="ar-SA" b="1" dirty="0"/>
              <a:t>،</a:t>
            </a:r>
            <a:r>
              <a:rPr lang="ar-SA" dirty="0"/>
              <a:t>مساحة الرموز المستعملة،  يمكنها من استعمال المعطيات من حيث الكم و الحجم من خلال الرموز و المعطيات الكمية الممثلة </a:t>
            </a:r>
            <a:r>
              <a:rPr lang="ar-SA" dirty="0" err="1"/>
              <a:t>لها .</a:t>
            </a:r>
            <a:r>
              <a:rPr lang="ar-SA" dirty="0"/>
              <a:t> مع ترتيب الظواهر الممثلة بشرط ان تتناسب مع القيمة و احجام  الرموز الممثل لها.</a:t>
            </a:r>
            <a:endParaRPr lang="fr-FR" dirty="0"/>
          </a:p>
          <a:p>
            <a:pPr algn="r" rtl="1"/>
            <a:r>
              <a:rPr lang="ar-SA" b="1" dirty="0"/>
              <a:t> </a:t>
            </a:r>
            <a:endParaRPr lang="fr-FR" dirty="0"/>
          </a:p>
          <a:p>
            <a:pPr algn="r"/>
            <a:endParaRPr lang="fr-FR" dirty="0"/>
          </a:p>
        </p:txBody>
      </p:sp>
      <p:pic>
        <p:nvPicPr>
          <p:cNvPr id="5" name="image16.png"/>
          <p:cNvPicPr/>
          <p:nvPr/>
        </p:nvPicPr>
        <p:blipFill>
          <a:blip r:embed="rId2" cstate="print"/>
          <a:stretch>
            <a:fillRect/>
          </a:stretch>
        </p:blipFill>
        <p:spPr>
          <a:xfrm>
            <a:off x="2771800" y="1916832"/>
            <a:ext cx="3152775" cy="914400"/>
          </a:xfrm>
          <a:prstGeom prst="rect">
            <a:avLst/>
          </a:prstGeom>
        </p:spPr>
      </p:pic>
      <p:sp>
        <p:nvSpPr>
          <p:cNvPr id="6" name="ZoneTexte 5"/>
          <p:cNvSpPr txBox="1"/>
          <p:nvPr/>
        </p:nvSpPr>
        <p:spPr>
          <a:xfrm>
            <a:off x="251520" y="2996953"/>
            <a:ext cx="8208912" cy="1200329"/>
          </a:xfrm>
          <a:prstGeom prst="rect">
            <a:avLst/>
          </a:prstGeom>
          <a:noFill/>
        </p:spPr>
        <p:txBody>
          <a:bodyPr wrap="square" rtlCol="0">
            <a:spAutoFit/>
          </a:bodyPr>
          <a:lstStyle/>
          <a:p>
            <a:pPr lvl="0" algn="r" rtl="1"/>
            <a:r>
              <a:rPr lang="ar-SA" b="1" dirty="0"/>
              <a:t>في التوطن </a:t>
            </a:r>
            <a:r>
              <a:rPr lang="ar-SA" b="1" dirty="0" err="1"/>
              <a:t>النقطي </a:t>
            </a:r>
            <a:r>
              <a:rPr lang="ar-SA" b="1" dirty="0"/>
              <a:t>: </a:t>
            </a:r>
            <a:r>
              <a:rPr lang="ar-SA" dirty="0"/>
              <a:t>عادة ما يكون الرمز هندسيا او </a:t>
            </a:r>
            <a:r>
              <a:rPr lang="ar-SA" dirty="0" err="1"/>
              <a:t>ايحائيا </a:t>
            </a:r>
            <a:r>
              <a:rPr lang="ar-SA" dirty="0"/>
              <a:t>، يتناسب مع حجمه مع مقدار الظاهرة التي يمثلها.</a:t>
            </a:r>
            <a:endParaRPr lang="fr-FR" dirty="0"/>
          </a:p>
          <a:p>
            <a:pPr lvl="0" algn="r" rtl="1"/>
            <a:r>
              <a:rPr lang="ar-SA" b="1" dirty="0"/>
              <a:t>في التوطين </a:t>
            </a:r>
            <a:r>
              <a:rPr lang="ar-SA" b="1" dirty="0" err="1"/>
              <a:t>الخطي </a:t>
            </a:r>
            <a:r>
              <a:rPr lang="ar-SA" b="1" dirty="0"/>
              <a:t>: </a:t>
            </a:r>
            <a:r>
              <a:rPr lang="ar-SA" dirty="0"/>
              <a:t>يتغير سمك الخط او السهم في تناسب مع القيم </a:t>
            </a:r>
            <a:r>
              <a:rPr lang="ar-SA" dirty="0" err="1"/>
              <a:t>الممثلة .</a:t>
            </a:r>
            <a:endParaRPr lang="fr-FR" dirty="0"/>
          </a:p>
          <a:p>
            <a:pPr algn="r"/>
            <a:r>
              <a:rPr lang="ar-SA" dirty="0"/>
              <a:t> </a:t>
            </a:r>
            <a:endParaRPr lang="fr-FR" dirty="0"/>
          </a:p>
          <a:p>
            <a:pPr algn="r"/>
            <a:endParaRPr lang="fr-FR" dirty="0"/>
          </a:p>
        </p:txBody>
      </p:sp>
      <p:sp>
        <p:nvSpPr>
          <p:cNvPr id="9" name="ZoneTexte 8"/>
          <p:cNvSpPr txBox="1"/>
          <p:nvPr/>
        </p:nvSpPr>
        <p:spPr>
          <a:xfrm>
            <a:off x="395536" y="3861048"/>
            <a:ext cx="8136904" cy="923330"/>
          </a:xfrm>
          <a:prstGeom prst="rect">
            <a:avLst/>
          </a:prstGeom>
          <a:noFill/>
        </p:spPr>
        <p:txBody>
          <a:bodyPr wrap="square" rtlCol="0">
            <a:spAutoFit/>
          </a:bodyPr>
          <a:lstStyle/>
          <a:p>
            <a:pPr lvl="0" algn="r" rtl="1"/>
            <a:r>
              <a:rPr lang="ar-SA" b="1" dirty="0"/>
              <a:t>في التوطين </a:t>
            </a:r>
            <a:r>
              <a:rPr lang="ar-SA" b="1" dirty="0" err="1"/>
              <a:t>المساحي </a:t>
            </a:r>
            <a:r>
              <a:rPr lang="ar-SA" b="1" dirty="0"/>
              <a:t>:  توجد </a:t>
            </a:r>
            <a:r>
              <a:rPr lang="ar-SA" b="1" dirty="0" err="1"/>
              <a:t>طريقتان :</a:t>
            </a:r>
            <a:r>
              <a:rPr lang="ar-SA" b="1" dirty="0"/>
              <a:t>  </a:t>
            </a:r>
            <a:endParaRPr lang="fr-FR" dirty="0"/>
          </a:p>
          <a:p>
            <a:pPr algn="r"/>
            <a:r>
              <a:rPr lang="ar-SA" b="1" dirty="0"/>
              <a:t>طريقة الرموز المتناسبة الحجم: </a:t>
            </a:r>
            <a:r>
              <a:rPr lang="ar-SA" dirty="0"/>
              <a:t>نضع في كل واحدة من المضلعات رمزا نقطيا يتغير حجمه او طوله ليتناسب مع القيمة العددية الممثلة في ذلك المضلع</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507288" cy="1143000"/>
          </a:xfrm>
        </p:spPr>
        <p:txBody>
          <a:bodyPr>
            <a:noAutofit/>
          </a:bodyPr>
          <a:lstStyle/>
          <a:p>
            <a:pPr algn="r" rtl="1"/>
            <a:r>
              <a:rPr lang="ar-SA" sz="1600" b="1" dirty="0"/>
              <a:t>متغيرة الاتجاه </a:t>
            </a:r>
            <a:r>
              <a:rPr lang="ar-SA" sz="1600" b="1" dirty="0" err="1"/>
              <a:t>البصري:</a:t>
            </a:r>
            <a:r>
              <a:rPr lang="ar-SA" sz="1600" b="1" dirty="0"/>
              <a:t>    </a:t>
            </a:r>
            <a:r>
              <a:rPr lang="fr-FR" sz="1600" b="1" dirty="0"/>
              <a:t>orientation  Variable visuelle</a:t>
            </a:r>
            <a:r>
              <a:rPr lang="fr-FR" sz="1600" dirty="0"/>
              <a:t/>
            </a:r>
            <a:br>
              <a:rPr lang="fr-FR" sz="1600" dirty="0"/>
            </a:br>
            <a:r>
              <a:rPr lang="ar-SA" sz="1600" dirty="0"/>
              <a:t> -  يتم تحديد الاتجاه من خلال الزاوية التي يشكلها الشكل الخطي مع الوضع الرأسي(0° او 45° او 90° </a:t>
            </a:r>
            <a:r>
              <a:rPr lang="ar-SA" sz="1600" dirty="0" err="1"/>
              <a:t>اواكثر).</a:t>
            </a:r>
            <a:r>
              <a:rPr lang="fr-FR" sz="1600" dirty="0"/>
              <a:t/>
            </a:r>
            <a:br>
              <a:rPr lang="fr-FR" sz="1600" dirty="0"/>
            </a:br>
            <a:r>
              <a:rPr lang="ar-SA" sz="1600" dirty="0"/>
              <a:t> - يمكن أن تتخذ عدة اتجاهات: عمودي، أفقي، يميل إلى اليمين وإلى </a:t>
            </a:r>
            <a:r>
              <a:rPr lang="ar-SA" sz="1600" dirty="0" err="1"/>
              <a:t>اليسار .</a:t>
            </a:r>
            <a:endParaRPr lang="fr-FR" sz="1600" dirty="0"/>
          </a:p>
        </p:txBody>
      </p:sp>
      <p:pic>
        <p:nvPicPr>
          <p:cNvPr id="4" name="Image 3"/>
          <p:cNvPicPr/>
          <p:nvPr/>
        </p:nvPicPr>
        <p:blipFill>
          <a:blip r:embed="rId2" cstate="print"/>
          <a:srcRect/>
          <a:stretch>
            <a:fillRect/>
          </a:stretch>
        </p:blipFill>
        <p:spPr bwMode="auto">
          <a:xfrm>
            <a:off x="1547664" y="1268760"/>
            <a:ext cx="5781675" cy="2000250"/>
          </a:xfrm>
          <a:prstGeom prst="rect">
            <a:avLst/>
          </a:prstGeom>
          <a:noFill/>
          <a:ln w="9525">
            <a:noFill/>
            <a:miter lim="800000"/>
            <a:headEnd/>
            <a:tailEnd/>
          </a:ln>
        </p:spPr>
      </p:pic>
      <p:sp>
        <p:nvSpPr>
          <p:cNvPr id="5" name="ZoneTexte 4"/>
          <p:cNvSpPr txBox="1"/>
          <p:nvPr/>
        </p:nvSpPr>
        <p:spPr>
          <a:xfrm>
            <a:off x="467544" y="3501008"/>
            <a:ext cx="8064896" cy="923330"/>
          </a:xfrm>
          <a:prstGeom prst="rect">
            <a:avLst/>
          </a:prstGeom>
          <a:noFill/>
        </p:spPr>
        <p:txBody>
          <a:bodyPr wrap="square" rtlCol="0">
            <a:spAutoFit/>
          </a:bodyPr>
          <a:lstStyle/>
          <a:p>
            <a:pPr algn="r" rtl="1"/>
            <a:r>
              <a:rPr lang="ar-SA" dirty="0"/>
              <a:t>العين يمكنها منح 4 أو 5 توجهات مختلفة فقط.</a:t>
            </a:r>
            <a:endParaRPr lang="fr-FR" dirty="0"/>
          </a:p>
          <a:p>
            <a:pPr algn="r"/>
            <a:r>
              <a:rPr lang="ar-SA" dirty="0"/>
              <a:t>-  حتى نتمكن من التفريق بين الاتجاهات التي تختلف في الاشكال يجب اخذ الاتجاه الشكل بمقدار أقل من 4 أضعاف عرضه أي يكون طولها اكبر من عرضها </a:t>
            </a:r>
            <a:r>
              <a:rPr lang="ar-SA" dirty="0" err="1"/>
              <a:t>باربع</a:t>
            </a:r>
            <a:r>
              <a:rPr lang="ar-SA" dirty="0"/>
              <a:t> مرات على الاقل حتى يسهل التمييز بين التوجيهات</a:t>
            </a:r>
            <a:endParaRPr lang="fr-FR" dirty="0"/>
          </a:p>
        </p:txBody>
      </p:sp>
      <p:sp>
        <p:nvSpPr>
          <p:cNvPr id="6" name="ZoneTexte 5"/>
          <p:cNvSpPr txBox="1"/>
          <p:nvPr/>
        </p:nvSpPr>
        <p:spPr>
          <a:xfrm>
            <a:off x="539552" y="4725144"/>
            <a:ext cx="8280920" cy="923330"/>
          </a:xfrm>
          <a:prstGeom prst="rect">
            <a:avLst/>
          </a:prstGeom>
          <a:noFill/>
        </p:spPr>
        <p:txBody>
          <a:bodyPr wrap="square" rtlCol="0">
            <a:spAutoFit/>
          </a:bodyPr>
          <a:lstStyle/>
          <a:p>
            <a:pPr lvl="0" algn="r" rtl="1"/>
            <a:r>
              <a:rPr lang="ar-SA" b="1" dirty="0"/>
              <a:t>في التوطين النقطي</a:t>
            </a:r>
            <a:r>
              <a:rPr lang="ar-SA" dirty="0"/>
              <a:t>  ينبغي ان لا نتجاوز </a:t>
            </a:r>
            <a:r>
              <a:rPr lang="ar-SA" dirty="0" err="1"/>
              <a:t>عددالتوجيهات</a:t>
            </a:r>
            <a:r>
              <a:rPr lang="ar-SA" dirty="0"/>
              <a:t> 04 ليسهل التمييز فيما </a:t>
            </a:r>
            <a:r>
              <a:rPr lang="ar-SA" dirty="0" err="1"/>
              <a:t>بينها .</a:t>
            </a:r>
            <a:endParaRPr lang="fr-FR" dirty="0"/>
          </a:p>
          <a:p>
            <a:pPr algn="r"/>
            <a:r>
              <a:rPr lang="ar-SA" dirty="0"/>
              <a:t>في التوطين الخطي يصعب على العين التمييز بين اكثر من 02 الى 03 توجيهات </a:t>
            </a:r>
            <a:r>
              <a:rPr lang="ar-SA" dirty="0" err="1"/>
              <a:t>مختلفة .</a:t>
            </a:r>
            <a:r>
              <a:rPr lang="ar-SA" dirty="0"/>
              <a:t> </a:t>
            </a:r>
            <a:r>
              <a:rPr lang="ar-SA" b="1" dirty="0"/>
              <a:t>تزداد صعوبة  التوجيه كلما كان مقياس الخريطة صغير و كان سمك الخطوط </a:t>
            </a:r>
            <a:r>
              <a:rPr lang="ar-SA" b="1" dirty="0" err="1"/>
              <a:t>ضعيف .</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4" name="Group 4"/>
          <p:cNvGrpSpPr>
            <a:grpSpLocks/>
          </p:cNvGrpSpPr>
          <p:nvPr/>
        </p:nvGrpSpPr>
        <p:grpSpPr bwMode="auto">
          <a:xfrm>
            <a:off x="1979712" y="764704"/>
            <a:ext cx="5048250" cy="1689100"/>
            <a:chOff x="2070" y="10500"/>
            <a:chExt cx="7950" cy="2098"/>
          </a:xfrm>
        </p:grpSpPr>
        <p:grpSp>
          <p:nvGrpSpPr>
            <p:cNvPr id="25605" name="Group 5"/>
            <p:cNvGrpSpPr>
              <a:grpSpLocks/>
            </p:cNvGrpSpPr>
            <p:nvPr/>
          </p:nvGrpSpPr>
          <p:grpSpPr bwMode="auto">
            <a:xfrm>
              <a:off x="4290" y="10635"/>
              <a:ext cx="3585" cy="1725"/>
              <a:chOff x="3330" y="10635"/>
              <a:chExt cx="2880" cy="1395"/>
            </a:xfrm>
          </p:grpSpPr>
          <p:sp>
            <p:nvSpPr>
              <p:cNvPr id="25606" name="Oval 6" descr="noir)"/>
              <p:cNvSpPr>
                <a:spLocks noChangeArrowheads="1"/>
              </p:cNvSpPr>
              <p:nvPr/>
            </p:nvSpPr>
            <p:spPr bwMode="auto">
              <a:xfrm>
                <a:off x="3540" y="10725"/>
                <a:ext cx="990" cy="465"/>
              </a:xfrm>
              <a:prstGeom prst="ellipse">
                <a:avLst/>
              </a:prstGeom>
              <a:pattFill prst="ltVert">
                <a:fgClr>
                  <a:srgbClr val="000000"/>
                </a:fgClr>
                <a:bgClr>
                  <a:srgbClr val="FFFFFF"/>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5607" name="Oval 7" descr="noir)"/>
              <p:cNvSpPr>
                <a:spLocks noChangeArrowheads="1"/>
              </p:cNvSpPr>
              <p:nvPr/>
            </p:nvSpPr>
            <p:spPr bwMode="auto">
              <a:xfrm>
                <a:off x="4530" y="10635"/>
                <a:ext cx="990" cy="465"/>
              </a:xfrm>
              <a:prstGeom prst="ellipse">
                <a:avLst/>
              </a:prstGeom>
              <a:pattFill prst="ltHorz">
                <a:fgClr>
                  <a:srgbClr val="000000"/>
                </a:fgClr>
                <a:bgClr>
                  <a:srgbClr val="FFFFFF"/>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5608" name="Oval 8" descr="10 %"/>
              <p:cNvSpPr>
                <a:spLocks noChangeArrowheads="1"/>
              </p:cNvSpPr>
              <p:nvPr/>
            </p:nvSpPr>
            <p:spPr bwMode="auto">
              <a:xfrm>
                <a:off x="3330" y="11205"/>
                <a:ext cx="990" cy="465"/>
              </a:xfrm>
              <a:prstGeom prst="ellipse">
                <a:avLst/>
              </a:prstGeom>
              <a:pattFill prst="pct10">
                <a:fgClr>
                  <a:srgbClr val="000000"/>
                </a:fgClr>
                <a:bgClr>
                  <a:srgbClr val="FFFFFF"/>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5609" name="Oval 9" descr="Petits carreaux"/>
              <p:cNvSpPr>
                <a:spLocks noChangeArrowheads="1"/>
              </p:cNvSpPr>
              <p:nvPr/>
            </p:nvSpPr>
            <p:spPr bwMode="auto">
              <a:xfrm>
                <a:off x="4230" y="11100"/>
                <a:ext cx="990" cy="465"/>
              </a:xfrm>
              <a:prstGeom prst="ellipse">
                <a:avLst/>
              </a:prstGeom>
              <a:pattFill prst="smGrid">
                <a:fgClr>
                  <a:srgbClr val="000000"/>
                </a:fgClr>
                <a:bgClr>
                  <a:srgbClr val="FFFFFF"/>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5610" name="Oval 10" descr="Diagonales larges vers le bas"/>
              <p:cNvSpPr>
                <a:spLocks noChangeArrowheads="1"/>
              </p:cNvSpPr>
              <p:nvPr/>
            </p:nvSpPr>
            <p:spPr bwMode="auto">
              <a:xfrm>
                <a:off x="5220" y="10965"/>
                <a:ext cx="990" cy="465"/>
              </a:xfrm>
              <a:prstGeom prst="ellipse">
                <a:avLst/>
              </a:prstGeom>
              <a:pattFill prst="wdDnDiag">
                <a:fgClr>
                  <a:srgbClr val="000000"/>
                </a:fgClr>
                <a:bgClr>
                  <a:srgbClr val="FFFFFF"/>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5611" name="Oval 11" descr="Tressé"/>
              <p:cNvSpPr>
                <a:spLocks noChangeArrowheads="1"/>
              </p:cNvSpPr>
              <p:nvPr/>
            </p:nvSpPr>
            <p:spPr bwMode="auto">
              <a:xfrm>
                <a:off x="3897" y="11565"/>
                <a:ext cx="990" cy="465"/>
              </a:xfrm>
              <a:prstGeom prst="ellipse">
                <a:avLst/>
              </a:prstGeom>
              <a:pattFill prst="weave">
                <a:fgClr>
                  <a:srgbClr val="000000"/>
                </a:fgClr>
                <a:bgClr>
                  <a:srgbClr val="FFFFFF"/>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5612" name="Oval 12" descr="Sillage"/>
              <p:cNvSpPr>
                <a:spLocks noChangeArrowheads="1"/>
              </p:cNvSpPr>
              <p:nvPr/>
            </p:nvSpPr>
            <p:spPr bwMode="auto">
              <a:xfrm>
                <a:off x="4770" y="11430"/>
                <a:ext cx="990" cy="465"/>
              </a:xfrm>
              <a:prstGeom prst="ellipse">
                <a:avLst/>
              </a:prstGeom>
              <a:pattFill prst="divot">
                <a:fgClr>
                  <a:srgbClr val="000000"/>
                </a:fgClr>
                <a:bgClr>
                  <a:srgbClr val="FFFFFF"/>
                </a:bgClr>
              </a:patt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grpSp>
        <p:cxnSp>
          <p:nvCxnSpPr>
            <p:cNvPr id="25613" name="AutoShape 13"/>
            <p:cNvCxnSpPr>
              <a:cxnSpLocks noChangeShapeType="1"/>
            </p:cNvCxnSpPr>
            <p:nvPr/>
          </p:nvCxnSpPr>
          <p:spPr bwMode="auto">
            <a:xfrm>
              <a:off x="3480" y="10905"/>
              <a:ext cx="1071" cy="0"/>
            </a:xfrm>
            <a:prstGeom prst="straightConnector1">
              <a:avLst/>
            </a:prstGeom>
            <a:noFill/>
            <a:ln w="9525">
              <a:solidFill>
                <a:srgbClr val="000000"/>
              </a:solidFill>
              <a:round/>
              <a:headEnd/>
              <a:tailEnd type="triangle" w="med" len="med"/>
            </a:ln>
          </p:spPr>
        </p:cxnSp>
        <p:sp>
          <p:nvSpPr>
            <p:cNvPr id="25614" name="Text Box 14"/>
            <p:cNvSpPr txBox="1">
              <a:spLocks noChangeArrowheads="1"/>
            </p:cNvSpPr>
            <p:nvPr/>
          </p:nvSpPr>
          <p:spPr bwMode="auto">
            <a:xfrm>
              <a:off x="6810" y="12060"/>
              <a:ext cx="1815" cy="4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الخضر</a:t>
              </a:r>
              <a:r>
                <a:rPr kumimoji="0" lang="fr-FR" sz="1100" b="0" i="0" u="none" strike="noStrike" cap="none" normalizeH="0" baseline="0" smtClean="0">
                  <a:ln>
                    <a:noFill/>
                  </a:ln>
                  <a:solidFill>
                    <a:schemeClr val="tx1"/>
                  </a:solidFill>
                  <a:effectLst/>
                  <a:latin typeface="Arial" pitchFamily="34" charset="0"/>
                  <a:ea typeface="Arial" pitchFamily="34" charset="0"/>
                  <a:cs typeface="Arial" pitchFamily="34"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5615" name="Text Box 15"/>
            <p:cNvSpPr txBox="1">
              <a:spLocks noChangeArrowheads="1"/>
            </p:cNvSpPr>
            <p:nvPr/>
          </p:nvSpPr>
          <p:spPr bwMode="auto">
            <a:xfrm>
              <a:off x="2100" y="11510"/>
              <a:ext cx="1815" cy="4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1100" b="0" i="0" u="none" strike="noStrike" cap="none" normalizeH="0" baseline="0" smtClean="0">
                  <a:ln>
                    <a:noFill/>
                  </a:ln>
                  <a:solidFill>
                    <a:schemeClr val="tx1"/>
                  </a:solidFill>
                  <a:effectLst/>
                  <a:latin typeface="Arial" pitchFamily="34" charset="0"/>
                  <a:ea typeface="Arial" pitchFamily="34" charset="0"/>
                  <a:cs typeface="Arial" pitchFamily="34" charset="0"/>
                </a:rPr>
                <a:t>القمح</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5616" name="Text Box 16"/>
            <p:cNvSpPr txBox="1">
              <a:spLocks noChangeArrowheads="1"/>
            </p:cNvSpPr>
            <p:nvPr/>
          </p:nvSpPr>
          <p:spPr bwMode="auto">
            <a:xfrm>
              <a:off x="7170" y="10500"/>
              <a:ext cx="1815" cy="4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1100" b="0" i="0" u="none" strike="noStrike" cap="none" normalizeH="0" baseline="0" smtClean="0">
                  <a:ln>
                    <a:noFill/>
                  </a:ln>
                  <a:solidFill>
                    <a:schemeClr val="tx1"/>
                  </a:solidFill>
                  <a:effectLst/>
                  <a:latin typeface="Arial" pitchFamily="34" charset="0"/>
                  <a:ea typeface="Arial" pitchFamily="34" charset="0"/>
                  <a:cs typeface="Arial" pitchFamily="34" charset="0"/>
                </a:rPr>
                <a:t>القطن</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5617" name="Text Box 17"/>
            <p:cNvSpPr txBox="1">
              <a:spLocks noChangeArrowheads="1"/>
            </p:cNvSpPr>
            <p:nvPr/>
          </p:nvSpPr>
          <p:spPr bwMode="auto">
            <a:xfrm>
              <a:off x="3360" y="12193"/>
              <a:ext cx="1815" cy="4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الشعير</a:t>
              </a:r>
              <a:r>
                <a:rPr kumimoji="0" lang="fr-FR" sz="1100" b="0" i="0" u="none" strike="noStrike" cap="none" normalizeH="0" baseline="0" smtClean="0">
                  <a:ln>
                    <a:noFill/>
                  </a:ln>
                  <a:solidFill>
                    <a:schemeClr val="tx1"/>
                  </a:solidFill>
                  <a:effectLst/>
                  <a:latin typeface="Arial" pitchFamily="34" charset="0"/>
                  <a:ea typeface="Arial" pitchFamily="34" charset="0"/>
                  <a:cs typeface="Arial" pitchFamily="34"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5618" name="Text Box 18"/>
            <p:cNvSpPr txBox="1">
              <a:spLocks noChangeArrowheads="1"/>
            </p:cNvSpPr>
            <p:nvPr/>
          </p:nvSpPr>
          <p:spPr bwMode="auto">
            <a:xfrm>
              <a:off x="8205" y="11213"/>
              <a:ext cx="1815" cy="4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1100" b="0" i="0" u="none" strike="noStrike" cap="none" normalizeH="0" baseline="0" smtClean="0">
                  <a:ln>
                    <a:noFill/>
                  </a:ln>
                  <a:solidFill>
                    <a:schemeClr val="tx1"/>
                  </a:solidFill>
                  <a:effectLst/>
                  <a:latin typeface="Arial" pitchFamily="34" charset="0"/>
                  <a:ea typeface="Arial" pitchFamily="34" charset="0"/>
                  <a:cs typeface="Arial" pitchFamily="34" charset="0"/>
                </a:rPr>
                <a:t>مختلطة</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5619" name="Text Box 19"/>
            <p:cNvSpPr txBox="1">
              <a:spLocks noChangeArrowheads="1"/>
            </p:cNvSpPr>
            <p:nvPr/>
          </p:nvSpPr>
          <p:spPr bwMode="auto">
            <a:xfrm>
              <a:off x="2070" y="10740"/>
              <a:ext cx="1815" cy="40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DZ" sz="1100" b="0" i="0" u="none" strike="noStrike" cap="none" normalizeH="0" baseline="0" smtClean="0">
                  <a:ln>
                    <a:noFill/>
                  </a:ln>
                  <a:solidFill>
                    <a:schemeClr val="tx1"/>
                  </a:solidFill>
                  <a:effectLst/>
                  <a:latin typeface="Arial" pitchFamily="34" charset="0"/>
                  <a:ea typeface="Arial" pitchFamily="34" charset="0"/>
                  <a:cs typeface="Arial" pitchFamily="34" charset="0"/>
                </a:rPr>
                <a:t>زراعة البذور</a:t>
              </a:r>
              <a:r>
                <a:rPr kumimoji="0" lang="fr-FR" sz="1100" b="0" i="0" u="none" strike="noStrike" cap="none" normalizeH="0" baseline="0" smtClean="0">
                  <a:ln>
                    <a:noFill/>
                  </a:ln>
                  <a:solidFill>
                    <a:schemeClr val="tx1"/>
                  </a:solidFill>
                  <a:effectLst/>
                  <a:latin typeface="Arial" pitchFamily="34" charset="0"/>
                  <a:ea typeface="Arial" pitchFamily="34" charset="0"/>
                  <a:cs typeface="Arial" pitchFamily="34"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5620" name="AutoShape 20"/>
            <p:cNvCxnSpPr>
              <a:cxnSpLocks noChangeShapeType="1"/>
            </p:cNvCxnSpPr>
            <p:nvPr/>
          </p:nvCxnSpPr>
          <p:spPr bwMode="auto">
            <a:xfrm flipV="1">
              <a:off x="3360" y="11618"/>
              <a:ext cx="930" cy="108"/>
            </a:xfrm>
            <a:prstGeom prst="straightConnector1">
              <a:avLst/>
            </a:prstGeom>
            <a:noFill/>
            <a:ln w="9525">
              <a:solidFill>
                <a:srgbClr val="000000"/>
              </a:solidFill>
              <a:round/>
              <a:headEnd/>
              <a:tailEnd type="triangle" w="med" len="med"/>
            </a:ln>
          </p:spPr>
        </p:cxnSp>
        <p:cxnSp>
          <p:nvCxnSpPr>
            <p:cNvPr id="25621" name="AutoShape 21"/>
            <p:cNvCxnSpPr>
              <a:cxnSpLocks noChangeShapeType="1"/>
            </p:cNvCxnSpPr>
            <p:nvPr/>
          </p:nvCxnSpPr>
          <p:spPr bwMode="auto">
            <a:xfrm flipH="1" flipV="1">
              <a:off x="6810" y="10740"/>
              <a:ext cx="1065" cy="6"/>
            </a:xfrm>
            <a:prstGeom prst="straightConnector1">
              <a:avLst/>
            </a:prstGeom>
            <a:noFill/>
            <a:ln w="9525">
              <a:solidFill>
                <a:srgbClr val="000000"/>
              </a:solidFill>
              <a:round/>
              <a:headEnd/>
              <a:tailEnd type="triangle" w="med" len="med"/>
            </a:ln>
          </p:spPr>
        </p:cxnSp>
        <p:cxnSp>
          <p:nvCxnSpPr>
            <p:cNvPr id="25622" name="AutoShape 22"/>
            <p:cNvCxnSpPr>
              <a:cxnSpLocks noChangeShapeType="1"/>
            </p:cNvCxnSpPr>
            <p:nvPr/>
          </p:nvCxnSpPr>
          <p:spPr bwMode="auto">
            <a:xfrm flipV="1">
              <a:off x="4050" y="12060"/>
              <a:ext cx="946" cy="379"/>
            </a:xfrm>
            <a:prstGeom prst="straightConnector1">
              <a:avLst/>
            </a:prstGeom>
            <a:noFill/>
            <a:ln w="9525">
              <a:solidFill>
                <a:srgbClr val="000000"/>
              </a:solidFill>
              <a:round/>
              <a:headEnd/>
              <a:tailEnd type="triangle" w="med" len="med"/>
            </a:ln>
          </p:spPr>
        </p:cxnSp>
        <p:cxnSp>
          <p:nvCxnSpPr>
            <p:cNvPr id="25623" name="AutoShape 23"/>
            <p:cNvCxnSpPr>
              <a:cxnSpLocks noChangeShapeType="1"/>
            </p:cNvCxnSpPr>
            <p:nvPr/>
          </p:nvCxnSpPr>
          <p:spPr bwMode="auto">
            <a:xfrm flipH="1" flipV="1">
              <a:off x="7765" y="11213"/>
              <a:ext cx="755" cy="138"/>
            </a:xfrm>
            <a:prstGeom prst="straightConnector1">
              <a:avLst/>
            </a:prstGeom>
            <a:noFill/>
            <a:ln w="9525">
              <a:solidFill>
                <a:srgbClr val="000000"/>
              </a:solidFill>
              <a:round/>
              <a:headEnd/>
              <a:tailEnd type="triangle" w="med" len="med"/>
            </a:ln>
          </p:spPr>
        </p:cxnSp>
        <p:cxnSp>
          <p:nvCxnSpPr>
            <p:cNvPr id="25624" name="AutoShape 24"/>
            <p:cNvCxnSpPr>
              <a:cxnSpLocks noChangeShapeType="1"/>
            </p:cNvCxnSpPr>
            <p:nvPr/>
          </p:nvCxnSpPr>
          <p:spPr bwMode="auto">
            <a:xfrm flipH="1" flipV="1">
              <a:off x="7016" y="12060"/>
              <a:ext cx="649" cy="210"/>
            </a:xfrm>
            <a:prstGeom prst="straightConnector1">
              <a:avLst/>
            </a:prstGeom>
            <a:noFill/>
            <a:ln w="9525">
              <a:solidFill>
                <a:srgbClr val="000000"/>
              </a:solidFill>
              <a:round/>
              <a:headEnd/>
              <a:tailEnd type="triangle" w="med" len="med"/>
            </a:ln>
          </p:spPr>
        </p:cxnSp>
      </p:grpSp>
      <p:sp>
        <p:nvSpPr>
          <p:cNvPr id="27" name="ZoneTexte 26"/>
          <p:cNvSpPr txBox="1"/>
          <p:nvPr/>
        </p:nvSpPr>
        <p:spPr>
          <a:xfrm>
            <a:off x="827584" y="404664"/>
            <a:ext cx="7776864" cy="646331"/>
          </a:xfrm>
          <a:prstGeom prst="rect">
            <a:avLst/>
          </a:prstGeom>
          <a:noFill/>
        </p:spPr>
        <p:txBody>
          <a:bodyPr wrap="square" rtlCol="0">
            <a:spAutoFit/>
          </a:bodyPr>
          <a:lstStyle/>
          <a:p>
            <a:pPr lvl="0" algn="r"/>
            <a:r>
              <a:rPr lang="ar-SA" dirty="0"/>
              <a:t>التوطين المساحي يصعب على العين تمييز بين متغيرة التوجيه </a:t>
            </a:r>
            <a:r>
              <a:rPr lang="ar-SA" dirty="0" err="1"/>
              <a:t>الا</a:t>
            </a:r>
            <a:r>
              <a:rPr lang="ar-SA" dirty="0"/>
              <a:t> اذا رافقه متغيرة بصري </a:t>
            </a:r>
            <a:r>
              <a:rPr lang="ar-SA" dirty="0" err="1"/>
              <a:t>اخر .</a:t>
            </a:r>
            <a:endParaRPr lang="fr-FR" dirty="0"/>
          </a:p>
          <a:p>
            <a:pPr algn="r"/>
            <a:endParaRPr lang="fr-FR" dirty="0"/>
          </a:p>
        </p:txBody>
      </p:sp>
      <p:sp>
        <p:nvSpPr>
          <p:cNvPr id="28" name="ZoneTexte 27"/>
          <p:cNvSpPr txBox="1"/>
          <p:nvPr/>
        </p:nvSpPr>
        <p:spPr>
          <a:xfrm>
            <a:off x="323528" y="2852936"/>
            <a:ext cx="8352928" cy="923330"/>
          </a:xfrm>
          <a:prstGeom prst="rect">
            <a:avLst/>
          </a:prstGeom>
          <a:noFill/>
        </p:spPr>
        <p:txBody>
          <a:bodyPr wrap="square" rtlCol="0">
            <a:spAutoFit/>
          </a:bodyPr>
          <a:lstStyle/>
          <a:p>
            <a:pPr algn="r" rtl="1"/>
            <a:r>
              <a:rPr lang="ar-SA" b="1" dirty="0"/>
              <a:t>متغيرة </a:t>
            </a:r>
            <a:r>
              <a:rPr lang="ar-SA" b="1" dirty="0" err="1"/>
              <a:t>القيمة:</a:t>
            </a:r>
            <a:r>
              <a:rPr lang="ar-SA" b="1" dirty="0"/>
              <a:t> </a:t>
            </a:r>
            <a:r>
              <a:rPr lang="fr-FR" b="1" dirty="0"/>
              <a:t>La variable visuelle de Valeur</a:t>
            </a:r>
            <a:endParaRPr lang="fr-FR" dirty="0"/>
          </a:p>
          <a:p>
            <a:pPr algn="r" rtl="1"/>
            <a:r>
              <a:rPr lang="ar-SA" dirty="0"/>
              <a:t>هي النسبة بين كمية البياض و السواد في مساحة </a:t>
            </a:r>
            <a:r>
              <a:rPr lang="ar-SA" dirty="0" err="1"/>
              <a:t>معينة .</a:t>
            </a:r>
            <a:r>
              <a:rPr lang="ar-SA" dirty="0"/>
              <a:t> تتنوع متغيرة القيمة بين ثلاث </a:t>
            </a:r>
            <a:r>
              <a:rPr lang="ar-SA" dirty="0" err="1"/>
              <a:t>حالات :</a:t>
            </a:r>
            <a:r>
              <a:rPr lang="ar-SA" dirty="0"/>
              <a:t> </a:t>
            </a:r>
            <a:endParaRPr lang="fr-FR" dirty="0"/>
          </a:p>
          <a:p>
            <a:pPr algn="r"/>
            <a:r>
              <a:rPr lang="ar-SA" dirty="0"/>
              <a:t>استعمال لون واحد و متدرج من الفاتح الى الغامق او الداكن</a:t>
            </a:r>
            <a:endParaRPr lang="fr-FR" dirty="0"/>
          </a:p>
        </p:txBody>
      </p:sp>
      <p:grpSp>
        <p:nvGrpSpPr>
          <p:cNvPr id="25625" name="Group 25"/>
          <p:cNvGrpSpPr>
            <a:grpSpLocks/>
          </p:cNvGrpSpPr>
          <p:nvPr/>
        </p:nvGrpSpPr>
        <p:grpSpPr bwMode="auto">
          <a:xfrm>
            <a:off x="2843808" y="4365104"/>
            <a:ext cx="2667000" cy="209550"/>
            <a:chOff x="3180" y="14700"/>
            <a:chExt cx="4200" cy="330"/>
          </a:xfrm>
        </p:grpSpPr>
        <p:sp>
          <p:nvSpPr>
            <p:cNvPr id="25626" name="Text Box 26"/>
            <p:cNvSpPr txBox="1">
              <a:spLocks noChangeArrowheads="1"/>
            </p:cNvSpPr>
            <p:nvPr/>
          </p:nvSpPr>
          <p:spPr bwMode="auto">
            <a:xfrm>
              <a:off x="3180" y="14700"/>
              <a:ext cx="1050" cy="330"/>
            </a:xfrm>
            <a:prstGeom prst="rect">
              <a:avLst/>
            </a:prstGeom>
            <a:solidFill>
              <a:srgbClr val="97470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5627" name="Text Box 27"/>
            <p:cNvSpPr txBox="1">
              <a:spLocks noChangeArrowheads="1"/>
            </p:cNvSpPr>
            <p:nvPr/>
          </p:nvSpPr>
          <p:spPr bwMode="auto">
            <a:xfrm>
              <a:off x="4230" y="14700"/>
              <a:ext cx="1050" cy="330"/>
            </a:xfrm>
            <a:prstGeom prst="rect">
              <a:avLst/>
            </a:prstGeom>
            <a:solidFill>
              <a:srgbClr val="E36C0A"/>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5628" name="Text Box 28"/>
            <p:cNvSpPr txBox="1">
              <a:spLocks noChangeArrowheads="1"/>
            </p:cNvSpPr>
            <p:nvPr/>
          </p:nvSpPr>
          <p:spPr bwMode="auto">
            <a:xfrm>
              <a:off x="5280" y="14700"/>
              <a:ext cx="1050" cy="330"/>
            </a:xfrm>
            <a:prstGeom prst="rect">
              <a:avLst/>
            </a:prstGeom>
            <a:solidFill>
              <a:srgbClr val="FABF8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5629" name="Text Box 29"/>
            <p:cNvSpPr txBox="1">
              <a:spLocks noChangeArrowheads="1"/>
            </p:cNvSpPr>
            <p:nvPr/>
          </p:nvSpPr>
          <p:spPr bwMode="auto">
            <a:xfrm>
              <a:off x="6330" y="14700"/>
              <a:ext cx="1050" cy="330"/>
            </a:xfrm>
            <a:prstGeom prst="rect">
              <a:avLst/>
            </a:prstGeom>
            <a:solidFill>
              <a:srgbClr val="FDE9D9"/>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5630" name="Rectangle 30"/>
          <p:cNvSpPr>
            <a:spLocks noChangeArrowheads="1"/>
          </p:cNvSpPr>
          <p:nvPr/>
        </p:nvSpPr>
        <p:spPr bwMode="auto">
          <a:xfrm>
            <a:off x="6259140" y="5103276"/>
            <a:ext cx="2560316"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SA" sz="12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التغير في مستوى التباعد بين مكونات </a:t>
            </a:r>
            <a:r>
              <a:rPr kumimoji="0" lang="ar-SA" sz="12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النسيج .</a:t>
            </a:r>
            <a:endParaRPr kumimoji="0" lang="ar-SA" sz="16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25631" name="Group 31"/>
          <p:cNvGrpSpPr>
            <a:grpSpLocks/>
          </p:cNvGrpSpPr>
          <p:nvPr/>
        </p:nvGrpSpPr>
        <p:grpSpPr bwMode="auto">
          <a:xfrm>
            <a:off x="3419872" y="5661248"/>
            <a:ext cx="2667000" cy="209550"/>
            <a:chOff x="3180" y="14700"/>
            <a:chExt cx="4200" cy="330"/>
          </a:xfrm>
        </p:grpSpPr>
        <p:sp>
          <p:nvSpPr>
            <p:cNvPr id="25632" name="Text Box 32" descr="80 %"/>
            <p:cNvSpPr txBox="1">
              <a:spLocks noChangeArrowheads="1"/>
            </p:cNvSpPr>
            <p:nvPr/>
          </p:nvSpPr>
          <p:spPr bwMode="auto">
            <a:xfrm>
              <a:off x="3180" y="14700"/>
              <a:ext cx="1050" cy="330"/>
            </a:xfrm>
            <a:prstGeom prst="rect">
              <a:avLst/>
            </a:prstGeom>
            <a:pattFill prst="pct80">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5633" name="Text Box 33" descr="20 %"/>
            <p:cNvSpPr txBox="1">
              <a:spLocks noChangeArrowheads="1"/>
            </p:cNvSpPr>
            <p:nvPr/>
          </p:nvSpPr>
          <p:spPr bwMode="auto">
            <a:xfrm>
              <a:off x="4230" y="14700"/>
              <a:ext cx="1050" cy="330"/>
            </a:xfrm>
            <a:prstGeom prst="rect">
              <a:avLst/>
            </a:prstGeom>
            <a:pattFill prst="pct20">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5634" name="Text Box 34" descr="10 %"/>
            <p:cNvSpPr txBox="1">
              <a:spLocks noChangeArrowheads="1"/>
            </p:cNvSpPr>
            <p:nvPr/>
          </p:nvSpPr>
          <p:spPr bwMode="auto">
            <a:xfrm>
              <a:off x="5280" y="14700"/>
              <a:ext cx="1050" cy="330"/>
            </a:xfrm>
            <a:prstGeom prst="rect">
              <a:avLst/>
            </a:prstGeom>
            <a:pattFill prst="pct10">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5635" name="Text Box 35" descr="5 %"/>
            <p:cNvSpPr txBox="1">
              <a:spLocks noChangeArrowheads="1"/>
            </p:cNvSpPr>
            <p:nvPr/>
          </p:nvSpPr>
          <p:spPr bwMode="auto">
            <a:xfrm>
              <a:off x="6330" y="14700"/>
              <a:ext cx="1050" cy="330"/>
            </a:xfrm>
            <a:prstGeom prst="rect">
              <a:avLst/>
            </a:prstGeom>
            <a:pattFill prst="pct5">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5636" name="Group 36"/>
          <p:cNvGrpSpPr>
            <a:grpSpLocks/>
          </p:cNvGrpSpPr>
          <p:nvPr/>
        </p:nvGrpSpPr>
        <p:grpSpPr bwMode="auto">
          <a:xfrm>
            <a:off x="683568" y="5157192"/>
            <a:ext cx="2000250" cy="209550"/>
            <a:chOff x="3615" y="4455"/>
            <a:chExt cx="3150" cy="330"/>
          </a:xfrm>
        </p:grpSpPr>
        <p:sp>
          <p:nvSpPr>
            <p:cNvPr id="25637" name="Text Box 37" descr="Diagonales larges vers le haut"/>
            <p:cNvSpPr txBox="1">
              <a:spLocks noChangeArrowheads="1"/>
            </p:cNvSpPr>
            <p:nvPr/>
          </p:nvSpPr>
          <p:spPr bwMode="auto">
            <a:xfrm>
              <a:off x="3615" y="4455"/>
              <a:ext cx="1050" cy="330"/>
            </a:xfrm>
            <a:prstGeom prst="rect">
              <a:avLst/>
            </a:prstGeom>
            <a:pattFill prst="wd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5638" name="Text Box 38"/>
            <p:cNvSpPr txBox="1">
              <a:spLocks noChangeArrowheads="1"/>
            </p:cNvSpPr>
            <p:nvPr/>
          </p:nvSpPr>
          <p:spPr bwMode="auto">
            <a:xfrm>
              <a:off x="5715" y="4455"/>
              <a:ext cx="1050" cy="33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25639" name="Text Box 39" descr="noir)"/>
            <p:cNvSpPr txBox="1">
              <a:spLocks noChangeArrowheads="1"/>
            </p:cNvSpPr>
            <p:nvPr/>
          </p:nvSpPr>
          <p:spPr bwMode="auto">
            <a:xfrm>
              <a:off x="4665" y="4455"/>
              <a:ext cx="1050" cy="330"/>
            </a:xfrm>
            <a:prstGeom prst="rect">
              <a:avLst/>
            </a:prstGeom>
            <a:pattFill prst="lt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5640" name="AutoShape 40"/>
            <p:cNvCxnSpPr>
              <a:cxnSpLocks noChangeShapeType="1"/>
            </p:cNvCxnSpPr>
            <p:nvPr/>
          </p:nvCxnSpPr>
          <p:spPr bwMode="auto">
            <a:xfrm flipH="1">
              <a:off x="5850" y="4455"/>
              <a:ext cx="90" cy="330"/>
            </a:xfrm>
            <a:prstGeom prst="straightConnector1">
              <a:avLst/>
            </a:prstGeom>
            <a:noFill/>
            <a:ln w="9525">
              <a:solidFill>
                <a:srgbClr val="000000"/>
              </a:solidFill>
              <a:round/>
              <a:headEnd/>
              <a:tailEnd/>
            </a:ln>
          </p:spPr>
        </p:cxnSp>
        <p:cxnSp>
          <p:nvCxnSpPr>
            <p:cNvPr id="25641" name="AutoShape 41"/>
            <p:cNvCxnSpPr>
              <a:cxnSpLocks noChangeShapeType="1"/>
            </p:cNvCxnSpPr>
            <p:nvPr/>
          </p:nvCxnSpPr>
          <p:spPr bwMode="auto">
            <a:xfrm flipH="1">
              <a:off x="6090" y="4455"/>
              <a:ext cx="90" cy="330"/>
            </a:xfrm>
            <a:prstGeom prst="straightConnector1">
              <a:avLst/>
            </a:prstGeom>
            <a:noFill/>
            <a:ln w="9525">
              <a:solidFill>
                <a:srgbClr val="000000"/>
              </a:solidFill>
              <a:round/>
              <a:headEnd/>
              <a:tailEnd/>
            </a:ln>
          </p:spPr>
        </p:cxnSp>
        <p:cxnSp>
          <p:nvCxnSpPr>
            <p:cNvPr id="25642" name="AutoShape 42"/>
            <p:cNvCxnSpPr>
              <a:cxnSpLocks noChangeShapeType="1"/>
            </p:cNvCxnSpPr>
            <p:nvPr/>
          </p:nvCxnSpPr>
          <p:spPr bwMode="auto">
            <a:xfrm flipH="1">
              <a:off x="6298" y="4455"/>
              <a:ext cx="90" cy="330"/>
            </a:xfrm>
            <a:prstGeom prst="straightConnector1">
              <a:avLst/>
            </a:prstGeom>
            <a:noFill/>
            <a:ln w="9525">
              <a:solidFill>
                <a:srgbClr val="000000"/>
              </a:solidFill>
              <a:round/>
              <a:headEnd/>
              <a:tailEnd/>
            </a:ln>
          </p:spPr>
        </p:cxnSp>
        <p:cxnSp>
          <p:nvCxnSpPr>
            <p:cNvPr id="25643" name="AutoShape 43"/>
            <p:cNvCxnSpPr>
              <a:cxnSpLocks noChangeShapeType="1"/>
            </p:cNvCxnSpPr>
            <p:nvPr/>
          </p:nvCxnSpPr>
          <p:spPr bwMode="auto">
            <a:xfrm flipH="1">
              <a:off x="6508" y="4455"/>
              <a:ext cx="90" cy="330"/>
            </a:xfrm>
            <a:prstGeom prst="straightConnector1">
              <a:avLst/>
            </a:prstGeom>
            <a:noFill/>
            <a:ln w="9525">
              <a:solidFill>
                <a:srgbClr val="000000"/>
              </a:solidFill>
              <a:round/>
              <a:headEnd/>
              <a:tailEnd/>
            </a:ln>
          </p:spPr>
        </p:cxn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827584" y="332656"/>
            <a:ext cx="7560840" cy="923330"/>
          </a:xfrm>
          <a:prstGeom prst="rect">
            <a:avLst/>
          </a:prstGeom>
          <a:noFill/>
        </p:spPr>
        <p:txBody>
          <a:bodyPr wrap="square" rtlCol="0">
            <a:spAutoFit/>
          </a:bodyPr>
          <a:lstStyle/>
          <a:p>
            <a:pPr algn="r" rtl="1"/>
            <a:r>
              <a:rPr lang="ar-SA" b="1" dirty="0"/>
              <a:t>متغير اللون البصرية  </a:t>
            </a:r>
            <a:r>
              <a:rPr lang="fr-FR" b="1" dirty="0"/>
              <a:t>. La variable visuelle couleur</a:t>
            </a:r>
            <a:endParaRPr lang="fr-FR" dirty="0"/>
          </a:p>
          <a:p>
            <a:pPr algn="r"/>
            <a:r>
              <a:rPr lang="ar-SA" dirty="0"/>
              <a:t>الألوان الأساسية هي الألوان الثلاثة الأحادية اللون وهي </a:t>
            </a:r>
            <a:r>
              <a:rPr lang="ar-SA" dirty="0" err="1"/>
              <a:t>الأزرق </a:t>
            </a:r>
            <a:r>
              <a:rPr lang="ar-SA" dirty="0"/>
              <a:t>– البنفسجي والأخضر والأحمر، وتسمى أيضًا الألوان الأساسية المضافة</a:t>
            </a:r>
            <a:endParaRPr lang="fr-FR" dirty="0"/>
          </a:p>
        </p:txBody>
      </p:sp>
      <p:sp>
        <p:nvSpPr>
          <p:cNvPr id="5" name="ZoneTexte 4"/>
          <p:cNvSpPr txBox="1"/>
          <p:nvPr/>
        </p:nvSpPr>
        <p:spPr>
          <a:xfrm>
            <a:off x="539552" y="1340768"/>
            <a:ext cx="8064896" cy="2308324"/>
          </a:xfrm>
          <a:prstGeom prst="rect">
            <a:avLst/>
          </a:prstGeom>
          <a:noFill/>
        </p:spPr>
        <p:txBody>
          <a:bodyPr wrap="square" rtlCol="0">
            <a:spAutoFit/>
          </a:bodyPr>
          <a:lstStyle/>
          <a:p>
            <a:pPr algn="r" rtl="1"/>
            <a:r>
              <a:rPr lang="ar-SA" dirty="0"/>
              <a:t>متغير البنية البصرية    </a:t>
            </a:r>
            <a:r>
              <a:rPr lang="ar-SA" b="1" dirty="0"/>
              <a:t> </a:t>
            </a:r>
            <a:r>
              <a:rPr lang="fr-FR" b="1" dirty="0"/>
              <a:t>La Texture</a:t>
            </a:r>
            <a:r>
              <a:rPr lang="ar-SA" dirty="0" err="1"/>
              <a:t>:</a:t>
            </a:r>
            <a:r>
              <a:rPr lang="ar-SA" dirty="0"/>
              <a:t> </a:t>
            </a:r>
            <a:r>
              <a:rPr lang="fr-FR" b="1" dirty="0"/>
              <a:t>La variable visuelle Grain </a:t>
            </a:r>
            <a:endParaRPr lang="fr-FR" dirty="0"/>
          </a:p>
          <a:p>
            <a:pPr algn="r" rtl="1"/>
            <a:r>
              <a:rPr lang="ar-SA" dirty="0"/>
              <a:t>يتم تعرف عليها عن طريق تكبير أو تقليل حجم العنصر الذي يشكل </a:t>
            </a:r>
            <a:r>
              <a:rPr lang="ar-SA" dirty="0" err="1"/>
              <a:t>الإطار.</a:t>
            </a:r>
            <a:r>
              <a:rPr lang="ar-SA" dirty="0"/>
              <a:t> على عكس الاختلاف حسب القيمة، والذي يتضمن تطور الأبيض والأسود، في تباين الحبيبات، تظل النسبة بين الأسود والأبيض </a:t>
            </a:r>
            <a:r>
              <a:rPr lang="ar-SA" dirty="0" err="1"/>
              <a:t>ثابتة.</a:t>
            </a:r>
            <a:r>
              <a:rPr lang="ar-SA" dirty="0"/>
              <a:t> ويهدف الاختلاف حسب البنية إلى الحفاظ على هذا </a:t>
            </a:r>
            <a:r>
              <a:rPr lang="ar-SA" dirty="0" err="1"/>
              <a:t>التوازن </a:t>
            </a:r>
            <a:r>
              <a:rPr lang="ar-SA" dirty="0"/>
              <a:t>(50% أسود </a:t>
            </a:r>
            <a:r>
              <a:rPr lang="ar-SA" dirty="0" err="1"/>
              <a:t>و50</a:t>
            </a:r>
            <a:r>
              <a:rPr lang="ar-SA" dirty="0"/>
              <a:t>% أبيض</a:t>
            </a:r>
            <a:r>
              <a:rPr lang="ar-SA" dirty="0" err="1"/>
              <a:t>).</a:t>
            </a:r>
            <a:r>
              <a:rPr lang="ar-SA" dirty="0"/>
              <a:t> هنا، عدد العناصر في الإطار هو الذي يختلف، وليس القيمة.</a:t>
            </a:r>
            <a:endParaRPr lang="fr-FR" dirty="0"/>
          </a:p>
          <a:p>
            <a:pPr algn="r" rtl="1"/>
            <a:r>
              <a:rPr lang="ar-DZ" dirty="0"/>
              <a:t>البنية ثابتة بين الأبيض و الأسود تتمثل في تغيير حجم العناصر المكونة للتضليل دون تغيير النسبة بين الأبيض و الأسود </a:t>
            </a:r>
            <a:r>
              <a:rPr lang="ar-DZ" dirty="0" err="1"/>
              <a:t>نتحصل</a:t>
            </a:r>
            <a:r>
              <a:rPr lang="ar-DZ" dirty="0"/>
              <a:t> عليها بالتكبير أو التصغير الفوتوغرافي فهي تمثل</a:t>
            </a:r>
            <a:r>
              <a:rPr lang="ar-DZ" b="1" dirty="0"/>
              <a:t> النوعية</a:t>
            </a:r>
            <a:r>
              <a:rPr lang="ar-DZ" dirty="0"/>
              <a:t> بالدرجة الأولى و كذلك </a:t>
            </a:r>
            <a:r>
              <a:rPr lang="ar-DZ" b="1" dirty="0" err="1"/>
              <a:t>الترتيب </a:t>
            </a:r>
            <a:r>
              <a:rPr lang="ar-DZ" dirty="0" err="1"/>
              <a:t>.</a:t>
            </a:r>
            <a:endParaRPr lang="fr-FR" dirty="0"/>
          </a:p>
          <a:p>
            <a:pPr algn="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19.jpeg"/>
          <p:cNvPicPr/>
          <p:nvPr/>
        </p:nvPicPr>
        <p:blipFill>
          <a:blip r:embed="rId2" cstate="print"/>
          <a:stretch>
            <a:fillRect/>
          </a:stretch>
        </p:blipFill>
        <p:spPr>
          <a:xfrm>
            <a:off x="1043608" y="332656"/>
            <a:ext cx="6912768" cy="5184575"/>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cstate="print"/>
          <a:srcRect/>
          <a:stretch>
            <a:fillRect/>
          </a:stretch>
        </p:blipFill>
        <p:spPr bwMode="auto">
          <a:xfrm>
            <a:off x="755576" y="404664"/>
            <a:ext cx="7704856"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b="1" dirty="0"/>
              <a:t>التطور التاريخي للخرائط</a:t>
            </a:r>
            <a:endParaRPr lang="fr-FR" dirty="0"/>
          </a:p>
        </p:txBody>
      </p:sp>
      <p:sp>
        <p:nvSpPr>
          <p:cNvPr id="3" name="Espace réservé du contenu 2"/>
          <p:cNvSpPr>
            <a:spLocks noGrp="1"/>
          </p:cNvSpPr>
          <p:nvPr>
            <p:ph sz="half" idx="1"/>
          </p:nvPr>
        </p:nvSpPr>
        <p:spPr>
          <a:xfrm>
            <a:off x="395536" y="1196752"/>
            <a:ext cx="4038600" cy="1684783"/>
          </a:xfrm>
        </p:spPr>
        <p:txBody>
          <a:bodyPr>
            <a:normAutofit/>
          </a:bodyPr>
          <a:lstStyle/>
          <a:p>
            <a:pPr algn="r" rtl="1"/>
            <a:r>
              <a:rPr lang="ar-SA" sz="1600" b="1" dirty="0">
                <a:cs typeface="+mj-cs"/>
              </a:rPr>
              <a:t>الخرائط المصرية</a:t>
            </a:r>
            <a:r>
              <a:rPr lang="fr-FR" sz="1600" b="1" dirty="0">
                <a:cs typeface="+mj-cs"/>
              </a:rPr>
              <a:t>:  </a:t>
            </a:r>
          </a:p>
          <a:p>
            <a:pPr algn="r" rtl="1"/>
            <a:r>
              <a:rPr lang="ar-SA" sz="1600" b="1" dirty="0">
                <a:cs typeface="+mj-cs"/>
              </a:rPr>
              <a:t>شهدت تطورا تمثل في رسم الخريطة على </a:t>
            </a:r>
            <a:r>
              <a:rPr lang="ar-SA" sz="1600" b="1" dirty="0" err="1">
                <a:cs typeface="+mj-cs"/>
              </a:rPr>
              <a:t>ورر</a:t>
            </a:r>
            <a:r>
              <a:rPr lang="ar-SA" sz="1600" b="1" dirty="0">
                <a:cs typeface="+mj-cs"/>
              </a:rPr>
              <a:t> البردي بدلا عن الطين، وتعد بذلك أول الخرائط الورقية</a:t>
            </a:r>
            <a:endParaRPr lang="fr-FR" sz="1600" b="1" dirty="0">
              <a:cs typeface="+mj-cs"/>
            </a:endParaRPr>
          </a:p>
        </p:txBody>
      </p:sp>
      <p:sp>
        <p:nvSpPr>
          <p:cNvPr id="4" name="Espace réservé du contenu 3"/>
          <p:cNvSpPr>
            <a:spLocks noGrp="1"/>
          </p:cNvSpPr>
          <p:nvPr>
            <p:ph sz="half" idx="2"/>
          </p:nvPr>
        </p:nvSpPr>
        <p:spPr>
          <a:xfrm>
            <a:off x="4644008" y="1268760"/>
            <a:ext cx="4038600" cy="2404863"/>
          </a:xfrm>
        </p:spPr>
        <p:txBody>
          <a:bodyPr>
            <a:normAutofit/>
          </a:bodyPr>
          <a:lstStyle/>
          <a:p>
            <a:pPr lvl="1" algn="r" rtl="1"/>
            <a:r>
              <a:rPr lang="ar-SA" sz="1600" b="1" dirty="0">
                <a:cs typeface="+mj-cs"/>
              </a:rPr>
              <a:t>الخريطة البابلية</a:t>
            </a:r>
            <a:r>
              <a:rPr lang="fr-FR" sz="1600" b="1" dirty="0">
                <a:cs typeface="+mj-cs"/>
              </a:rPr>
              <a:t>: </a:t>
            </a:r>
          </a:p>
          <a:p>
            <a:pPr algn="r" rtl="1"/>
            <a:r>
              <a:rPr lang="ar-SA" sz="1600" b="1" dirty="0">
                <a:cs typeface="+mj-cs"/>
              </a:rPr>
              <a:t>تعود أقدم الخرائط المعروفة إلى الحضارة البابلية في </a:t>
            </a:r>
            <a:r>
              <a:rPr lang="ar-SA" sz="1600" b="1" dirty="0" err="1">
                <a:cs typeface="+mj-cs"/>
              </a:rPr>
              <a:t>العرار</a:t>
            </a:r>
            <a:r>
              <a:rPr lang="ar-SA" sz="1600" b="1" dirty="0">
                <a:cs typeface="+mj-cs"/>
              </a:rPr>
              <a:t>، يرجع تاريخها إلى سنة</a:t>
            </a:r>
            <a:r>
              <a:rPr lang="fr-FR" sz="1600" b="1" dirty="0">
                <a:cs typeface="+mj-cs"/>
              </a:rPr>
              <a:t> 2500 </a:t>
            </a:r>
            <a:r>
              <a:rPr lang="ar-SA" sz="1600" b="1" dirty="0">
                <a:cs typeface="+mj-cs"/>
              </a:rPr>
              <a:t>ق</a:t>
            </a:r>
            <a:r>
              <a:rPr lang="fr-FR" sz="1600" b="1" dirty="0">
                <a:cs typeface="+mj-cs"/>
              </a:rPr>
              <a:t>.</a:t>
            </a:r>
            <a:r>
              <a:rPr lang="ar-SA" sz="1600" b="1" dirty="0">
                <a:cs typeface="+mj-cs"/>
              </a:rPr>
              <a:t>م، ممثلة في الخريطة المنقوشة على الصلصال المعروفة بلوحة </a:t>
            </a:r>
            <a:r>
              <a:rPr lang="ar-SA" sz="1600" b="1" dirty="0" err="1">
                <a:cs typeface="+mj-cs"/>
              </a:rPr>
              <a:t>جاسور</a:t>
            </a:r>
            <a:r>
              <a:rPr lang="ar-SA" sz="1600" b="1" dirty="0">
                <a:cs typeface="+mj-cs"/>
              </a:rPr>
              <a:t> التي تم اكتشافها في مدينة </a:t>
            </a:r>
            <a:r>
              <a:rPr lang="ar-SA" sz="1600" b="1" dirty="0" err="1">
                <a:cs typeface="+mj-cs"/>
              </a:rPr>
              <a:t>جاسور</a:t>
            </a:r>
            <a:r>
              <a:rPr lang="ar-SA" sz="1600" b="1" dirty="0">
                <a:cs typeface="+mj-cs"/>
              </a:rPr>
              <a:t> شمال بابل </a:t>
            </a:r>
            <a:r>
              <a:rPr lang="ar-SA" sz="1600" b="1" dirty="0" err="1">
                <a:cs typeface="+mj-cs"/>
              </a:rPr>
              <a:t>سنة .</a:t>
            </a:r>
            <a:r>
              <a:rPr lang="fr-FR" sz="1600" b="1" dirty="0">
                <a:cs typeface="+mj-cs"/>
              </a:rPr>
              <a:t> 1930</a:t>
            </a:r>
            <a:r>
              <a:rPr lang="ar-SA" sz="1600" b="1" dirty="0" err="1">
                <a:cs typeface="+mj-cs"/>
              </a:rPr>
              <a:t>.</a:t>
            </a:r>
            <a:r>
              <a:rPr lang="ar-SA" sz="1600" b="1" dirty="0">
                <a:cs typeface="+mj-cs"/>
              </a:rPr>
              <a:t> </a:t>
            </a:r>
            <a:endParaRPr lang="fr-FR" sz="1600" b="1" dirty="0">
              <a:cs typeface="+mj-cs"/>
            </a:endParaRPr>
          </a:p>
          <a:p>
            <a:pPr algn="r" rtl="1"/>
            <a:endParaRPr lang="fr-FR" sz="1600" b="1" dirty="0">
              <a:cs typeface="+mj-cs"/>
            </a:endParaRPr>
          </a:p>
        </p:txBody>
      </p:sp>
      <p:sp>
        <p:nvSpPr>
          <p:cNvPr id="5" name="ZoneTexte 4"/>
          <p:cNvSpPr txBox="1"/>
          <p:nvPr/>
        </p:nvSpPr>
        <p:spPr>
          <a:xfrm>
            <a:off x="251520" y="2276872"/>
            <a:ext cx="3960440" cy="1354217"/>
          </a:xfrm>
          <a:prstGeom prst="rect">
            <a:avLst/>
          </a:prstGeom>
          <a:noFill/>
        </p:spPr>
        <p:txBody>
          <a:bodyPr wrap="square" rtlCol="0">
            <a:spAutoFit/>
          </a:bodyPr>
          <a:lstStyle/>
          <a:p>
            <a:pPr algn="r" rtl="1"/>
            <a:r>
              <a:rPr lang="ar-SA" sz="1600" b="1" dirty="0">
                <a:cs typeface="+mj-cs"/>
              </a:rPr>
              <a:t>2  الخرائط الصينية </a:t>
            </a:r>
            <a:r>
              <a:rPr lang="ar-SA" sz="1600" b="1" dirty="0" err="1">
                <a:cs typeface="+mj-cs"/>
              </a:rPr>
              <a:t>والاغريقية</a:t>
            </a:r>
            <a:r>
              <a:rPr lang="fr-FR" sz="1600" b="1" dirty="0">
                <a:cs typeface="+mj-cs"/>
              </a:rPr>
              <a:t>: </a:t>
            </a:r>
          </a:p>
          <a:p>
            <a:pPr algn="r" rtl="1"/>
            <a:r>
              <a:rPr lang="ar-SA" sz="1600" b="1" dirty="0">
                <a:cs typeface="+mj-cs"/>
              </a:rPr>
              <a:t>يرجع الفضل للصينيين في تصميم أول شبكة للإحداثيات الأفقية  والرأسية، في حين يعد الإغريق أو من قسم الأرض إلى خطوط الطول والعرض</a:t>
            </a:r>
            <a:r>
              <a:rPr lang="fr-FR" sz="1600" b="1" dirty="0">
                <a:cs typeface="+mj-cs"/>
              </a:rPr>
              <a:t>.</a:t>
            </a:r>
          </a:p>
          <a:p>
            <a:endParaRPr lang="fr-FR" sz="1600" b="1" dirty="0">
              <a:cs typeface="+mj-cs"/>
            </a:endParaRPr>
          </a:p>
        </p:txBody>
      </p:sp>
      <p:sp>
        <p:nvSpPr>
          <p:cNvPr id="7" name="ZoneTexte 6"/>
          <p:cNvSpPr txBox="1"/>
          <p:nvPr/>
        </p:nvSpPr>
        <p:spPr>
          <a:xfrm>
            <a:off x="683568" y="3356992"/>
            <a:ext cx="7920880" cy="2585323"/>
          </a:xfrm>
          <a:prstGeom prst="rect">
            <a:avLst/>
          </a:prstGeom>
          <a:noFill/>
        </p:spPr>
        <p:txBody>
          <a:bodyPr wrap="square" rtlCol="0">
            <a:spAutoFit/>
          </a:bodyPr>
          <a:lstStyle/>
          <a:p>
            <a:pPr algn="r" rtl="1"/>
            <a:r>
              <a:rPr lang="ar-SA" sz="1600" b="1" dirty="0">
                <a:cs typeface="+mj-cs"/>
              </a:rPr>
              <a:t>خرائط الحضارة الإسلامية</a:t>
            </a:r>
            <a:r>
              <a:rPr lang="fr-FR" sz="1600" b="1" dirty="0">
                <a:cs typeface="+mj-cs"/>
              </a:rPr>
              <a:t>: </a:t>
            </a:r>
          </a:p>
          <a:p>
            <a:pPr algn="r" rtl="1"/>
            <a:r>
              <a:rPr lang="ar-SA" sz="1600" b="1" dirty="0">
                <a:cs typeface="+mj-cs"/>
              </a:rPr>
              <a:t>كان العلماء المسلمون روادا في علم الخرائط، حيث أعادوا وصقلوا</a:t>
            </a:r>
            <a:r>
              <a:rPr lang="fr-FR" sz="1600" b="1" dirty="0">
                <a:cs typeface="+mj-cs"/>
              </a:rPr>
              <a:t> -</a:t>
            </a:r>
            <a:r>
              <a:rPr lang="ar-SA" sz="1600" b="1" dirty="0">
                <a:cs typeface="+mj-cs"/>
              </a:rPr>
              <a:t>صياغة الخرائط الإغريقية بقالب علمي عربي خاص وصححوا العديد من المفاهيم، وأضافوا أفكار جديدة لم يسبقهم إليها أحد من قبل.</a:t>
            </a:r>
            <a:endParaRPr lang="fr-FR" sz="1600" b="1" dirty="0">
              <a:cs typeface="+mj-cs"/>
            </a:endParaRPr>
          </a:p>
          <a:p>
            <a:pPr algn="r" rtl="1"/>
            <a:r>
              <a:rPr lang="ar-SA" sz="1600" b="1" dirty="0" err="1">
                <a:cs typeface="+mj-cs"/>
              </a:rPr>
              <a:t>5.</a:t>
            </a:r>
            <a:r>
              <a:rPr lang="ar-SA" sz="1600" b="1" dirty="0">
                <a:cs typeface="+mj-cs"/>
              </a:rPr>
              <a:t> خرائط عصر النهضة</a:t>
            </a:r>
            <a:r>
              <a:rPr lang="fr-FR" sz="1600" b="1" dirty="0">
                <a:cs typeface="+mj-cs"/>
              </a:rPr>
              <a:t>: </a:t>
            </a:r>
          </a:p>
          <a:p>
            <a:pPr algn="r" rtl="1"/>
            <a:r>
              <a:rPr lang="ar-SA" sz="1600" b="1" dirty="0">
                <a:cs typeface="+mj-cs"/>
              </a:rPr>
              <a:t>ساعد اكتشاف العالم الجديد وتطور الملاحة وانتشار استخدام البوصلة</a:t>
            </a:r>
            <a:r>
              <a:rPr lang="fr-FR" sz="1600" b="1" dirty="0">
                <a:cs typeface="+mj-cs"/>
              </a:rPr>
              <a:t> - </a:t>
            </a:r>
            <a:r>
              <a:rPr lang="ar-SA" sz="1600" b="1" dirty="0">
                <a:cs typeface="+mj-cs"/>
              </a:rPr>
              <a:t>بالإضافة إلى الرحلات الاستكشافية على تطور علم الجغرافيا مما انسحب على علم الخرائط الذي وصل إلى قمة تطوره في عصر النهضة.</a:t>
            </a:r>
            <a:endParaRPr lang="fr-FR" sz="1600" b="1" dirty="0">
              <a:cs typeface="+mj-cs"/>
            </a:endParaRPr>
          </a:p>
          <a:p>
            <a:pPr algn="r" rtl="1"/>
            <a:r>
              <a:rPr lang="ar-SA" sz="1600" b="1" dirty="0" err="1">
                <a:cs typeface="+mj-cs"/>
              </a:rPr>
              <a:t>6.</a:t>
            </a:r>
            <a:r>
              <a:rPr lang="ar-SA" sz="1600" b="1" dirty="0">
                <a:cs typeface="+mj-cs"/>
              </a:rPr>
              <a:t> خرائط العصر الحديث</a:t>
            </a:r>
            <a:r>
              <a:rPr lang="fr-FR" sz="1600" b="1" dirty="0">
                <a:cs typeface="+mj-cs"/>
              </a:rPr>
              <a:t>: </a:t>
            </a:r>
          </a:p>
          <a:p>
            <a:pPr algn="r" rtl="1"/>
            <a:r>
              <a:rPr lang="ar-SA" sz="1600" b="1" dirty="0">
                <a:cs typeface="+mj-cs"/>
              </a:rPr>
              <a:t>يؤرخ لتطورت صناعة الخرائط في صورتها الورقية بالفترة الزمنية الممتدة</a:t>
            </a:r>
            <a:r>
              <a:rPr lang="fr-FR" sz="1600" b="1" dirty="0">
                <a:cs typeface="+mj-cs"/>
              </a:rPr>
              <a:t> - </a:t>
            </a:r>
            <a:r>
              <a:rPr lang="ar-SA" sz="1600" b="1" dirty="0">
                <a:cs typeface="+mj-cs"/>
              </a:rPr>
              <a:t>من نهاية عصر النهضة حتى الحرب العالمية الثانية، التي كانت تغطي الجزء المعمور فقط من الأرض</a:t>
            </a:r>
            <a:r>
              <a:rPr lang="fr-FR" sz="1600" b="1" dirty="0">
                <a:cs typeface="+mj-cs"/>
              </a:rPr>
              <a:t>.</a:t>
            </a:r>
          </a:p>
          <a:p>
            <a:pPr algn="r"/>
            <a:endParaRPr lang="fr-FR" sz="1600" b="1" dirty="0">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836712"/>
          </a:xfrm>
        </p:spPr>
        <p:txBody>
          <a:bodyPr/>
          <a:lstStyle/>
          <a:p>
            <a:r>
              <a:rPr lang="ar-SA" b="1" dirty="0"/>
              <a:t> تصنیف الخرائط </a:t>
            </a:r>
            <a:endParaRPr lang="fr-FR" dirty="0"/>
          </a:p>
        </p:txBody>
      </p:sp>
      <p:sp>
        <p:nvSpPr>
          <p:cNvPr id="3" name="Espace réservé du texte 2"/>
          <p:cNvSpPr>
            <a:spLocks noGrp="1"/>
          </p:cNvSpPr>
          <p:nvPr>
            <p:ph type="body" idx="1"/>
          </p:nvPr>
        </p:nvSpPr>
        <p:spPr>
          <a:xfrm>
            <a:off x="5076056" y="2420888"/>
            <a:ext cx="4067944" cy="1368152"/>
          </a:xfrm>
        </p:spPr>
        <p:txBody>
          <a:bodyPr>
            <a:noAutofit/>
          </a:bodyPr>
          <a:lstStyle/>
          <a:p>
            <a:pPr algn="r"/>
            <a:r>
              <a:rPr lang="ar-DZ" sz="1400" dirty="0" smtClean="0"/>
              <a:t>ا</a:t>
            </a:r>
            <a:r>
              <a:rPr lang="fr-FR" sz="2200" dirty="0"/>
              <a:t>2. </a:t>
            </a:r>
            <a:r>
              <a:rPr lang="ar-DZ" sz="2200" dirty="0"/>
              <a:t>لتصنيف حسب المضمون </a:t>
            </a:r>
            <a:r>
              <a:rPr lang="ar-DZ" sz="2200" dirty="0" err="1"/>
              <a:t>الجغرافي </a:t>
            </a:r>
            <a:r>
              <a:rPr lang="ar-DZ" sz="2200" dirty="0"/>
              <a:t>(المحتوى) حسب </a:t>
            </a:r>
            <a:r>
              <a:rPr lang="ar-SA" sz="2200" dirty="0"/>
              <a:t>طبيعة المعلومات او الغرض من </a:t>
            </a:r>
            <a:r>
              <a:rPr lang="ar-SA" sz="2200" dirty="0" err="1"/>
              <a:t>الخريطة </a:t>
            </a:r>
            <a:r>
              <a:rPr lang="ar-SA" sz="2200" dirty="0"/>
              <a:t>(الخرائط العامة والخرائط الخاصة</a:t>
            </a:r>
            <a:endParaRPr lang="fr-FR" sz="2200" dirty="0"/>
          </a:p>
        </p:txBody>
      </p:sp>
      <p:sp>
        <p:nvSpPr>
          <p:cNvPr id="4" name="Espace réservé du contenu 3"/>
          <p:cNvSpPr>
            <a:spLocks noGrp="1"/>
          </p:cNvSpPr>
          <p:nvPr>
            <p:ph sz="half" idx="2"/>
          </p:nvPr>
        </p:nvSpPr>
        <p:spPr>
          <a:xfrm>
            <a:off x="457200" y="2174875"/>
            <a:ext cx="4618856" cy="3951288"/>
          </a:xfrm>
        </p:spPr>
        <p:txBody>
          <a:bodyPr>
            <a:normAutofit lnSpcReduction="10000"/>
          </a:bodyPr>
          <a:lstStyle/>
          <a:p>
            <a:pPr lvl="0" algn="r" rtl="1"/>
            <a:r>
              <a:rPr lang="ar-SA" dirty="0"/>
              <a:t>الخرائط الطبيعية:</a:t>
            </a:r>
            <a:r>
              <a:rPr lang="ar-DZ" dirty="0"/>
              <a:t>  </a:t>
            </a:r>
            <a:r>
              <a:rPr lang="ar-SA" dirty="0"/>
              <a:t>الخرائط الجيولوجية، خرائط التضاريس،خرائط الطقس و المناخ، خريطة الأقاليم النباتية خرائط التربة خريطة </a:t>
            </a:r>
            <a:r>
              <a:rPr lang="ar-SA" dirty="0" err="1"/>
              <a:t>المزارد</a:t>
            </a:r>
            <a:r>
              <a:rPr lang="ar-SA" dirty="0"/>
              <a:t> </a:t>
            </a:r>
            <a:r>
              <a:rPr lang="ar-SA" dirty="0" err="1"/>
              <a:t>المائية .</a:t>
            </a:r>
            <a:endParaRPr lang="fr-FR" dirty="0"/>
          </a:p>
          <a:p>
            <a:pPr algn="r"/>
            <a:r>
              <a:rPr lang="ar-SA" dirty="0"/>
              <a:t>الخرائط البشرية: خرائط السكان، خرائط استخدام الأرض، خرائط التوزيعات الجغرافية البشرية،خرائط المواصلات وتوزیع المدن والنباتات </a:t>
            </a:r>
            <a:r>
              <a:rPr lang="ar-SA" dirty="0" err="1"/>
              <a:t>المزروعة.</a:t>
            </a:r>
            <a:r>
              <a:rPr lang="ar-SA" dirty="0"/>
              <a:t> خرائط التقسیمات السیاسیة و الادارية، كخرائط التوزیعات المختلفة سواء كانت توزیعات اقتصادیة أو اجتماعیة</a:t>
            </a:r>
            <a:endParaRPr lang="fr-FR" dirty="0"/>
          </a:p>
        </p:txBody>
      </p:sp>
      <p:sp>
        <p:nvSpPr>
          <p:cNvPr id="5" name="Espace réservé du texte 4"/>
          <p:cNvSpPr>
            <a:spLocks noGrp="1"/>
          </p:cNvSpPr>
          <p:nvPr>
            <p:ph type="body" sz="quarter" idx="3"/>
          </p:nvPr>
        </p:nvSpPr>
        <p:spPr>
          <a:xfrm>
            <a:off x="4932040" y="980728"/>
            <a:ext cx="4041775" cy="639762"/>
          </a:xfrm>
        </p:spPr>
        <p:txBody>
          <a:bodyPr/>
          <a:lstStyle/>
          <a:p>
            <a:pPr algn="r" rtl="1"/>
            <a:r>
              <a:rPr lang="fr-FR" dirty="0" smtClean="0"/>
              <a:t>1.</a:t>
            </a:r>
            <a:r>
              <a:rPr lang="ar-SA" dirty="0" smtClean="0"/>
              <a:t>على </a:t>
            </a:r>
            <a:r>
              <a:rPr lang="ar-SA" dirty="0"/>
              <a:t>اساس مقياس الرسم </a:t>
            </a:r>
            <a:endParaRPr lang="fr-FR" dirty="0"/>
          </a:p>
        </p:txBody>
      </p:sp>
      <p:sp>
        <p:nvSpPr>
          <p:cNvPr id="6" name="Espace réservé du contenu 5"/>
          <p:cNvSpPr>
            <a:spLocks noGrp="1"/>
          </p:cNvSpPr>
          <p:nvPr>
            <p:ph sz="quarter" idx="4"/>
          </p:nvPr>
        </p:nvSpPr>
        <p:spPr>
          <a:xfrm>
            <a:off x="1259632" y="764704"/>
            <a:ext cx="4041775" cy="1440160"/>
          </a:xfrm>
        </p:spPr>
        <p:txBody>
          <a:bodyPr/>
          <a:lstStyle/>
          <a:p>
            <a:pPr algn="r" rtl="1"/>
            <a:r>
              <a:rPr lang="ar-DZ" b="1" dirty="0"/>
              <a:t>الخرائط صغيرة </a:t>
            </a:r>
            <a:r>
              <a:rPr lang="ar-DZ" b="1" dirty="0" smtClean="0"/>
              <a:t>المقياس</a:t>
            </a:r>
            <a:endParaRPr lang="fr-FR" b="1" dirty="0" smtClean="0"/>
          </a:p>
          <a:p>
            <a:pPr algn="r" rtl="1"/>
            <a:r>
              <a:rPr lang="ar-DZ" b="1" dirty="0"/>
              <a:t>الخرائط متوسطة </a:t>
            </a:r>
            <a:r>
              <a:rPr lang="ar-DZ" b="1" dirty="0" smtClean="0"/>
              <a:t>المقياس</a:t>
            </a:r>
            <a:endParaRPr lang="fr-FR" b="1" dirty="0" smtClean="0"/>
          </a:p>
          <a:p>
            <a:pPr algn="r" rtl="1"/>
            <a:r>
              <a:rPr lang="ar-DZ" b="1" dirty="0"/>
              <a:t>الخرائط كبيرة المقياس</a:t>
            </a:r>
            <a:r>
              <a:rPr lang="ar-DZ" b="1" dirty="0" smtClean="0"/>
              <a:t>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7544" y="548680"/>
            <a:ext cx="4040188" cy="4743376"/>
          </a:xfrm>
        </p:spPr>
        <p:txBody>
          <a:bodyPr>
            <a:normAutofit fontScale="92500" lnSpcReduction="10000"/>
          </a:bodyPr>
          <a:lstStyle/>
          <a:p>
            <a:pPr lvl="0" algn="r" rtl="1"/>
            <a:r>
              <a:rPr lang="ar-DZ" b="1" dirty="0"/>
              <a:t>الخرائط </a:t>
            </a:r>
            <a:r>
              <a:rPr lang="ar-DZ" b="1" dirty="0" err="1"/>
              <a:t>الموضوعية:</a:t>
            </a:r>
            <a:r>
              <a:rPr lang="ar-DZ" b="1" dirty="0"/>
              <a:t>  </a:t>
            </a:r>
            <a:r>
              <a:rPr lang="fr-FR" b="1" dirty="0"/>
              <a:t> Les Cartes Thématiques </a:t>
            </a:r>
            <a:endParaRPr lang="fr-FR" dirty="0"/>
          </a:p>
          <a:p>
            <a:pPr algn="r" rtl="1"/>
            <a:r>
              <a:rPr lang="ar-DZ" dirty="0"/>
              <a:t>و تسمى أيضا </a:t>
            </a:r>
            <a:r>
              <a:rPr lang="ar-DZ" b="1" dirty="0"/>
              <a:t>بخرائط </a:t>
            </a:r>
            <a:r>
              <a:rPr lang="ar-DZ" b="1" dirty="0" err="1"/>
              <a:t>التوزيعات </a:t>
            </a:r>
            <a:r>
              <a:rPr lang="ar-DZ" dirty="0"/>
              <a:t>:  تعرف بأنها الخرائط التي توضح أو ترسم ظاهرات لها وجود وحيز مكاني على الأرض </a:t>
            </a:r>
            <a:r>
              <a:rPr lang="ar-DZ" dirty="0" err="1"/>
              <a:t>واحصاءات</a:t>
            </a:r>
            <a:r>
              <a:rPr lang="ar-DZ" dirty="0"/>
              <a:t> خاصة بهذا الحيز المكاني وبناءً عليه توضح التوزيع الخاص بالبيانات على الأرض:</a:t>
            </a:r>
            <a:r>
              <a:rPr lang="ar-DZ" b="1" dirty="0"/>
              <a:t> </a:t>
            </a:r>
            <a:r>
              <a:rPr lang="ar-DZ" dirty="0"/>
              <a:t> و تهتم بتوزيع ظاهرة أو ظواهر معينة في مجال أو منطقة معينة و تعتمد خاصة على </a:t>
            </a:r>
            <a:r>
              <a:rPr lang="ar-DZ" dirty="0" err="1"/>
              <a:t>الإحصائيات.</a:t>
            </a:r>
            <a:r>
              <a:rPr lang="ar-DZ" dirty="0"/>
              <a:t> إن فكرة الخريطة </a:t>
            </a:r>
            <a:r>
              <a:rPr lang="ar-DZ" dirty="0" err="1"/>
              <a:t>المواضيعية</a:t>
            </a:r>
            <a:r>
              <a:rPr lang="ar-DZ" dirty="0"/>
              <a:t> حديثة وتعود إلى الخمسينيات من القرن الماضي </a:t>
            </a:r>
            <a:r>
              <a:rPr lang="ar-SA" b="1" dirty="0"/>
              <a:t>وقد أصبح مصطلح الخرائط الموضوعية هو الأكثر قبول.</a:t>
            </a:r>
            <a:endParaRPr lang="fr-FR" dirty="0"/>
          </a:p>
          <a:p>
            <a:pPr algn="r"/>
            <a:endParaRPr lang="fr-FR" dirty="0"/>
          </a:p>
        </p:txBody>
      </p:sp>
      <p:sp>
        <p:nvSpPr>
          <p:cNvPr id="5" name="Espace réservé du texte 4"/>
          <p:cNvSpPr>
            <a:spLocks noGrp="1"/>
          </p:cNvSpPr>
          <p:nvPr>
            <p:ph type="body" sz="quarter" idx="3"/>
          </p:nvPr>
        </p:nvSpPr>
        <p:spPr>
          <a:xfrm>
            <a:off x="4788024" y="404664"/>
            <a:ext cx="4041775" cy="639762"/>
          </a:xfrm>
        </p:spPr>
        <p:txBody>
          <a:bodyPr>
            <a:normAutofit fontScale="92500"/>
          </a:bodyPr>
          <a:lstStyle/>
          <a:p>
            <a:r>
              <a:rPr lang="fr-FR" dirty="0" smtClean="0"/>
              <a:t>2. </a:t>
            </a:r>
            <a:r>
              <a:rPr lang="ar-DZ" dirty="0" smtClean="0"/>
              <a:t>حسب  </a:t>
            </a:r>
            <a:r>
              <a:rPr lang="ar-DZ" dirty="0"/>
              <a:t>المقياس و </a:t>
            </a:r>
            <a:r>
              <a:rPr lang="ar-DZ" dirty="0" err="1"/>
              <a:t>المحتوى (</a:t>
            </a:r>
            <a:r>
              <a:rPr lang="ar-SA" dirty="0"/>
              <a:t> الوظيفي</a:t>
            </a:r>
            <a:endParaRPr lang="fr-FR" dirty="0"/>
          </a:p>
        </p:txBody>
      </p:sp>
      <p:sp>
        <p:nvSpPr>
          <p:cNvPr id="6" name="Espace réservé du contenu 5"/>
          <p:cNvSpPr>
            <a:spLocks noGrp="1"/>
          </p:cNvSpPr>
          <p:nvPr>
            <p:ph sz="quarter" idx="4"/>
          </p:nvPr>
        </p:nvSpPr>
        <p:spPr>
          <a:xfrm>
            <a:off x="4716016" y="1052736"/>
            <a:ext cx="4041775" cy="3951288"/>
          </a:xfrm>
        </p:spPr>
        <p:txBody>
          <a:bodyPr/>
          <a:lstStyle/>
          <a:p>
            <a:pPr algn="r"/>
            <a:r>
              <a:rPr lang="ar-DZ" b="1" dirty="0"/>
              <a:t>الخريطة </a:t>
            </a:r>
            <a:r>
              <a:rPr lang="ar-DZ" b="1" dirty="0" smtClean="0"/>
              <a:t>الطبوغرافية</a:t>
            </a:r>
            <a:r>
              <a:rPr lang="fr-FR" b="1" dirty="0" smtClean="0"/>
              <a:t> </a:t>
            </a:r>
            <a:r>
              <a:rPr lang="ar-SA" dirty="0"/>
              <a:t>تمثل الخرائط الطبوغرافية العناصر الرئيسية للمناظر الطبيعية، سواء كانت مادية أو </a:t>
            </a:r>
            <a:r>
              <a:rPr lang="ar-SA" dirty="0" err="1"/>
              <a:t>بشرية:</a:t>
            </a:r>
            <a:r>
              <a:rPr lang="ar-SA" dirty="0"/>
              <a:t> </a:t>
            </a:r>
            <a:r>
              <a:rPr lang="ar-DZ" dirty="0"/>
              <a:t>كالتضاريس</a:t>
            </a:r>
            <a:r>
              <a:rPr lang="ar-DZ" b="1" dirty="0"/>
              <a:t> </a:t>
            </a:r>
            <a:r>
              <a:rPr lang="ar-DZ" dirty="0"/>
              <a:t>الشبكة </a:t>
            </a:r>
            <a:r>
              <a:rPr lang="ar-DZ" dirty="0" err="1"/>
              <a:t>المائية </a:t>
            </a:r>
            <a:r>
              <a:rPr lang="ar-DZ" dirty="0"/>
              <a:t>، </a:t>
            </a:r>
            <a:r>
              <a:rPr lang="ar-DZ" dirty="0" err="1"/>
              <a:t>الغابات،</a:t>
            </a:r>
            <a:r>
              <a:rPr lang="ar-DZ" dirty="0"/>
              <a:t>  </a:t>
            </a:r>
            <a:r>
              <a:rPr lang="ar-SA" dirty="0" err="1"/>
              <a:t>الهيدروغرافيا</a:t>
            </a:r>
            <a:r>
              <a:rPr lang="ar-SA" dirty="0"/>
              <a:t> البارزة، والغطاء النباتي، والمساحة المبنية، وطرق الاتصال،</a:t>
            </a:r>
            <a:r>
              <a:rPr lang="ar-DZ" dirty="0"/>
              <a:t> فهي صورة طبق الأصل لتنظيم و ترتيب المظاهر غلى سطح الأرض</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noAutofit/>
          </a:bodyPr>
          <a:lstStyle/>
          <a:p>
            <a:pPr rtl="1"/>
            <a:r>
              <a:rPr lang="ar-DZ" sz="2000" b="1" dirty="0"/>
              <a:t>محتويات </a:t>
            </a:r>
            <a:r>
              <a:rPr lang="ar-DZ" sz="2000" b="1" dirty="0" err="1"/>
              <a:t>الخريطة </a:t>
            </a:r>
            <a:r>
              <a:rPr lang="ar-DZ" sz="2000" b="1" dirty="0"/>
              <a:t>( </a:t>
            </a:r>
            <a:r>
              <a:rPr lang="ar-DZ" sz="1400" b="1" dirty="0"/>
              <a:t>العناصر</a:t>
            </a:r>
            <a:r>
              <a:rPr lang="ar-DZ" sz="2000" b="1" dirty="0"/>
              <a:t> المكونة للخريطة</a:t>
            </a:r>
            <a:r>
              <a:rPr lang="ar-DZ" sz="2000" b="1" dirty="0" err="1"/>
              <a:t>)</a:t>
            </a:r>
            <a:r>
              <a:rPr lang="ar-DZ" sz="2000" b="1" dirty="0"/>
              <a:t> </a:t>
            </a:r>
            <a:r>
              <a:rPr lang="fr-FR" sz="2000" dirty="0"/>
              <a:t/>
            </a:r>
            <a:br>
              <a:rPr lang="fr-FR" sz="2000" dirty="0"/>
            </a:br>
            <a:r>
              <a:rPr lang="fr-FR" sz="2000" b="1" dirty="0"/>
              <a:t>Les éléments de la carte</a:t>
            </a:r>
            <a:r>
              <a:rPr lang="fr-FR" sz="2000" dirty="0"/>
              <a:t/>
            </a:r>
            <a:br>
              <a:rPr lang="fr-FR" sz="2000" dirty="0"/>
            </a:br>
            <a:endParaRPr lang="fr-FR" sz="2000" dirty="0"/>
          </a:p>
        </p:txBody>
      </p:sp>
      <p:sp>
        <p:nvSpPr>
          <p:cNvPr id="3" name="Espace réservé du texte 2"/>
          <p:cNvSpPr>
            <a:spLocks noGrp="1"/>
          </p:cNvSpPr>
          <p:nvPr>
            <p:ph type="body" idx="1"/>
          </p:nvPr>
        </p:nvSpPr>
        <p:spPr>
          <a:xfrm>
            <a:off x="251520" y="908720"/>
            <a:ext cx="4040188" cy="639762"/>
          </a:xfrm>
        </p:spPr>
        <p:txBody>
          <a:bodyPr/>
          <a:lstStyle/>
          <a:p>
            <a:pPr algn="r"/>
            <a:r>
              <a:rPr lang="ar-DZ" dirty="0"/>
              <a:t>مفتاح الخريطة</a:t>
            </a:r>
            <a:endParaRPr lang="fr-FR" dirty="0"/>
          </a:p>
        </p:txBody>
      </p:sp>
      <p:sp>
        <p:nvSpPr>
          <p:cNvPr id="4" name="Espace réservé du contenu 3"/>
          <p:cNvSpPr>
            <a:spLocks noGrp="1"/>
          </p:cNvSpPr>
          <p:nvPr>
            <p:ph sz="half" idx="2"/>
          </p:nvPr>
        </p:nvSpPr>
        <p:spPr>
          <a:xfrm>
            <a:off x="179512" y="1484785"/>
            <a:ext cx="4464496" cy="1224136"/>
          </a:xfrm>
        </p:spPr>
        <p:txBody>
          <a:bodyPr/>
          <a:lstStyle/>
          <a:p>
            <a:pPr algn="r"/>
            <a:r>
              <a:rPr lang="ar-DZ" dirty="0"/>
              <a:t>يبين و يفسر ما تحتوي عليه الخريطة و هو ضروري لفهم </a:t>
            </a:r>
            <a:r>
              <a:rPr lang="ar-SA" dirty="0"/>
              <a:t>تمثيل المظاهر الجغرافية يتطلب طريقة رسم خاصة.</a:t>
            </a:r>
            <a:endParaRPr lang="fr-FR" dirty="0"/>
          </a:p>
        </p:txBody>
      </p:sp>
      <p:sp>
        <p:nvSpPr>
          <p:cNvPr id="5" name="Espace réservé du texte 4"/>
          <p:cNvSpPr>
            <a:spLocks noGrp="1"/>
          </p:cNvSpPr>
          <p:nvPr>
            <p:ph type="body" sz="quarter" idx="3"/>
          </p:nvPr>
        </p:nvSpPr>
        <p:spPr>
          <a:xfrm>
            <a:off x="4716016" y="908720"/>
            <a:ext cx="4041775" cy="639762"/>
          </a:xfrm>
        </p:spPr>
        <p:txBody>
          <a:bodyPr/>
          <a:lstStyle/>
          <a:p>
            <a:pPr algn="r"/>
            <a:r>
              <a:rPr lang="ar-DZ" dirty="0"/>
              <a:t>تحديد عنوان الخريطة </a:t>
            </a:r>
            <a:endParaRPr lang="fr-FR" dirty="0"/>
          </a:p>
        </p:txBody>
      </p:sp>
      <p:sp>
        <p:nvSpPr>
          <p:cNvPr id="6" name="Espace réservé du contenu 5"/>
          <p:cNvSpPr>
            <a:spLocks noGrp="1"/>
          </p:cNvSpPr>
          <p:nvPr>
            <p:ph sz="quarter" idx="4"/>
          </p:nvPr>
        </p:nvSpPr>
        <p:spPr>
          <a:xfrm>
            <a:off x="4716016" y="1556792"/>
            <a:ext cx="4041775" cy="3951288"/>
          </a:xfrm>
        </p:spPr>
        <p:txBody>
          <a:bodyPr/>
          <a:lstStyle/>
          <a:p>
            <a:r>
              <a:rPr lang="ar-DZ" dirty="0"/>
              <a:t>هو بطاقة تعريف الخريطة</a:t>
            </a:r>
            <a:r>
              <a:rPr lang="ar-SA" dirty="0"/>
              <a:t>, و الغرض او الموضوع المعالج  الذي من اجله رسمت الخريطة على مجال الدراسة،</a:t>
            </a:r>
            <a:r>
              <a:rPr lang="ar-DZ" dirty="0"/>
              <a:t>  بحيث تعرفنا على محتوى الخريطة و يبين لنا موضوعها و خاصة المعلومات الأساسية الممثلة</a:t>
            </a:r>
            <a:endParaRPr lang="fr-FR" dirty="0"/>
          </a:p>
        </p:txBody>
      </p:sp>
      <p:sp>
        <p:nvSpPr>
          <p:cNvPr id="8" name="ZoneTexte 7"/>
          <p:cNvSpPr txBox="1"/>
          <p:nvPr/>
        </p:nvSpPr>
        <p:spPr>
          <a:xfrm>
            <a:off x="395536" y="2780928"/>
            <a:ext cx="3960440" cy="923330"/>
          </a:xfrm>
          <a:prstGeom prst="rect">
            <a:avLst/>
          </a:prstGeom>
          <a:noFill/>
        </p:spPr>
        <p:txBody>
          <a:bodyPr wrap="square" rtlCol="0">
            <a:spAutoFit/>
          </a:bodyPr>
          <a:lstStyle/>
          <a:p>
            <a:pPr algn="r" rtl="1"/>
            <a:r>
              <a:rPr lang="ar-DZ" b="1" dirty="0"/>
              <a:t>المقياس </a:t>
            </a:r>
            <a:r>
              <a:rPr lang="fr-FR" b="1" dirty="0"/>
              <a:t>:</a:t>
            </a:r>
            <a:endParaRPr lang="fr-FR" dirty="0"/>
          </a:p>
          <a:p>
            <a:pPr algn="r"/>
            <a:r>
              <a:rPr lang="ar-DZ" dirty="0"/>
              <a:t>هو النسبة التي تمثل الأبعاد على الطبيعة من على </a:t>
            </a:r>
            <a:r>
              <a:rPr lang="ar-DZ" dirty="0" err="1"/>
              <a:t>الخريطة.</a:t>
            </a:r>
            <a:r>
              <a:rPr lang="ar-DZ" dirty="0"/>
              <a:t> و منه مقياس عددي و </a:t>
            </a:r>
            <a:r>
              <a:rPr lang="ar-DZ" dirty="0" err="1"/>
              <a:t>خطي .</a:t>
            </a:r>
            <a:endParaRPr lang="fr-FR" dirty="0"/>
          </a:p>
        </p:txBody>
      </p:sp>
      <p:sp>
        <p:nvSpPr>
          <p:cNvPr id="11" name="ZoneTexte 10"/>
          <p:cNvSpPr txBox="1"/>
          <p:nvPr/>
        </p:nvSpPr>
        <p:spPr>
          <a:xfrm>
            <a:off x="5148064" y="3933056"/>
            <a:ext cx="3528392" cy="1785104"/>
          </a:xfrm>
          <a:prstGeom prst="rect">
            <a:avLst/>
          </a:prstGeom>
          <a:noFill/>
        </p:spPr>
        <p:txBody>
          <a:bodyPr wrap="square" rtlCol="0">
            <a:spAutoFit/>
          </a:bodyPr>
          <a:lstStyle/>
          <a:p>
            <a:pPr lvl="1" algn="r" rtl="1"/>
            <a:r>
              <a:rPr lang="ar-DZ" b="1" dirty="0" err="1"/>
              <a:t>إتجاه</a:t>
            </a:r>
            <a:r>
              <a:rPr lang="ar-DZ" b="1" dirty="0"/>
              <a:t> الخريطة</a:t>
            </a:r>
            <a:r>
              <a:rPr lang="ar-DZ" sz="2000" dirty="0"/>
              <a:t>:</a:t>
            </a:r>
            <a:endParaRPr lang="fr-FR" sz="1400" dirty="0"/>
          </a:p>
          <a:p>
            <a:pPr algn="r" rtl="1"/>
            <a:r>
              <a:rPr lang="ar-DZ" dirty="0"/>
              <a:t>يعد تحديد </a:t>
            </a:r>
            <a:r>
              <a:rPr lang="ar-DZ" dirty="0" err="1"/>
              <a:t>الإتجاه</a:t>
            </a:r>
            <a:r>
              <a:rPr lang="ar-DZ" dirty="0"/>
              <a:t> على الخريطة أمرا مهما و غالبا ما يرسم على الخريطة سهم يشير إلى جهة الشمال و منه يتعرف قارئ الخريطة على باقي </a:t>
            </a:r>
            <a:r>
              <a:rPr lang="ar-DZ" dirty="0" err="1"/>
              <a:t>الإتجاهات.</a:t>
            </a:r>
            <a:endParaRPr lang="fr-FR" sz="1400" dirty="0"/>
          </a:p>
          <a:p>
            <a:pPr algn="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srcRect/>
          <a:stretch>
            <a:fillRect/>
          </a:stretch>
        </p:blipFill>
        <p:spPr bwMode="auto">
          <a:xfrm>
            <a:off x="899592" y="260648"/>
            <a:ext cx="7488832" cy="1781175"/>
          </a:xfrm>
          <a:prstGeom prst="rect">
            <a:avLst/>
          </a:prstGeom>
          <a:noFill/>
          <a:ln w="9525">
            <a:noFill/>
            <a:miter lim="800000"/>
            <a:headEnd/>
            <a:tailEnd/>
          </a:ln>
        </p:spPr>
      </p:pic>
      <p:sp>
        <p:nvSpPr>
          <p:cNvPr id="5" name="ZoneTexte 4"/>
          <p:cNvSpPr txBox="1"/>
          <p:nvPr/>
        </p:nvSpPr>
        <p:spPr>
          <a:xfrm>
            <a:off x="539552" y="2420888"/>
            <a:ext cx="8208912" cy="1477328"/>
          </a:xfrm>
          <a:prstGeom prst="rect">
            <a:avLst/>
          </a:prstGeom>
          <a:noFill/>
        </p:spPr>
        <p:txBody>
          <a:bodyPr wrap="square" rtlCol="0">
            <a:spAutoFit/>
          </a:bodyPr>
          <a:lstStyle/>
          <a:p>
            <a:pPr lvl="1" algn="r" rtl="1"/>
            <a:r>
              <a:rPr lang="ar-DZ" b="1" dirty="0"/>
              <a:t>إطار الخريطة:</a:t>
            </a:r>
            <a:endParaRPr lang="fr-FR" sz="1200" dirty="0"/>
          </a:p>
          <a:p>
            <a:pPr algn="r" rtl="1"/>
            <a:r>
              <a:rPr lang="ar-DZ" dirty="0"/>
              <a:t>على الرغم من أن الكثير يعتقد أن إطار الخريطة شيء كمالي إلا أنه لا يمكن التغاضي عن فائدته و المتمثلة في:</a:t>
            </a:r>
            <a:endParaRPr lang="fr-FR" sz="1400" dirty="0"/>
          </a:p>
          <a:p>
            <a:pPr lvl="0" algn="r" rtl="1"/>
            <a:r>
              <a:rPr lang="ar-DZ" dirty="0"/>
              <a:t>تحديد </a:t>
            </a:r>
            <a:r>
              <a:rPr lang="ar-DZ" dirty="0" err="1"/>
              <a:t>إمتداد</a:t>
            </a:r>
            <a:r>
              <a:rPr lang="ar-DZ" dirty="0"/>
              <a:t> الجزء الذي تمثله الخريطة  من الطبيعة.</a:t>
            </a:r>
            <a:endParaRPr lang="fr-FR" dirty="0" smtClean="0"/>
          </a:p>
          <a:p>
            <a:pPr lvl="0" algn="r" rtl="1"/>
            <a:r>
              <a:rPr lang="ar-DZ" dirty="0"/>
              <a:t>تسهيل وضع شبكة خطوط الطول و دوائر العرض على الخريطة.</a:t>
            </a:r>
            <a:endParaRPr lang="fr-FR" dirty="0" smtClean="0"/>
          </a:p>
          <a:p>
            <a:pPr algn="r"/>
            <a:endParaRPr lang="fr-FR" dirty="0"/>
          </a:p>
        </p:txBody>
      </p:sp>
      <p:sp>
        <p:nvSpPr>
          <p:cNvPr id="6" name="ZoneTexte 5"/>
          <p:cNvSpPr txBox="1"/>
          <p:nvPr/>
        </p:nvSpPr>
        <p:spPr>
          <a:xfrm>
            <a:off x="251520" y="3717032"/>
            <a:ext cx="8640960" cy="677108"/>
          </a:xfrm>
          <a:prstGeom prst="rect">
            <a:avLst/>
          </a:prstGeom>
          <a:noFill/>
        </p:spPr>
        <p:txBody>
          <a:bodyPr wrap="square" rtlCol="0">
            <a:spAutoFit/>
          </a:bodyPr>
          <a:lstStyle/>
          <a:p>
            <a:pPr marL="0" lvl="1" algn="r"/>
            <a:r>
              <a:rPr lang="ar-DZ" b="1" dirty="0"/>
              <a:t>مصدر الخريطة</a:t>
            </a:r>
            <a:r>
              <a:rPr lang="ar-DZ" sz="2000" b="1" dirty="0"/>
              <a:t>: </a:t>
            </a:r>
            <a:r>
              <a:rPr lang="ar-DZ" dirty="0"/>
              <a:t>يجب أن تكون معطيات الخريطة من مصادر </a:t>
            </a:r>
            <a:r>
              <a:rPr lang="ar-DZ" dirty="0" err="1"/>
              <a:t>موثوقة.</a:t>
            </a:r>
            <a:endParaRPr lang="fr-FR" sz="1400" dirty="0"/>
          </a:p>
          <a:p>
            <a:pPr algn="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332656"/>
            <a:ext cx="7772400" cy="1470025"/>
          </a:xfrm>
        </p:spPr>
        <p:txBody>
          <a:bodyPr>
            <a:noAutofit/>
          </a:bodyPr>
          <a:lstStyle/>
          <a:p>
            <a:pPr lvl="0" rtl="1"/>
            <a:r>
              <a:rPr lang="ar-DZ" sz="2000" b="1" dirty="0"/>
              <a:t>مقياس الخريطة</a:t>
            </a:r>
            <a:r>
              <a:rPr lang="ar-DZ" sz="2000" dirty="0"/>
              <a:t>:</a:t>
            </a:r>
            <a:r>
              <a:rPr lang="fr-FR" sz="2000" dirty="0"/>
              <a:t/>
            </a:r>
            <a:br>
              <a:rPr lang="fr-FR" sz="2000" dirty="0"/>
            </a:br>
            <a:r>
              <a:rPr lang="ar-DZ" sz="2000" b="1" dirty="0"/>
              <a:t>المقياس هو النسبة التي تمثل الأبعاد على الطبيعة من على الخريطة.</a:t>
            </a:r>
            <a:r>
              <a:rPr lang="fr-FR" sz="2000" dirty="0"/>
              <a:t/>
            </a:r>
            <a:br>
              <a:rPr lang="fr-FR" sz="2000" dirty="0"/>
            </a:br>
            <a:r>
              <a:rPr lang="ar-DZ" sz="2000" b="1" dirty="0"/>
              <a:t>المقياس هو نسبة بين الطول المقاس على الخريطة والقياس الفعلية التي تم تنفيذها في الميدان</a:t>
            </a:r>
            <a:r>
              <a:rPr lang="fr-FR" sz="2000" dirty="0"/>
              <a:t/>
            </a:r>
            <a:br>
              <a:rPr lang="fr-FR" sz="2000" dirty="0"/>
            </a:br>
            <a:endParaRPr lang="fr-FR" sz="2000" dirty="0"/>
          </a:p>
        </p:txBody>
      </p:sp>
      <p:sp>
        <p:nvSpPr>
          <p:cNvPr id="5" name="ZoneTexte 4"/>
          <p:cNvSpPr txBox="1"/>
          <p:nvPr/>
        </p:nvSpPr>
        <p:spPr>
          <a:xfrm>
            <a:off x="5148064" y="1988840"/>
            <a:ext cx="3528392" cy="1477328"/>
          </a:xfrm>
          <a:prstGeom prst="rect">
            <a:avLst/>
          </a:prstGeom>
          <a:noFill/>
        </p:spPr>
        <p:txBody>
          <a:bodyPr wrap="square" rtlCol="0">
            <a:spAutoFit/>
          </a:bodyPr>
          <a:lstStyle/>
          <a:p>
            <a:pPr lvl="1" algn="r" rtl="1"/>
            <a:r>
              <a:rPr lang="ar-DZ" b="1" dirty="0"/>
              <a:t>مقياس رسم كتابي:</a:t>
            </a:r>
            <a:endParaRPr lang="fr-FR" sz="1400" dirty="0"/>
          </a:p>
          <a:p>
            <a:pPr algn="r" rtl="1"/>
            <a:r>
              <a:rPr lang="ar-DZ" dirty="0"/>
              <a:t>يعد من أبسط مقاييس الرسم حيث تدون وحدة القياس على الخريطة و ما يقابلها على الطبيعة كتابة فيقال مثلا 10 كيلومترات.</a:t>
            </a:r>
            <a:endParaRPr lang="fr-FR" sz="1400" dirty="0"/>
          </a:p>
          <a:p>
            <a:pPr algn="r"/>
            <a:endParaRPr lang="fr-FR" dirty="0"/>
          </a:p>
        </p:txBody>
      </p:sp>
      <p:sp>
        <p:nvSpPr>
          <p:cNvPr id="6" name="ZoneTexte 5"/>
          <p:cNvSpPr txBox="1"/>
          <p:nvPr/>
        </p:nvSpPr>
        <p:spPr>
          <a:xfrm>
            <a:off x="539552" y="1988840"/>
            <a:ext cx="3816424" cy="2862322"/>
          </a:xfrm>
          <a:prstGeom prst="rect">
            <a:avLst/>
          </a:prstGeom>
          <a:noFill/>
        </p:spPr>
        <p:txBody>
          <a:bodyPr wrap="square" rtlCol="0">
            <a:spAutoFit/>
          </a:bodyPr>
          <a:lstStyle/>
          <a:p>
            <a:pPr lvl="0" algn="r" rtl="1"/>
            <a:r>
              <a:rPr lang="ar-DZ" b="1" dirty="0"/>
              <a:t>مقياس رسم </a:t>
            </a:r>
            <a:r>
              <a:rPr lang="ar-DZ" b="1" dirty="0" err="1"/>
              <a:t>رقمي </a:t>
            </a:r>
            <a:r>
              <a:rPr lang="ar-DZ" b="1" dirty="0"/>
              <a:t>( عددي</a:t>
            </a:r>
            <a:r>
              <a:rPr lang="ar-DZ" b="1" dirty="0" err="1"/>
              <a:t>):</a:t>
            </a:r>
            <a:r>
              <a:rPr lang="ar-DZ" b="1" dirty="0"/>
              <a:t> </a:t>
            </a:r>
            <a:r>
              <a:rPr lang="fr-FR" b="1" dirty="0"/>
              <a:t>L échelle numérique</a:t>
            </a:r>
            <a:endParaRPr lang="fr-FR" dirty="0"/>
          </a:p>
          <a:p>
            <a:pPr algn="r" rtl="1"/>
            <a:r>
              <a:rPr lang="ar-DZ" dirty="0"/>
              <a:t>يكون على شكل كسر يمثل بسطه المسافة على الخريطة و يمثل مقامه المسافة على الطبيعة و </a:t>
            </a:r>
            <a:r>
              <a:rPr lang="ar-DZ" dirty="0" err="1"/>
              <a:t>تكتبى</a:t>
            </a:r>
            <a:r>
              <a:rPr lang="ar-DZ" dirty="0"/>
              <a:t> بشكل تناسب كالآتي:</a:t>
            </a:r>
            <a:r>
              <a:rPr lang="ar-DZ" b="1" dirty="0"/>
              <a:t>1/ 000 100 أو 1</a:t>
            </a:r>
            <a:r>
              <a:rPr lang="ar-DZ" dirty="0"/>
              <a:t> و يشترط في هذا النوع أن يكون طرفاه أي البسط و المقام من وحدة واحدة.</a:t>
            </a:r>
            <a:r>
              <a:rPr lang="ar-DZ" b="1" dirty="0"/>
              <a:t>000 100.</a:t>
            </a:r>
            <a:endParaRPr lang="fr-FR" dirty="0"/>
          </a:p>
          <a:p>
            <a:pPr algn="r"/>
            <a:r>
              <a:rPr lang="ar-SA" dirty="0"/>
              <a:t>يتم التعبير عن المقياس العددي في شكل كسر بسطه </a:t>
            </a:r>
            <a:r>
              <a:rPr lang="fr-FR" dirty="0"/>
              <a:t> a </a:t>
            </a:r>
            <a:r>
              <a:rPr lang="ar-SA" dirty="0"/>
              <a:t>وحدة الطول الموضحة على الخريطة والمقام، والمسافة المقابلة على أرضي</a:t>
            </a:r>
            <a:endParaRPr lang="fr-FR" dirty="0"/>
          </a:p>
        </p:txBody>
      </p:sp>
      <p:sp>
        <p:nvSpPr>
          <p:cNvPr id="7" name="ZoneTexte 6"/>
          <p:cNvSpPr txBox="1"/>
          <p:nvPr/>
        </p:nvSpPr>
        <p:spPr>
          <a:xfrm>
            <a:off x="5292080" y="4509120"/>
            <a:ext cx="3528392" cy="646331"/>
          </a:xfrm>
          <a:prstGeom prst="rect">
            <a:avLst/>
          </a:prstGeom>
          <a:noFill/>
        </p:spPr>
        <p:txBody>
          <a:bodyPr wrap="square" rtlCol="0">
            <a:spAutoFit/>
          </a:bodyPr>
          <a:lstStyle/>
          <a:p>
            <a:pPr lvl="0" algn="r" rtl="1"/>
            <a:r>
              <a:rPr lang="ar-DZ" b="1" dirty="0"/>
              <a:t>مقياس رسم </a:t>
            </a:r>
            <a:r>
              <a:rPr lang="ar-DZ" b="1" dirty="0" err="1"/>
              <a:t>خطي:</a:t>
            </a:r>
            <a:r>
              <a:rPr lang="ar-DZ" b="1" dirty="0"/>
              <a:t> </a:t>
            </a:r>
            <a:r>
              <a:rPr lang="fr-FR" b="1" dirty="0"/>
              <a:t>L échelle graphique</a:t>
            </a:r>
            <a:endParaRPr lang="fr-FR" dirty="0"/>
          </a:p>
          <a:p>
            <a:pPr algn="l" rtl="1"/>
            <a:endParaRPr lang="fr-FR" dirty="0"/>
          </a:p>
        </p:txBody>
      </p:sp>
      <p:pic>
        <p:nvPicPr>
          <p:cNvPr id="9" name="Image 8"/>
          <p:cNvPicPr/>
          <p:nvPr/>
        </p:nvPicPr>
        <p:blipFill>
          <a:blip r:embed="rId2" cstate="print"/>
          <a:srcRect/>
          <a:stretch>
            <a:fillRect/>
          </a:stretch>
        </p:blipFill>
        <p:spPr bwMode="auto">
          <a:xfrm>
            <a:off x="1763688" y="5301208"/>
            <a:ext cx="5924550" cy="485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476672"/>
            <a:ext cx="7772400" cy="4032448"/>
          </a:xfrm>
        </p:spPr>
        <p:txBody>
          <a:bodyPr>
            <a:noAutofit/>
          </a:bodyPr>
          <a:lstStyle/>
          <a:p>
            <a:pPr lvl="0" algn="r" rtl="1"/>
            <a:r>
              <a:rPr lang="ar-DZ" sz="1800" b="1" dirty="0"/>
              <a:t>تصنيف المقاييس:</a:t>
            </a:r>
            <a:r>
              <a:rPr lang="fr-FR" sz="1800" dirty="0"/>
              <a:t/>
            </a:r>
            <a:br>
              <a:rPr lang="fr-FR" sz="1800" dirty="0"/>
            </a:br>
            <a:r>
              <a:rPr lang="ar-DZ" sz="1800" dirty="0"/>
              <a:t>يمكن تصنيف المقاييس على النحو التالي:</a:t>
            </a:r>
            <a:r>
              <a:rPr lang="fr-FR" sz="1800" dirty="0"/>
              <a:t/>
            </a:r>
            <a:br>
              <a:rPr lang="fr-FR" sz="1800" dirty="0"/>
            </a:br>
            <a:r>
              <a:rPr lang="ar-DZ" sz="1800" dirty="0"/>
              <a:t>المخططات </a:t>
            </a:r>
            <a:r>
              <a:rPr lang="fr-FR" sz="1800" dirty="0"/>
              <a:t>Les plans </a:t>
            </a:r>
            <a:r>
              <a:rPr lang="ar-DZ" sz="1800" dirty="0"/>
              <a:t>: مقياس أقل من 1/5000؛</a:t>
            </a:r>
            <a:r>
              <a:rPr lang="fr-FR" sz="1800" dirty="0"/>
              <a:t/>
            </a:r>
            <a:br>
              <a:rPr lang="fr-FR" sz="1800" dirty="0"/>
            </a:br>
            <a:r>
              <a:rPr lang="ar-DZ" sz="1800" dirty="0"/>
              <a:t>خرائط مقياس كبير  </a:t>
            </a:r>
            <a:r>
              <a:rPr lang="fr-FR" sz="1800" dirty="0"/>
              <a:t>Les cartes à grandes échelle</a:t>
            </a:r>
            <a:r>
              <a:rPr lang="ar-DZ" sz="1800" dirty="0"/>
              <a:t>: بين 1/5000 </a:t>
            </a:r>
            <a:r>
              <a:rPr lang="ar-DZ" sz="1800" dirty="0" err="1"/>
              <a:t>و1</a:t>
            </a:r>
            <a:r>
              <a:rPr lang="ar-DZ" sz="1800" dirty="0"/>
              <a:t>/50000؛</a:t>
            </a:r>
            <a:r>
              <a:rPr lang="fr-FR" sz="1800" dirty="0"/>
              <a:t/>
            </a:r>
            <a:br>
              <a:rPr lang="fr-FR" sz="1800" dirty="0"/>
            </a:br>
            <a:r>
              <a:rPr lang="ar-DZ" sz="1800" dirty="0"/>
              <a:t>الخرائط متوسطة الحجم </a:t>
            </a:r>
            <a:r>
              <a:rPr lang="fr-FR" sz="1800" dirty="0"/>
              <a:t>Les cartes à échelles moyenne</a:t>
            </a:r>
            <a:r>
              <a:rPr lang="ar-DZ" sz="1800" dirty="0"/>
              <a:t>: بين 1/50000 </a:t>
            </a:r>
            <a:r>
              <a:rPr lang="ar-DZ" sz="1800" dirty="0" err="1"/>
              <a:t>و1</a:t>
            </a:r>
            <a:r>
              <a:rPr lang="ar-DZ" sz="1800" dirty="0"/>
              <a:t>/500000؛</a:t>
            </a:r>
            <a:r>
              <a:rPr lang="fr-FR" sz="1800" dirty="0"/>
              <a:t/>
            </a:r>
            <a:br>
              <a:rPr lang="fr-FR" sz="1800" dirty="0"/>
            </a:br>
            <a:r>
              <a:rPr lang="ar-DZ" sz="1800" dirty="0"/>
              <a:t>خرائط صغيرة الحجم </a:t>
            </a:r>
            <a:r>
              <a:rPr lang="fr-FR" sz="1800" dirty="0"/>
              <a:t>Les cartes à petites échelles</a:t>
            </a:r>
            <a:r>
              <a:rPr lang="ar-DZ" sz="1800" dirty="0"/>
              <a:t>: بين 1/500000 </a:t>
            </a:r>
            <a:r>
              <a:rPr lang="ar-DZ" sz="1800" dirty="0" err="1"/>
              <a:t>و1</a:t>
            </a:r>
            <a:r>
              <a:rPr lang="ar-DZ" sz="1800" dirty="0"/>
              <a:t>/1000000</a:t>
            </a:r>
            <a:r>
              <a:rPr lang="ar-DZ" sz="1800" dirty="0" err="1"/>
              <a:t>) </a:t>
            </a:r>
            <a:r>
              <a:rPr lang="ar-DZ" sz="1800" dirty="0"/>
              <a:t>(خرائط المناطق أو الولايات</a:t>
            </a:r>
            <a:r>
              <a:rPr lang="ar-DZ" sz="1800" dirty="0" err="1"/>
              <a:t>)؛</a:t>
            </a:r>
            <a:r>
              <a:rPr lang="fr-FR" sz="1800" dirty="0"/>
              <a:t/>
            </a:r>
            <a:br>
              <a:rPr lang="fr-FR" sz="1800" dirty="0"/>
            </a:br>
            <a:r>
              <a:rPr lang="ar-DZ" sz="1800" dirty="0"/>
              <a:t>خرائط صغيرة الحجم جدًا </a:t>
            </a:r>
            <a:r>
              <a:rPr lang="fr-FR" sz="1800" dirty="0"/>
              <a:t>Les cartes à très petite échelle:</a:t>
            </a:r>
            <a:r>
              <a:rPr lang="ar-DZ" sz="1800" dirty="0"/>
              <a:t>: تتجاوز </a:t>
            </a:r>
            <a:r>
              <a:rPr lang="ar-DZ" sz="1800" dirty="0" err="1"/>
              <a:t>1/1,000,000 </a:t>
            </a:r>
            <a:r>
              <a:rPr lang="ar-DZ" sz="1800" dirty="0"/>
              <a:t>(خرائط القارات أو الأرض كلها</a:t>
            </a:r>
            <a:r>
              <a:rPr lang="ar-DZ" sz="1800" dirty="0" err="1"/>
              <a:t>).</a:t>
            </a:r>
            <a:r>
              <a:rPr lang="fr-FR" sz="1800" dirty="0"/>
              <a:t/>
            </a:r>
            <a:br>
              <a:rPr lang="fr-FR" sz="1800" dirty="0"/>
            </a:br>
            <a:endParaRPr lang="fr-FR"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noAutofit/>
          </a:bodyPr>
          <a:lstStyle/>
          <a:p>
            <a:r>
              <a:rPr lang="ar-SA" sz="2400" b="1" dirty="0"/>
              <a:t>تعميم رسم الخرائط</a:t>
            </a:r>
            <a:r>
              <a:rPr lang="fr-FR" sz="2400" dirty="0"/>
              <a:t/>
            </a:r>
            <a:br>
              <a:rPr lang="fr-FR" sz="2400" dirty="0"/>
            </a:br>
            <a:endParaRPr lang="fr-FR" sz="2400" dirty="0"/>
          </a:p>
        </p:txBody>
      </p:sp>
      <p:sp>
        <p:nvSpPr>
          <p:cNvPr id="3" name="Espace réservé du contenu 2"/>
          <p:cNvSpPr>
            <a:spLocks noGrp="1"/>
          </p:cNvSpPr>
          <p:nvPr>
            <p:ph idx="1"/>
          </p:nvPr>
        </p:nvSpPr>
        <p:spPr>
          <a:xfrm>
            <a:off x="0" y="764704"/>
            <a:ext cx="8625136" cy="2404864"/>
          </a:xfrm>
        </p:spPr>
        <p:txBody>
          <a:bodyPr>
            <a:normAutofit/>
          </a:bodyPr>
          <a:lstStyle/>
          <a:p>
            <a:pPr algn="r" rtl="1"/>
            <a:r>
              <a:rPr lang="ar-SA" sz="2000" dirty="0"/>
              <a:t>التعميم هو عملية تجميع المعلومات من اجل تعميم البيانات الجغرافية بشكل صحيح و التي تحتاج </a:t>
            </a:r>
            <a:r>
              <a:rPr lang="ar-SA" sz="2000" dirty="0" err="1"/>
              <a:t>الى:</a:t>
            </a:r>
            <a:r>
              <a:rPr lang="ar-SA" sz="2000" dirty="0"/>
              <a:t> </a:t>
            </a:r>
            <a:endParaRPr lang="fr-FR" sz="2000" dirty="0"/>
          </a:p>
          <a:p>
            <a:pPr lvl="0" algn="r" rtl="1"/>
            <a:r>
              <a:rPr lang="ar-SA" sz="2000" dirty="0"/>
              <a:t>تقليل كمية المعلومات،</a:t>
            </a:r>
            <a:endParaRPr lang="fr-FR" sz="2000" dirty="0"/>
          </a:p>
          <a:p>
            <a:pPr lvl="0" algn="r" rtl="1"/>
            <a:r>
              <a:rPr lang="ar-SA" sz="2000" dirty="0"/>
              <a:t>تسليط الضوء على أهم المعلومات،</a:t>
            </a:r>
            <a:endParaRPr lang="fr-FR" sz="2000" dirty="0"/>
          </a:p>
          <a:p>
            <a:pPr lvl="0" algn="r" rtl="1"/>
            <a:r>
              <a:rPr lang="ar-SA" sz="2000" dirty="0"/>
              <a:t>الالتزام بالمعلومات الأولية،</a:t>
            </a:r>
            <a:endParaRPr lang="fr-FR" sz="2000" dirty="0"/>
          </a:p>
          <a:p>
            <a:pPr algn="r" rtl="1"/>
            <a:r>
              <a:rPr lang="ar-SA" sz="2000" dirty="0"/>
              <a:t>احترام قواعد </a:t>
            </a:r>
            <a:r>
              <a:rPr lang="ar-SA" sz="2000" dirty="0" err="1"/>
              <a:t>السيميولوجيا</a:t>
            </a:r>
            <a:r>
              <a:rPr lang="ar-SA" sz="2000" dirty="0"/>
              <a:t> التي تسمح بقراءة جيدة للمعلومات </a:t>
            </a:r>
            <a:r>
              <a:rPr lang="ar-SA" sz="2000" dirty="0" smtClean="0"/>
              <a:t>بالخريطة</a:t>
            </a:r>
            <a:r>
              <a:rPr lang="fr-FR" sz="2000" dirty="0" smtClean="0"/>
              <a:t>.</a:t>
            </a:r>
            <a:endParaRPr lang="fr-FR" sz="2000" dirty="0"/>
          </a:p>
        </p:txBody>
      </p:sp>
      <p:sp>
        <p:nvSpPr>
          <p:cNvPr id="5" name="ZoneTexte 4"/>
          <p:cNvSpPr txBox="1"/>
          <p:nvPr/>
        </p:nvSpPr>
        <p:spPr>
          <a:xfrm>
            <a:off x="359024" y="2636912"/>
            <a:ext cx="8784976" cy="4801314"/>
          </a:xfrm>
          <a:prstGeom prst="rect">
            <a:avLst/>
          </a:prstGeom>
          <a:noFill/>
        </p:spPr>
        <p:txBody>
          <a:bodyPr wrap="square" rtlCol="0">
            <a:spAutoFit/>
          </a:bodyPr>
          <a:lstStyle/>
          <a:p>
            <a:pPr algn="r" rtl="1"/>
            <a:r>
              <a:rPr lang="ar-SA" b="1" dirty="0"/>
              <a:t>الصفات الأساسي</a:t>
            </a:r>
            <a:r>
              <a:rPr lang="ar-DZ" b="1" dirty="0"/>
              <a:t>ة للخريطة </a:t>
            </a:r>
            <a:r>
              <a:rPr lang="ar-SA" b="1" dirty="0"/>
              <a:t> لنقل </a:t>
            </a:r>
            <a:r>
              <a:rPr lang="ar-SA" b="1" dirty="0" smtClean="0"/>
              <a:t>المعلومات</a:t>
            </a:r>
            <a:endParaRPr lang="fr-FR" sz="1400" dirty="0"/>
          </a:p>
          <a:p>
            <a:pPr lvl="1" algn="r" rtl="1"/>
            <a:r>
              <a:rPr lang="fr-FR" b="1" dirty="0" smtClean="0"/>
              <a:t>1.</a:t>
            </a:r>
            <a:r>
              <a:rPr lang="ar-DZ" b="1" dirty="0" smtClean="0"/>
              <a:t>الخصائص </a:t>
            </a:r>
            <a:r>
              <a:rPr lang="ar-DZ" b="1" dirty="0" err="1"/>
              <a:t>البيانية </a:t>
            </a:r>
            <a:r>
              <a:rPr lang="ar-DZ" b="1" dirty="0"/>
              <a:t>( جودة الرسومات</a:t>
            </a:r>
            <a:r>
              <a:rPr lang="ar-DZ" b="1" dirty="0" err="1"/>
              <a:t>)</a:t>
            </a:r>
            <a:r>
              <a:rPr lang="ar-DZ" b="1" dirty="0"/>
              <a:t>  </a:t>
            </a:r>
            <a:r>
              <a:rPr lang="fr-FR" b="1" dirty="0"/>
              <a:t>Qualité graphique</a:t>
            </a:r>
            <a:endParaRPr lang="fr-FR" sz="1400" dirty="0"/>
          </a:p>
          <a:p>
            <a:pPr lvl="0" algn="r" rtl="1"/>
            <a:r>
              <a:rPr lang="ar-SA" b="1" dirty="0"/>
              <a:t>الوضوح  مع امكانية القراءة</a:t>
            </a:r>
            <a:r>
              <a:rPr lang="ar-SA" dirty="0"/>
              <a:t> </a:t>
            </a:r>
            <a:r>
              <a:rPr lang="fr-FR" b="1" dirty="0"/>
              <a:t>La Lisibilité</a:t>
            </a:r>
            <a:r>
              <a:rPr lang="fr-FR" dirty="0"/>
              <a:t> </a:t>
            </a:r>
            <a:r>
              <a:rPr lang="ar-DZ" dirty="0"/>
              <a:t>  </a:t>
            </a:r>
            <a:endParaRPr lang="fr-FR" sz="2000" dirty="0"/>
          </a:p>
          <a:p>
            <a:pPr algn="r" rtl="1"/>
            <a:r>
              <a:rPr lang="ar-DZ" sz="2000" dirty="0"/>
              <a:t> الخريطة الغير واضحة يصعب قراءتها و بالتالي لا دور لها، فالخريطة الواضحة هي سهلة القراءة و مفهومة عندما أجد بسهولة كل المعلومات التي أبحث </a:t>
            </a:r>
            <a:r>
              <a:rPr lang="ar-DZ" sz="2000" dirty="0" err="1"/>
              <a:t>عنها </a:t>
            </a:r>
            <a:r>
              <a:rPr lang="ar-DZ" sz="2000" dirty="0"/>
              <a:t>، وهو التصور الجيد للمحتوى، والذي يعتمد على:</a:t>
            </a:r>
            <a:endParaRPr lang="fr-FR" sz="2000" dirty="0"/>
          </a:p>
          <a:p>
            <a:pPr algn="r" rtl="1"/>
            <a:r>
              <a:rPr lang="ar-DZ" sz="2000" dirty="0"/>
              <a:t>الاستخدام المناسب لأدوات </a:t>
            </a:r>
            <a:r>
              <a:rPr lang="ar-DZ" sz="2000" dirty="0" err="1"/>
              <a:t>السيميولوجيا</a:t>
            </a:r>
            <a:r>
              <a:rPr lang="ar-DZ" sz="2000" dirty="0"/>
              <a:t> </a:t>
            </a:r>
            <a:r>
              <a:rPr lang="ar-DZ" sz="2000" dirty="0" err="1"/>
              <a:t>الرسومية</a:t>
            </a:r>
            <a:r>
              <a:rPr lang="ar-DZ" sz="2000" dirty="0"/>
              <a:t> مع تطبيق قواعد القراءة.</a:t>
            </a:r>
            <a:endParaRPr lang="fr-FR" sz="2000" dirty="0"/>
          </a:p>
          <a:p>
            <a:pPr algn="r" rtl="1"/>
            <a:r>
              <a:rPr lang="ar-DZ" sz="2000" dirty="0"/>
              <a:t>- جودة الرسومات، </a:t>
            </a:r>
            <a:r>
              <a:rPr lang="ar-DZ" sz="2000" dirty="0" err="1"/>
              <a:t>الحدة</a:t>
            </a:r>
            <a:r>
              <a:rPr lang="ar-DZ" sz="2000" dirty="0"/>
              <a:t>، اختيار الألوان، جودة الطباعة.</a:t>
            </a:r>
            <a:endParaRPr lang="fr-FR" sz="2000" dirty="0"/>
          </a:p>
          <a:p>
            <a:pPr lvl="0" algn="r" rtl="1"/>
            <a:r>
              <a:rPr lang="ar-DZ" sz="2000" dirty="0" err="1"/>
              <a:t>الإنتقائية:</a:t>
            </a:r>
            <a:r>
              <a:rPr lang="ar-DZ" sz="2000" dirty="0"/>
              <a:t>  </a:t>
            </a:r>
            <a:r>
              <a:rPr lang="fr-FR" sz="2000" dirty="0"/>
              <a:t>La Sélectivité</a:t>
            </a:r>
            <a:r>
              <a:rPr lang="ar-DZ" sz="2000" dirty="0"/>
              <a:t>  حسن </a:t>
            </a:r>
            <a:r>
              <a:rPr lang="ar-DZ" sz="2000" dirty="0" err="1"/>
              <a:t>إستعمال</a:t>
            </a:r>
            <a:r>
              <a:rPr lang="ar-DZ" sz="2000" dirty="0"/>
              <a:t> المتغيرة البصرية وان لا يكون حشو للمعطيات و أيضا لا يجب </a:t>
            </a:r>
            <a:r>
              <a:rPr lang="ar-DZ" sz="2000" dirty="0" err="1"/>
              <a:t>إستعمال</a:t>
            </a:r>
            <a:r>
              <a:rPr lang="ar-DZ" sz="2000" dirty="0"/>
              <a:t> مكثف، يجب </a:t>
            </a:r>
            <a:r>
              <a:rPr lang="ar-DZ" sz="2000" dirty="0" err="1"/>
              <a:t>إختيار</a:t>
            </a:r>
            <a:r>
              <a:rPr lang="ar-DZ" sz="2000" dirty="0"/>
              <a:t> الألوان و حسن </a:t>
            </a:r>
            <a:r>
              <a:rPr lang="ar-DZ" sz="2000" dirty="0" err="1"/>
              <a:t>إستعمالهم</a:t>
            </a:r>
            <a:r>
              <a:rPr lang="ar-DZ" sz="2000" dirty="0"/>
              <a:t> و اهم شيء هو تلائم و تطابق القواعد البيانية مع المعطيات أو الأشياء الممثلة ومستويات القراءة المختارة وعدد الألوان واستخدامها السليم </a:t>
            </a:r>
            <a:r>
              <a:rPr lang="ar-DZ" sz="2000" dirty="0" err="1"/>
              <a:t>وملاءمة</a:t>
            </a:r>
            <a:r>
              <a:rPr lang="ar-DZ" sz="2000" dirty="0"/>
              <a:t> جيدة </a:t>
            </a:r>
            <a:r>
              <a:rPr lang="ar-DZ" sz="2000" dirty="0" err="1"/>
              <a:t>للأشياء.</a:t>
            </a:r>
            <a:r>
              <a:rPr lang="ar-DZ" sz="2000" dirty="0"/>
              <a:t> القواعد </a:t>
            </a:r>
            <a:r>
              <a:rPr lang="ar-DZ" sz="2000" dirty="0" err="1"/>
              <a:t>الرسومية</a:t>
            </a:r>
            <a:r>
              <a:rPr lang="ar-DZ" sz="2000" dirty="0"/>
              <a:t> والأشياء التي يجب الإشارة إليها.</a:t>
            </a:r>
            <a:r>
              <a:rPr lang="fr-FR" sz="2000" dirty="0"/>
              <a:t>  </a:t>
            </a:r>
          </a:p>
          <a:p>
            <a:pPr lvl="0" algn="r" rtl="1"/>
            <a:r>
              <a:rPr lang="ar-DZ" sz="2000" dirty="0"/>
              <a:t>جمال </a:t>
            </a:r>
            <a:r>
              <a:rPr lang="ar-DZ" sz="2000" dirty="0" err="1"/>
              <a:t>الخريطة :</a:t>
            </a:r>
            <a:r>
              <a:rPr lang="fr-FR" sz="2000" dirty="0"/>
              <a:t> L’Esthétique </a:t>
            </a:r>
          </a:p>
          <a:p>
            <a:pPr algn="r" rtl="1"/>
            <a:r>
              <a:rPr lang="ar-DZ" sz="2000" dirty="0"/>
              <a:t>الجمال يرجع إلى تحكم في إتقان المصمم لتقنيات رسم الخرائط كما أن الجانب الجمالي يرجع إلى الذوق و الإحساس الفني.</a:t>
            </a:r>
            <a:endParaRPr lang="fr-FR" sz="2000" dirty="0"/>
          </a:p>
          <a:p>
            <a:pPr algn="r" rtl="1"/>
            <a:endParaRPr lang="fr-FR" sz="1400" dirty="0"/>
          </a:p>
          <a:p>
            <a:pPr algn="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1796</Words>
  <Application>Microsoft Office PowerPoint</Application>
  <PresentationFormat>Affichage à l'écran (4:3)</PresentationFormat>
  <Paragraphs>126</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الخريطة و علم الخرائط </vt:lpstr>
      <vt:lpstr>التطور التاريخي للخرائط</vt:lpstr>
      <vt:lpstr> تصنیف الخرائط </vt:lpstr>
      <vt:lpstr>Diapositive 4</vt:lpstr>
      <vt:lpstr>محتويات الخريطة ( العناصر المكونة للخريطة)  Les éléments de la carte </vt:lpstr>
      <vt:lpstr>Diapositive 6</vt:lpstr>
      <vt:lpstr>مقياس الخريطة: المقياس هو النسبة التي تمثل الأبعاد على الطبيعة من على الخريطة. المقياس هو نسبة بين الطول المقاس على الخريطة والقياس الفعلية التي تم تنفيذها في الميدان </vt:lpstr>
      <vt:lpstr>تصنيف المقاييس: يمكن تصنيف المقاييس على النحو التالي: المخططات Les plans : مقياس أقل من 1/5000؛ خرائط مقياس كبير  Les cartes à grandes échelle: بين 1/5000 و1/50000؛ الخرائط متوسطة الحجم Les cartes à échelles moyenne: بين 1/50000 و1/500000؛ خرائط صغيرة الحجم Les cartes à petites échelles: بين 1/500000 و1/1000000) (خرائط المناطق أو الولايات)؛ خرائط صغيرة الحجم جدًا Les cartes à très petite échelle:: تتجاوز 1/1,000,000 (خرائط القارات أو الأرض كلها). </vt:lpstr>
      <vt:lpstr>تعميم رسم الخرائط </vt:lpstr>
      <vt:lpstr>المتغيرات البصرية والسيميولوجية الرسومية للخرائط</vt:lpstr>
      <vt:lpstr>Ca         Na         Zn       Fe      Mg       P     He     Co2      o2   Cl     K  </vt:lpstr>
      <vt:lpstr>خصائص المتغيرات البصرية أو مستويات الإدراك للمتغيرات البصرية</vt:lpstr>
      <vt:lpstr>كيفية استخدام المتغيرات البصرية: تمثيل المتغيرات الجغرافية الاسمية والترتيبية </vt:lpstr>
      <vt:lpstr>Diapositive 14</vt:lpstr>
      <vt:lpstr>متغيرة الاتجاه البصري:    orientation  Variable visuelle  -  يتم تحديد الاتجاه من خلال الزاوية التي يشكلها الشكل الخطي مع الوضع الرأسي(0° او 45° او 90° اواكثر).  - يمكن أن تتخذ عدة اتجاهات: عمودي، أفقي، يميل إلى اليمين وإلى اليسار .</vt:lpstr>
      <vt:lpstr>Diapositive 16</vt:lpstr>
      <vt:lpstr>Diapositive 17</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الخريطة و علم الخرائط</dc:title>
  <dc:creator>pc</dc:creator>
  <cp:lastModifiedBy>pc</cp:lastModifiedBy>
  <cp:revision>9</cp:revision>
  <dcterms:created xsi:type="dcterms:W3CDTF">2024-01-01T08:50:40Z</dcterms:created>
  <dcterms:modified xsi:type="dcterms:W3CDTF">2024-01-01T10:30:29Z</dcterms:modified>
</cp:coreProperties>
</file>