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1"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81" d="100"/>
          <a:sy n="81" d="100"/>
        </p:scale>
        <p:origin x="-300" y="-3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fr-FR" smtClean="0"/>
              <a:t>Modifiez le style du titre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5/11/2023</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5/11/2023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re et légende">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fr-FR" smtClean="0"/>
              <a:t>Modifiez le style du titre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5/11/2023</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tion avec légende">
    <p:spTree>
      <p:nvGrpSpPr>
        <p:cNvPr id="1" name=""/>
        <p:cNvGrpSpPr/>
        <p:nvPr/>
      </p:nvGrpSpPr>
      <p:grpSpPr>
        <a:xfrm>
          <a:off x="0" y="0"/>
          <a:ext cx="0" cy="0"/>
          <a:chOff x="0" y="0"/>
          <a:chExt cx="0" cy="0"/>
        </a:xfrm>
      </p:grpSpPr>
      <p:pic>
        <p:nvPicPr>
          <p:cNvPr id="11" name="Picture 10"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fr-FR" smtClean="0"/>
              <a:t>Modifiez le style du titre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5/11/2023</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‹N°›</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arte nom">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fr-FR" smtClean="0"/>
              <a:t>Modifiez le style du titre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5/11/2023</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fr-FR" smtClean="0"/>
              <a:t>Modifiez le style du titre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3" name="Date Placeholder 2"/>
          <p:cNvSpPr>
            <a:spLocks noGrp="1"/>
          </p:cNvSpPr>
          <p:nvPr>
            <p:ph type="dt" sz="half" idx="10"/>
          </p:nvPr>
        </p:nvSpPr>
        <p:spPr/>
        <p:txBody>
          <a:bodyPr/>
          <a:lstStyle/>
          <a:p>
            <a:fld id="{48A87A34-81AB-432B-8DAE-1953F412C126}" type="datetimeFigureOut">
              <a:rPr lang="en-US" dirty="0"/>
              <a:t>5/11/2023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fr-FR" smtClean="0"/>
              <a:t>Modifiez le style du titre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3" name="Date Placeholder 2"/>
          <p:cNvSpPr>
            <a:spLocks noGrp="1"/>
          </p:cNvSpPr>
          <p:nvPr>
            <p:ph type="dt" sz="half" idx="10"/>
          </p:nvPr>
        </p:nvSpPr>
        <p:spPr/>
        <p:txBody>
          <a:bodyPr/>
          <a:lstStyle/>
          <a:p>
            <a:fld id="{48A87A34-81AB-432B-8DAE-1953F412C126}" type="datetimeFigureOut">
              <a:rPr lang="en-US" dirty="0"/>
              <a:t>5/11/2023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fr-FR" smtClean="0"/>
              <a:t>Modifiez le style du titre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5/11/2023</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fr-FR" smtClean="0"/>
              <a:t>Modifiez le style du titre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5/11/2023</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685800" y="3132666"/>
            <a:ext cx="5311775" cy="3086019"/>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6172200" y="3132666"/>
            <a:ext cx="5334000" cy="3086019"/>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5/11/2023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5/11/2023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5/11/2023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fr-FR" smtClean="0"/>
              <a:t>Modifiez le style du titre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5/11/2023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5/11/2023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3-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5/11/2023</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143000" y="340365"/>
            <a:ext cx="9448800" cy="839211"/>
          </a:xfrm>
        </p:spPr>
        <p:txBody>
          <a:bodyPr>
            <a:normAutofit/>
          </a:bodyPr>
          <a:lstStyle/>
          <a:p>
            <a:pPr algn="ctr"/>
            <a:r>
              <a:rPr lang="ar-SA" sz="1600" dirty="0" smtClean="0"/>
              <a:t>الجمهورية الجزائرية الديمقراطية الشعبية</a:t>
            </a:r>
            <a:br>
              <a:rPr lang="ar-SA" sz="1600" dirty="0" smtClean="0"/>
            </a:br>
            <a:r>
              <a:rPr lang="ar-SA" sz="1600" dirty="0" smtClean="0"/>
              <a:t>وزارة التعليم العالي والبحث العلمي ـ ام البواقي ـ</a:t>
            </a:r>
            <a:br>
              <a:rPr lang="ar-SA" sz="1600" dirty="0" smtClean="0"/>
            </a:br>
            <a:r>
              <a:rPr lang="ar-SA" sz="1600" dirty="0" smtClean="0"/>
              <a:t>كلية العلوم الاقتصادية وتجارية وعلوم التسيير</a:t>
            </a:r>
            <a:endParaRPr lang="en-US" sz="1600" dirty="0"/>
          </a:p>
        </p:txBody>
      </p:sp>
      <p:sp>
        <p:nvSpPr>
          <p:cNvPr id="3" name="Sous-titre 2"/>
          <p:cNvSpPr>
            <a:spLocks noGrp="1"/>
          </p:cNvSpPr>
          <p:nvPr>
            <p:ph type="subTitle" idx="1"/>
          </p:nvPr>
        </p:nvSpPr>
        <p:spPr>
          <a:xfrm>
            <a:off x="73152" y="1252728"/>
            <a:ext cx="11978640" cy="5349240"/>
          </a:xfrm>
        </p:spPr>
        <p:txBody>
          <a:bodyPr/>
          <a:lstStyle/>
          <a:p>
            <a:pPr algn="r"/>
            <a:r>
              <a:rPr lang="ar-SA" dirty="0"/>
              <a:t> </a:t>
            </a:r>
            <a:r>
              <a:rPr lang="ar-SA" sz="2800" dirty="0" smtClean="0"/>
              <a:t>بحث:  </a:t>
            </a:r>
          </a:p>
          <a:p>
            <a:pPr algn="r"/>
            <a:r>
              <a:rPr lang="ar-SA" dirty="0"/>
              <a:t> </a:t>
            </a:r>
            <a:r>
              <a:rPr lang="ar-SA" dirty="0" smtClean="0"/>
              <a:t>       </a:t>
            </a:r>
          </a:p>
          <a:p>
            <a:pPr algn="r"/>
            <a:r>
              <a:rPr lang="ar-SA" sz="3200" b="1" dirty="0"/>
              <a:t> </a:t>
            </a:r>
            <a:r>
              <a:rPr lang="ar-SA" sz="3200" b="1" dirty="0" smtClean="0"/>
              <a:t>                        برنامج قواعد البيانات اوراكل </a:t>
            </a:r>
            <a:r>
              <a:rPr lang="fr-FR" sz="3200" b="1" dirty="0" smtClean="0"/>
              <a:t>     </a:t>
            </a:r>
            <a:endParaRPr lang="ar-SA" sz="3200" b="1" dirty="0"/>
          </a:p>
          <a:p>
            <a:pPr algn="r"/>
            <a:r>
              <a:rPr lang="ar-SA" dirty="0" smtClean="0"/>
              <a:t>         </a:t>
            </a:r>
          </a:p>
          <a:p>
            <a:pPr algn="r"/>
            <a:endParaRPr lang="ar-SA" dirty="0"/>
          </a:p>
          <a:p>
            <a:pPr algn="r"/>
            <a:endParaRPr lang="ar-SA" dirty="0" smtClean="0"/>
          </a:p>
          <a:p>
            <a:pPr algn="r"/>
            <a:r>
              <a:rPr lang="ar-SA" dirty="0" smtClean="0"/>
              <a:t>اعداد الطلبة:                                                                                                           الأستاذ:     </a:t>
            </a:r>
          </a:p>
          <a:p>
            <a:pPr algn="r"/>
            <a:r>
              <a:rPr lang="ar-SA" dirty="0" smtClean="0"/>
              <a:t>مرابط تماسي                                                                                                            د. بوزيان       </a:t>
            </a:r>
          </a:p>
          <a:p>
            <a:pPr algn="r"/>
            <a:r>
              <a:rPr lang="ar-SA" dirty="0" smtClean="0"/>
              <a:t>قلقول خولة </a:t>
            </a:r>
          </a:p>
          <a:p>
            <a:pPr algn="r"/>
            <a:r>
              <a:rPr lang="ar-SA" dirty="0" smtClean="0"/>
              <a:t>بوركايب محسن </a:t>
            </a:r>
          </a:p>
          <a:p>
            <a:pPr algn="r"/>
            <a:r>
              <a:rPr lang="ar-SA" dirty="0" smtClean="0"/>
              <a:t>بوعزيز </a:t>
            </a:r>
            <a:r>
              <a:rPr lang="ar-SA" smtClean="0"/>
              <a:t>عبد الرؤوف                           </a:t>
            </a:r>
            <a:endParaRPr lang="en-US" dirty="0"/>
          </a:p>
        </p:txBody>
      </p:sp>
      <p:sp>
        <p:nvSpPr>
          <p:cNvPr id="4" name="Accolade fermante 3"/>
          <p:cNvSpPr/>
          <p:nvPr/>
        </p:nvSpPr>
        <p:spPr>
          <a:xfrm>
            <a:off x="9537192" y="1517904"/>
            <a:ext cx="868680" cy="1508760"/>
          </a:xfrm>
          <a:prstGeom prst="rightBrace">
            <a:avLst/>
          </a:prstGeom>
        </p:spPr>
        <p:style>
          <a:lnRef idx="3">
            <a:schemeClr val="accent2"/>
          </a:lnRef>
          <a:fillRef idx="0">
            <a:schemeClr val="accent2"/>
          </a:fillRef>
          <a:effectRef idx="2">
            <a:schemeClr val="accent2"/>
          </a:effectRef>
          <a:fontRef idx="minor">
            <a:schemeClr val="tx1"/>
          </a:fontRef>
        </p:style>
        <p:txBody>
          <a:bodyPr rtlCol="0" anchor="ctr"/>
          <a:lstStyle/>
          <a:p>
            <a:pPr algn="ctr"/>
            <a:endParaRPr lang="en-US"/>
          </a:p>
        </p:txBody>
      </p:sp>
      <p:sp>
        <p:nvSpPr>
          <p:cNvPr id="5" name="Accolade ouvrante 4"/>
          <p:cNvSpPr/>
          <p:nvPr/>
        </p:nvSpPr>
        <p:spPr>
          <a:xfrm>
            <a:off x="3131820" y="1517904"/>
            <a:ext cx="1115568" cy="1508760"/>
          </a:xfrm>
          <a:prstGeom prst="leftBrace">
            <a:avLst/>
          </a:prstGeom>
        </p:spPr>
        <p:style>
          <a:lnRef idx="3">
            <a:schemeClr val="accent2"/>
          </a:lnRef>
          <a:fillRef idx="0">
            <a:schemeClr val="accent2"/>
          </a:fillRef>
          <a:effectRef idx="2">
            <a:schemeClr val="accent2"/>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138187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SA" sz="2000" dirty="0" smtClean="0"/>
              <a:t>                                                </a:t>
            </a:r>
            <a:r>
              <a:rPr lang="ar-SA" sz="2800" b="1" dirty="0" smtClean="0">
                <a:solidFill>
                  <a:schemeClr val="accent1">
                    <a:lumMod val="60000"/>
                    <a:lumOff val="40000"/>
                  </a:schemeClr>
                </a:solidFill>
              </a:rPr>
              <a:t>مفهوم قاعدة البيانات:</a:t>
            </a:r>
            <a:endParaRPr lang="en-US" sz="2800" b="1" dirty="0">
              <a:solidFill>
                <a:schemeClr val="accent1">
                  <a:lumMod val="60000"/>
                  <a:lumOff val="40000"/>
                </a:schemeClr>
              </a:solidFill>
            </a:endParaRPr>
          </a:p>
        </p:txBody>
      </p:sp>
      <p:sp>
        <p:nvSpPr>
          <p:cNvPr id="3" name="Espace réservé du contenu 2"/>
          <p:cNvSpPr>
            <a:spLocks noGrp="1"/>
          </p:cNvSpPr>
          <p:nvPr>
            <p:ph idx="1"/>
          </p:nvPr>
        </p:nvSpPr>
        <p:spPr/>
        <p:txBody>
          <a:bodyPr/>
          <a:lstStyle/>
          <a:p>
            <a:pPr marL="0" indent="0" algn="ctr">
              <a:buNone/>
            </a:pPr>
            <a:r>
              <a:rPr lang="ar-SA" dirty="0" smtClean="0"/>
              <a:t>  هي مجموعة منظمة من المعلومات المهيكلة او البيانات المخزنة عادة بصيغة الكترونية او في نظام كمبيوتر </a:t>
            </a:r>
          </a:p>
          <a:p>
            <a:pPr marL="0" indent="0" algn="ctr">
              <a:buNone/>
            </a:pPr>
            <a:r>
              <a:rPr lang="ar-SA" dirty="0" smtClean="0"/>
              <a:t>و عادة ما تكون قاعدة البيانات تحت تحكم نظام قاعدة البيانات ()و معا تتم الإشارة الى البيانات و نظام إدارة قواعد البيانات جنبا الى جنب مع التطبيقات المرتبطة بهم باعتبارها نظام قواعد البيانات و عادة ما تتم صياغة البيانات ضمن الأنواع الأكثر شيوعا من قواعد البيانات المستعملة اليوم على هيئة صفوف و أعمدة في سلسلة من الجداول لإضافة  </a:t>
            </a:r>
            <a:r>
              <a:rPr lang="ar-SA" dirty="0" err="1" smtClean="0"/>
              <a:t>الفعاليةعلى</a:t>
            </a:r>
            <a:r>
              <a:rPr lang="ar-SA" dirty="0" smtClean="0"/>
              <a:t> المعالجة و الاستعلام عن البيانات و يمكن حينئذ الوصول الى البيانات و ادارتها و تعديلها وتحديثها و تنظيمها والتحكم فيها بسهولة.</a:t>
            </a:r>
            <a:r>
              <a:rPr lang="fr-FR" dirty="0" smtClean="0"/>
              <a:t> </a:t>
            </a:r>
            <a:r>
              <a:rPr lang="ar-SA" dirty="0" smtClean="0"/>
              <a:t> </a:t>
            </a:r>
            <a:r>
              <a:rPr lang="fr-FR" dirty="0" smtClean="0"/>
              <a:t> </a:t>
            </a:r>
            <a:endParaRPr lang="en-US" dirty="0"/>
          </a:p>
        </p:txBody>
      </p:sp>
    </p:spTree>
    <p:extLst>
      <p:ext uri="{BB962C8B-B14F-4D97-AF65-F5344CB8AC3E}">
        <p14:creationId xmlns:p14="http://schemas.microsoft.com/office/powerpoint/2010/main" val="24426823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15640" y="694944"/>
            <a:ext cx="8610600" cy="521208"/>
          </a:xfrm>
        </p:spPr>
        <p:txBody>
          <a:bodyPr>
            <a:normAutofit/>
          </a:bodyPr>
          <a:lstStyle/>
          <a:p>
            <a:r>
              <a:rPr lang="ar-SA" sz="2800" b="1" dirty="0" smtClean="0">
                <a:solidFill>
                  <a:schemeClr val="accent1">
                    <a:lumMod val="60000"/>
                    <a:lumOff val="40000"/>
                  </a:schemeClr>
                </a:solidFill>
              </a:rPr>
              <a:t>مفهوم قاعدة البيانات أوراكل:</a:t>
            </a:r>
            <a:endParaRPr lang="en-US" sz="2800" b="1" dirty="0">
              <a:solidFill>
                <a:schemeClr val="accent1">
                  <a:lumMod val="60000"/>
                  <a:lumOff val="40000"/>
                </a:schemeClr>
              </a:solidFill>
            </a:endParaRPr>
          </a:p>
        </p:txBody>
      </p:sp>
      <p:sp>
        <p:nvSpPr>
          <p:cNvPr id="3" name="Espace réservé du contenu 2"/>
          <p:cNvSpPr>
            <a:spLocks noGrp="1"/>
          </p:cNvSpPr>
          <p:nvPr>
            <p:ph idx="1"/>
          </p:nvPr>
        </p:nvSpPr>
        <p:spPr>
          <a:xfrm>
            <a:off x="155448" y="1353312"/>
            <a:ext cx="11960352" cy="5440680"/>
          </a:xfrm>
        </p:spPr>
        <p:txBody>
          <a:bodyPr/>
          <a:lstStyle/>
          <a:p>
            <a:pPr marL="0" indent="0" algn="ctr">
              <a:buNone/>
            </a:pPr>
            <a:r>
              <a:rPr lang="ar-SA" dirty="0" smtClean="0"/>
              <a:t> ــ هي نظام لإدارة قواعد البيانات علائقية تعرف باسم اوراكل و يتم انتاجها وتسويقها بواسطة شركة اوراكل وتعتبر قاعدة البيانات هذه اول قاعدة بيانات مصممة للحوسبة الشبكية للمؤسسات لأنها توفر المرونة والفعالية من حيث التكلفة لإدارة المعلومات والتطبيقات. </a:t>
            </a:r>
          </a:p>
          <a:p>
            <a:pPr marL="0" indent="0" algn="r">
              <a:buNone/>
            </a:pPr>
            <a:r>
              <a:rPr lang="ar-SA" dirty="0" smtClean="0"/>
              <a:t>  </a:t>
            </a:r>
          </a:p>
          <a:p>
            <a:pPr marL="0" indent="0" algn="r">
              <a:buNone/>
            </a:pPr>
            <a:r>
              <a:rPr lang="ar-SA" dirty="0"/>
              <a:t> </a:t>
            </a:r>
            <a:r>
              <a:rPr lang="ar-SA" dirty="0" smtClean="0"/>
              <a:t>  </a:t>
            </a:r>
            <a:r>
              <a:rPr lang="ar-SA" sz="2800" b="1" dirty="0" smtClean="0">
                <a:solidFill>
                  <a:schemeClr val="accent1">
                    <a:lumMod val="60000"/>
                    <a:lumOff val="40000"/>
                  </a:schemeClr>
                </a:solidFill>
              </a:rPr>
              <a:t>بنية قاعدة بيانات اوراكل:</a:t>
            </a:r>
          </a:p>
          <a:p>
            <a:pPr marL="0" indent="0" algn="ctr">
              <a:buNone/>
            </a:pPr>
            <a:r>
              <a:rPr lang="ar-SA" sz="2800" dirty="0"/>
              <a:t> </a:t>
            </a:r>
            <a:r>
              <a:rPr lang="ar-SA" sz="2800" dirty="0" smtClean="0"/>
              <a:t>ــ </a:t>
            </a:r>
            <a:r>
              <a:rPr lang="ar-AE" dirty="0"/>
              <a:t>يتكون خادم قاعدة بيانات اوراكل من العديد من المكونات المختلفة، وإن بعض هذه المكونات عبارة عن بنياتٍ للذاكرة، أما البعض الآخر عبارة عن عملياتٍ تنفذ مهامًا معينةً، بالإضافة إلى مواردٍ تخزن البيانات التي تستخدمها التطبيقات، وموارد خاصة مصممة لاستعادة البيانات في حالة فشل الإدخال إلى </a:t>
            </a:r>
            <a:r>
              <a:rPr lang="ar-AE" dirty="0" smtClean="0"/>
              <a:t>القرص</a:t>
            </a:r>
            <a:r>
              <a:rPr lang="ar-SA" dirty="0" smtClean="0"/>
              <a:t>، </a:t>
            </a:r>
            <a:r>
              <a:rPr lang="ar-AE" dirty="0"/>
              <a:t>مصممةٌ للسماح للمستخدمين بقراءة البيانات وتعديلها، وتوضح الصورة المكونين الأساسيين لقاعدة البيانات وهما الذاكرة والعمليات التي تنفذ على الملفات.</a:t>
            </a:r>
            <a:endParaRPr lang="ar-SA" sz="2800" dirty="0" smtClean="0"/>
          </a:p>
          <a:p>
            <a:pPr marL="0" indent="0" algn="r">
              <a:buNone/>
            </a:pPr>
            <a:r>
              <a:rPr lang="ar-SA" dirty="0"/>
              <a:t> </a:t>
            </a:r>
            <a:r>
              <a:rPr lang="ar-SA" dirty="0" smtClean="0"/>
              <a:t>  </a:t>
            </a:r>
            <a:endParaRPr lang="ar-SA" dirty="0"/>
          </a:p>
          <a:p>
            <a:pPr marL="0" indent="0" algn="r">
              <a:buNone/>
            </a:pPr>
            <a:endParaRPr lang="en-US" dirty="0"/>
          </a:p>
        </p:txBody>
      </p:sp>
      <p:pic>
        <p:nvPicPr>
          <p:cNvPr id="5" name="Image 4"/>
          <p:cNvPicPr>
            <a:picLocks noChangeAspect="1"/>
          </p:cNvPicPr>
          <p:nvPr/>
        </p:nvPicPr>
        <p:blipFill>
          <a:blip r:embed="rId2"/>
          <a:stretch>
            <a:fillRect/>
          </a:stretch>
        </p:blipFill>
        <p:spPr>
          <a:xfrm>
            <a:off x="4471416" y="4562856"/>
            <a:ext cx="4052316" cy="1878330"/>
          </a:xfrm>
          <a:prstGeom prst="rect">
            <a:avLst/>
          </a:prstGeom>
        </p:spPr>
      </p:pic>
    </p:spTree>
    <p:extLst>
      <p:ext uri="{BB962C8B-B14F-4D97-AF65-F5344CB8AC3E}">
        <p14:creationId xmlns:p14="http://schemas.microsoft.com/office/powerpoint/2010/main" val="11246733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16808" y="512063"/>
            <a:ext cx="8610600" cy="576073"/>
          </a:xfrm>
        </p:spPr>
        <p:txBody>
          <a:bodyPr>
            <a:normAutofit/>
          </a:bodyPr>
          <a:lstStyle/>
          <a:p>
            <a:r>
              <a:rPr lang="ar-SA" sz="2800" dirty="0" smtClean="0"/>
              <a:t>  </a:t>
            </a:r>
            <a:r>
              <a:rPr lang="ar-AE" sz="2800" b="1" dirty="0" smtClean="0">
                <a:solidFill>
                  <a:schemeClr val="accent1">
                    <a:lumMod val="60000"/>
                    <a:lumOff val="40000"/>
                  </a:schemeClr>
                </a:solidFill>
              </a:rPr>
              <a:t>اللغات </a:t>
            </a:r>
            <a:r>
              <a:rPr lang="ar-AE" sz="2800" b="1" dirty="0">
                <a:solidFill>
                  <a:schemeClr val="accent1">
                    <a:lumMod val="60000"/>
                    <a:lumOff val="40000"/>
                  </a:schemeClr>
                </a:solidFill>
              </a:rPr>
              <a:t>التي تتعامل معها </a:t>
            </a:r>
            <a:r>
              <a:rPr lang="ar-AE" sz="2800" b="1" dirty="0" smtClean="0">
                <a:solidFill>
                  <a:schemeClr val="accent1">
                    <a:lumMod val="60000"/>
                    <a:lumOff val="40000"/>
                  </a:schemeClr>
                </a:solidFill>
              </a:rPr>
              <a:t>اوراكل</a:t>
            </a:r>
            <a:r>
              <a:rPr lang="ar-SA" sz="2800" b="1" dirty="0" smtClean="0">
                <a:solidFill>
                  <a:schemeClr val="accent1">
                    <a:lumMod val="60000"/>
                    <a:lumOff val="40000"/>
                  </a:schemeClr>
                </a:solidFill>
              </a:rPr>
              <a:t>:</a:t>
            </a:r>
            <a:endParaRPr lang="en-US" sz="2800" b="1" dirty="0">
              <a:solidFill>
                <a:schemeClr val="accent1">
                  <a:lumMod val="60000"/>
                  <a:lumOff val="40000"/>
                </a:schemeClr>
              </a:solidFill>
            </a:endParaRPr>
          </a:p>
        </p:txBody>
      </p:sp>
      <p:sp>
        <p:nvSpPr>
          <p:cNvPr id="3" name="Espace réservé du contenu 2"/>
          <p:cNvSpPr>
            <a:spLocks noGrp="1"/>
          </p:cNvSpPr>
          <p:nvPr>
            <p:ph idx="1"/>
          </p:nvPr>
        </p:nvSpPr>
        <p:spPr>
          <a:xfrm>
            <a:off x="182880" y="1097280"/>
            <a:ext cx="11935968" cy="5760720"/>
          </a:xfrm>
        </p:spPr>
        <p:txBody>
          <a:bodyPr/>
          <a:lstStyle/>
          <a:p>
            <a:pPr marL="0" indent="0" algn="ctr">
              <a:buNone/>
            </a:pPr>
            <a:r>
              <a:rPr lang="ar-SA" dirty="0" smtClean="0"/>
              <a:t>تعتمد اوراكل في برمجتها على لغات البرمجة القياسية مثل جافا ولدى اوراكل أيضا لغة خاصة بها وهي لغة البرمجة اس ك ال، التي تدعمها جميع لغات البرمجة الأخرى وهي لغة من الجيل الرابع، تشتهر بإجراءات التخزين المدمج كما ان اوراكل تستخدم نظام تطوير اس ك ال لكتابة التقارير.</a:t>
            </a:r>
          </a:p>
          <a:p>
            <a:pPr marL="0" indent="0" algn="r">
              <a:buNone/>
            </a:pPr>
            <a:r>
              <a:rPr lang="ar-SA" sz="2800" dirty="0" smtClean="0"/>
              <a:t>  </a:t>
            </a:r>
            <a:r>
              <a:rPr lang="ar-AE" sz="2800" b="1" dirty="0" smtClean="0">
                <a:solidFill>
                  <a:schemeClr val="accent1">
                    <a:lumMod val="60000"/>
                    <a:lumOff val="40000"/>
                  </a:schemeClr>
                </a:solidFill>
              </a:rPr>
              <a:t>ميزات أوراكل</a:t>
            </a:r>
            <a:r>
              <a:rPr lang="ar-SA" sz="2800" b="1" dirty="0" smtClean="0">
                <a:solidFill>
                  <a:schemeClr val="accent1">
                    <a:lumMod val="60000"/>
                    <a:lumOff val="40000"/>
                  </a:schemeClr>
                </a:solidFill>
              </a:rPr>
              <a:t>:</a:t>
            </a:r>
            <a:endParaRPr lang="ar-AE" sz="2800" b="1" dirty="0">
              <a:solidFill>
                <a:schemeClr val="accent1">
                  <a:lumMod val="60000"/>
                  <a:lumOff val="40000"/>
                </a:schemeClr>
              </a:solidFill>
            </a:endParaRPr>
          </a:p>
          <a:p>
            <a:pPr marL="0" indent="0" algn="r">
              <a:buNone/>
            </a:pPr>
            <a:r>
              <a:rPr lang="ar-AE" dirty="0"/>
              <a:t>تتميز قاعدة بيانات اوراكل بالخصائص الأربعة الأهم التي يجب أن تمتلكها جميع أنظمة قواعد البيانات، وهي:</a:t>
            </a:r>
          </a:p>
          <a:p>
            <a:pPr marL="0" indent="0" algn="r">
              <a:buNone/>
            </a:pPr>
            <a:r>
              <a:rPr lang="ar-SA" dirty="0"/>
              <a:t>1</a:t>
            </a:r>
            <a:r>
              <a:rPr lang="ar-SA" dirty="0" smtClean="0"/>
              <a:t>- </a:t>
            </a:r>
            <a:r>
              <a:rPr lang="ar-SA" dirty="0"/>
              <a:t>سرية المعلومات، حيث يتوفر نظام لحماية المعلومات يتفوق من الناحية البنائية على </a:t>
            </a:r>
            <a:r>
              <a:rPr lang="ar-SA" dirty="0" smtClean="0"/>
              <a:t>الأنظمة </a:t>
            </a:r>
            <a:r>
              <a:rPr lang="ar-SA" dirty="0"/>
              <a:t>الأخرى للشركات المنافسة.</a:t>
            </a:r>
          </a:p>
          <a:p>
            <a:pPr marL="0" indent="0" algn="r">
              <a:buNone/>
            </a:pPr>
            <a:r>
              <a:rPr lang="ar-SA" dirty="0"/>
              <a:t>2</a:t>
            </a:r>
            <a:r>
              <a:rPr lang="ar-SA" dirty="0" smtClean="0"/>
              <a:t> </a:t>
            </a:r>
            <a:r>
              <a:rPr lang="ar-SA" dirty="0"/>
              <a:t>- التعامل مع حجم كبير من البيانات يصل إلى ملايين من الميغا بايت.</a:t>
            </a:r>
          </a:p>
          <a:p>
            <a:pPr marL="0" indent="0" algn="r">
              <a:buNone/>
            </a:pPr>
            <a:r>
              <a:rPr lang="ar-SA" dirty="0" smtClean="0"/>
              <a:t>3 </a:t>
            </a:r>
            <a:r>
              <a:rPr lang="ar-SA" dirty="0"/>
              <a:t>- الدعم الممتاز الذي تقدمه الأوراكل للمستخدمين في جميع أنحاء العالم عن طريق موقعها على الإنترنت.</a:t>
            </a:r>
          </a:p>
          <a:p>
            <a:pPr marL="0" indent="0" algn="r">
              <a:buNone/>
            </a:pPr>
            <a:r>
              <a:rPr lang="ar-SA" dirty="0" smtClean="0"/>
              <a:t>4 </a:t>
            </a:r>
            <a:r>
              <a:rPr lang="ar-SA" dirty="0"/>
              <a:t>- تعد أقوى أداه في مجال التجارة الإلكترونية وذلك بسبب التكامل الكبير مع لغة الجافا.</a:t>
            </a:r>
            <a:endParaRPr lang="en-US" dirty="0"/>
          </a:p>
        </p:txBody>
      </p:sp>
    </p:spTree>
    <p:extLst>
      <p:ext uri="{BB962C8B-B14F-4D97-AF65-F5344CB8AC3E}">
        <p14:creationId xmlns:p14="http://schemas.microsoft.com/office/powerpoint/2010/main" val="26795494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52216" y="307173"/>
            <a:ext cx="8610600" cy="561507"/>
          </a:xfrm>
        </p:spPr>
        <p:txBody>
          <a:bodyPr>
            <a:normAutofit/>
          </a:bodyPr>
          <a:lstStyle/>
          <a:p>
            <a:r>
              <a:rPr lang="ar-SA" sz="2400" dirty="0"/>
              <a:t> </a:t>
            </a:r>
            <a:r>
              <a:rPr lang="ar-SA" sz="2400" dirty="0" smtClean="0"/>
              <a:t>    </a:t>
            </a:r>
            <a:r>
              <a:rPr lang="ar-SA" sz="2800" b="1" dirty="0" smtClean="0">
                <a:solidFill>
                  <a:schemeClr val="accent1">
                    <a:lumMod val="60000"/>
                    <a:lumOff val="40000"/>
                  </a:schemeClr>
                </a:solidFill>
              </a:rPr>
              <a:t>أدوات اوراكل: </a:t>
            </a:r>
            <a:endParaRPr lang="en-US" sz="2800" b="1" dirty="0">
              <a:solidFill>
                <a:schemeClr val="accent1">
                  <a:lumMod val="60000"/>
                  <a:lumOff val="40000"/>
                </a:schemeClr>
              </a:solidFill>
            </a:endParaRPr>
          </a:p>
        </p:txBody>
      </p:sp>
      <p:sp>
        <p:nvSpPr>
          <p:cNvPr id="3" name="Espace réservé du contenu 2"/>
          <p:cNvSpPr>
            <a:spLocks noGrp="1"/>
          </p:cNvSpPr>
          <p:nvPr>
            <p:ph idx="1"/>
          </p:nvPr>
        </p:nvSpPr>
        <p:spPr>
          <a:xfrm>
            <a:off x="118872" y="1024128"/>
            <a:ext cx="11935968" cy="5733288"/>
          </a:xfrm>
        </p:spPr>
        <p:txBody>
          <a:bodyPr>
            <a:normAutofit lnSpcReduction="10000"/>
          </a:bodyPr>
          <a:lstStyle/>
          <a:p>
            <a:pPr marL="0" indent="0" algn="r">
              <a:buNone/>
            </a:pPr>
            <a:r>
              <a:rPr lang="en-US" dirty="0" smtClean="0"/>
              <a:t>Forms </a:t>
            </a:r>
            <a:r>
              <a:rPr lang="ar-SA" dirty="0" smtClean="0"/>
              <a:t>* أداة </a:t>
            </a:r>
            <a:r>
              <a:rPr lang="ar-SA" dirty="0"/>
              <a:t>لإنشاء النماذج </a:t>
            </a:r>
            <a:endParaRPr lang="en-US" dirty="0"/>
          </a:p>
          <a:p>
            <a:pPr marL="0" indent="0" algn="r">
              <a:buNone/>
            </a:pPr>
            <a:r>
              <a:rPr lang="en-US" dirty="0" smtClean="0"/>
              <a:t>Reports</a:t>
            </a:r>
            <a:r>
              <a:rPr lang="ar-SA" dirty="0" smtClean="0"/>
              <a:t>* أداة </a:t>
            </a:r>
            <a:r>
              <a:rPr lang="ar-SA" dirty="0"/>
              <a:t>لإنشاء التقارير </a:t>
            </a:r>
            <a:r>
              <a:rPr lang="en-US" dirty="0" smtClean="0"/>
              <a:t> </a:t>
            </a:r>
            <a:endParaRPr lang="en-US" dirty="0"/>
          </a:p>
          <a:p>
            <a:pPr marL="0" indent="0" algn="r">
              <a:buNone/>
            </a:pPr>
            <a:r>
              <a:rPr lang="en-US" dirty="0" smtClean="0"/>
              <a:t>Graphics</a:t>
            </a:r>
            <a:r>
              <a:rPr lang="ar-SA" dirty="0" smtClean="0"/>
              <a:t>* أداة </a:t>
            </a:r>
            <a:r>
              <a:rPr lang="ar-SA" dirty="0"/>
              <a:t>لإنشاء الرسومات البيانية </a:t>
            </a:r>
            <a:endParaRPr lang="en-US" dirty="0"/>
          </a:p>
          <a:p>
            <a:pPr marL="0" indent="0" algn="r">
              <a:buNone/>
            </a:pPr>
            <a:r>
              <a:rPr lang="en-US" dirty="0" smtClean="0"/>
              <a:t>Query.</a:t>
            </a:r>
            <a:r>
              <a:rPr lang="ar-SA" dirty="0" smtClean="0"/>
              <a:t>* أداة </a:t>
            </a:r>
            <a:r>
              <a:rPr lang="ar-SA" dirty="0"/>
              <a:t>للبحث في قواعد البيانات</a:t>
            </a:r>
            <a:endParaRPr lang="en-US" dirty="0"/>
          </a:p>
          <a:p>
            <a:pPr marL="0" indent="0" algn="r">
              <a:buNone/>
            </a:pPr>
            <a:r>
              <a:rPr lang="ar-SA" dirty="0" smtClean="0"/>
              <a:t>.            </a:t>
            </a:r>
            <a:r>
              <a:rPr lang="en-US" dirty="0" smtClean="0"/>
              <a:t>Procedure </a:t>
            </a:r>
            <a:r>
              <a:rPr lang="en-US" dirty="0"/>
              <a:t>and </a:t>
            </a:r>
            <a:r>
              <a:rPr lang="en-US" dirty="0" smtClean="0"/>
              <a:t>function</a:t>
            </a:r>
            <a:r>
              <a:rPr lang="ar-SA" dirty="0" smtClean="0"/>
              <a:t>* أداة </a:t>
            </a:r>
            <a:r>
              <a:rPr lang="ar-SA" dirty="0"/>
              <a:t>لعمل </a:t>
            </a:r>
            <a:r>
              <a:rPr lang="ar-SA" dirty="0" smtClean="0"/>
              <a:t>البرمجيات </a:t>
            </a:r>
          </a:p>
          <a:p>
            <a:pPr marL="0" indent="0" algn="r">
              <a:buNone/>
            </a:pPr>
            <a:r>
              <a:rPr lang="fr-FR" b="1" dirty="0" smtClean="0">
                <a:solidFill>
                  <a:schemeClr val="accent1">
                    <a:lumMod val="60000"/>
                    <a:lumOff val="40000"/>
                  </a:schemeClr>
                </a:solidFill>
              </a:rPr>
              <a:t> </a:t>
            </a:r>
            <a:r>
              <a:rPr lang="ar-AE" b="1" dirty="0" smtClean="0">
                <a:solidFill>
                  <a:schemeClr val="accent1">
                    <a:lumMod val="60000"/>
                    <a:lumOff val="40000"/>
                  </a:schemeClr>
                </a:solidFill>
              </a:rPr>
              <a:t> – عناصر الإدخال</a:t>
            </a:r>
            <a:r>
              <a:rPr lang="ar-SA" b="1" dirty="0">
                <a:solidFill>
                  <a:schemeClr val="accent1">
                    <a:lumMod val="60000"/>
                    <a:lumOff val="40000"/>
                  </a:schemeClr>
                </a:solidFill>
              </a:rPr>
              <a:t> </a:t>
            </a:r>
            <a:r>
              <a:rPr lang="ar-SA" b="1" dirty="0" smtClean="0">
                <a:solidFill>
                  <a:schemeClr val="accent1">
                    <a:lumMod val="60000"/>
                    <a:lumOff val="40000"/>
                  </a:schemeClr>
                </a:solidFill>
              </a:rPr>
              <a:t>اوراكل</a:t>
            </a:r>
            <a:r>
              <a:rPr lang="ar-AE" b="1" dirty="0" smtClean="0">
                <a:solidFill>
                  <a:schemeClr val="accent1">
                    <a:lumMod val="60000"/>
                    <a:lumOff val="40000"/>
                  </a:schemeClr>
                </a:solidFill>
              </a:rPr>
              <a:t> </a:t>
            </a:r>
            <a:r>
              <a:rPr lang="ar-SA" b="1" dirty="0" smtClean="0">
                <a:solidFill>
                  <a:schemeClr val="accent1">
                    <a:lumMod val="60000"/>
                    <a:lumOff val="40000"/>
                  </a:schemeClr>
                </a:solidFill>
              </a:rPr>
              <a:t>:</a:t>
            </a:r>
            <a:r>
              <a:rPr lang="en-US" b="1" dirty="0" smtClean="0">
                <a:solidFill>
                  <a:schemeClr val="accent1">
                    <a:lumMod val="60000"/>
                    <a:lumOff val="40000"/>
                  </a:schemeClr>
                </a:solidFill>
              </a:rPr>
              <a:t> </a:t>
            </a:r>
          </a:p>
          <a:p>
            <a:pPr marL="0" indent="0" algn="r">
              <a:buNone/>
            </a:pPr>
            <a:r>
              <a:rPr lang="en-US" dirty="0" smtClean="0"/>
              <a:t>Layout </a:t>
            </a:r>
            <a:r>
              <a:rPr lang="en-US" dirty="0"/>
              <a:t>Editor</a:t>
            </a:r>
            <a:r>
              <a:rPr lang="en-US" dirty="0" smtClean="0"/>
              <a:t>.</a:t>
            </a:r>
            <a:r>
              <a:rPr lang="ar-AE" dirty="0"/>
              <a:t> النافذة </a:t>
            </a:r>
            <a:endParaRPr lang="en-US" dirty="0"/>
          </a:p>
          <a:p>
            <a:pPr marL="0" indent="0" algn="r">
              <a:buNone/>
            </a:pPr>
            <a:r>
              <a:rPr lang="en-US" dirty="0" smtClean="0"/>
              <a:t>Text Items</a:t>
            </a:r>
            <a:r>
              <a:rPr lang="ar-AE" dirty="0"/>
              <a:t>إنشاء عناصر الكتابات </a:t>
            </a:r>
            <a:r>
              <a:rPr lang="en-US" dirty="0" smtClean="0"/>
              <a:t>.</a:t>
            </a:r>
            <a:endParaRPr lang="en-US" dirty="0"/>
          </a:p>
          <a:p>
            <a:pPr marL="0" indent="0" algn="r">
              <a:buNone/>
            </a:pPr>
            <a:r>
              <a:rPr lang="ar-AE" dirty="0"/>
              <a:t>التحكم في مظهر عناصر الكتابات</a:t>
            </a:r>
          </a:p>
          <a:p>
            <a:pPr marL="0" indent="0" algn="r">
              <a:buNone/>
            </a:pPr>
            <a:r>
              <a:rPr lang="ar-AE" dirty="0"/>
              <a:t>التحكم في تنسيق بيانات عناصر الكتابات</a:t>
            </a:r>
          </a:p>
          <a:p>
            <a:pPr marL="0" indent="0" algn="r">
              <a:buNone/>
            </a:pPr>
            <a:r>
              <a:rPr lang="ar-AE" dirty="0"/>
              <a:t>ربط عناصر الكتابات بقواعد البيانات</a:t>
            </a:r>
          </a:p>
          <a:p>
            <a:pPr marL="0" indent="0" algn="r">
              <a:buNone/>
            </a:pPr>
            <a:r>
              <a:rPr lang="en-US" dirty="0" err="1" smtClean="0"/>
              <a:t>CheckBoxes</a:t>
            </a:r>
            <a:r>
              <a:rPr lang="ar-AE" dirty="0"/>
              <a:t>خانات الاختيار </a:t>
            </a:r>
            <a:r>
              <a:rPr lang="en-US" dirty="0" smtClean="0"/>
              <a:t>.</a:t>
            </a:r>
            <a:endParaRPr lang="en-US" dirty="0"/>
          </a:p>
          <a:p>
            <a:pPr marL="0" indent="0" algn="r">
              <a:buNone/>
            </a:pPr>
            <a:r>
              <a:rPr lang="en-US" dirty="0" smtClean="0"/>
              <a:t>Radio Button</a:t>
            </a:r>
            <a:r>
              <a:rPr lang="ar-AE" dirty="0"/>
              <a:t>عنصر التحكم </a:t>
            </a:r>
            <a:r>
              <a:rPr lang="en-US" dirty="0" smtClean="0"/>
              <a:t>.</a:t>
            </a:r>
            <a:endParaRPr lang="en-US" dirty="0"/>
          </a:p>
          <a:p>
            <a:pPr marL="0" indent="0" algn="r">
              <a:buNone/>
            </a:pPr>
            <a:r>
              <a:rPr lang="en-US" dirty="0" smtClean="0"/>
              <a:t>Radio Buttons</a:t>
            </a:r>
            <a:r>
              <a:rPr lang="ar-AE" dirty="0"/>
              <a:t>التحكم في خصائص العناصر </a:t>
            </a:r>
            <a:r>
              <a:rPr lang="en-US" dirty="0" smtClean="0"/>
              <a:t>.</a:t>
            </a:r>
            <a:endParaRPr lang="en-US" dirty="0"/>
          </a:p>
          <a:p>
            <a:pPr marL="0" indent="0" algn="r">
              <a:buNone/>
            </a:pPr>
            <a:endParaRPr lang="en-US" dirty="0"/>
          </a:p>
        </p:txBody>
      </p:sp>
    </p:spTree>
    <p:extLst>
      <p:ext uri="{BB962C8B-B14F-4D97-AF65-F5344CB8AC3E}">
        <p14:creationId xmlns:p14="http://schemas.microsoft.com/office/powerpoint/2010/main" val="3308902284"/>
      </p:ext>
    </p:extLst>
  </p:cSld>
  <p:clrMapOvr>
    <a:masterClrMapping/>
  </p:clrMapOvr>
</p:sld>
</file>

<file path=ppt/theme/theme1.xml><?xml version="1.0" encoding="utf-8"?>
<a:theme xmlns:a="http://schemas.openxmlformats.org/drawingml/2006/main" name="Traînée de condensation">
  <a:themeElements>
    <a:clrScheme name="Vapor Trail">
      <a:dk1>
        <a:sysClr val="windowText" lastClr="000000"/>
      </a:dk1>
      <a:lt1>
        <a:sysClr val="window" lastClr="FFFFFF"/>
      </a:lt1>
      <a:dk2>
        <a:srgbClr val="454545"/>
      </a:dk2>
      <a:lt2>
        <a:srgbClr val="DADADA"/>
      </a:lt2>
      <a:accent1>
        <a:srgbClr val="C4220D"/>
      </a:accent1>
      <a:accent2>
        <a:srgbClr val="EB7712"/>
      </a:accent2>
      <a:accent3>
        <a:srgbClr val="ECBD31"/>
      </a:accent3>
      <a:accent4>
        <a:srgbClr val="92CE4A"/>
      </a:accent4>
      <a:accent5>
        <a:srgbClr val="50CFB4"/>
      </a:accent5>
      <a:accent6>
        <a:srgbClr val="0D8EC5"/>
      </a:accent6>
      <a:hlink>
        <a:srgbClr val="EA5A0C"/>
      </a:hlink>
      <a:folHlink>
        <a:srgbClr val="F09D3A"/>
      </a:folHlink>
    </a:clrScheme>
    <a:fontScheme name="Vapor Trail">
      <a:majorFont>
        <a:latin typeface="Century Gothic"/>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Vapor Trail" id="{4FDF2955-7D9C-493C-B9F9-C205151B46CD}" vid="{FE1EB5C7-81A8-4CBA-AE6E-B3BF73DC3895}"/>
    </a:ext>
  </a:extLst>
</a:theme>
</file>

<file path=docProps/app.xml><?xml version="1.0" encoding="utf-8"?>
<Properties xmlns="http://schemas.openxmlformats.org/officeDocument/2006/extended-properties" xmlns:vt="http://schemas.openxmlformats.org/officeDocument/2006/docPropsVTypes">
  <Template>TM04033937[[fn=Traînée de condensation]]</Template>
  <TotalTime>2034</TotalTime>
  <Words>495</Words>
  <Application>Microsoft Office PowerPoint</Application>
  <PresentationFormat>Personnalisé</PresentationFormat>
  <Paragraphs>44</Paragraphs>
  <Slides>5</Slides>
  <Notes>0</Notes>
  <HiddenSlides>0</HiddenSlides>
  <MMClips>0</MMClips>
  <ScaleCrop>false</ScaleCrop>
  <HeadingPairs>
    <vt:vector size="4" baseType="variant">
      <vt:variant>
        <vt:lpstr>Thème</vt:lpstr>
      </vt:variant>
      <vt:variant>
        <vt:i4>1</vt:i4>
      </vt:variant>
      <vt:variant>
        <vt:lpstr>Titres des diapositives</vt:lpstr>
      </vt:variant>
      <vt:variant>
        <vt:i4>5</vt:i4>
      </vt:variant>
    </vt:vector>
  </HeadingPairs>
  <TitlesOfParts>
    <vt:vector size="6" baseType="lpstr">
      <vt:lpstr>Traînée de condensation</vt:lpstr>
      <vt:lpstr>الجمهورية الجزائرية الديمقراطية الشعبية وزارة التعليم العالي والبحث العلمي ـ ام البواقي ـ كلية العلوم الاقتصادية وتجارية وعلوم التسيير</vt:lpstr>
      <vt:lpstr>                                                مفهوم قاعدة البيانات:</vt:lpstr>
      <vt:lpstr>مفهوم قاعدة البيانات أوراكل:</vt:lpstr>
      <vt:lpstr>  اللغات التي تتعامل معها اوراكل:</vt:lpstr>
      <vt:lpstr>     أدوات اوراكل: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الجمهورية الجزائرية الديمقراطية الشعبية وزارة التعليم العالي والبحث العلمي ـ ام البواقي ـ</dc:title>
  <dc:creator>mrabette pc</dc:creator>
  <cp:lastModifiedBy>h</cp:lastModifiedBy>
  <cp:revision>24</cp:revision>
  <dcterms:created xsi:type="dcterms:W3CDTF">2023-04-22T19:26:28Z</dcterms:created>
  <dcterms:modified xsi:type="dcterms:W3CDTF">2023-05-11T11:20:31Z</dcterms:modified>
</cp:coreProperties>
</file>