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18" r:id="rId2"/>
    <p:sldId id="325" r:id="rId3"/>
    <p:sldId id="335" r:id="rId4"/>
    <p:sldId id="347" r:id="rId5"/>
    <p:sldId id="348" r:id="rId6"/>
    <p:sldId id="349" r:id="rId7"/>
    <p:sldId id="350" r:id="rId8"/>
    <p:sldId id="351" r:id="rId9"/>
    <p:sldId id="352" r:id="rId10"/>
    <p:sldId id="354" r:id="rId11"/>
    <p:sldId id="353" r:id="rId12"/>
    <p:sldId id="355" r:id="rId13"/>
    <p:sldId id="356" r:id="rId14"/>
    <p:sldId id="357" r:id="rId15"/>
    <p:sldId id="358" r:id="rId16"/>
    <p:sldId id="359" r:id="rId17"/>
    <p:sldId id="360" r:id="rId18"/>
    <p:sldId id="361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28385737-08F6-48E1-A35B-29BC9F11250B}">
          <p14:sldIdLst>
            <p14:sldId id="318"/>
            <p14:sldId id="325"/>
            <p14:sldId id="335"/>
            <p14:sldId id="347"/>
            <p14:sldId id="348"/>
            <p14:sldId id="349"/>
            <p14:sldId id="350"/>
            <p14:sldId id="351"/>
            <p14:sldId id="352"/>
            <p14:sldId id="354"/>
            <p14:sldId id="353"/>
            <p14:sldId id="355"/>
            <p14:sldId id="356"/>
            <p14:sldId id="357"/>
            <p14:sldId id="358"/>
            <p14:sldId id="359"/>
            <p14:sldId id="360"/>
            <p14:sldId id="361"/>
          </p14:sldIdLst>
        </p14:section>
        <p14:section name="Section sans titre" id="{9ED02079-30F9-4ACE-A005-487F46FF56F8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A5F"/>
    <a:srgbClr val="77B8ED"/>
    <a:srgbClr val="3F9AE5"/>
    <a:srgbClr val="00A1DA"/>
    <a:srgbClr val="D60093"/>
    <a:srgbClr val="6AC854"/>
    <a:srgbClr val="186BB0"/>
    <a:srgbClr val="2E6521"/>
    <a:srgbClr val="357426"/>
    <a:srgbClr val="408E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544BB-582F-4959-BA7E-B2F25288D2EC}" type="datetimeFigureOut">
              <a:rPr lang="fr-FR" smtClean="0"/>
              <a:t>21/02/2023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48DD-F4D3-41B6-8670-8CA6C950A0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562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B48DD-F4D3-41B6-8670-8CA6C950A09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184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21.02.2023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3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21.02.2023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63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21.02.2023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11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21.02.2023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67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21.02.2023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6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21.02.2023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03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21.02.2023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77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21.02.2023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3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21.02.2023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95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21.02.2023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0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21.02.2023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89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AF59-80FD-42F8-B77B-6179688B7234}" type="datetimeFigureOut">
              <a:rPr lang="de-DE" smtClean="0"/>
              <a:t>21.02.2023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9FD0-501B-4C6F-9CB2-8996B7BF4EF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87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2C2BFAE1-45D3-4B3B-81D2-0BF25FA84FB8}"/>
              </a:ext>
            </a:extLst>
          </p:cNvPr>
          <p:cNvSpPr txBox="1">
            <a:spLocks/>
          </p:cNvSpPr>
          <p:nvPr/>
        </p:nvSpPr>
        <p:spPr>
          <a:xfrm>
            <a:off x="1699488" y="1942518"/>
            <a:ext cx="7886700" cy="7390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547813" y="1341438"/>
            <a:ext cx="7210425" cy="51117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lnSpc>
                <a:spcPct val="100000"/>
              </a:lnSpc>
              <a:buFont typeface="+mj-lt"/>
              <a:buAutoNum type="arabicPeriod"/>
              <a:defRPr/>
            </a:pPr>
            <a:endParaRPr lang="fr-FR" altLang="fr-FR" sz="25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9663" y="922540"/>
            <a:ext cx="10023000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800" b="1" dirty="0">
                <a:solidFill>
                  <a:schemeClr val="bg1"/>
                </a:solidFill>
                <a:latin typeface="+mj-lt"/>
              </a:rPr>
              <a:t>Course T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itle:  Ethnography of Communication (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EoC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pPr algn="ctr"/>
            <a:r>
              <a:rPr lang="en-US" altLang="fr-FR" sz="38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S.P.E.A.K.I.N.G Grid</a:t>
            </a:r>
            <a:endParaRPr lang="fr-FR" altLang="fr-FR" sz="3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686" y="2331076"/>
            <a:ext cx="5924280" cy="356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19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59099" y="2145410"/>
            <a:ext cx="101227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fr-FR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What is meant by </a:t>
            </a:r>
            <a:r>
              <a:rPr lang="en-US" altLang="fr-FR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S.P.E.A.K.I.N.G </a:t>
            </a:r>
            <a:r>
              <a:rPr lang="en-US" altLang="fr-FR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Grid</a:t>
            </a:r>
          </a:p>
          <a:p>
            <a:r>
              <a:rPr lang="fr-FR" altLang="fr-FR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fr-FR" altLang="fr-FR" sz="3600" b="1" i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Trial / Lecture / </a:t>
            </a:r>
            <a:r>
              <a:rPr lang="fr-FR" altLang="fr-FR" sz="3600" b="1" i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Marriage</a:t>
            </a:r>
            <a:r>
              <a:rPr lang="fr-FR" altLang="fr-FR" sz="3600" b="1" i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fr-FR" altLang="fr-FR" sz="3600" b="1" i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party</a:t>
            </a:r>
            <a:endParaRPr lang="en-US" altLang="fr-FR" sz="3600" b="1" i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90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2581" y="715854"/>
            <a:ext cx="1050916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fr-FR" sz="5400" b="1" i="1" dirty="0">
                <a:solidFill>
                  <a:srgbClr val="FFFF00"/>
                </a:solidFill>
                <a:cs typeface="Times New Roman" panose="02020603050405020304" pitchFamily="18" charset="0"/>
              </a:rPr>
              <a:t>S</a:t>
            </a:r>
            <a:r>
              <a:rPr lang="en-US" altLang="fr-FR" sz="3200" b="1" dirty="0">
                <a:solidFill>
                  <a:schemeClr val="bg1"/>
                </a:solidFill>
                <a:cs typeface="Times New Roman" panose="02020603050405020304" pitchFamily="18" charset="0"/>
              </a:rPr>
              <a:t>.P.E.A.K.I.N.G</a:t>
            </a:r>
            <a:endParaRPr lang="en-US" sz="3000" b="1" u="sng" dirty="0" smtClean="0">
              <a:solidFill>
                <a:schemeClr val="bg1"/>
              </a:solidFill>
            </a:endParaRPr>
          </a:p>
          <a:p>
            <a:r>
              <a:rPr lang="en-US" sz="3000" b="1" u="sng" dirty="0" smtClean="0">
                <a:solidFill>
                  <a:schemeClr val="bg1"/>
                </a:solidFill>
              </a:rPr>
              <a:t>Setting:</a:t>
            </a:r>
          </a:p>
          <a:p>
            <a:r>
              <a:rPr lang="en-US" sz="3000" b="1" dirty="0" smtClean="0">
                <a:solidFill>
                  <a:schemeClr val="bg1"/>
                </a:solidFill>
              </a:rPr>
              <a:t> Or the physical</a:t>
            </a:r>
            <a:r>
              <a:rPr lang="en-US" sz="3000" b="1" dirty="0">
                <a:solidFill>
                  <a:schemeClr val="bg1"/>
                </a:solidFill>
              </a:rPr>
              <a:t> setting, including the place/ time and any other relevant </a:t>
            </a:r>
            <a:r>
              <a:rPr lang="en-US" sz="3000" b="1" dirty="0" smtClean="0">
                <a:solidFill>
                  <a:schemeClr val="bg1"/>
                </a:solidFill>
              </a:rPr>
              <a:t>descriptions</a:t>
            </a:r>
          </a:p>
          <a:p>
            <a:r>
              <a:rPr lang="en-US" sz="3000" b="1" dirty="0" smtClean="0">
                <a:solidFill>
                  <a:schemeClr val="bg1"/>
                </a:solidFill>
              </a:rPr>
              <a:t>Scene:</a:t>
            </a:r>
          </a:p>
          <a:p>
            <a:r>
              <a:rPr lang="en-US" sz="3000" b="1" dirty="0" smtClean="0">
                <a:solidFill>
                  <a:schemeClr val="bg1"/>
                </a:solidFill>
              </a:rPr>
              <a:t>The</a:t>
            </a:r>
            <a:r>
              <a:rPr lang="en-US" sz="3000" b="1" dirty="0">
                <a:solidFill>
                  <a:schemeClr val="bg1"/>
                </a:solidFill>
              </a:rPr>
              <a:t> “‘psychological setting’ or the cultural definition of an occasion as a certain type of scene.”</a:t>
            </a:r>
            <a:endParaRPr lang="fr-FR" sz="3000" dirty="0">
              <a:solidFill>
                <a:schemeClr val="bg1"/>
              </a:solidFill>
            </a:endParaRPr>
          </a:p>
          <a:p>
            <a:pPr lvl="0" algn="ctr"/>
            <a:endParaRPr lang="en-US" sz="3000" dirty="0" smtClean="0">
              <a:solidFill>
                <a:schemeClr val="bg1"/>
              </a:solidFill>
            </a:endParaRPr>
          </a:p>
          <a:p>
            <a:pPr lvl="0"/>
            <a:endParaRPr lang="fr-FR" sz="3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262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01521" y="831766"/>
            <a:ext cx="1047052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en-US" altLang="fr-FR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S.</a:t>
            </a:r>
            <a:r>
              <a:rPr lang="en-US" altLang="fr-FR" sz="5400" b="1" i="1" dirty="0">
                <a:solidFill>
                  <a:srgbClr val="FFFF00"/>
                </a:solidFill>
                <a:cs typeface="Times New Roman" panose="02020603050405020304" pitchFamily="18" charset="0"/>
              </a:rPr>
              <a:t>P</a:t>
            </a:r>
            <a:r>
              <a:rPr lang="en-US" altLang="fr-FR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.E.A.K.I.N.G</a:t>
            </a:r>
            <a:endParaRPr lang="fr-FR" sz="3600" b="1" u="sng" dirty="0" smtClean="0">
              <a:solidFill>
                <a:schemeClr val="bg1"/>
              </a:solidFill>
            </a:endParaRPr>
          </a:p>
          <a:p>
            <a:r>
              <a:rPr lang="en-US" sz="3600" u="sng" dirty="0" smtClean="0">
                <a:solidFill>
                  <a:schemeClr val="bg1"/>
                </a:solidFill>
              </a:rPr>
              <a:t>Participants</a:t>
            </a:r>
            <a:r>
              <a:rPr lang="en-US" sz="3600" u="sng" dirty="0">
                <a:solidFill>
                  <a:schemeClr val="bg1"/>
                </a:solidFill>
              </a:rPr>
              <a:t>: </a:t>
            </a:r>
            <a:endParaRPr lang="en-US" sz="3600" u="sng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R</a:t>
            </a:r>
            <a:r>
              <a:rPr lang="en-US" sz="3600" dirty="0" smtClean="0">
                <a:solidFill>
                  <a:schemeClr val="bg1"/>
                </a:solidFill>
              </a:rPr>
              <a:t>efers </a:t>
            </a:r>
            <a:r>
              <a:rPr lang="en-US" sz="3600" dirty="0">
                <a:solidFill>
                  <a:schemeClr val="bg1"/>
                </a:solidFill>
              </a:rPr>
              <a:t>to the people involved in the communication event.  Such participants are identified not by their names, but by their </a:t>
            </a:r>
            <a:r>
              <a:rPr lang="en-US" sz="3600" u="sng" dirty="0">
                <a:solidFill>
                  <a:schemeClr val="bg1"/>
                </a:solidFill>
              </a:rPr>
              <a:t>role or status or station. </a:t>
            </a:r>
            <a:r>
              <a:rPr lang="fr-FR" sz="3600" u="sng" dirty="0" err="1">
                <a:solidFill>
                  <a:schemeClr val="bg1"/>
                </a:solidFill>
              </a:rPr>
              <a:t>Addressor</a:t>
            </a:r>
            <a:r>
              <a:rPr lang="fr-FR" sz="3600" u="sng" dirty="0">
                <a:solidFill>
                  <a:schemeClr val="bg1"/>
                </a:solidFill>
              </a:rPr>
              <a:t>- </a:t>
            </a:r>
            <a:r>
              <a:rPr lang="fr-FR" sz="3600" u="sng" dirty="0" err="1">
                <a:solidFill>
                  <a:schemeClr val="bg1"/>
                </a:solidFill>
              </a:rPr>
              <a:t>addressee</a:t>
            </a:r>
            <a:r>
              <a:rPr lang="fr-FR" sz="3600" u="sng" dirty="0">
                <a:solidFill>
                  <a:schemeClr val="bg1"/>
                </a:solidFill>
              </a:rPr>
              <a:t>- speaker, </a:t>
            </a:r>
            <a:r>
              <a:rPr lang="fr-FR" sz="3600" u="sng" dirty="0" err="1">
                <a:solidFill>
                  <a:schemeClr val="bg1"/>
                </a:solidFill>
              </a:rPr>
              <a:t>hearer</a:t>
            </a:r>
            <a:r>
              <a:rPr lang="fr-FR" sz="3600" u="sng" dirty="0">
                <a:solidFill>
                  <a:schemeClr val="bg1"/>
                </a:solidFill>
              </a:rPr>
              <a:t>,  </a:t>
            </a:r>
            <a:r>
              <a:rPr lang="fr-FR" sz="3600" u="sng" dirty="0" err="1">
                <a:solidFill>
                  <a:schemeClr val="bg1"/>
                </a:solidFill>
              </a:rPr>
              <a:t>receiver</a:t>
            </a:r>
            <a:r>
              <a:rPr lang="fr-FR" sz="3600" u="sng" dirty="0">
                <a:solidFill>
                  <a:schemeClr val="bg1"/>
                </a:solidFill>
              </a:rPr>
              <a:t>, </a:t>
            </a:r>
            <a:r>
              <a:rPr lang="fr-FR" sz="3600" u="sng" dirty="0" err="1">
                <a:solidFill>
                  <a:schemeClr val="bg1"/>
                </a:solidFill>
              </a:rPr>
              <a:t>sender</a:t>
            </a:r>
            <a:r>
              <a:rPr lang="fr-FR" sz="3600" u="sng" dirty="0">
                <a:solidFill>
                  <a:schemeClr val="bg1"/>
                </a:solidFill>
              </a:rPr>
              <a:t>.</a:t>
            </a:r>
            <a:endParaRPr lang="fr-F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02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6219" y="1195426"/>
            <a:ext cx="9775065" cy="3397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fr-FR" sz="3200" b="1" dirty="0">
                <a:solidFill>
                  <a:schemeClr val="bg1"/>
                </a:solidFill>
                <a:cs typeface="Times New Roman" panose="02020603050405020304" pitchFamily="18" charset="0"/>
              </a:rPr>
              <a:t>S.P.</a:t>
            </a:r>
            <a:r>
              <a:rPr lang="en-US" altLang="fr-FR" sz="5400" b="1" i="1" dirty="0">
                <a:solidFill>
                  <a:srgbClr val="FFFF00"/>
                </a:solidFill>
                <a:cs typeface="Times New Roman" panose="02020603050405020304" pitchFamily="18" charset="0"/>
              </a:rPr>
              <a:t>E</a:t>
            </a:r>
            <a:r>
              <a:rPr lang="en-US" altLang="fr-FR" sz="3200" b="1" dirty="0">
                <a:solidFill>
                  <a:schemeClr val="bg1"/>
                </a:solidFill>
                <a:cs typeface="Times New Roman" panose="02020603050405020304" pitchFamily="18" charset="0"/>
              </a:rPr>
              <a:t>.A.K.I.N.G</a:t>
            </a:r>
            <a:endParaRPr lang="en-US" sz="3200" b="1" dirty="0" smtClean="0">
              <a:solidFill>
                <a:schemeClr val="bg1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END</a:t>
            </a:r>
            <a:r>
              <a:rPr lang="en-US" sz="3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/ OUTCOMES:</a:t>
            </a:r>
            <a:endParaRPr lang="fr-FR" sz="3200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Ends are the </a:t>
            </a:r>
            <a:r>
              <a:rPr lang="en-US" sz="3200" b="1" i="1" u="sng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purposes</a:t>
            </a:r>
            <a:r>
              <a:rPr lang="en-US" sz="3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 involved in the speech event. 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There</a:t>
            </a:r>
            <a:r>
              <a:rPr lang="en-US" sz="3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 are the </a:t>
            </a:r>
            <a:r>
              <a:rPr lang="en-US" sz="3200" b="1" i="1" u="sng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outcomes</a:t>
            </a:r>
            <a:r>
              <a:rPr lang="en-US" sz="3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 of the speech event. </a:t>
            </a:r>
            <a:endParaRPr lang="fr-FR" sz="32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26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6068" y="1430774"/>
            <a:ext cx="9247031" cy="2870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fr-FR" sz="3200" b="1" dirty="0">
                <a:solidFill>
                  <a:schemeClr val="bg1"/>
                </a:solidFill>
                <a:cs typeface="Times New Roman" panose="02020603050405020304" pitchFamily="18" charset="0"/>
              </a:rPr>
              <a:t>S.P.E.</a:t>
            </a:r>
            <a:r>
              <a:rPr lang="en-US" altLang="fr-FR" sz="5400" b="1" i="1" dirty="0">
                <a:solidFill>
                  <a:srgbClr val="FFFF00"/>
                </a:solidFill>
                <a:cs typeface="Times New Roman" panose="02020603050405020304" pitchFamily="18" charset="0"/>
              </a:rPr>
              <a:t>A</a:t>
            </a:r>
            <a:r>
              <a:rPr lang="en-US" altLang="fr-FR" sz="3200" b="1" dirty="0">
                <a:solidFill>
                  <a:schemeClr val="bg1"/>
                </a:solidFill>
                <a:cs typeface="Times New Roman" panose="02020603050405020304" pitchFamily="18" charset="0"/>
              </a:rPr>
              <a:t>.K.I.N.G</a:t>
            </a:r>
            <a:endParaRPr lang="en-US" sz="32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 sequence: </a:t>
            </a:r>
            <a:r>
              <a:rPr lang="fr-FR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 </a:t>
            </a:r>
            <a:r>
              <a:rPr lang="en-US" sz="3200" b="1" i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</a:t>
            </a:r>
            <a:r>
              <a:rPr lang="fr-FR" sz="32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 </a:t>
            </a: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fr-FR" sz="32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 </a:t>
            </a:r>
            <a:r>
              <a:rPr lang="en-US" sz="3200" b="1" i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content</a:t>
            </a:r>
            <a:r>
              <a:rPr lang="en-US" sz="3200" b="1" i="1" u="sng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i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-STYLISTIC FACTORS: e.g., directness vs. indirectness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i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-TOPIC</a:t>
            </a:r>
            <a:endParaRPr lang="fr-FR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45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20462" y="1430775"/>
            <a:ext cx="9247031" cy="4038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fr-F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S.P.E.</a:t>
            </a:r>
            <a:r>
              <a:rPr lang="fr-FR" altLang="fr-FR" sz="3200" b="1" i="1" dirty="0">
                <a:solidFill>
                  <a:schemeClr val="bg1"/>
                </a:solidFill>
                <a:cs typeface="Times New Roman" panose="02020603050405020304" pitchFamily="18" charset="0"/>
              </a:rPr>
              <a:t>A</a:t>
            </a:r>
            <a:r>
              <a:rPr lang="en-US" altLang="fr-F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.</a:t>
            </a:r>
            <a:r>
              <a:rPr lang="en-US" altLang="fr-FR" sz="5400" b="1" i="1" dirty="0">
                <a:solidFill>
                  <a:srgbClr val="FFFF00"/>
                </a:solidFill>
                <a:cs typeface="Times New Roman" panose="02020603050405020304" pitchFamily="18" charset="0"/>
              </a:rPr>
              <a:t>K</a:t>
            </a:r>
            <a:r>
              <a:rPr lang="en-US" altLang="fr-F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.I.N.G</a:t>
            </a:r>
            <a:endParaRPr lang="en-US" sz="32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3200" b="1" dirty="0">
                <a:solidFill>
                  <a:schemeClr val="bg1"/>
                </a:solidFill>
              </a:rPr>
              <a:t>Key</a:t>
            </a:r>
            <a:r>
              <a:rPr lang="en-US" sz="3200" b="1" dirty="0" smtClean="0">
                <a:solidFill>
                  <a:schemeClr val="bg1"/>
                </a:solidFill>
              </a:rPr>
              <a:t>:</a:t>
            </a:r>
          </a:p>
          <a:p>
            <a:pPr lvl="0"/>
            <a:r>
              <a:rPr lang="en-US" sz="3200" b="1" dirty="0" smtClean="0">
                <a:solidFill>
                  <a:schemeClr val="bg1"/>
                </a:solidFill>
              </a:rPr>
              <a:t>  </a:t>
            </a:r>
            <a:r>
              <a:rPr lang="en-US" sz="3200" b="1" dirty="0">
                <a:solidFill>
                  <a:schemeClr val="bg1"/>
                </a:solidFill>
              </a:rPr>
              <a:t>(“tone, manner, or spirit” of the event.”) General emotional feeling or emotion of the speech event.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lvl="0"/>
            <a:r>
              <a:rPr lang="en-US" sz="3200" b="1" dirty="0" smtClean="0">
                <a:solidFill>
                  <a:schemeClr val="bg1"/>
                </a:solidFill>
              </a:rPr>
              <a:t>Is </a:t>
            </a:r>
            <a:r>
              <a:rPr lang="en-US" sz="3200" b="1" dirty="0">
                <a:solidFill>
                  <a:schemeClr val="bg1"/>
                </a:solidFill>
              </a:rPr>
              <a:t>the tone</a:t>
            </a:r>
            <a:r>
              <a:rPr lang="fr-FR" sz="3200" b="1" dirty="0">
                <a:solidFill>
                  <a:schemeClr val="bg1"/>
                </a:solidFill>
              </a:rPr>
              <a:t> </a:t>
            </a:r>
            <a:r>
              <a:rPr lang="en-US" sz="3200" b="1" i="1" dirty="0">
                <a:solidFill>
                  <a:schemeClr val="bg1"/>
                </a:solidFill>
              </a:rPr>
              <a:t>serious or joking,</a:t>
            </a:r>
            <a:r>
              <a:rPr lang="fr-FR" sz="3200" b="1" i="1" dirty="0">
                <a:solidFill>
                  <a:schemeClr val="bg1"/>
                </a:solidFill>
              </a:rPr>
              <a:t> </a:t>
            </a:r>
            <a:r>
              <a:rPr lang="en-US" sz="3200" b="1" i="1" dirty="0">
                <a:solidFill>
                  <a:schemeClr val="bg1"/>
                </a:solidFill>
              </a:rPr>
              <a:t>or playful, light-hearted, </a:t>
            </a:r>
            <a:r>
              <a:rPr lang="en-US" sz="3200" b="1" i="1" dirty="0" smtClean="0">
                <a:solidFill>
                  <a:schemeClr val="bg1"/>
                </a:solidFill>
              </a:rPr>
              <a:t>precise, </a:t>
            </a:r>
            <a:r>
              <a:rPr lang="en-US" sz="3200" b="1" i="1" dirty="0">
                <a:solidFill>
                  <a:schemeClr val="bg1"/>
                </a:solidFill>
              </a:rPr>
              <a:t>mocking, sarcastic, pompous? </a:t>
            </a:r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3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81825" y="1585321"/>
            <a:ext cx="9247031" cy="2870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fr-F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S.P.E.</a:t>
            </a:r>
            <a:r>
              <a:rPr lang="en-US" altLang="fr-FR" sz="3200" b="1" dirty="0">
                <a:solidFill>
                  <a:schemeClr val="bg1"/>
                </a:solidFill>
                <a:cs typeface="Times New Roman" panose="02020603050405020304" pitchFamily="18" charset="0"/>
              </a:rPr>
              <a:t>A</a:t>
            </a:r>
            <a:r>
              <a:rPr lang="en-US" altLang="fr-F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.K.</a:t>
            </a:r>
            <a:r>
              <a:rPr lang="en-US" altLang="fr-FR" sz="5400" b="1" i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I</a:t>
            </a:r>
            <a:r>
              <a:rPr lang="en-US" altLang="fr-F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.N.G</a:t>
            </a:r>
            <a:endParaRPr lang="en-US" sz="32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200" b="1" dirty="0" err="1" smtClean="0">
                <a:solidFill>
                  <a:schemeClr val="bg1"/>
                </a:solidFill>
              </a:rPr>
              <a:t>Instrumentalities</a:t>
            </a:r>
            <a:r>
              <a:rPr lang="fr-FR" sz="3200" b="1" dirty="0" smtClean="0">
                <a:solidFill>
                  <a:schemeClr val="bg1"/>
                </a:solidFill>
              </a:rPr>
              <a:t>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200" b="1" dirty="0" err="1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Channels</a:t>
            </a:r>
            <a:r>
              <a:rPr lang="fr-FR" sz="32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fr-FR" sz="3200" b="1" dirty="0" err="1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written</a:t>
            </a:r>
            <a:r>
              <a:rPr lang="fr-FR" sz="32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oral, gestural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2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Modes: </a:t>
            </a:r>
            <a:r>
              <a:rPr lang="fr-FR" sz="3200" b="1" dirty="0" err="1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singing</a:t>
            </a:r>
            <a:r>
              <a:rPr lang="fr-FR" sz="32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3200" b="1" dirty="0" err="1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chanting</a:t>
            </a:r>
            <a:r>
              <a:rPr lang="fr-FR" sz="32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dancing, </a:t>
            </a:r>
            <a:r>
              <a:rPr lang="fr-FR" sz="3200" b="1" dirty="0" err="1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printed</a:t>
            </a:r>
            <a:r>
              <a:rPr lang="fr-FR" sz="32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,…</a:t>
            </a:r>
            <a:r>
              <a:rPr lang="fr-FR" sz="3200" b="1" dirty="0" err="1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endParaRPr lang="fr-FR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5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6068" y="2177749"/>
            <a:ext cx="9247031" cy="2052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fr-F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S.P.E.A.K.I.</a:t>
            </a:r>
            <a:r>
              <a:rPr lang="en-US" altLang="fr-FR" sz="5300" b="1" i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N</a:t>
            </a:r>
            <a:r>
              <a:rPr lang="en-US" altLang="fr-F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.G</a:t>
            </a:r>
            <a:endParaRPr lang="en-US" sz="32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Norms: 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3200" b="1" i="1" u="sng" dirty="0" smtClean="0">
                <a:solidFill>
                  <a:schemeClr val="bg1"/>
                </a:solidFill>
              </a:rPr>
              <a:t>rules </a:t>
            </a:r>
            <a:r>
              <a:rPr lang="en-US" sz="3200" b="1" i="1" u="sng" dirty="0">
                <a:solidFill>
                  <a:schemeClr val="bg1"/>
                </a:solidFill>
              </a:rPr>
              <a:t>of interaction and interpretation.</a:t>
            </a:r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87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50006" y="967135"/>
            <a:ext cx="10663707" cy="4531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fr-F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S.P.E.A.K.I.N.</a:t>
            </a:r>
            <a:r>
              <a:rPr lang="en-US" altLang="fr-FR" sz="5400" b="1" i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G</a:t>
            </a:r>
            <a:endParaRPr lang="en-US" sz="5400" b="1" i="1" dirty="0" smtClean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Genre: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Categories of talk (or communication)</a:t>
            </a:r>
          </a:p>
          <a:p>
            <a:pPr lvl="1"/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</a:rPr>
              <a:t>e.g., prayer, fable, </a:t>
            </a:r>
            <a:r>
              <a:rPr lang="fr-FR" sz="3200" b="1" dirty="0" err="1" smtClean="0">
                <a:solidFill>
                  <a:schemeClr val="bg1">
                    <a:lumMod val="95000"/>
                  </a:schemeClr>
                </a:solidFill>
              </a:rPr>
              <a:t>poem</a:t>
            </a:r>
            <a:r>
              <a:rPr lang="fr-FR" sz="3200" b="1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fr-FR" sz="3200" b="1" dirty="0" err="1">
                <a:solidFill>
                  <a:schemeClr val="bg1">
                    <a:lumMod val="95000"/>
                  </a:schemeClr>
                </a:solidFill>
              </a:rPr>
              <a:t>myth</a:t>
            </a:r>
            <a:r>
              <a:rPr lang="fr-FR" sz="3200" b="1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fr-FR" sz="3200" b="1" dirty="0">
                <a:solidFill>
                  <a:schemeClr val="bg1">
                    <a:lumMod val="95000"/>
                  </a:schemeClr>
                </a:solidFill>
              </a:rPr>
              <a:t>tale, </a:t>
            </a:r>
            <a:r>
              <a:rPr lang="fr-FR" sz="3200" b="1" dirty="0" err="1">
                <a:solidFill>
                  <a:schemeClr val="bg1">
                    <a:lumMod val="95000"/>
                  </a:schemeClr>
                </a:solidFill>
              </a:rPr>
              <a:t>proverb</a:t>
            </a:r>
            <a:r>
              <a:rPr lang="fr-FR" sz="3200" b="1" dirty="0" smtClean="0">
                <a:solidFill>
                  <a:schemeClr val="bg1">
                    <a:lumMod val="95000"/>
                  </a:schemeClr>
                </a:solidFill>
              </a:rPr>
              <a:t>, adage,</a:t>
            </a:r>
            <a:r>
              <a:rPr lang="fr-FR" sz="3200" b="1" dirty="0">
                <a:solidFill>
                  <a:schemeClr val="bg1">
                    <a:lumMod val="95000"/>
                  </a:schemeClr>
                </a:solidFill>
              </a:rPr>
              <a:t> </a:t>
            </a:r>
            <a:r>
              <a:rPr lang="fr-FR" sz="3200" b="1" dirty="0" err="1">
                <a:solidFill>
                  <a:schemeClr val="bg1">
                    <a:lumMod val="95000"/>
                  </a:schemeClr>
                </a:solidFill>
              </a:rPr>
              <a:t>riddle</a:t>
            </a:r>
            <a:r>
              <a:rPr lang="fr-FR" sz="3200" b="1" dirty="0">
                <a:solidFill>
                  <a:schemeClr val="bg1">
                    <a:lumMod val="95000"/>
                  </a:schemeClr>
                </a:solidFill>
              </a:rPr>
              <a:t>, </a:t>
            </a:r>
            <a:r>
              <a:rPr lang="fr-FR" sz="3200" b="1" dirty="0" err="1">
                <a:solidFill>
                  <a:schemeClr val="bg1">
                    <a:lumMod val="95000"/>
                  </a:schemeClr>
                </a:solidFill>
              </a:rPr>
              <a:t>curse</a:t>
            </a:r>
            <a:r>
              <a:rPr lang="fr-FR" sz="3200" b="1" dirty="0">
                <a:solidFill>
                  <a:schemeClr val="bg1">
                    <a:lumMod val="95000"/>
                  </a:schemeClr>
                </a:solidFill>
              </a:rPr>
              <a:t>, </a:t>
            </a:r>
            <a:r>
              <a:rPr lang="fr-FR" sz="3200" b="1" dirty="0" smtClean="0">
                <a:solidFill>
                  <a:schemeClr val="bg1">
                    <a:lumMod val="95000"/>
                  </a:schemeClr>
                </a:solidFill>
              </a:rPr>
              <a:t>oration</a:t>
            </a:r>
            <a:r>
              <a:rPr lang="fr-FR" sz="3200" b="1" dirty="0">
                <a:solidFill>
                  <a:schemeClr val="bg1">
                    <a:lumMod val="95000"/>
                  </a:schemeClr>
                </a:solidFill>
              </a:rPr>
              <a:t>, </a:t>
            </a:r>
            <a:r>
              <a:rPr lang="fr-FR" sz="3200" b="1" dirty="0" smtClean="0">
                <a:solidFill>
                  <a:schemeClr val="bg1">
                    <a:lumMod val="95000"/>
                  </a:schemeClr>
                </a:solidFill>
              </a:rPr>
              <a:t>lecture, commercial</a:t>
            </a:r>
            <a:r>
              <a:rPr lang="fr-FR" sz="3200" b="1" dirty="0">
                <a:solidFill>
                  <a:schemeClr val="bg1">
                    <a:lumMod val="95000"/>
                  </a:schemeClr>
                </a:solidFill>
              </a:rPr>
              <a:t>, </a:t>
            </a:r>
            <a:r>
              <a:rPr lang="fr-FR" sz="3200" b="1" dirty="0" err="1">
                <a:solidFill>
                  <a:schemeClr val="bg1">
                    <a:lumMod val="95000"/>
                  </a:schemeClr>
                </a:solidFill>
              </a:rPr>
              <a:t>form</a:t>
            </a:r>
            <a:r>
              <a:rPr lang="fr-FR" sz="3200" b="1" dirty="0">
                <a:solidFill>
                  <a:schemeClr val="bg1">
                    <a:lumMod val="95000"/>
                  </a:schemeClr>
                </a:solidFill>
              </a:rPr>
              <a:t> </a:t>
            </a:r>
            <a:r>
              <a:rPr lang="fr-FR" sz="3200" b="1" dirty="0" err="1" smtClean="0">
                <a:solidFill>
                  <a:schemeClr val="bg1">
                    <a:lumMod val="95000"/>
                  </a:schemeClr>
                </a:solidFill>
              </a:rPr>
              <a:t>letter</a:t>
            </a:r>
            <a:r>
              <a:rPr lang="fr-FR" sz="3200" b="1" dirty="0" smtClean="0">
                <a:solidFill>
                  <a:schemeClr val="bg1">
                    <a:lumMod val="95000"/>
                  </a:schemeClr>
                </a:solidFill>
              </a:rPr>
              <a:t>,</a:t>
            </a:r>
            <a:r>
              <a:rPr lang="fr-FR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sz="3200" b="1" dirty="0" smtClean="0">
                <a:solidFill>
                  <a:schemeClr val="bg1">
                    <a:lumMod val="95000"/>
                  </a:schemeClr>
                </a:solidFill>
              </a:rPr>
              <a:t>editorial, etc.</a:t>
            </a: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lvl="1"/>
            <a:r>
              <a:rPr lang="en-US" sz="3200" b="1" u="sng" dirty="0" smtClean="0">
                <a:solidFill>
                  <a:schemeClr val="bg1">
                    <a:lumMod val="95000"/>
                  </a:schemeClr>
                </a:solidFill>
              </a:rPr>
              <a:t>Movies: </a:t>
            </a: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</a:rPr>
              <a:t>crime, romance, SCI-FIC,…..</a:t>
            </a:r>
            <a:r>
              <a:rPr lang="en-US" sz="3200" b="1" dirty="0" err="1" smtClean="0">
                <a:solidFill>
                  <a:schemeClr val="bg1">
                    <a:lumMod val="95000"/>
                  </a:schemeClr>
                </a:solidFill>
              </a:rPr>
              <a:t>etc</a:t>
            </a: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lvl="1"/>
            <a:r>
              <a:rPr lang="en-US" sz="3200" b="1" u="sng" dirty="0" smtClean="0">
                <a:solidFill>
                  <a:schemeClr val="bg1">
                    <a:lumMod val="95000"/>
                  </a:schemeClr>
                </a:solidFill>
              </a:rPr>
              <a:t>Articles: </a:t>
            </a: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</a:rPr>
              <a:t>books reviews, 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,…..</a:t>
            </a:r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etc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685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14411" y="896160"/>
            <a:ext cx="81638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+mj-lt"/>
              </a:rPr>
              <a:t>Objectives of the course:</a:t>
            </a:r>
            <a:br>
              <a:rPr lang="en-US" sz="3200" b="1" dirty="0">
                <a:solidFill>
                  <a:schemeClr val="bg1"/>
                </a:solidFill>
                <a:latin typeface="+mj-lt"/>
              </a:rPr>
            </a:br>
            <a:r>
              <a:rPr lang="en-US" sz="3200" b="1" dirty="0">
                <a:solidFill>
                  <a:schemeClr val="bg1"/>
                </a:solidFill>
                <a:latin typeface="+mj-lt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+mj-lt"/>
              </a:rPr>
            </a:br>
            <a:endParaRPr lang="fr-FR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2987" y="1565080"/>
            <a:ext cx="1071522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30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Demystify the notions of: Communicative repertoire, Speech situation, speech event and Speech act</a:t>
            </a:r>
            <a:endParaRPr lang="en-US" sz="3000" b="1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2. Discuss the </a:t>
            </a:r>
            <a:r>
              <a:rPr lang="en-US" altLang="fr-FR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S.P.E.A.K.I.N.G </a:t>
            </a:r>
            <a:r>
              <a:rPr lang="en-US" altLang="fr-FR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framework and its </a:t>
            </a:r>
            <a:r>
              <a:rPr lang="en-US" sz="30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basic goals</a:t>
            </a: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 in the </a:t>
            </a:r>
            <a:r>
              <a:rPr lang="en-US" sz="3000" b="1" dirty="0" err="1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EoC</a:t>
            </a:r>
            <a:r>
              <a:rPr lang="en-US" sz="30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enquiry</a:t>
            </a:r>
          </a:p>
          <a:p>
            <a:pPr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3.  Discuss an example of </a:t>
            </a:r>
            <a:r>
              <a:rPr lang="en-US" sz="3000" b="1" dirty="0" err="1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EoC</a:t>
            </a:r>
            <a:r>
              <a:rPr lang="en-US" sz="30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: The Kuna Gatherings (</a:t>
            </a:r>
            <a:r>
              <a:rPr lang="en-US" sz="3000" b="1" dirty="0" err="1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Sherzer</a:t>
            </a:r>
            <a:r>
              <a:rPr lang="en-US" sz="3000" b="1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3000" b="1" dirty="0" smtClean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16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ulle ronde 2"/>
          <p:cNvSpPr/>
          <p:nvPr/>
        </p:nvSpPr>
        <p:spPr>
          <a:xfrm>
            <a:off x="7672316" y="4102296"/>
            <a:ext cx="3559946" cy="1104444"/>
          </a:xfrm>
          <a:prstGeom prst="wedgeEllipseCallout">
            <a:avLst>
              <a:gd name="adj1" fmla="val -33447"/>
              <a:gd name="adj2" fmla="val 51687"/>
            </a:avLst>
          </a:prstGeom>
          <a:solidFill>
            <a:srgbClr val="0D3A5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Register</a:t>
            </a:r>
            <a:endParaRPr lang="fr-FR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Bulle ronde 5"/>
          <p:cNvSpPr/>
          <p:nvPr/>
        </p:nvSpPr>
        <p:spPr>
          <a:xfrm>
            <a:off x="888685" y="2255386"/>
            <a:ext cx="2947916" cy="1104444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err="1" smtClean="0">
                <a:solidFill>
                  <a:schemeClr val="tx1"/>
                </a:solidFill>
              </a:rPr>
              <a:t>Ethnolects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7" name="Bulle ronde 6"/>
          <p:cNvSpPr/>
          <p:nvPr/>
        </p:nvSpPr>
        <p:spPr>
          <a:xfrm>
            <a:off x="8275315" y="2665927"/>
            <a:ext cx="2947916" cy="1039615"/>
          </a:xfrm>
          <a:prstGeom prst="wedgeEllipse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+mj-lt"/>
              </a:rPr>
              <a:t>languages</a:t>
            </a:r>
            <a:endParaRPr lang="en-US" sz="3200" b="1" dirty="0">
              <a:latin typeface="+mj-lt"/>
            </a:endParaRPr>
          </a:p>
        </p:txBody>
      </p:sp>
      <p:sp>
        <p:nvSpPr>
          <p:cNvPr id="8" name="AutoShape 6" descr="data:image/png;base64,iVBORw0KGgoAAAANSUhEUgAAAu4AAAGlCAYAAAClanP4AAAgAElEQVR4XuydBZhVVdfH1wDS3QhYKKAYCIKBhRj4KgIiKhJKd5eACCrSIdLdSEgpKCAhSAmikpISSkl3z7zPb82c8c6dW8PcQWZm7e/xefng3HP2/u+91/6v3CH7Q9eFiTVDwBAwBAwBQ8AQMAQMAUPAELilEQgx4n5Lz491zhAwBAwBQ8AQMAQMAUPAEFAEjLjbQjAEDAFDwBAwBAwBQ8AQMATiAQJG3OPBJFkXDQFDwBAwBAwBQ8AQMAQMgZD9oWstxt3WgSFgCBgChoAhYAgYAoaAIXCLI2DE/RafIOueIWAIGAKGgCFgCBgChoAhAAJG3G0dGAKGgCFgCBgChoAhYAgYAvEAgZB9FioTD6bJumgIGAKGgCFgCBgChoAhkNgRMOKe2FeAjd8QMAQMAUPAEDAEDAFDIF4gYMQ9XkyTddIQMAQMAUPAEDAEDAFDILEjYMQ9sa8AG78hYAgYAoaAIWAIGAKGQLxAIGRf6M9WDjJeTJV10hAwBAwBQ8AQMAQMAUMgMSNgxD0xz76N3RAwBAwBQ8AQMAQMAUMg3iBgxD3eTJV11BAwBAwBQ8AQMAQMAUMgMSNgxD0xz76N3RAwBAwBQ8AQMAQMAUMg3iBgxD3eTJV11BAwBAwBQ8AQMAQMAUMgMSNgxD0xz76N3RAwBAwBQ8AQMAQMAUMg3iBgxD3eTJV11BAwBAwBQ8AQMAQMAUMgMSMQsi90jZWDTMwrwMZuCBgChoAhYAgYAoaAIRAvEDDiHi+myTppCBgChoAhYAgYAoaAIZDYETDinthXgI3fEDAEDAFDwBAwBAwBQyBeIBCy10Jl4sVEWScNAUPAEDAEDAFDwBAwBBI3AkbcE/f82+gNAUPAEDAEDAFDwBAwBOIJAkbc48lEWTcNAUPAEDAEDAFDwBAwBBI3AkbcE/f82+gNAUPAEDAEDAFDwBAwBOIJAkbc48lEWTcNAUPAEDAEDAFDwBAwBBI3AiF7Q1dbHffEvQZs9IaAIWAIGAKGgCFgCBgC8QCBW4q4J5c08QAy66IhYAgYAoaAIWAIGAKGQGwQuCLnY/PzRPvb/4y4OyT9mmSOBP+yXE60E2EDNwQMAUPAEDAEDAFDILEgkEJSRA41mZzQPxuZ9z/7N5W4Q9Ydom4k3f/k2BOGgCFgCBgChoAhYAgkFgQg80bifc/2TSHu4YQ9ixhZTyxbz8ZpCBgChoAhYAgYAobAjSMQTuKPmxXeDcI4Je5G2G98wdovDQFDwBAwBAwBQ8AQSOwIGIGPugLijLhD2s9L2sS+3mz8hoAhYAgYAoaAIWAIGAKxRCCNnDPru4iE7A1dFfRykEnkDguLieUCtZ8bAoaAIWAIGAKGgCFgCPyLANb3UNmfqCEJOnEPMdKeqBeUDd4QMAQMAUPAEDAEDIG4QgDyHpaIyXvIniBa3M3SHlfL1N5rCBgChoAhYAgYAoaAIQACidnyHjTinlLyyVk5ZyvKEDAEDAFDwBAwBAwBQ8AQiFMEEit5DwpxN0t7nK5Ne7khYAgYAoaAIWAIGAKGgBsCiZG8x5q4G2m3fWQIGAKGgCFgCBgChoAh8F8gkNjIe6yIu5V8/C+WqH3TEDAEDAFDwBAwBAwBQ8BBIDGVirxh4m6k3TaMIWAIGAKGgCFgCBgChsCtgEBiIe8he0JX3lAd9yRyp9VqvxVWqvXBEDAEDAFDwBAwBAyBRI5AeMjMvgSPwg0R9+SSVs7ZragJfnHYAA0BQ8AQMAQMAUPAEIgvCMBOryTwCoc3RNyxtl+Sy/FlHq2fhoAhYAgYAoaAIWAIGAIJHIGUicDqHmPibtb2BL7qbXiGgCFgCBgChoAhYAjEUwQSutU9xsTdrO3xdCVbtw0BQ8AQMAQMAUPAEEjgCCR0q7sR9wS+gG14hoAhYAgYAoaAIWAIJBYEjLi7zLSFySSWZW/jNAQMAUPAEDAEDAFDIH4ikJDDZUL2hK4IuBxkErnLklLj5xq2XhsChoAhYAgYAoaAIZAoEEgrZxNsdZmQP2NA3JMacU8UC94GaQgYAoaAIWAIGAKGQHxFgHCZ67I3vnbfZ7+NuCfIabVBGQKGgCFgCBgChoAhkDgRMOIuIikEx0O6xLkCbNSGgCFgCBgChoAhYAgYAvEGgXRyVi4nwMuYAra4G3GPN2vVOmoIGAKGgCFgCBgChkCiRsCIu1ncE/UGsMEbAoaAIWAIGAKGgCEQXxAw4m7EPb6sVeunIWAIGAKGgCFgCBgCiRqBBEzcfwqoHKSFyiTq9W+DNwQMAUPAEDAEDAFDIN4gYMQdi3uYJafGmxVrHTUEDAFDwBAwBAwBQyCRIpAuJMEmp8bA4m7EPZEufxu2IWAIGAKGgCFgCBgC8QcBI+5mcY8/q9V6aggYAoaAIWAIGAKGQCJGwIi7Evf0iXgJ2NANAUPAEDAEDAFDwBAwBOIDAulCziTUOu4xCZUx4h4fFqv10RAwBAwBQ8AQMAQMgcSMgBF3s7gn5vVvYzcEDAFDwBAwBAwBQyDeIGDE3Yh7vFms1lFDwBAwBAwBQ8AQMAQSMwIJlrjvDl0eeB13i3FPzHvAxm4IGAKGgCFgCBgChkC8QMCIu1nc48VCtU4aAoaAIWAIGAKGgCGQ2BEw4m7EPbHvARu/IWAIGAKGgCFgCBgC8QIBI+5G3OPFQrVOGgKGgCFgCBgChoAhkNgRMOJuxD2x7wEbvyFgCBgChoAhYAgYAvECASPuRtzjxUK1ThoChoAhYAgYAoaAIZDYETDinsCJ+87ft0uKVCnljgJ36lq/fu26bF27WR566hGva3/Xxp2yefVGObz3oJw5cUYuXbwsEhYmKVOnlIzZMsntd+eWgsUekHsezCdJkiRJ7HvIxh9kBM6ePCPfjZsradKnkddrlA3y2+11cYmAM3fpM2eQV6u9FpefStTvvnjuonwzcpbK5LJ13kwQWHw/fq6cO3VWKjapFO/GM2vI1yISJmXrVJAkSRPWmXjq6ElZMOl7yZg1o7xS5X/xbm4SYocTMHFfFoNykBkS4tzKrg07ZVKvcVKh4dvy4JMP6xjXzF8l8yfMk86TPo825mtXr8nc0XPk16W/SEhIiCRLfpskTZpEOISTJksqZ06cliuXrgjPhUmYFCv1uPzvgzL6b9YMgWAhcOzQMfmyeR9VElsMaBOs1yaK95z856Rw0GbKnknxu9nNmbtsubNL4z7Ng/75i+cuyOF9hyVVmlSS865cQX9/fHkhClKv+t0kTYa00nZYh/jSbZ/9HNCyrxw/fNzj2XSrD7BrzU/VuNVmWAdJdluyW727Merf4X2HZHDbLyXHHTmlYc+mMfqtPRw3CKQLOS2X5VzcvPw/fGvI7lAj7j3qfi6PPF1YXq78qlrGIdz9m/eR5998QYq+UCza9Cyc/L2smrtC0mVOL8+VLyn3FMonGbNllCRJw4n5tStXhYN5y8+bZcU3y9R6f1/hAlKh0duSOm3q/3C67dMJCQEj7jc+m0um/yA/zlgiL1R8UZ6vUOrGX3SDv4xr4o4HcUL3sert++CjWjfYy/j/MyPut9YcGnG/teYjoffGiLuGyiRMi/snVT6S+t0bS/Y8OXQd/7FuiyycNF+a9G0hIUlCoqztf/7+Rwa26qduvuoda8mdBe/2ufb/2rlfxncdrRb4Vyq/Kk+9/kxC3ys2vpuEgBH3Gwf6vybuF86cl1XfrdAwpyf/9/SND8TLL424hwNjxD3oSytWLzTiHiv47McxRMCIewIm7p0qtZcX331ZHitVXFKlTS3LZi2VX5eukydeLSFPvloiylKZ/uUU2bRqg1riA4mZDAsLk8VTF8ry2T9KzjtzSYMeTWK49OxxQ8AzAkbcb3xl/NfE/cZ7HtgvjbgbcQ9spdzcp4y431y8E/vXjLgncOIOwW7Uu7lkz5NdiTbknfbplG6Ra58QGuILiY+t0vYDyf9ogYD2xeH9h2Vwm/76bNvhH6mVzZohEFsEvBH30Ouhcu3aNQkLDVPPELGk5GJY+xcBI+6JYzV4s7iHhobK9avXhf9NkiREkt12WzTv6q2KUEKLcefs5WxFboXnjCW7ZYs5EPbKf/SZnDXXOH2Lcb/1dowRdyPucvXyFRnQ6gtNaqvcupoUKHp/QCsVoTTm0xFCFnC5Om9K9rzhITnu7Z+/j8iGn36TQ3sPyaXzF/WfU6ROKbnuzCUPP11YLfae2qULl2TN96ske97s8kDxB1WwkDi7/ddtQpIaQiZthrRSsFgheejJh+W2FLfpawjf+W35etn523a5cDb8OTwOefPfIU+WfkpSpknlc3x/bt6t/T117KRcvnBZ34tSAi6PPP2o36oB9JPfYx08d/qcXL18VZKnTC5pM6aT+4s9IA8+8bDXw3TFt8spTiBPvlZCkiZNKof2HJT1S9fJ0QP/yOWLlyVZsmSSNmNauefBe6Xws49K8pQpfI5l7x97ZMPy3+TEPyfk8oVLOpbU6VJLgSL36++d/IWAJlxETh8/LZtXbVA8i5R8zOvPIA6rv1upCVt33n+35Lk3r9dnGeOfm3dJ1tuzKcaeiDtVjjau3CDnT5/TwxA8M2TJII8+/5jke+hen90PCw2V3Zt3yx9rt8jxQ8fk8qXLOm5wuLPAXboG02dOHygEPp87sPtv+W3Zejl28KiwfpOnSK45I8VKFVccWAs/L1ita6iEl/Ay1i9hbaxzCNq1K+HjzZQ9sxR64iG59+H7oqwfwtZ2b9yl/fpzy27Zu/VPubvQPXL3A/n078JxKhql3+yfX39cL/u37ZWL5y/qnoFYUDni/mKF5IHHH7whpYj9RgI8++XxV56M/CZzzHhy3X27FChSUPfvb8t+1Xk/f+a8fitFqhSS667b9XcZsmaM0l/2BTgcP3xM9xZYPPpc+Jj43ZP/i+pB5O/Z96z/rT9vlqMHjsrli5cU91RpwmXBwyUKaxJvbBrfYM43rdyg6/bShYsqp6jkhbEE3KnC5au5y4srl6/Ibclvk7QZ0ilWjzwTXeZ4Iu5/btolvy5br3KcdcY70mVKp2sG+emr2gnj+HvnX1pNDHlNJbEkISEqK/Pcm0exypIrq1+oGAvv2PHbdl27rCtkDrKPsVAkwVvyZlwR99+X/SoXL1yUQo8/5HWfM/6NK37XqjaOHPI2WM6w9UvWiYSERO5hd4s7a+KXxWt1TVy59K/cvu+RAjqfzlnl7Rs3emb6nSC3B9iH65f+ovuEP6NkINvz5Muja5d9Fghxv379uu6zHb9ul9PHT4mzhtOkTyv3Fc6vVeyQYf4a30J+/vPXEZWful/TptZ8uyLPF/V5dvPN335cL5zfzNGli5d0raXPlF7yc94982i8UWL94WTEPQET994NumuJquoda6vQJaGUQ5XWanC7yLWB0BrafqCSxKIli0mZ2uWCYhmAYEG0SXrlIEmdLk3k5r165apcOBt+YL/47ivyROmnolWnOXXslPRt1EOF/avVXpfJvcfroUIibNJkyST0+nU99PlO8ZeekFfff13//+lffiUH/zwgqdKlVvKLlRbSCvEl3v/9DjUkXaboRI3N/sOUBbJu0c+SNGkySZM+tVqs+M7F8/z+khJQypV5O/CP7D8s0wdMUcEDoeDgw4Jx/eo1oYQbwiXPfXmlQoO3PR6EzgHQakg7PUi+HTVbUqZOJSlTp5CQkPAEY3Djf/MXKSjvNK0kt6WILhAZK9bX1d+v0spAYM9BzlgQiPwHiXq3eWUVzoE2FJHe9bupAPxwREcdo6fGwTWswyD9p4KPPSCVWlbxSgRnDp4uvy//VdfBs+Wej0LcydGYM2ymbP/1DyWDzlgZH4ds+Pp5WZ567RmP1Y2YswUTv1flh7UAWUeYh4aG6XrgsILYlq9fUe564O4bXvcovz/OXKp7jMMmEu/QUF03fOvl916V+4sXkkGt+8ttyZOpl8q9oRjNHDxN9mz5U/cKhxb9vn6Neb8g7BuILWXZHAKEgsS6pTG/HL70wVHK8t53h+atOGR2//Z9updYA7w/RcrkiuPVK+FrC/LFQUvIXCCHresYvCWnQnTmDJ+poXjPvfmCfNV7ghw7dFS/r/NxPTR8XZ6/qGvr/fY1VDl1Ws96XfXfUcLoH/1NGlG9I32mdNKsf+soUKKcLZ2+SNbMXw2/0vngO8g6iBR7MXX6NFK2dnnJ/2hBv8q4pzVOP1Z/v1I9mfTHdW1BWFlbELQ3apdXPD15hzzKC2QW8uL8RTWqhO/TKlFkjitxbzWorSyZvlhWfLtMIEopUOZDRH/LfkWJfuKVp7RIgSfSjExa8c1yXbs8mwaskmMEAasruu4oO/la9TfkwScf8qrsoxTPGDRN/t71V/jaTYOcZu0iP1EOL6sS82bDipF5V664xhVxn9RrvOz4dZtUaPSOPFzCcxlkcBr58VA5ceS4yoMWA9p6JXmcod+N/VbufuAeqf5xbR2CK3Fnrc8b843KKwxUKEBXr16LNDo8+MRDUr7+Wx7ldmzPzEDlOM/t27ZXpn4xWfvFOYUsx0sTfsZc0L5XblVNkiRLIkPbDfRaVQaZNWvIdCXMGCpSpeXMSyaQefYzso+KNG82qKhGOk/7APnGWfXD5PmKu3KFFLepdxUlkvWDUeGdZu/J7ffkjvaOA3/+LRO6jdU9x/cxaIUX5IBnXNAxMV8Vm1ZSY198bwmWuO+yqjIxWpsQp1mDp+tif6lyaY2Dj22N9kVTFshPs39Ua8uLlV6RO/LfqX+mQRD+3LRbfpj8vVpAsZxSWtL1YIG494sg7gh/hCqHD1a55KlSaJUbSMjMQdNUOEDcKYGJpbx01dckJ8+lSK7ECSvUoqkLZc/m3WphLVfvrWhEb8bAabJxxW+S485c8lKl0pLjjhxKLCBLJw4fl1Vzf5ItazZJ7nx5pFr7GtG0f8jq9C8my8mjJ+XBpx6WJ0qXkCw5s+ghhvDhYOMd237ZKtnyZJcPOtaOJkS6RZQVK1u3gnw7cpY8/spTSvYQWhAxrAhYSecMm6FjfuTZIioQ3ds3I2bJr0vWqfXopfdKKxZp0kWM5cgJWf3dCrUS3n5PHqnWoYaW1wu0TekzQf5Yt1VKV3vNawLijzMWK3GiZc6RRWp9Wk9L17k35rV3g25CUmOjPs2FMoLg5JSDLFj0ftm48nd59f0ycmfBu5QchYWJnDt9Vrav/0N+mLxAydzbzd5TnFwbB9KMgVNl96ZdShRKvfuyjhcSAsHlwMGyvWLOMgkNC5MyNctFs0wHisncUXPUCodC92Kl0pI7X25JnTaNEm7WMZagtQtX65r4ZdHPSujauBF31hiEFuUUzwwJ38zfbcmT6x45+OfferAd/fsfHeubDd9WZez0sVO6N2h8B4t04eeKSOFni+jfcQA7Vl8U2+EdBsn5M+ek5FsvqucFq2xI0iRKZv/euV/35Oljp6VEmWd0LDFpztwxj8yn08Dmm+Ez1aNCf1HAqHyDlw7SwB5jjy6buUQ9I4ybED8niX7ftj1K7iGFi75aoDLglarhNaUhCc49Ffz/kIXZw2aEvydXVin17iuS+948SiQhppS13bF+myybtURJJTLl8dJPxdjDwF5eOOl7yZYnh7xcGXmRU8cSeu26nD0Vvj51D4SEyNtNK0XzZHqTF7chL85fVJlDhSC8Enfdf7fKCwcPiDsKNHsKHFEemM98j+SXdBnT6lggLKz978Z+o4YT8ELBdW38/dxRs1VxRoFHTmOcYJ+h3KIc47lc+vUiJT/PlX9Bnin/fLSzAUvptH6T1SPCHONNypo7u8o+CPuJwyfk5/mrZPOajZIpW2ap8uEH0QwXEHfG3MlDqeKYrEH3Z9d8v1K+HzdXHn76Ua2A5qkd2PWXjO0ySvtKq9u1ocoK98b6Gdy6v3pA3/+oZqRy6S632bsYLCiljBJ96fwlYQ1jhOAbKN//q/5GtPfH9swMFCe8cuS1Mb94qzh/UVhQtCDJxw4ek2UzFqs36dnyJXV9sb4buJWDBIepfScpHijaz5Z/XvcDSgCK44kjJ2T94rW6vjj7K7WsqsTbvbG+kMP87qX3XlUjCmubPY+8QKaxfvg71o5TcIP3sIeHtP1SDT7Pln1OHnzqkfAS1rclVZl2eN9BWTJtkd5Lw3mJ0hTfWwIm7j8GWMc9XYKtKhPTxTmlz0QllVilIKdsZg4MNFi1/MWgXvv+7Xs1jIbQjkqtq2n5Nk+Ng37MZyPk4tkLahHBRe80h7ijIWM9r9e1UYQlKOqbIAXfjpilhxqHM0LX3dXOLzj0x38+Si3YtbvUj2J1hxzOGDBVNX1Ipie3MEJkxqCpsmX1Jnn4mUelXL0KkQcYmv7oT4bLsQNHpeiLxdU65cmygLIxpd8kDaOBfNT8pJ6SL6dxACDwEPZ6SJZ9Xq1n7g3yPrbLSFV02o/pHOWfuWALYYpnokbnuqokRDuAroeqlQTy/lCJR6R8g4oBK2rgOLLjEMmcM4uSM3cFD7I6udcEIYQDhQBs3u9QU3J7CJeBFEzsMVaJZd1ujbSbDvlzLM4fdKyl5D9aCxP1SECEmQ/uK3BtkECIEwdFtQ41lbB7avwe4s3BwsEEaYlJc9YO6xS8Pa0d9tT3Y7/V8BDml2+4E3f6sO6HNRqqUqHxO1HWhdMfyNPozsP0QMVLAEF3bXhZls1YIiW9lIPk8MNayJyz3zytURSH4e0HKZluObhdjMKI/BF35pS5xFLpKWQNIjGgRV+1rr/TvHIUecA42TcTI8pBvu+lHOTaBat1jFlzZ1MFm0PcU0MJR+mHLNT5vGGM6t5jDBjXZZQqUVXaVVel0lMDby4WyvfgvfJem/cjZWig8gLlcmTHwXoRHjKleET4kUPc2f/IDxR9d8XV6Y/e3TFurio3rE/XhlcPjxekreqH1RUzT233xp0ytd8kCUmSRNiPyC6nQUSZk/079mkYCEYRj7Lv6jWZPfRrLYKQI29OqfVp/Sgenbgi7if/OSH9m/XR/d96aHuP59jahWtk3ug5ckfBu+Sv7ft0/+AZcm+EwEESOSeaD2wTKfsi5XaSJPLCO3gAPVdUQt7h7UqXMZ20GPRhlNcH48wMRG6x9kZ1GqZKFuN8tlxJjz+DwI/5ZLh6qzmL3Yk7ch5ljRA4zm2s2R6t6devy/dj56qcznJ7VqnTpWEUTy1KBFyB8LIq7T5QA597w/IOuV8+e6nkufcOlR8OH3GMjoRMVm1fw2MfTh45ofl4eJea9m/l+TwJBLxb5Jlw4n72FulN8LoRsivUiHtM4WRD/778N9W02bQ0LIMcfAh2iBdadd778np087kK8gEt+8mZ46fD3ZNPF/baFQiNQ5xcyRs/cIg7f369Vjkp9uLjHt/DIYYwxZr4/Ful1PLkqXHYDu8wWK2TDXs1U6seDWsvpTAhCxxsvuKx+QbCDIsvIUhY52kQYEIcGAPCwxtJ5FmI28hOQ+Xw3kMq7JzLsfg3DgCsbZDtup839IozVoZRnYepFeHjiV0ih8tvGSPWSwiFN4WJHzDHozsNUwtkjU51Isfib91gdRrQvK/+rl73xmold21Yukd0HKKClThJrMSv1SgrxV9+Itqrp/f/SmNiCcsoEnG3gEP+eJjDk8PFWxIqhIKypOCFhdZpuL6x2l+5eFmVI2KavTWwxIOBVYcDCMIYaANvFChCo7D6Y2Xz9Z0xnw6Xv3bsVze6K3FnzBwsKEENezfzSSId8kocO1ZY1+aPuENUGSeKmmOR99TfaV9MVu/SW43fVZIfaPNH3CHJEG4MA97a0oha9MRlv9Mi6lz4I+7sZe6qgGxgEb27kGeDAd9GEYdUQ/SJw63yYfVAhynnTp2TkZ2GaAhcjc71vIbOQfSQF3g9an5SV0NZYiovdvy2TSb1GKfKXtsRHfX3DnHnzxQTeLdlVa+GFayhKHuE/bUc/C9ZRN5DaJEDVdq8L/f5KErAnl8y7Qf1oIIp5N1p7MFJPcepxR5C5XhVPYGJMjjus5Gq1JepVU4ec5HpcUXc6QfEEIKI8kSsvXtDhpAj8F6bajJz4DTJc98dGt7nhGM5z4crOtM0Xv6tJu9GyiVHbmMJRgn0FsOOvED2cza6GlxQfoJxZgaygLet2yrsb7xQVdtV95knhSzn8iUUanfifnDPARn18VBVwGt/Vt+nzMJgNbHHONmzZbd68Z4p+5x2FUMEfWGN41V1zYtxHwtyGm8v+RPIBeQDDc/0L4vWej1jnPfgWVr3w8/ycpX/ec0vCgS/W+EZI+5iFnf3hUgYy+ZVG2Xr2i1y+thJJcSEZTgN0vFQicIaDkLMmqvFmGd2bdihB02OO3NKvW6N/a5zDr++jXuqcKjeqY5a+WmuxN0Jo/D0Mg4giKIm17Z5X/I9fJ/Hb6IkDIuI5a/9WQONNadt++UPmdpvolrNIBU+K5WEiXw//lv5ef5qeQOyGZGgOe7zUSr4y9QqL4+9WNzvmHGzL5j4nVqoCHlwmnMAEEcPvt4aB+n0L76SP37ZIp0nd418bN8fe2RC9zGSPW9OPUTd58b9fdyiu+a7lVHG4rfzYaLWeocAMgbXhjV4xEeD1TqIy7h/k16qQKDQuDbW2YiPhsjF8xd0nTg3fboSdyzgHBjeGq71/s16q0fow5HhpIYGycDiDoaBXKGOJaZ3va56kDTu00Iy5Qgs7p+8EMh4+iwZpPrHdfxWVgJrMHe3uM8fP1eTeZ9+4zkNbfLVIJz9mvTU2NTWQzuoRyxy3H4s7vPHz9MwKRSq12uW85ooSI4I8dcQbG9J55766I+4E34A6fOWG8E7CWdDGUKxbty3RZTP+CPuKwlfmfidEGKFp89fI1SEUC0IlS8Z4/4e1u7ozsNVeX27eWVNGPbUIKrEV2MxLFC0YKQiHlN5gUUbOVe7SwP9jCtxR2b5UtCR38PaDdR91mHsJ5HdJISBkDoslXik/DXIV5+G3TUEB4XdsbpP7jVew4IIOSpR5ll/r91UsMQAACAASURBVBGSRWcP+1ov74McO7kYcUncOc++HjDFo2WYue9Rp4taeiH2hJJBEiGj7uF9jlfM1fvBgB25jfJOMrC3RoL1xB5jNMTT1eASrDPTL/giigOGJkJLCYn11wjvoYy0O3F3jC6E0pR652V/r1FyjlcfmVK1XQ31tuBJGvHRIA1/xGiW2Y/cJURz2heTNGfEOTcdWY/RBEODN6UJBZYE7Gy5s6liFp+bEXcj7l7XLwSBWFjiNbEcYVnZ+fsOJQw0Nh4HMclXruEBJDoRJ0vcKHHrgbQl0xbKsplLVZAgUGiuxL3dqI+9ZpQjeLE+EwvHAeTLYo71iwx6SO1dD9yj38GKRGwhF8YQt+2vbfl5k7oIsRZhNYL09aj1mZK+tiM+Ujeqvwa55YBwtxRzAKAkcXW2r5ANlBBiholp7vzVv8SdZGD+Xl3W9T27rF37RhzwlL4TI8fir9/Ov/MdrNQoKSgrrs0hoVieENIkfR3ac0BaDWkfhWQ6oUscCI4g5z0O+cNi/9G4T30mDjL3YIaC8tH4TyO7gYIG+cSTQDWXQJpa3TbvkndbVPFpOXd9F25/DkJCIfBw+MsLQbkjNAiPjKvFHY8RRBli5ssa7XybOO+f5vwYzaPlz+KOojGq01CN9Ubp5HZVXxbSQHBzfcYfcYdQv9uqqk/lmH1MUjr9IrTBtfkj7hO7j1EZ5SnMxttYCAGhIoan0CNvv0E2zhrytebEoLSVrFBKw7UCue7+RuQFlabCJCwSN4e4E1LHHvEVxojyQFw21T5cySI5TYQZuFu+fc05oS7IHIf08W5kH//beliHgBL/8E6N/HiIJgc37Nk0UpmJS+LOmhr+0WBNeKz1WYMoCjaKBIYIx+jy7cjZSlRrfVIvWngfYVychSiUjscWvJBBePfajuzo09vKukHeYjXuPPnzSKiDdWYGsl/7NOiuCmfDXk3VwOOvYaXGWu1K3DnrutcirPOqUEjBU7EH9/dSbnp056FahY5wGSp5kbfDvPBu/s5fOC5rhzM8y+3ZNKTV4QmDWvXTvuDdp8gBezIhNyPuRtxjvL7JHsdi/NeOfZHVSd7vUCuSlM0dPUfWLVzj13Xl+uE9W/+UsZ+OkDsK3KUuZWdDkpwKKesw7hOvh71D3M+ePKuE3JeFFuvo3q1RiTuCmnAdKl54s9a79pUkmCVTF0a6jAlXGfLhAI8WQm/gRhLOFLfpwes0DgCSLSEsnqrFRD6o8d2zZP3idVGIu5PcRPm2gsW8h20474FokXjk7v72tyjC40Z7S5acWdVS6XgpqCTQt2EPJTDNB7TR11D+8Lsx38ibDd6WR5791zpPiALVF0hkw33p2ifCXLS6g1scqHu/CDvq8n4n/V7HCZ9F/vMXTXppCAAWe94TSKMv9Om1Gm9I8Zf/LWXo67dU4iAUCBJMnLG/BjnHG4HS60rc+zXuqRZVrJZ4D/w1PCvgSj/pr9P8EXeIA89gbcVyCm6s+Xsfya8WVMgyyaqBEFBPffRH3APBiX71qP2ZWjtRYF2bP+KOwgaxqtm5riZkB9J+/Hqxxs+ixBCWFWiDPOPmP7D7gCYhQxYIw2AvkZQOlpBTd2XuRuSFe58c4s77PVUncn0e6zHEBkOIK3FHUWUd4aW8x09JVed9Tiw4YYuELxLjT5ghltKmbpV9vOGIYaJ/015qoIDsO2GFcUncUSwm9Riryjx5D47FFQMIVmBCOGp9Vl+THrGGo9wSp/5K1X8NOVhsB7bs5zFJU+V2WJiuV197B88LiuK29VujeEqDdWb6W7sojZ+/30nlNaE6gVSNwpuCV8WVuB8/fFy+bNZbc8laDGzr77P67xBr9qeGqvZupmeHozRhRPMUSun+Yjxdi6csVKNWky9aRf4zis+qucvDS8smCdGQXjw65Dchz9JlTO+3BGdAg7hFHjLibsT9hpYiBADr5OSe47XsE3HaxGvTqORBLKC/+HbXD3PYYs3ALU/8Oc01ORUB7605xJ24UyysnpIxnd96Iu5Of2MKBEKhbtdGsnvTThn/+Wi14Dvlwfy9CyH/yXsdVNh3HP+Z1tCmOdUJsE77rPXrhbiTYMXhGtPmjCXQ39FvYlXxXpBU6rjNiV0lcRUhTFw7DbLKQQihedelLOTYz0bqgVkHK7NL4qprVRmH/Hvrlzfijksf/2udro00ESyQpjcBz1oaJQbT3+8cNy2x+C+8/ZK/x7WSzcCWfVUZdSXu9Je415g2133Hb/0Rd55h72K5+n35etm4YoN61WgQDsLg0mZKL8Veejy8fniSJDHqkj/ijnJMiJmvFhviPqj1Fxpyp0nZbrkX3r7pJOxSXaN0tXBvX6CN2GSqY1FuFG8KlkgaMe1p06fVZE8qtbhWwbgReeHeH9eqMu7Kjfuz3og7CYpUg6nWvrrk9ZAQ6AkD8h5QVsh7ICyBkoLEz1NyFOIbSEN29KnfTT25GCgcj09cEnf65VS6Yo6duv94j/HWsvY/+Li2JvTjjerftLdWLWs5pF3kHnDINbHthGq4NkduMxfucfGuz3kj7sE6M/3hj9cFwwpeYbzDgTQ8oxgbXIm74zFG7hM2FUjTstPtBmpeVv0eTTTM1gkZDeT3rs+4G3WYM2QPd5bgRWJ/0Kg4lTp9aj0DsMYXe+mJGzZKxLSPcfm8EXd34o4fJ64uY4zLd8dilUC+qFICafaVXOfpE5qsE1GZod3oTvoIIRSEUlB1hco0gbRDew/K0A8HaM1iJy7+ZhH32UO+1ksfir38hN/LfFzHgqUIMko1BZJ0CHEgPCSQxgH/WdWOeih8PKlLlCQnCOeNEncnhrnwc0Wl4GOBXaRFf52xBNJ35xlid0lKc0KG+HsqmnBAosQ5FYIgYiSHUYIRxQpLKgcmscXEtTfp1zKKNyUYxB1PDbWT63drrBcgBdIWTvpOVn77k5YSfdJLVQj39zgHT5GSxaRsXd+ElN8yNrwzuOxdiTuhISRUYuFzjVn3128sSU6uBs8GQtxd3wmpI8kMyyuWRvqHRQyCATl7rXpZSZnGczUeT337r4n7kA+/lFNHT6nFPdDY/JXfLteyjoHkF/iaD9Y5GO7ftker/mCVhEAQzsI9FOwT/nwj8sL9u8Eg7mM/G6GVtqgmE2g42Yblv2oVGuQLZfWwYGNFhYRBxgJprDkUVSqJtRnxUWQp2rgm7hgQCEljrI6Bhf6DA7X8qeTkeA4dLyyha4ReUs8eLwEEsfmAttEs1bEl7sE6M/3hj8W6R+0uSl7xYgeimONhH9dlZBTijuKPkuxe9tXX9zEYDG03QMvdUkiAUCPHg4PXD2NBoI1EaxLKPTVk16F9B2XfH3uV12AURKZxn8t9j+RXzy+eqqC3uOR3bu9OwMR9aeDlIEOj3tIX9Am9xV9IrCwhFiTVVGz8rpb8CrQh0Po26i7Xrl2XjyISnxZ9NV9++mZZeEm6N0sF9CqIM/GTlMIjxpimxL1xD42bJAnPW1OL+yfDtNKDWtx9WNrU4k6Me8d/Y9wXTJwnq+atUIspJRhj2rCU9mnUXbPzicUPRBgSavJF017Rxtat1qdqKW41OECL+5J1UVyuGq8/NSJe38XNG9MxBfI8cz+gZR+t99ykb0s9DIjfxOpes9O/ZSixtBAHTphD9Y51VDmjpjmhKdTLhzC5NiV/LfooqW/+ZXi4jbemFvcPIkJlxv8bKsPvSVZu2LNZQDc+8v6vB07RpGzK2fmquOLaF8qnftVnguR76D6tL+xv7vEwkDysMe7D/rV4EXZE3CkHWkwuxHLHRYn7zCVaWYnQj5g0DrzzZ89rObzZw2dowiblSIkZDbQ5c6cHukuVH63jPiL8AqY3agdgca8TESrjtu81VKbHWE3GJDzPvVGx48Duv3R/E3YXSNMQqYWr9VIr9zrngfze0zMo5oTurV+yVlbOXa5Ej4T4rLmyqWclpvLC/RtK3BuE13Fv40M28ju1uLeOCJWZ8G8FKu4M2P7bH/JO08peS0lGW18kfc9aErkusJr3rt9V78vAcONv/fM+EhIHt/lCQxqa9W8TmaisxP3Icek08d/Y7xvF39PvtDhBh0Hyz/7D0nxgW7XCOnJIqye5WNHxLCCz2EN407jfgIRpvKrvcSlR0qhnpCO3mQu/FvcvIkJlJv2bmxSsM9MfXuzxLh98rJ6hloMCK/Wq5W4HTg0n7j2a6icISelZt4t6DtuP7hzQBWb8ZuTHgyOSm5tIpmyZtPw08lNDNb2Ud/U3Jl//zpyjIHJBEwoniotWq4pB5bDYfD+ufpsuyamEWg7SiHugi0YTGkfMVHdptXbVfcdWu70U8ta7QVcN+egwJrxiAdVGSPbBeu+QcJ99CROZ2HOsEjtNECoVXpXlZhF3km/mjZmjlTbK1vEfp0ysIwQsc86skdUkIOGQ8Zqd60W5DMbbuLXWer9JGotHjXOnxZa4k2THzbFgj9Xb30GKNYKQJ9exBLpusD7hNt+5YYd80KGmWlCwvnGBTN3PG0VxSTrC//UaZaXoC8VlfLfRapWkcoNrGAHfDgZx13KGP29SS2cglRNYv1iQqG2M0hFo1QFCDVAGcfdTVcbfrXzUIV48baHeTulK3CEFrKkqbT/Q2Ex/jWdZh1TCcI3l9kXcCYkhtIGShN7qjjvfZX1yWPPu2p8GFgLhOnf/FXF36voHqriEk7nwW6PZh663tfqaAyyO3PzK2nVNUnT/DQSJ/QhBKfX2y3qZDS2m8mJCt9GCV9JZM8Eg7hoaNnupho2Uruo/RAisCCsht4mLdBzvrCZsHjoaMH5YcCf1HKtWevaMExMe18Qd3LkngZAXRy6w7/7etV9aDWoXpfgBVmHu5SAEiDMMxZOLrF5gDss9H21pxJa4B+vM9Cc3+PdRnYeqZyhQWaMhRl8vikLceQ/yEpzIkcBj4a/h2aOaUvpM6XXeiVPXMrgffqkXDLrXd/f0Psg/e4mqVIQJkhdEfhx5QdyM6qtx3ozvOkqVaJSW+NyMuEs6OZPILe4IYg4GGpuHG+8CbVvWbBTKQlHL9cORH+vPKNGHhQeB3OzLNn6T7SA/w9sP1MuVSEZ0kpUg7l9EWNxb+bG4j46wuFNO0pfFfWyExZ36105VGdzFYz4ZJhmyZJRGfVv4JLscXnNHzlZLGjcy6gVJIprg+dPspfLoc0XljToVvF6X7eCq5RSX/6pW/mddrPxk6mNxbxmAxX0uyalL1kknl3KQEAqwQLBhHSHW1ltjLMTEk5jrOpZA557nKC1IWcv/vV9GXcojOg5WclKyYtR4b2ro96zdRd3UJHHSR4Qtpezcb21FmA+IsLizfnw1LO6fR1jcP3KxuKOMcNkWhJokJiyCvhphP1/1Hq/PN/2ilceLvjz9ntr/rB2S9MrWe0vjwr01ckEGtuirCh6x5K1dLO4ki1KPGMuTt4uFnPdCBvs06KaHVoOezaKEhFAD3bG4P+dmcQ8PFeiv+6OhizXcU3+ZA/IS6Ke/Z11/78yd+ze4xRfjALX6A7G494ywuLt72lDuSTK824vFHUJC5QqUE+bdV9lJ+s3NohO7j1aZ02Jgu4AT2MLvnpitHoQyfjwIztgJL8GbE1N5gecDq7bmw0RYzCHurAEs7r68kXzLsbhTWcX5PX9PmMjwDgOVQDX9orVPWcHz3PxJWAkX5bQY+GFkuAhJgYQacWPqO80p7+jbY8tlUGvmr9RbhF+p9lpkeAq5H1jcP44jiztjwFBBRRusx281qST9GnVX0kkdfNdGiWLqlxPeR/gjF/yhzNb5vJHHmz8duc1c+LO4U86Q5NROLhb3YJ2ZgchuQsOo+sZ6xFDl3Mbr7bfsJ/YVmNWPsLjzrLOuMfhxnvqrCPPj14vkx5mL5aGnCutt33j2CS/jTCb3h4pw/ipqbV61QWYMmqYhL5TudOQN5XtZw74a3xrXZYSGr7UZ/m/p4EAwu9WeSW8WdyPuZPdD3HEH5ro7t14kE4i7niQTKhPgfsKq6ZrYRUlCSmpB1LBYeKuUQbb/jAFTtA4w73DN4r9ZxJ2DDeGERk7YBqTTmxDiZlQO+osXLkm19v8KGpQPhEJISBJ5p0UV7xbNMMjCTnUPEk9JDKWrxTm2xJ04QuoEkygHnlwf7W0sHBZYICCA1Tr4vhTHm+DC4jK49Rca4kRVDWIWCZHwdHsoxHjX7zvkzUbvyKzB07R8Hh4W97r5wSDu9BdLOLHbKFfMqTdCgZV95EeDtaznmw3f8VmH2RMOrHMOdpQkXLB33X9PtMMQS9G3I2aq1ZSDA2XFlbijgGBxJIwCt32hJx/2WkXp94iwMhJ6Cb9wbeG3xf6gyhPWwShk5Np1+bJZLz0kK/ux7IMbBDnnXbn0gqFAW1wTd0chw2NQvVPUW0CdPlISkrrY5Ky8UuU1r8loJOpRWo4QJdZhoPk4fAcFGSUVxYYLvryVw4NsU1EJS+/Llf+n9xrQApUXJL/imaMU73Nv/lv1JhjEnX5woQ0WzIefZi+W8+ptJSdlQvfR8s/+I/JS5Ve1dK7TnDJ/7B8KEviyvnIJEnkxGCeqd66rF9Y5zRdx58bRk0dPaPIoV9rfaMOAgELPBW0YWdgv5epX9KhwUznsp29+VOswOLG/G/dt6dGwE1vizniCcWYGggsK/LjPRkiSZEnV6u6t+hJhNb/9+IteUoZ8cifuen/KR4PlzMkzeoEed7t4a4RPTug6SsMqOTe5xZfG/kCR+3nBKpW7zIW3u0fgGZN7jtO8DA1nfK6oFsYY0Dw8LBLZe3/EpUye+nHiyAk95zkHUDzjczPibhZ3Xb/hFrYhqgFTpgkSrskfIdEzdbH4Ub+YMmocemxoauO6bjgy8rHYQVQKPfGwkhF3zZ4wG6xwW9ds0mQRrsB2LuGhTzeLuPMtxkHJtCuXr+plEu5x1w5GuHghvI88W0Qtx04oSviVzD9oVRKUFC798VRijbrpWNs5kMHkwScfiZIMHVviTj851BnL5UuXNWYfy6s7OcayNan7WA0NIdsegekvrMaToNNQg3YD1IrMNzJkzeQ1SW1TRKwkng1IEwLcE0bBIu6EhUzuOVYtjs+/9aJeDuOOA+sdgkpcNGRZ16mHNe9LyBMyxKU/WBFTpkqpSYjcYQCZQ5FCUaP6DIoutwMumjJf94orcef9HJIoAOwF1o+nhEGsntP6TdIYU+bMPRYfDwwKQsFiheSdZpWj7TnHQ0bfUDA93XngignXoXOFe6Atrok74UGsbUgU1k1PpfeO7DukoVhYqkuUQRGPfvMupUKn9p0oe//4U+59KL/Wlo9JCUxK27FumI/7ixfSGvCeyrdCuAmVQYoiIx2FNiB5ESayYFL4BWn8rm7XxpEegWARdwgPVnTkH6VFMZy4r3+8Sl9/+ZUqD1hEq7SLejM0MoAkbay4eF7BAuu7e2MfzBw4Vdcul38VLVU8yrd8EXeUfow71B2nxGtsGvdMYGBwvDHhlchyRHullrxt2ksy58iingC92bP0Ux4/HQziHowzMxBcWHsLJn0na75boV7mym3f91jPHa/S9+O+VRmDXHEn7ihfvyxeq54nvDBlapeXB594OFpxDwyC0/tPVoMBt6a6y2EIOXsaucNZ9FrNctE8pDzDPuJytnALfy2tGEPDSDW+2yiVvXhRKG3r3ljD7HdCDOEjTgW8QPC6FZ8x4m7EPXJdYg1ZMGGekm0aBD5vgTvV+o4rGSJ4+ugp2b15p5z656QSvdvz5RHilj1p7bhiZw+ZrnFwmbJnkkeeKRIZD4qVZsNPv2psZI68OVXYu7/jZhJ3xosygnUMDwQhCxw+EBwOeQgDoS2QAa4GR0C4h19wgHF4UQscrZ4YUN4DyUDwIGC2r9+muhDhMU68q6tgCAZx531/rNuiBO7iuYtKAOlL+swZtP+4iymZhcXk3sIFlCQGUs/XmwDjXcwzrcTrz6pFzlM7GhE3yne5fKNp/zYevQHBIu7c9LFp1e9aZx1iQrIicZFpMqSR61fDq6lAlvH6EDZVrl5F7deNNNbMijk/an7HmZOnJURClMRwGPN+Dn8IJN8hDAiS5x7iwHOLJs/X0oLUBSdZjvXDOoPsQBLJYYBgEnKCBdfdm8IhiRcsNPS65C9cUNJnzSBpM6SLVETpzzcjZ8nGn37Tgw88iOdPkz61Vs7A6wS556Aj1h4PhL9wE1e84pq4gwuxtSjPkEjkU7JkyZQQuLZt67boDbUQU57DSusoUli7Nyxfr3uD3yN7XA0Ggc4/WM0cNFWNHrwbgsPFMLclT6bztWvDTtm9cYfOEdZyKhW5Kse+5AUlLZE3fIPwLYwErrkPwSLujHXXxh3y3ehvlJzmuDOXcAcE9bm5T4IQMMqGkoSaJ19eVRY9edMYC4ac1fN+ktCwUClQ5H69HyBl6lQqP/du2a0yiYYnsOTbL0nSpEmjQH2ziPtfO/arkYrGeLGoO+GZ7nNPaBkWavYA1nZvl5UFg7jz7diemYGuXQwKGM0485gjCDMlgZEJrD1C0uADyB/u2IBYRyPuERZzQm+Qfcgv1ijnIx7Fyxcuy15k1ppNWo2H3CZuhfak4LLOZwycovua4gUYtIh7551Yyukne5nyk9xU7BoRwNr7fiwJ5mt0r2G0wCNHvhG/P7LvsGxevVENWpyFhHPFpHJXoJjezOcSLHHfGWrJqTeykHAlklHvWNO9vYP6xJDPgkUf8En6IABYY36as1RLzDnWHDYbtcsfK/W4ElhPt43ebOJO/yB4s4dOlz1b/tShc9ByEEECEe5Pl31eLVPeiC6uO8gTVggOPUxtSUKSqOCicdMsN5pSXcJT6EawiDv4Ur3h2+EzZNemndp/17GgTDxd5ll5vHSJWJF2xgQR58Ikbg6s2Ow9ryVFNR780+GCRbTEG89pRRlPLWjEPeLlHAZUDtKr58PCwq3Q3EQZFqYHMt4lSDI5FrFpvA8FjTATEvCIKebw4LBACcQTgxVvSJv+kipdai0r594cCz3rh9/T6C9rk0YlDCxS+YsU9OghYf1xiOL5wdNAwy3tGu7CYbZpxe/yw1fzde4i13nEGmUvUnsc17c3t7U3nOKauPNdFGASZ53685DmloOjJ5uBH2PcsnpjtHmnAhT5JZTxjI3Syh5DWcebpHOFVs7yipgvPBrcZwBB9OTR8iovImQO1kPq3jNGV0t4MIk7/eZ9S6cvUkXWfY+gOD5T7nkp/sqTaln11pBxB3f/rbIP5ch9XVGek5jqnHffHo208+zNIu6Mj/AKFBXCo3xdnMbcQkzvLHi3VG1fw6tXJljEHRxic2bGRH7hOccQQBlcyDrri/+YR/YHl8ERTkQZxW41PvFI3Pmell/ce1DmjZ6t1Vsiz5oIeZI5ZxYNRcNw4jUOPixMzp05LwsnzpPNqzdpboGrnHaMFSSdewq7ZSyEfC0YP1eVTGftMdf8hxHlufIl1eDhaw3HBL//8tkEm5y6M3SJlYOMxcpisUN4IJ9YTDjsU6VJqZuGjYgFMSaN0BAsHRx07GwsF7nz5dXEqFutMXYICHGsEDGsEBmyZlDS7c0y44mAHd53UK0FWPYYJ9UnOLxiGooRG3yceWQsEB3GQix67ntyR6miEJtvxJffQuQ4YLCGchBgZaVqhL9kumCOD8uSXtmdK6vPutfMG9Y3yAX13bFS8RusYoGENHGQEceLhZ0168lSiJfg0J4DasnieRIdcZ3nuCNHpBs6mGMP5ru0dOWZc0pyUC6wEHtrkFKwZN6x8rKXIdSxVdRcv0cYAFjyDeaH2xpJmMNrGUhDYXOVF1gsc9yZU2XGzZQXYMoapbQu40ifJb1iBZELtEH8kDfIUBRDSBNrlyoysRkLIUNb123Rkr+Jod2sM5Oz/e+df6nRCsKcMVtmlYvOpYCBYo3Mgi/g0SXsBbkDV8BK7i8BNspecpHTrBdkF+9gT/lr5FkQknjyyAnNWSJJHU8z525sFHR/373Z/27EnQuYEnlVmZu96Ox7hkBCQQDyu27hGrVuF3/lCb8VlAil4b4CEvgqtYpaySKhYGLjMATiAoERHYco+SeJ1pohkJgRMOJuxD0xr38buyEQKwRIUuRWwYN7Dspbjd+JvC3W00uxSE3uOV7jRwlF8ZQAHavO2I8NgQSKwM/zV2nJSaohcfmWNUMgMSNgxF2TUzMl5jVgYzcEDIFYIED1hXmjZqsrtsYn9TUW1L0R2kECFc8SmtP0yzZeSwjGoiv2U0MgQSLAXQmFny0qj5Z8LEGOzwZlCMQEgfRJTibMm1NjEuNuxD0mS8aeNQQMAVcEiOldMH6erF/8s8Zb5y96v8aIUtaR2GVi66lfT1UYkgzfqFtBK25YMwQMgcAQuHDmvO4na4aAISBixN0s7rYPDAFDIJYIEAazbd1WmTtyliY001wrKPH/k1j6ZqN3PZbTi+Xn7eeGgCFgCBgCiQQBI+5G3BPJUrdhGgJxjwA3DFIKj0om3DbJtd5UV+DimGy5s8eoukLc99a+YAgYAoaAIRDfEDDibsQ9vq1Z668hYAgYAoaAIWAIGAKJEoEETNwXB1zH3WLcE+Xat0EbAoaAIWAIGAKGgCEQrxAw4m4W93i1YK2zhoAhYAgYAoaAIWAIJFYEjLgbcU+sa9/GbQgYAoaAIWAIGAKGQLxCwIi7Efd4tWCts4aAIWAIGAKGgCFgCCRWBIy4G3FPrGvfxm0IGAKGgCFgCBgChkC8QiDBEvcdoTFJTs0crybNOmsIGAKGgCFgCBgChoAhkPgQSJ/kRMK8OTWxE/d//joiJ48cl2x5ckjmnFni/cq+eO6C7N+2V1KlTSV3FLw73o/HBhBzBHb+tl3CwkLl3sIFJEmSJDF/wS3+i2tXr8nuDTskabKkOkZr4Qjs+2OPXL54Se4seLekSJ3SYDEE/hMErly+Ins27Yq2P7mz4eDuvyVd5vRy+z15gt63cyfPyoHdf0najOkk9715g/5+Rk2zhQAAIABJREFUe2H8QyABE/dFMSgHmfAs7j9M+l5Wz/1JXnzvVXmqzDPxb2W69fjvnftl9MdDJW+BO6V657rxfjw2gJgj0KvWZ3Lt2jVpNayD3JYiecxfcIv/AgLQr0F3SZM+jbQc1uEW7+3N697oj4fI4X2HpcYn9STnXblu3oftS7FG4OqVq3LhzHlJdlsySZMhbazf91++4OSREzKgWW9JlTa1tB7xUWRX/li7Rab3mySFnnxYKjR5N8ZdvHT+oly+eFkvavOkmHIj87S+E6XAYw/IOy2rxPj99oOEh4ARd41xN+J+qy9tI+63+gzFff+MuMc9xrfiF4y434qzElifdv66Tb7qNV7yPZJfKn/4QWA/ukWfiivivmjyfFn17XJ54d2X5emyz0cbvRH3W3RB/IfdMuJuxP0/XH6Bf9qIe+BYJdQnjbgn1Jn1PS4j7vF33o24+587I+7+MbInoiJgxB3ifj2BWtznRYTKvJ5AQmU6DZW8+S1UJrEKsV61I0JlhibgUJmGEaEyQy1UxlnnStz3R4TK3GmhMvFp/+/8zcXi3jYBWNybR4TKDHcLlfkiIlSmccxDZZS4z10uL7zjxeL+i0uoTAsLlYlP6z+u+po+aYJNTo1BjLsR97haX0F7r1rcjbgHDc/4+CIj7vFx1mLfZyPuscfwv3qDEXf/yBtx94+RPeFmcTfinjgs7tevXpMzJ8/IgV1/yZH9hyVZsmSSKUdmzVLPmDWjJL0tmc+9QcULkucO7P5bThw+JmGhYZI1dzbJnS+vpM2QVpIlvy3a70NDQ+X0sVNyW/LbNCOeFhYWpslKly5c0koROe7MJUmTJvW7L92JO98/d/qsHPzzgBzed0gYX4asGdUinzFbJkme0nfyovbj7AUdy+G9B+XMiTOSJn1aTX7Lens2TRAM8VK5BBxCr4dK2kzptO8kFvEe+sJ402VKL3nuyytZb88ut6X4F5fLFy7JsUPHdA7OnjitiUh3FLxLsuXOrglPvtr169fl/OlzcmTfITn69z9ChYNM2TPL7ffklvRZMkqKVCn8YhiXD4An/Tt24Kgc2X9Izp46K+kzZ9D+ZcqRRfH01k4dOyVJQkK0KkNISIg+xvq4cOacXLl8VbLmyibJkieTQIl7WGiozifrL2XqVFqJKD40TU51s7iTuMZ8H9xzQM6dPCOp06WR2/PlkSy5smqyn4OXt/FduXRFzp4Kr3px4vBxfZ4qU1S/YJ26rs9bFSN34s7aJ96YShv8L3s9xx25JMcdOXVMSZLGfcUh1tj5M+fl2MGjKj9Yr8gNcEX+0IdrV67qM6xdZIun5sgxZPLRv4/o8/w+d77w9/iTC847L567KKeOnlRMkEHIW/DIlie7pEmXRiRiX3nqA/08d/qcfv/4oWPaB9bWHQXuksw5MkvKNDHfP/QFmbB3y5/y7YiZWhHojXoV9PNJkiaVDFkyeMSD9Y48OPjn3zqO5CmSa2W0nHfm0j5RcSm2DbmArGKs7IsLZ88rzpwfue66XdJnzahnlnvTGPcgWdwvnr8ojJW28pvl8uuStfLk68/IYy8+rn9HMi9rmbbNzeJO/6k0A0acfayhjNkySp77ws8+f3v6+rXrcu7UWTm096AcP3hUSCBGJuRGJmTO4PfsjC3+9vvYI2AW90QQKvN46adk3ujZsv2XP4Syiq6NTPY7779b/lejbKSgcF9WHE4/TPpO/t75l8ff31Uon5R+v4ykzxwuaJzGYTCk9Rdyd6F75K2m7ym5XjLtB9nx6x9y5vhpFRith38U0OHkStzf/7i2/DRrqfy+bL0Kd9eGApHr7tvlf9Xf0MPc40F19Zqs+W6lbFi+Xk7+c0JJeGQLCVFFpmCxB+TZ8i94PLQm9xynpTYrtX5fxzB/3Leq0HAAOo2qJ3nz3yFl672luPLvPPfP/sP6G6dxwHMwvVL1NbnrgXs89hcBv+irBYL1CoHLgeg0DrZc9+SWUpVKSx6XUmGUzpzSe7we4PV7NpOQJOGE2L1tX/+HzBkyXQ+KCk0r6QHrqZ09eVYmdR+tBOX9jrVVaXAah9CK2Uvlj3Vb5PTRU1H65xDFB596RJ587RmPhwKHYeq0qeX9j+so4Vm3YLVsWvm7kqKrl69Kk/6t9VANhLhfv3ZNFk9ZKJtXbVDF6M2Gb0uuu3N7HFNM/3LcZyPk2IF/5N3W1VRh9dRQSkd3HqrKafY7csoHH9fx+pmNK36T+WO/lTz33SHvtf1AFeNI4j6kg+z4bZv8+PUiJVQctk4DU5Tup994Xgo/X9Tr+/dt2yPLvl6sCuWVS5ejPAcZgxyWfPulOClh53xsYtfR8s/fR6RKu+qSPW9On5Cv/Ha5rJzzo7QZ+XGU51yJO4SKffTXjv1RxxQikjZDOin8XFEdkz+FJqZz7/o88mLZzMWyaeUGOX3spBInp6VOl1r38avV3xBK8s748iu5u9C9HquNnD1xRpZO/0H+3LRLzpw4HaVL7AMUgSIli0mRUsV1f3pqfHvDT7/Kz9+vVAUPUhe5TpKESObsWXSNPP5qCY/vwOCwYMI8+Wv7Pt3brg2SjGx6/q1Skr/I/TGC7MumvdSgwbpl7UHWHeMCpL1Ot8bR3rdpxe+y5rsVcvTg0SiylAcxDt3z0H3yYuVX9c832ujTj9N/EBI+wdxVlvJOlECUr9IflJHseXJE+UwwifuKOT/K6nkr9P1XL18RDGOsbccAhiyv1OZ9/XdX4l6x6Xu6ZsDKfc1w5mAoea1mOV07nhrnBxb+PzfvUsOXuNTeS54yhcqil6u86nev3ij+9rvgIJCAifsPAZaDTJ+gY9yfffMFof41m/yhEoW1ZBVWFEgCZax++WGNWlgeerqwlG/wdrRVBcEe//lItdZBiB976Qk9mKijvXfrn5EHBlp+jU/rRxEYCIm+DbpJvofvkzcbvSMzBkyRPZt3q+UEyyGCHMISiLXYIe4IFkpC/vLDz1Kg6P3y6POPSba8OeTKxcuye9NOWTNvhZw8ekJJe7UONaMpBVjrfpj4naxfvFb7cH/xQvLIs0XUUgEmW3/erEKRP2MNr9jsPX3OtY35ZJicOHRMyjd8R74ZNkM4rIu98qTiwgELLstnLlGLDu9HqRnTeZiOE6sKihKCGhK/buEafT7L7dmkTtdG0Sw9WIO+6jleLWmQtUdLFpOCjz2gB8yRfYdl7fxVAkHjAKrSrob22SEt/Rp2Ewg3xB3Lm6c2te9E2f7LVv2nFyuVlqfKPOvxORSBST3GSrbc2aRq+5qRZcvwIswZ9rUehChuDz7FGntIvQAoN5DTP37eIufPnJOHn35UytR5M5rVDEKeOn0aqduticZ6LpuxWLFC4UmeKoW827Kqrhl/xB2CAAn5bekvkj1vDnm3VTWd12C1eaPnyPpFP8tzFUrpf56a4tR9TKRy1mxAW0nvwbrIfEFIUejYGyg2rsT9vTYfKN4oLMVeDt9zECkss5AbLJmQNMaYv0jBKF3h3X/8vFm+/vIrXY9Y6HkHygZE7+9d+1U5worPv/MO1mRckN2YhLmwZ1BUPp7cNcp4nHewDr4bPUfXepEXiun+x1KKdfeXRT/L5lUbBcXt1Q/e0PHGRYP4zR48TVB4WZ8oCg88/qCu31NHT6k83b5+q2DMgHSjPN9bOL8wn64NA8qU3hPkrx37dF8Xfrao5C96v5LSowf+kd9/XK+KG17JEmWek+feKhXNMwkOK79ZJkumLtRSgtT+Bxc8eHhXN6/8XTau+F2VyGfKlRTOAldvxIkjx2XUx0Pk6qUr6nkt9tIT+r+sK2TTmu9Xyv7te9XqTQlef4qX6/iYJwwUnB97tuxWrO556F59BHn6UuVXIx+H3POtxV/NV7nGefHYi0+oV4k9vWvDDp1fjCwpUqWU6p3qqEIR08Z35o6cJRuW/6r7ivnhW/wZObt36x5Zv2StHP3riJL3qh1qCGTWacEk7py9GLBoKNYo51j7UfZpjN2pMOMQ9/sKF1Av79Y1m6RgsUK69rLmzq6W+52/b9ezGEMWZwBngbuyh5cBmYKHSJXCF4rLfY8WUAs9noef569SbzDE6YOOta1mfEwX2E18Ppy4n7mJX7w5nwrZEWrEffW8n5S4cNhUbV9Dct51e1T0w0T+3LJLsIphEandpYGGrjiNw2V8l1Ea+lDs5SeVrEBSXRvWAg5brAcIAazQTnMl7hBuDmaE0cPPPKpkxpM70tvycIg7FmQOn9drlZe7H8wX7TDDSjup2xg5c/K0vNnwHVVUnAZpWTp9oayYs0wFP9ZYDiN3azRKyuwh0+TArr/19zzn6mqGuB/Ze0jJJHiVqV0+moKAAJzYbbRgHMcNmTZjWu2Pu9sZa/XIDoP0UOIwwyrtNMJj5o2crZ6F+x4tqF4RdxczCsAmLLfj5+kBxDw7LtaZg6bK5pUbpEztN+XRko9FgxaBj2KVNlN6OfXPCSVvWNM9NQjC4ikL1JWLNRGSx7fnDP1atqzeqNb+svUrSpacWUXcjPscFFP6TFBiyoH86gdlonzCIe4vVf6ffN1/stYrBgcOL1elzhdxhyDMGDhFWCe4+MvVr6h4BLNBslDA6FfDPi08vnrtglUyf/xcyZAlox6i5Ru+rQqze2O+Bzbvo+um2cC2esg6xJ0xsz+wcrJf3BVbCBFzgdKm9xp0inqvAQQDqz/z+3KV/+kB7R5igEz4bek69U6kyZBGlTHGFewWLOJ+aM9BycQ+ypBWyjWoqGFYro29AtmdN2q2Ytl+3KfBHoq+D0vpj9MXqReHfrhjBulFecPSDgnDUOFO3AlfmvD5KFXGIY7sT3flDlnFepvWb5LOI16EEm88F2VM/DtEDA/AW43flfuKFIyifEHsIeBf9/9KlZvXapaVws//KweWTvtBfpqzVIqWKi6lq5WJtkYwcqDgsdYYZ91ujT2GRPoCOpAYd4wlKEPIRjyUdxfKFy3cibOIu0mQhYRDftCpTowVTbx4swdPlxx35pS3m1eRjFkzRZNVGLEmdRstR/46LO+2rKZnmtOCSdxdMQs0xt2R66w7ZLX7JXSH9x6S8V1GCOurcrvqiqPTkBmzBk5V632hJx6Sl6u+Fs3DjjxH8WS+CbOq2qFWQEa1ONlo9lKfCBhxl4RtcecQg4z5unFtap8JakF66vVn5cX3SkcuGITk3BGz1H1WpX10Dd5VKHBAYw2s/GF1PYxoDnGH3PJniClW1xtpDnGHMD5f8SV5plz0erfOexE8EE2sEm83rxz5udPHT8vIDgOVcGLp5wDw1rBODGs3QPuN1f3+4g9GPgpxx7VMKEaDXs08hhhxaELy6DetWodaclchz6EwjkUFi0vtro0iv4PFfkSHgXrZEHPozf3JwY3lH+s2AvmJV0voO/AqQGTwSmDpdm/MOXMPOdy/bY/8vetvaTG4XTTljN9hmUMZwZLjWM7wFFCjGWUO8ujJsux8E4/PsA+/FGJxOXQh106DkBMHfP16qBQs+oC8Vqucx0PZG3GHBM8cOFWtRpBkDn9voUE3svac3zCnA5r3USWnbvcmeri5N2cvQZhZh2DvKDquzxLeMGfI1/LAEw/JW00q6T85xJ0/YzX9oFNdr/H5hEVwSKNwNx/0YeSrQ69f13WHJR/vGEqSN0s6Fsg5Q6erpdrbGokNXvw2WMT9711/qTW2TtfGPm+CZs+SB+JutY/tOPg9VllCQMCN/Yhc9NYc7wH/7k7cUZi+HTFLlf7anzf0eQuwkvNuY9TzRNiVcwv2tSvXZFCrvmrRLv3+62pY8dbADjKKssPec+Lm8Qzt3rgzyp52fwcKxJC2/dV7xnokvComzR9xRxYjF5B1r9UoK0UjYrw9fQPvw/B2A9XIUerdV6IpMr76hULFJUZYptlvrvLc/XdY9/EY4IlFljjtvybuEHVCeJw4eE/jpd/0392DzjmEsgj5r/ZRLa+ymrU9rd9E9dK/UbeCWvWt3XoIGHFP4MQdF3vVDjV9WiewVH0zfIYSMoiZ077qOU4FXdn6b8kjzxTxuXoh7ZBMrPq1PmugzzrEnT/f//iDanG+0eQih7hDliGJhEJ4axDK8V1GalJk434tIx8jNpDYeMgSffGXxIYA/H7MN2p1IbbQSeB1iDvEiFh6b42wDdyXWAmbDmzrNQnXwUlv5HMpM0Ys79oFq+Wp15/RGHZfoQwQYyy4uOyJCUfI43Inx8CbhXj+uLmyfvHPqtzQB8gE8ZFY4FwbRHVgi7767qZftomcQ9YMawdLIKXM/IVaLJwwT13iT/zvabUEOw1CjueB8Tfo3dxrIqsn4r53y26ZPeRrTcB8/q2X5PHST0Zxbwdb5OJdgpQRdvD8Wy9GeT2HXu+6XSRD1kxSqXU1Gdr2Sw0tInbffd3PHTlbLd6sH4esuBJ3PEqEPXhrkMhxn42U00dPyodjOkc+tu+PPUIsPuEX9bo38XvD7KljJ2VQi76aiN2gZzPJmD14oUV0KpjEnfAXwmB8NTxAhELEBXF35AfKIVZPX+ud/dSvUXcNTXIn7pN7jNXwD39zzDgJ/ZnWd5I+77pW+P95D2FQNT+p5zWRnndAjgnZ2b99n3pWyL2hQeQIY4HIIhM9tjCRn+ev1Hj94q88GcUjG8je8kfcmSvmjDwd5Lq3WH7nW+RLDP9wgKRInUK9Xu5hjN76hGd41uDpqnTjBfMVauP0mbMTkuu0/5q4q+L1cR2fe9RZFxh5kKVOw7CDIa6kGr1KRvM0uOKGp3Bgiz5K8hv3axUnRpBA1o494x0BI+4JnLiTmPpKtdd97gFcu2M/Ha4x7LU/D7f44nruXaeLut1w5TtuOm8v4nAY3n6gVktpO6qTPuZK3ElOI7noRptD3BFejfq19CngT/1zUr5s1ktdr21GdNRPUgWif5NeGutfq0tDTeLx17BqjusyQlISV9m5buSV3Q5xxxqDVcZb4za8RV/N13Ezfm8NlzRYE2vYenh4f7EQ9a3fVS3UCOBAwhgIeSLpCCsernwsxBB3wofwDBAP6TQSaXGzM8aan9XXJKXh7QdoHDQ3HLpW1HHCZEqUeVYVCO3f9VBNpCR2vUGv5lphyF8jCY/wISyVXF/vNIe4s05Zr96aK3FPmiyZjpVDH++Ie5iRv77c6L87livwZU5dqyltW7dFQxtINH68dAkZ8+kwtf6iSLkSDMgcSu7RA0cVeypm0BziDiFsRdK2j2oeJO2yNnl/h/GfRQ5n+aylmnyH1wXvSyCNWHjiZvEMEOcczBZM4u7qzfPWx0WTv5dVc3+KE+KOfCPsy91j5K0vk3uOlV2/74hC3PGI9K7XVcNfmg5o67W6ius7Nyz7VfNICJ16t1VV/SfCdZbPWiKue9LXvBE2SahJqUqvaMw8bcmUBbLi22WaD1S2bgUlszdqWPH2bX/EHXmAXKjQ+N0oYY2+xjKq4xA5tOdAtHCQYKxb5odCAOSRUBmsxif1I1/7XxN3PLLkkfmaI8I8Id14QVsNC681j6zuU+9zTT5u1LelKvX+Gl47vD31ejaNlqTr77f273GPQIIl7tsDjHFPKenldAKs475o0veCsC7p5VIH16VFYszQNv013rtujyb6T1jQh3/4pRJGLIbuccvuSxPhMHPAVC1R1W7sJ/rPanVq0E3//OGYT/yWqfK13CFMYzoNVcsMxNtX41CE5JFY1HZ0uBKBS7l/4x5KoFoMaR+QFQFBN7rjYC0tSGiEI/DGEiqzY796MrxVguGbEHcSrrCcvlarvNcuYw1yiHurCOKO1ePLJj1VYdLwGc9FYaK888dpi7Ss2BsuCsXGn37TqjFYdYmRd9rFsxfU1U51GEj05UtXZOLnozQcoHrnelqakYYVefxnI7R0GMqLU6EF1/bgln21f3gT/FnbXdcDClXrCIWKv+8dYXFvNuhDnwoiz127dk1aDu0gvy5Zp0l5TiWfMnUq+KywEixRipIw7tPhWu3m/U51oiS/EiazZ9Muqdermf49Sc7E7r5eu7wmFTsNgs7cEgffoE+LSM8Pf/9Fw+6qcLri46nvKNYTPhupcdIdJnSJfIS55rtl6lbwqVS6vpNk3rkjZqp7vZyHBPXYYOeE0FX/pF6kguLtfXgyln29SDp6Sk5l/X1SX40LvtryGYs1udn9HbEZg/PbAU17qUxr0LeFzp2/Brn+adYSJe6VIpJTUbSGtxugVtNGWDN9lGl03g9hHNi8txoOkF001hWVk0h8x5vpr5HMPHPAlPCcnYhLgkhOHf/pCFUY8XaBLeGF9zx8X5SqUf7e7evfIe5Teo2XfI/k1/BE94aX8Pyps1KnR5OAv/nt8JmyYdl6Dalz3Vc30k/2EZWwjh8+JscPHNVk3N0bdqiXAuLOmnOfB7BCsXbatrVbZHrEBUwOtjHpy2KXC5hKlI0eAkrxAMJ87n0kv1Tyc4kVuQCcJeTFtIkwoDHPg5r30ZyfmnjDAzhLFo6fp+urYrPKUrB4oZgMx569CQhkSHpCLiXE5FQj7uHE/cX3XtVKJr4aIRVDW38RhbgjvHDFxrRhDWgfYQF0iDvhLe4l3mL6Xoe4a2JS56jJeO7vgnD3qvVpFOJOvdsR7QZEGaO/PqhltP0AdRPX7dE0sjILxJ14ahQaX7kDDnF/0i13wP27nog7lr0R7Qf666LHfydPgW/SIN796ndV63vTgR9GlmPcERHfzsFPRRz+/dthM2Trz5vkvbbVtTIBjXhSiCrVHKp1rB0ZxkJIBoQ+kPlwOoly93nVj5SssEacUCUIOclTHIbE83trznPFSz+l1YNQLnLeebtW8UABYT4cheOGgAvgR+AEAfpj7WYt15bv4fz6KxQeCBn1usGJgxNy37dBV1V+OTAdkvYjSYGzl6onjLE4zSHu1Lxv4efmVCyD4z0Q92l9Jmh4W8XmlQMu4UcC5cSuozRUrrJLqFwAcPh9JFjEHUNCbMi/344G8ACKP/upTvcmAZUkJDF81qCpUYi7s++8EVlP3eCbXat1VGOD7pskSTQ3hXfFtJHUyPp0GkQPBePPTTs1mdopO4riSU4O6ztP/juiJQMH+l1/xP3Lxj3Vu1vr84Z+vbrON8kdWfXNsoDONvd+sk8xuuz6bbtalI8fOqoWac4tCDn7N3OuLFqV6VYj7iTtv+3n5lQ8tL3rfBaFuDtnZ6Bz5vocBidfIXs38k77TewRMOKewC3uN0rcd/2+XYhxR4AHYtFxliKHygvvvqL/r0Pc3S0UN7JsY03cI4gwCYUcvIE0SNqIdgO1qk49l5KKkcS9Ux2v9bx5f2yIO1U0SKSFxD3sIxzH0zg4bKm44zQsXihi1TrWkrwRSaHEvPJ3WK+dSjeES1ANw5X448b+qsdYtbpgTXLI576IPALeR+hAII3wn8+rfKQWH6zETlUEV0u6P+JOLDyNcJsKTSpp39UjsOeAJoui1LmWcAukXzF9Zuev2zRmmPrYWPppkIDJ3cdIgccKaU6IgxN/B4aNv2glGbJlinRbE7sM9q7jDQZxh9Cxd6maQZWRQBrW2Amfj5S7H7xXk9CD2WJC3AnxIQfFk8X9ViDueEkIHSR8wLlQzhdWVFtCyXO1uEdaTwsXiKzT7Q9vlLTPq3bUNdVhwmcaxja19wS914GSmFTbCbSFlxeNmsgKcYXQoqSzr1mvhE86Nc4zZs+soWhY42PaAiLuodeldpdGWuowkEaID+F7gZxtru8juR5PhXM5FBfkISdRZkj6RW6gcGOoQaYkFOKObBrbeZiuWbxqMWkoC76KOMTkXfZs8BBIwMR9YUB13MNDZQIXfMGDPm7f5ITKBCLcPFncD/15QEZ+NEjDQ3Dp3ki7lYi7E3qCu7n54HYBuagpmTfqo0EaF1+3e9MooTJqcY9D4u64xxG29Dc2DesUVqqXqvxPE0OxsvWr301y35c3PAwqovH3/Rv10HAk5+8XjJsrlDiEJLsmsHHj3uBW/bQ6QZMv2wSEJ2EmxO1Tc7q1yyU7MSHueFOI9f1fzbKR5Il+j/posB7Iz1YopYmjcdkg3f0b95TQa9c1TAjyTRm178d+I2/UqSCPuFRioHzg0qkLpXxErXZCyegrlZfe+zBq3kMwiDvl7qjfTbgUZVcDaSQIfjP0a3mwxCN6N0EwW0yI+7yRszQE6lYl7oNaUFHopNTv3dxnZRsHP4dguhJ3x5OWOUcWadi3hc8bTZ33sK4J03H1xFDab8uajao4+sqzudG5REFBySChkYpTKA3kGNzp5ZI4b9/xR9wJAUIu4NEM9M4FarET3kUifaDWYG7JxnN48vBxLTf7dPmSkoMCBx5ClRxvYkIh7uQ4DUFWZ86g8spa/EcgQ9LjCTVUxoh7bEJliPHrWeMTTZJsO7pzQPHpXPYDqXEE8K1E3Al76degq142hcUskAs8cKOO+3SEXkCCJdexst0MizvuY/DHdd1qREclu/4aVjOUDedyK+d5LE0QKG6Drdi8irrYscw+99aL0UiuWmx/267KAlVkiLmGLLcc1iFK3X3WRZ+6JDxdVMXO9SZVb/10DkQuN6nZJbzyEC0mxJ112Wxwu2h4bFm1QUtCkixKqT6qbcRlo9oQZJ1wGS6+IUSF8prNBn4YJVyHEAQ8V9Svf+X917X2+oLxc9Ur5V6XOxjEnfhu4ry5SMtJJPaHAwm+G5f/qsms3LAZzEZeCvkR5FFEu0fC7UN4MfBm3KrEndBBvFSUyXNVzjzhRTL8gKa95fTxU1Es7li3yb8hPI6cjoAs96s2ysyBU6LEiZOEu3ruT/LCO69IibJR67t76g/f4yZrlEyqXGFN578Q/s/Lrcq8hxyS78Z8ozHlj75QTCvhxKT5I+5YtpELhIBAqANpyN8DO//SeG+nNK2/3+34dZvuUeQCldMor+mtES44o/9XCcbizhnSg7P8+nU1mARy4SFFB1DeCB2iDKu1WwsBI+5mcdeyge4x7ixTDl1CVLjinQvXVLboAAAgAElEQVSAfDUSQqlgwgHhJMXcSsSdvnNjKtUCHnmuiJSpXcFvgiqWSBKhOBwIPaDWOO1mEHe+Q8ITiU+BECqEM8nEWFeoPOAae8+/DWgWXn+aShbEWGNFf7tlVU14cm3q3h84Rf5Xo5yW3MTFyqUtnurAY/UjgQkF4JnyJf1a3ZdMXSAr5yxTVz31iJ0WI+LuIcSE96CYUT6Tm00hQ3hDAlEmblQcQ+BQcsAGr9YXjborXtS6dm0oigOb9Q7/t8519RIUQpKqfVw7Si17fhMM4o6iQN1vKgiR1OyvvN65k2dlUMs+ujZIwOYG32A2h5iRmEhct7eGQgZOYHCrEncn9IVSe+wxcne8NYew8u+uFnf+f8owUsaUC8v8eUWYF/bj9nVb5SWtVhSeE8G+Yy2RSIol3FeDoFOKFaVR78AoXzL8Zl0uOyt6v8oBX43KOF/1HKu3wZKQH5Pmj7hzA/b3Y+ZoTg3v5l4CX4168hRSoKpUgz7NA1J8eJ/j+eKuklIud5VE+1aYyLcjZsrvP/6SYIg7Y8R4QAide6K8J6xZc0Na9xO8vnW6NY5xCdCYrA979sYQMOJuxN0rcceig2WH2EZCJXzVPV8x+0dZOm1hlMz3W424U/OaC1pw+3JI+LIAkiyJe5EQG9cqLWyzm0XcsZSjPBGXSmKeL+ucc5AT5127a+NoSokTb/9W0/f0gg5c9hA190uTqEAw5uOhKqy5BGjdD6vVQsWh7d7+3LhTySv9I7SGMCRvDeuN4xYnAdLVUhYM4s53IX/ElGPBI3yAeXNvKJhYPVnL7rfYxkSEEr6A65054UIU6iSj3LjeTOm8b2rv8Ro3TKWYQS37yeULFzX51J1UB4O4Y1VDgWYeny3/gipV3hrKzrxR4WEHhEGxx10bB/jlC5f0r/Bk3IjljdAdbvZ1CKO3vqyau1yorkGLK+JO2dVrl6/q3nAuIYrJnLNuhrf7UkuocmnZ82+/5FFZZQ7w1B078I96q9yJO7eRomQGkthNxS9kAHdIVPuodmSCPOuYEn+0yh+yPz1f7sa/Y2lHgTp38oxU6VBT8HgROkLSOljgXfOFh+Ohy1+koLzTqlpMINM4fHJsvCkYjsLGWVGu4dvy4FOPeH0/65GEfTCJiUdJifvspcJNsQ+WKKx13L01qmWxrwnfudmhMiXfflme9nCxoJMXcaPJqYyVeSAvArlepX1Nrxe78Sz3S3DxIhXENKneh0cmRovBHg4aAkbcjbh7Je5aUeST4Zq4RFlJCIqn5EEnqTFV2lRqcXTqhd9qxJ2DF8vTuoWr9ap4rhr3ZGGEQCG4sFDgaajYonKUy5NuFnFHeZjWZ6Ls2bxLHi35mIY+eCKbEPyvv5gsF85d0EPJUxLZhTPhtz5C7Kn1S911qku4l6Mj1IYKIygsSZMmVYKLddhT+TvIOMl3HAoc6qU/eENJvHvjMCTplVJ4Dz39qIYauCqBwSLufFeTRLuNkatXr+plPUVKFY8yRiq/0A/m3906HhOpyloiaffQ3gN64ZJap7o39hiny+2UKBRFXywu6xetVdLHfnJvwSDuvJPEZm7KvHrlirxWs7wmpLnPMyRow/L16oW6LXlyqdy+RrSbYCmNx/6n+bVUegHPseyi4HCZjaf9xoVpKDdcmMbcxBVxx7CAgYHKQ4Q03UjjRknWMhcfkC/CeiaxEXxZE3goCVcilvq5ii9q7oA7cScnA2IPASXxnGRwQhJcG1ZylGv2F/tVFYWKL0UhUVx+9t2o2ZIybSp5p2VVjxWuIOg/TPpOQ6EI6arQtJKG/tEoMQgp5CK5Fyu/GiUUzukLe3zO4GkaBoaiQj9i0g7+eUDzhKisRJlUJyHd9R1Yt7nxkxjsN+q/Fc0TxbOE7FD+lQvtuPeg+qf1/XqTXL/BRVPIBdYhCdie1uGJw8dkwfh5ImFheuEVnhX67OwdJ+8o2OUgHaPKY1ww9n6ZaHH3wSDuVJvBa8J84LV5tsILWinMveEJmv7FZA2rQUnzVe44JuvAng0uAkbcjbh7Je4sNUjhhC4j5dq167qJSXDMkTf8qvdjh47KTzOXyLZftsr1q9eUWLqWnrzViDt9JpSHS3KwFmMhfvK1p+Wxl57UGH6sPyghVLeg7jvhDSQQulu6bxZxp7+Q3lEdB8uVi5f18CNsBusVhwl9RAnBgs6/U6MZK7On8Ahi0plHyBiXLfly00MG1i9eq3NM1QXKQ3rztkD0IYmsE2pTcysfVi36wL8RG0sFCNYCxIFYVvcLRIJJ3OnzH2u3yNf9J2mVCLwFrmFDwSLufMdJ6uTPWDGrdKjh8TCEhOllWmcvaEUdqsl4snAGi7jzPUIQ5o/9Rufh3kcLCNY8iAjtn78OC8nrEGbI5lvN3tP4YndyHwzizvvHdxkhf23fJ1Qn4ap6vC0ooKzZ9UvWyk8zl0r2O3IIN5JC4G5l4o6XAiJFdRIUa8JluKAtVbrUGubDmFCKiL8mzp24eHfizhxgMR/daaiQ5J0tbw69hZcqQCjLEHtuTMYyz59JwORyLPcwEsgVBgbWITkwT7z2jED+uLiLvUeFGO6RQIakyZhWan3WMEr+BUoGl7YhuzNkyyivVH1d7nn4Xg1DYd64D2D5zMWqxCMrUUzdFQx/dIR+9KnbRUs+crkXRoXr10M1Odtp4LWAMLfFa9UwhJGCBHPdI2GipSq5hfrEoWMSJmHqfeSiuJg0PB8TuoyQw3sPKQaMtcBj9yumyCZC7JCjjA+vxNDW/eTS+UvqieI/+h1XxB3lFmWQNcS4s+TKpgra3RFezmAQd7BCUWTNcQZy6RZnCSFK7Hs8iJTYRZlHWePeD0oF+7tdPCZzYM8GDwEj7kbcfRJ3lhoWQxLe0NY5LCC5CFQOLlrmnFnVmohgxqXrtFuRuNO3K5cua9m5jSt+E2J8EVwcfJcvXdYDC1KBoCYW1FOlg5tJ3FXgHvhHbzlE2UC5gPjyHwKWhmJBrOwz5V/wGc7gVLkgMav5IGq6e07QwtqENZnGpU0IcV/t7IkzwuU529ZtVhc8wh5Cw8EHeaF/KBUkY3oKpwk2cWcOvx0+Q7h8ilJvJJA6nqJgEvfLFy9pdRnCSSgN+XrtN73G+U/vN1G2rduqZSwhHp5asIi7vjssTLas3iRrvl8hVIiCzBPqwv9SX545yn3vHfJMuee9xp4Hg7jTFSyZ343+RvZu3a25CLrf0qRUckmfIOylKr0qxJAzb7cycXfmjTAYKq7g3SCsgqR85xKjIi8U15AEx9vwwOMPqaXbvRFyw74hX4K1xJ5mT0LqIagZs2bSJFgspN7i6SGkVI1irbN+wJZnUSBQ1lHcUL5JhuaCPfdGCBeyHRKvyar8PlUKuXTxksp4+oMsJC6cpNYbaVyqhVUZ2UVDpjbu3zrKq/g2MfgkfONhoDEOLO0Qe7BB8X++4osexxFIv6johIeJsSIjwIYQMPYv70dWkEdAiCAXZ6E4gS9ylbMgrog764eL07gJmv1Bc/UIBou4815kAZ4nlHZwBQPKi0LmaXg9kGVPlXkuoIIUgeBuzwQfgQRM3BfEoBxk1uAjm8DeiNDF4sHhSvwsAhULGsKUWM0biX/9LyHioIA4YM3Zt3WPVn/gYIJYFShWSK1ot1JsH0IWAb959Qb5Z/9hPVDSZkinhzIJppDxQG5hjCvMOXCosb5j/Va1vnPbLGEzdxa8S/IVLqBk4L/snzNulE2IChdy+UvqiyusbuZ72bck9LFvSVxmDghlK/TEw+oh8ZW8ypyeOXlapvYa/3/2zgLMqqp744vuTgHpFFEp8UMERBTp7pZukA5RkFJAuru7QURKQlIaCQnp7u75nt+6c2bO3Lk5XHAYzn6e//P3Y849Z591drxrrXe9WzJ//P5LyWwS1b189pL8vWW/6oWzXpAJoR9QPaBQMMb5Pp4oKIXEhtz/n92HNdtgDxxDcj9+wz0ByDhKACAAoDHOKYQHKNqfWmx+Fr+FxkamjzHJHEeCl6xE6ixpbc61m5MuWctw4k/s/0ej7Leu3tL5Rg1Plo/f1zoW+yyXuQ+MEaLyR3YclCvnLovfcz89hAiOM2tLpKiRHVJcPLUZIBnHBEBOMAcHxzjgzXwP3oN95fyJc6ouZBsnUfREV7J40WJEdVu86q5PvCsUJIArtCzGHZlMziohAGXYie9CX5gDzBFzQMrdM0Lyd/oFJZU9lm9JVsA4pTok93P1G8YsEsfMxavnL+s+GDtebM3kcpYDczM0rNW+fu+wdL84Ea6FVTlIz4H7recWcA9Lg9p6F8sCrixANgE5UHi9VnNtAXTLp/YcK1/XLSUZc2Z5480FDY7M1Tcc/e5lA1TjNCOTSkTdXYNC9u+B40pLy+ahpr67e1p/tyxgWcCyQFwLuMcWC7hbE8GywNthAYqvZvefIjW61Nej3K3m2gJQynb9vlVajegcqjJQIfluRHsndR+lDkgRigC9bFAtJncfrdHQ5kPau4xK4vCMaDNAbdZ2TDeX0pFedsO63LKAZYG33AIWcBcLuL/lc8B6/bfIAmM6DAng/MJvtZpzCyADuHzsQinRsFyYiLavnLhE6UKcYuvJwUf2lqG+Z3yX4XLl7GXlfOcpls8hhQQqAmoyHAoGxQOZQ6tZFrAsYFnAVxYIs8D9yAvPqTK3LaqMr8aTdR/LAqHaAreu3NDaDKu5twAgN0bsGCHSPHd/99d/BdxmCjRfRikDidh5v8zQYtTMH2dVJS1kLI0Gb3rRsNnqIFAQXadHI1XwsJplAcsClgV8ZYEwy3H3Crg/szjuvhpQ1n0sC1gWsCwQVi1A0SKZiK3LN8qFE+eUChM9Vgwt6KOoEB48ijBpsqZXCc5k6VKEVVNY72VZwLLAf2SBOBHDaHGqBdz/oxFlPdaygGUBywJh3AIooCCthwTqlTOXVaUDHW6UQJBmdSS9GMZNYr2eZQHLAq/JAhZwR8fdiri/puFmPcaygGUBywKWBSwLWBawLGBZIKQWCMPA/TfPddyf2U4UtJplAcsClgUsC1gWsCxgWcCygGWB0GqBOBGvhk0d9yMvPAfutyzgHlrHp9UvywKWBSwLWBawLGBZwLKAZQF/C8S1gHtssYC7NR8sC1gWsCxgWcCygGUBywKWBUK7BSzgjo67FXEP7ePU6p9lAcsClgUsC1gWsCxgWeCtt4AF3C3g/tZPAssAlgUsC1gWsCxgWcCygGWBN8ECFnC3gPubME6tPloWsCxgWcCygGUBywKWBd56C1jA3QLu/+kkePb0mVy/eFUiRoooCd7xjbrPjYvXhPsmTpnU63fjAJV7t+9apx16aTmOg796/ooeAZ8oRRIvf+37y41xxZ2jxYgusRPE8f1DXNzRGEcczhMrXuzX+mxXD3v88LEc231Yrl+8Jndv3NZ5EjNOLEmaJpmkeT+9xIgTM9T01eqI5xZ4eO+BHNt9RG5evi53btwR5mPMuLHknbTJ9btGixnd5c1uXb0pTx4+ljiJ4kmUaFE8f7CPr/R74SdXzl2ScOHChVkt/OdPn8m1i1clQoQIkjB5Yh9b0Pe3u3Hpujx7+lTiJ0kgESNH8v0DrDt6bYEwDNxXeiwHeetZ6J88Xn/ZN+QHAIjR7X7RBazRz6190uvxXYbJ1bOXpfO0Xl7fb9PCdbJxwRrpOqOP1799m39w9+YdGdq8n8SIHUNaj+r6n5vi6rnLMrbjEO3HRwVzSfEG5V5rn/5csl7+mLtachfJK1/VKvFan23/MMAQwGzrsg2yb8Mu4fRPGsCBkz+fP3suHCjEpvxh/pzycdG8Ej+pdZr0f/rRPHi434sX6oBtWbpB/t6yL/C7RoygwNf4rpGiRJIcX+SRXF/9T+ImiufwznMHTJWTB45JhdbVJX32zB48/dVcgmM5oH4PDeR0nNzz1TzkP76rsefhJDUf3P4/7o37x0/+fpRcPnNJ6vzQWJKkesf9D6wrXrkF4ka8ElblIC3g/spHjwcPOLrzb9mzfqdkyvWeZC/0cbBfvFbg7ucnmxatlwsnz0m+Mp9L8vTvBuuPBdw9+KgOLrGAe1CjhCbgvmPln7J1+Ua5d+uuRI4aWbLlyyGps6bVKCwZkgd378upQyfl4OY98ujBI81OfFbuC/mwQE4FgFZ7eQsQEV8z41d58fyFfFWzhJ6y+jIN52vLkj/kr9+3yf079yRajGiS7bMc8m7m1BItZjQJFy68PLhzT07uPyZ/b90nTx4/lbgJ48rnlYvIe59kE7H7rhZwf5mv4d1vLeDunb2sq4NbwALuSpWxIu6vanJs/3Wzblgff/2pfFmzeLDH3LxyQ6b2GKMRvprfNfBJN2b2nSjXL1yVFsM6BrkfUcX5g6bL8T1HpUKbGpIhR/DIEv3dtmKTtBrR2Sd9eVtuEtqA+7XzV2RCtxFCWhoA+roj7jt/2yJblm3QaH+Bil/+J8OAiOve9Tvl96nLJVyE8PLBZ9nlq1olNZrpqN25fktWTVkmJ/b9I+EjRJDSTSpKptxZ/5O+h7WHMj+m/DBagXvdnk0lVvyQ06cY0zt+2yLr5/6u3/Kjz3PJF1WLSoSIERya7daVG7Jy0hI59fcJiRwlspRvU0NSv5c2yLWhBbg/efRYRrX9Rd+r2RsQjQ7JOLWAe0isZv3GbIEwC9wPv7Ai7qFhqAOE1/oD98IOgDvg4va1W7rpxEkY1yddBoA8f/pc4iVN4BC4n9hzVDcvR8CdyNjDew8lvt1vfdKxMHwTgMmw5v0keiihyjx9/FTO/XNaVk9bLmmypZcva75eugpjiLEUNXpUtcl/0Y7sOCiLh82WcOHDS8nGFSRT7vckQkTHoN3o39MnT+X3Kctk3x9/SfTYMaVuzybKe7bay1mA+TH1h9Hy3AfAfc+6HfLbxCW6ZpZpXkXSZc+ktCdX7fHDR7Ji7EJhTMB9r/NjU4kdP7DuA+D+74FjUv4/psoQXLl5+YYmBOIlCbp+v9wXCD2/pgYLeijz6k1wTqb4U2VqW1SZUDOILOBuRdxf6WB0B9xf6cPtbm5E3F0B99fZn7D0rNAG3LEtfZrRa7zkKZ7PIU0rLNnf/l2eP3smk7uPksunL8qnZT73Kur/9PETmfTdSCFr8VGh3FK0bhnlwlst5BbwFXB/dP+hwDmmCLVQ1aKSp1g+jztFNHti1+FCseH/SuaXgpWLBFChQgtw9/hl3uALLeD+Bn+8UNJ1C7i/JcAd7uqlk+eVzxoxckSNtiR6N6nT9Kqj8Uk07urZS3Ln+m1d8BMkTywJ30kYjC9p/m1YBe6oNlCwQxqa9HP8dxJ6FSFCdeTGpWty59otiRIjmryTJvkbrejhDLgDNK6cvSz3b99VTnWSVMmUg+tpg8tLoTHFlUTh4iaKr4XM4SOEd3sL6CpwzRsP+FaixnD9TIAQkT76GyNuTEmWNoVEihLZ7TN8ccHz58/l2tnLCqgoEGUskfF5GX45UdmVExbre/P+3kb9j+85IvN+maZKEjW6N5QYsZ2rzZDhunb+qmYY4MfzjeHSe9vIUrC+oOrEWEmamrHiORccGsrVc8zJm1psGy9xfF3jPBkr9JWxdu3cFbl19YZ2Hfrey6h+oNhDVJzv6CvgbqynFJl+07u523Ft/w32b9wtK8YukHfSppCqnb8JUJBxBNx1XJ67Ijd1XEZUe5DF9GZcsj5CDSHiHydBXEmc8h2hWNbX7dmTp2+M4okz4E4NCuOfvZqsSLJ0KdxmyMx2fPLoiW1/vnFbIkeNIgmSJXJajOyN/R1F3LE3AgCsy+x/CVMk8Txj7idy99YduXL6ojy8/1Cix4wusRLEUVU5T+cqtmL/vHvjjs4B9k9v1zhvbBDarrWAexgH7tAFWOxP7D2q0m/mFilyJI1EEpGMZUqb2g9SFt5dq7fJoS37FPibG4v5J8U/k/fzfRSwcFKQumnBWr2M65lkbMCGLF7CFIk1xUtj4s/tP0VBb8W2NfXfpvcaJyhhlGpS0W2a/sGd+wKnHaBQo1sDnfgLBs/QzaZ+v5Z6vz/m/C4AEWSG7ly7KSgXQMuJEi2q/j1DjixSoJKNh7xrzTbZ9fs2aehE4YZFERrBnrU79L3MLVm6dzWSle7DjA43ERwfisV2/LpZzh49FeS3FAmm/SCDRkffSZdCiwZ92eYNnKbFaiUaVdAF3VFjMWYDp9gtVZa08lXtkk67cP74Wfl1/EKJnSCuVG5fW4GJmSpz++pN2blqi+z7Y5du2kbjvTLmyiL5yhbSTdxZQ6pw7/q/ZO8ff6lsobkxVj76PLd8kD+HU2fn+N6jsmTEHH2HbPmyO3wMQJNn7Fq9VZ1Rc4Piki1/TslT9FOJHQIKF8AZx+H9fNklb6kCAbf+bdISpfDANUeqDyDFeKDWw2gAo0TvJtGxkDEn9BbXNAj7lyNiPurbgTo+i9QuJTm/+sTrocRvoRkxDwtXLxbMBoAEONPbV2yUs0dPB7k/zgcFkCjqJEqZNNhYZnyRCcGBq9m9kTq/jJX9G3YHGStQfDLmyCL5yn2uzoCzxreDy8+8ZByaG+Mz11efyIcFczl1AhgHqLIw75GmNTfmClHtrHk/DObIsfawVqXImEqK1S8rqLycPvSv7Fm/Q07/fVIe3Hugv7t65pIAgnlPdSiSJAigtvyvVAG9xpNGxHx4y5/VuSzRsLx8UCCnJz8Lcg3O4bpZK4W1n7lhOEZm4J4qazo5sGmPbF+xSSP7QcdlUvmsXCFVnnE2Lh8/eCTMvx0rN8vFk+eDzqsY0fR9c375ia5D9k4A42py95HKcccxMRqBjhm9x0vqrOm03zhZJ/f9I7vWbJfzx87oZd+O/c5re9j/AEdl0fBZKpFapVNdp04K32D6j+PET/zkwwK55OOinzp99p51O+Wv37dIplxZJX+FwhIEuA9qJ1fPXZEtS/+QQ1v36/gwGnUmOb74WBgjriRlAdCsNUd3HlSap/l7scbk/vpTyZjrPf3mIWlm4I7DyDzb8dufQdZMviP7H+8HNdFRY3+hfoYasgvHzwZ5V65nT/64WD5drx0FWljXkDwFz1w8eS7IIxiLjMm8pQuqw++NcxkSm/zXvwnDwP1XD+Ug48itZ77RD/+vP6b98wHQK8Yt0oU+RcaU8t7/PpC4ieML/F8GPuATEIvudtVOdSSmA73pUwdPyNJR8+Te7XuqSpD9i48lYfJEukCwcf+9Zb+EDx9OgV75NtV0c4NHuXG+Dbg/vPtAgSATkSgCLVGKxFK2ZVX9b9siNkgjWw1/bqX/Nu3HcXLu6Gkp3rCcgjNX7fB2G483Y84sUr5Ndb10QpfhGqXtNO1H/d/rZ6/SCS/ip4sNmwMZh8j+esX8tmDlr/RaVGVwOrrM6B3ssUQW5/0yXS6fuqjvAhhAmYYFhY0KW0Ap0CLA2iWDbWz0g0UHnjHfIs376SRK9KhKSWBxxxaAmZKNK0r67Jl8OpwWDJohR/86JMXql1HQ66hBq2AzYkywcbYa1cWppvOiYbPl8LYDkr/CFwrCbcD9J4161O/bQmb/NFmdJ8BFqixpJEKkCHLlzCWbCsbtewq4q3X5xqHm+6V/L6jzxbfCPmxeODPi5yfnj51VMI8zkCh5EqnUvpZDjXacTXSp0fJ3BDDow/Re4202jxVdchbOI0nTJNdi1kunLgjA++H9R5L43SRSs3uDACfP04/y55I/ZIPKQf5PvjTJQc4dME25xOVaVZX9G/fouMRhy/xxVt2cqfc4uHmvnDnyrzp/Rb8pLdk+c+x4OOvLxX/Py5TvR+u3az60Q4gzB0SwaepE2jFlVoxbKAc27dW/Z8yZWZ1fMhVE3vdv2KXfOnqs6Pru9sDUfqzM6jtJQS3zKVXWtPq9rpxmrGxV54Nov46Vd4OfD8C7Lhg0U5075g7rE9E3nORz/5yRA5t2y9Mnz3SeVm5fS8eTuQG25/SH331c7ZUtfw4dr6R3WN9YI/H4U2ZJI+VaVwsyH+jb0Gb99PtValdL15nda3foekCLECmiqmlhCzJ0t67e0jUI8AMoo+UtXUDe//Qjj4YVY2L6j+PVHs2HtfcqGmt+QMB3NWWtzOOS8ffPrsOq/05xcsx4sTQzeHDLPjl75JSOy2L1ymiwxr5h96Uj5+lZAYCnLJ9k00AG6z9rMnOXOUdxbulmlSVl5tRBbsHaM7B+T11/OkzuEfA3vu+wFj8rAC3boopmkwC6RjCK9bjliE4e2dHVRdRcDWvxk+5bdXo2UefaUTuy/aAsHDpL/0RkHGEFvrejNq3nOA3UlGlRWd775IOAPQ+Oe/H6ZWXJyLkacMIB4DwFwDt2/mvVVnVQiERX6/qNQ/BOQGrF2EW6x+IIZS+UWzMjrI+IMOCQ0i/GdNmWVbxex3gf1hKyy7W6N5SN89do8InvkCFnZnX8CNIQAGH/YH5ValtT1Y3sG7/dumyTruOMi1TvpdW1m7X434PHdT/hezKHv65bKgj4Zv6smrJcnYaIkSLJ+/k+1N+DN66duyy71+7UNYR9pXzraupMh+Vm03EPGmwKC+8b7vALb4B72FOVIZINn5GNqXCN4ioVZp+GIoJDJPbM4X/1mtxf5w3y7Um7zew7SRcBwBPqGPb0ASKvS0fOUZrB51WKyP9KBkYXuZk7qowRfbABd5uOu5HmT54hpdT6vpFL75kFnOuL1isTwGOe4K/j3slOx90TjrsNuK+RLnY67kSRZv00SSMFRE6+/qZ0sGjvuWNnZMWY+ZpFKFKnVBCAzKIyruMQtV/lDrU1VW1ucJI3LlgrW5duUCeGaJMz9Y+QTNBDW/fJ4uFzNGJVrUs9h7dgw142Zp4ujICPKh3rKiixb6RyBzfurQ5bsyEd1A5GxJ2FnIgL/7tkowrqKJobi/T8X6YJ44bi4IptawX5OxvmjD7jNQqVNe8HGjG2B1sB6id7jiqYIzLmisrh6GXZRDYvWqfABCBgACnjWp6xbPR8OX3opJgEds0AACAASURBVAJPsj9EgD1tUHRswD2vHXCfKif3/6N2JRpZrF5ZyZAzS5DbsnkBAnf+9qcCnia/tPWKMnLwz72ybNQ8jYDV+sH1/PH0fYzriBxTbA6o4Nui1sMGGnQsP9e+4wAz5yp8WzPIOAocK9Ek9fvpdeMmguxorCwYNF2YV0TTAMfmxliZ3nucXD9/VbJ++qF8xVixOzwIsEjg4fLpC7o+FKlTMuBbEwEkK4NDy3xkvJINNDdoN8tGz9MsCdE8s0KQDbj31Xd7738fysoJiyRZ+nf1OcwB85j0BVWGrMTqqbZi66qdvvH207m8XlVl9v+jIJu5ybgEnJkb45JoPd+ecdl0ULsgkVFA78qJi9Vxw2Eu3qB8MOBL0OTPxes0Qgywr9a1fhBZXhtwt+m4dzDpuNuA+0/ap+TpU8ofc1apHXIUziMpM6fxmjLkyhjG3CVoRIbSvjGm2Xd4TwI10WLFUODuqJiWMTK8xU8KnlsM76TF6saeh6PObwh2FKlbKtgaRhZudr+JcvPKTfm88lfB9lYyXXP7T9Y5RlSd8WkfVScIATXq8pmLkrPwJ7oveduIuF86fVGzX0gpl2hUXgN15sZ34zkE7RwJFOAEz+o3UfeK0k0rqyNsHxW/cOKsBnxw/hoPaCNxEgYWxRNonNZzrAbMKrWvHYzCxn61bvZvmjVDa75Oz6ZeZyq9tYt31xNHdlUn5O7vxtNs19ki7hZw9+4bvAFX45n+On6Rgo6SgA4nesy2yMFMhxvjnJ8na2oLL55N0VlqFE958fDZys1t1L9NEOuEBLgzCY2UcN1ezTT15awNb/mTRmaJLJIWp70K4A4I2bRwrYIUAIQz/jMylBO7jdB+YAvjxE7j964KBdn4kIy79O95lau03zhfZthh0yHN+sqzJ8/UVkb2w3xPxguUAzZDMgB5S+aXApVsmQhzI7sAvYnFF3oSzQBjjDPUSGp2b+hUmQcQxNiKGjN6MFWFpSPnCsATOwPqnXGlySIBNkiTk57Frt60mX0maEQVJwZnxlEj+k3anla7RxOv+KKugDtRMuxUrlU1/caO5iYgaULnYUrdKNW0ksdRWfoKxWHtzJUa3SvdvLJP08ZkCHC82IDtlUnMNoRic/DPPbJ8zAJdF6p3rR8w5nw9VogMV/i2htM5aQACwCBRVGOdOLbrsCwYMlPiJYmvAQJnfHqcuHGdhuqBRvX7tgwY1wZwZx4wVjJ//L6eD2HvaBrz42VVZdbNXKk0Aw5SckVj82YeGNcyl152XEKvWT5mvq55zBdHawzPI5hERoo1EVoOEVrjRE53wD3tBxnlytlLkuvLTyRXkbwhqqVwZx+oU9D+6BOqL/bfk0zezH4ThXEBhYsMWuX2dRxSRIz9j8AZyk40A7gD+lO9l04quhi7OMCrp61wGHCBpkXQ7ZMS+VWf31kBOc8b18l2GB3zJN2H3mVzAe44c6xTlTvWkbTvp3dY10Ymf0z7QWoXc+CL7z3758ma1SLTniVPNqefwBjjOCEFTXsPwQJs+XmVr5WO6qixZlJUT8DRWdDJ3bd/U/5uAXeBKhP2Iu4b5q1WXnqhql87pUYwSEk1T+o2QpKkTib1TJxCABEgkg26wU+thKPbnTUi8iNbD9DitKaD2wcBOCEB7jxn/ezfZOuyjar//kWNYg7BBxsNGw4bJiDIaL4G7kTbAXrXLlyRSu1qB4sw2ttFo7mL10nBil9pFIRGNA4wDCUnbynbvzlqpNr3rNmuah7wQH3Z2FThVBf9poymI80NoDXq2wHy+NFjjeZN7zlWUmRKrU6KfaZm/ZxVmhkg+mgAZgOMcU82Esadswbgga967+ZdaTu+e8BlUIbGdhis0TPGnCteJz8inUzEFcDlSQGquT8s8ERxan7X0GFal2uJyBJZI/KFzRxRNZy9ozvgbnZ6nN2D8w/gv7uzp8Pxt2idznu4175shmNl/vbO7g/Amf3TJM0s4EAwT2m+HCvQY+r3cz1W2NBn9h6vkfsqHepI2g8zaj/IShzYvEe+qFZU8hT/zKWZDFD6Qf6cSuGjGcCd/36XudK+tlNqmS8i7r9NXKxUHG9Vgjz5/gZwD+m4xKnBoQOcfV2vjJ5f4KoRQWd/Yc+o06OJFhHT3AF3rsHZLd+q+itTOiKCDWWQ7CoFvNjE3HDSyGaTGf2kxGeatXY0R8lOzeA+J85J1S7fBESpDeDOPUs1qeSQcmQ8z9ifcTYJuBjt9OGTWifCGsn4d1fwbwTyoP7U+K6hV9lcA7in/yiTjnFXzUah3B8EuBNkAbg/vHNf7WmfWTPfzwgkQl8lU2c0Y92hNihXkf857QJBCzLHHxf7VFkGYbVZwD2MAnfoDM8eP1HFEldFKRStzuk/RaNigB+jrZq0VAs185cvLPnKFXI7/ol6Q/eAJ29+XkiBO6BqRu8JGt0iKmpfrMLiitzdpVPntd/mNKWvgTs0l/Gdh0mMODE0kuTKicFQAEoWKviblTvUUdtxKiUpe/jUFOQldFIgygYIYCS7YUSh3BrfwwvInrBBkw4n8mIugMXek7qPlNxFPpUvqn2tdQdE6XHEzN8Tu+PEkKat2qlugBNjBmP2zpt996BowS8nMtJxiq0OgUb6nIJIZylq+/toX3pPEDaxMs0rK13B07Zo6Cw5vP2ARrKJaDtrTx4/Eb/nLyRS1MheFQy7A+5Q01wVtNEfON5oqlMnAJXE00YxNsVuHHMPpcuXjUgk3xrHitoYd82I/psjjuaxQkTTlU68u7Gih2t5YBvoONyLNL5RlD6kaR+l6bB+sP65aoB0wBqZNqhLNDNwJ5rqCij4ArgbGbHPyn+hJ9v6shnA3aNxuWqr/D416LhkvxnddqBG07/p1dytqAB9h/YD/YfiSyLGNE+AO5k4R2dw+NIeRuDIkVMHt54Mc5HaJeXDz3PL4Ca9tZi18cDA/ZO+sG9M7TlWIkWKKLV+aBxArTQDd+qIXNH8UE0Z1qKfOoRtx38f8IqLhs1STjjnU9hTXB3ZgeAT+yLfiWyoJ3PXuI8B3Mu2qKrcdFeN9Zt1PGjE3U8e3LuvtSLsf66EFzgN+I+5vyv9qYbpQEZjLQT0k71zduYLTjp1SlCTfEk19eXY8sW9LOAeRoG7s8FBdBxu6IO7D7Sga9vyjZoGswfunGZKihkqxMsUeoQUuLPQkApEBYGFxp4uQ3SWTAHKJPY8Xl8Dd4pxiBwa9A13p8AToQXcEg2p16eFfgoWkyk9oMFc0EUHHix2xe5kNV5HFTzc++k/jlWHgO9qTmUDEHev3S61f7AVZMH/JnNgTyUB/MA1JQrf9Jd2AWlkA4wBbNpP/MHl2oRzMqPXOOVLdpraK+BagAmRIXiY0HU8acb4ogbj62/KePITvYbiuYVDZir9ge+As0BxKhKCjqgOHt/Y/0JXwP3EvqNSrmU1t6eSGgABuhuFfJ42siFkRSgeLNW4kmtqpac39VeAGtm6vzrRrUd39ciRgVtOsTgbLpxomtdjpbctaulorPDNofJ525gLvAtzr8nAtm6jtwBK6F2A9VYju+jjzMCdf+NezpovgPua6Stkx8o/VXkDpR9fNoD7y4xL6H1QBIlCN+jX0qN6EAo24S0DInEEaZ4A9zZjunlV8xESOxlrfobsmaWiXW0F4+DUoZPS3L++h1oYiqDtnVkCJWQhoKaUbVU1QEnIAO6sM23HBWYcHfWTmoAB9X4IxvnnACeKQhv81NqjwwJZ58gMnD50QmmY6T7ynC4DcCfyzwFM9rVZ9n02KKH2NWKO3o3C28f3H2nWBfU51HHWzlipDrY9cDcUnNj3Kb7ltGBq4PhvnPHXsX+GZBy9qt9YwB3g/jTsUWWMAYMHCqXkn92H5dzRU6qoQoU2J/gxmVF+YANS4N4/MGIwoesw5W3WIjqcPOT22b7SdHJqjeLBxrEuYu1/sanK/GQrTjWagp95q1VuksNGzA0uNoVQn5YuKPkrBD1Snr6rqowJFPLbgOLUvUelfGvHJ6duWuRfnDq9T8DjALTI+OHBG0o0riYktBPSg8gINhvUPuBSHKXfJi9V0EgDQEeKHFGLcFDlyJr3I48W4ZAuBqhJzOw7QR212t83UqBKg5s4vstQ/W+OYweYMSaI9FCIa6YhsUEtGzNfaTwUjhpNwVgL/5NTR3Z12UXG3/Te49Ux7DQlELgvGDJDbQOoRQbRk0ZBHdkNsgjwTD1tfKMrZy9qwS48cvihZBYozIU2Bg+T/7MvdvT0/sbY1eJU06mtcwdOlX/3e3ZCJRkBImsK3Jt6Dty1uHvSYkmTNb1yPUO6qZFxYXPFJmSADFvjwFbvUt8jUzC2+tf7XgtCO/lnV3w5VnQeZ8/sUV/MF1HfwFzAAXWn8a+/8xN59OChRtzbjrWBLQXuzfuqjnW7Ca6dVQXuPfxPTu3RVFVVvG2bF6+XjfNX26iBLQOpgd7ehz3Az++Frj/GiasvOy7VyRwxW+cMkVlPGgBtQP0eOrY6TrZl3hS4N/AvTp3UM8jaOazlT6pP3s4UefbkOSG5hgLJQY176fj4dnS3gIJmQOaQZn0kRYZUAfU9APQ5/SfLZ2W/ELIhRls708bL/rpuac1+Gc3Y8wjgNBscSH9x1E/mYH8DuJvsMaL1z6rAUr9PS4/O/2Dvgyp54M89UrpJZY8lSOnTlB9GqapM7e8ba+Gnq+Zo/zRfT+AQpRvqpNBxx87sS+wJz549lwTvJFSVNQXu/vVTxu9xVNjzTx44pv9k2z8jaVCA/YLsqa9OXw/JmHmdv4kbySpODZPAnU2GCmtAJ5sGmxMDHCkypBChliAfRfEfJ/HZA/dxnYfoxlSre2OdTCFtLwPcSWOPajdQF3YAMIu20eYPmi7/7DokdXo0VTkuc/M1cDfeARoQEVlPG5QajhA3NxZQACuLPfJZ6CSTUjVkzViw4MA7UnPx9LmurqPuYdWUpZpqN9LtyNXBFU+ZKbWUbVktoAh54ncjlM7SamRXVUOg78a/4WQR7TCaL8AY4IFIFxEh+JSeNJXI6zXOVrzV2bFajqv7sJEA4lCPYcPge+Cw0hh3cJrzFM3nlkph/wyXwJ2j5VtV14JwVy2kwJ13QcGB8UqUOyRnArChzuo7Qc4dPysVWlVXXjGKERSy42RWNPFPXb0D1Im+tbsp8AWcYVNfjhUKGylY9LbhIHLAFOuiN7QBgALOEM0A7tRYtBndzWUXfAHcjT5DH2w8wEbX8bYx3qHEIdVKfYeRTVXg/hLjcu8fO1UMgfniKa0Lp7BfLZvdcOABye6AuyqWuAkMeGsTZ9cr7WPVFinTrIrK99KMOQC1x1BQs1FixujeWq1LfQ3wMO4JSN25fkfnoLleJxC4xwtWnG/fF2fAfXirn1BVlG96NfNYUQsJ130b/pISDSu4lVk298MXwJ0MF/S9v//cq3sd2SnFI4nj2/BI4viqRMSBTGS3HQF3+gTIP3fstI5VnAnGMQemEYREtCXt+xmUemWveuOrMRFa7hOGgfsKz3Xcw2DEXQvbkJOLHk2rszkQBQ+VxdG8kWtBYMch/sA9UBGG4j20sInMelOUZz+wbaB3pXz8dV6VnLRvtkXMX8fdP11qvsa22OyycZg/sS2eRGoGN+mjwJGCWvtq+gld/XXcpwbyp/mdLeI+Qw+jAlA74knaIgZrpcv0QB13nk8/sCGScR63cOFcSlKxCFHABC0IvuLW5RsVDABuKApFLcPXjUwAtiMyYXB1D207oLJ4FM7+r0RgxT7KJESMqqAkkC2DFmmOajtQkqZKphuGudnAmE3HvbU/lcBZ320R9wn+EffAb0T0m42xdLNKLpUHzPflrAKUQcgMoN8b0sbYMCI/vMv2X/9UmVEaHGzk3thgPG2q4z7PX8c9SMTdpuNuA+6unRMbcJ/tH3F3zsO37xMO7/BWP+vYqtG1QTCtbE/eARvgEHEvOKVoo1PXMO3HsfrfdX9s6sltlJIHB5hMVTt/WoAvx0qZFlUkc+6sHvXFfJHxLonfTSp1ezbx/PemOW0D7v2UttFmtOsskw24j9FMZ90eTUIUcVe+c8ufNIMCbcE+YOHJS7Cm810BOvV6NQvgos8d+HLjErUhHCFb5st1AaPRT8N+OE/fjrEBeBtw99dxn2Sn497yZ4/WF0/s4Mk1gE3WuxQZUqqTg/O5ctISLWiu3K5WQH0PWSVUZu5ev628bAA81C4CYipj6n+woPFMY88j09pssI0+5qzZgLuRgQi0x8g2A9RW0JKcqfeY78n6hl48awqOSJY8tkJxTxpFxLaIeyMPI+5B90/WAA5JvHLmou47ZCDezZRKsz3h/U8WNvqBnvusfgD31MEi7vZ9NfZP9jQKUret2Kjny8Bvr9aprhaMh9VmAfcwSJW5f+e+FgqRenI3gLVq/buRwYA7Basn9v9jkyXMEVRn2tFkgK9MBDl5unfVczbaywJ3QA6HHhHlK920kjoeCormr5HyLas65An7GrgjX8ihUByOUeeHxm75m9AwiGyxwRp8aeNEPFe0BdKw62avkv0bd9m4on1tJ7/6utmyFYd144YW8uuExSoDiRNkToXq4VYjZku+0p9rChiZRgpsOUmSoi1z8wUYMxwFVSzxV+Nx9+7qoK78Uw+Bym9KU7v6nfl0QlffA2nPxSPm6AE6vK+7YlLzM/9L4E4/SCmjYoSWe41utiigN43MB0BMnZZuDTRCRmHbkKZ9NZrYZkxXjw5zsdEIpqhWN2CT5sux4kjf2tF7wp9FVSZxiiTKjYVTizwq4AGesdvTaf38VHGJuW1Qa143cOe9mH/MQxzpim1reH0IEzQFONnUDKHwYVDBXha4E3Ue036wRI8TUxr3b+3RoV/0BTDJuxAcoIUm4I7YwuTvR2tGtIG/cgugEkCP42qOorN2UUCJ00L2b/X0Fap3X87BHuUL4M6ejUY79V84Fu6aKiv1maB7NH20V8px9fuXBe7//HVIFg6brYfZcWAehbzOGnsO9MAgwN0Pn8kWh3W1XjOnf5+6XINgHABVo6tndD53tguNfw+zwP3QC28i7u7VEULjx3PWJzjt8wZO1cNN3B3UgXRToAZ7IMd961JbdTd8SugT7trcAVOU/kEa2Rwp5thrNFg5IMJZxH2MP8edQhv7RlEKqToahZNQe3BK2Gjr9W3lUMd3oj/HvaMDjjsHuhBxL+eE405RJgcwdTZx3Dk1cOJ3w5XLWrN7Y7fRMqItcwdM1hPvUJDhf8/oNVYLe5DictUAAxSQAvyhqLyKxmFMRNgBu5+VLywjiOKFDy9NBrULsjBCGxnfaYhNa7hdLfl9ylI9SVJ5xXaHBt0zcdzd9ZuIO3KQUIY6mjjubOQc5qWLbjfXdsIugKihzfooCMOunkZY9qzdLhT6IZf4Za2SLk0Mpx9uaKbcQSVH3X2XLf71GWhNmznuzEvbyameUWUW+3PcS3nBcadvZKWwDdFAfmt/eqm7/qOgQmEpSinmQ2gmdBmqjgxqSZ5QVJBBxSn8X6lAXWZfjhUASPWutrMEXDVUUKCJEe2jMJzGOsIYr/tjs4B6D2f3YIyhw06UD9UkmtaBNO+rEffWbqgyvLPBcYfeFxKOO8/E6Rn97QDNHpZvU1Mj3N409Lw5aZIC1y+qBRa4vuy4ZLxN7DZc7t+6q3QRd0WM9J814OyRf6VovbIBksUA91/8Oe7t7TjunNlBRs/d+uKNPVxdSx+pbTqwYZeUa11d32lsh0E2p6dTvSBF39A3pvUYo7KQn5YpJNN6jtF1ifMBzAcJ8TyAO3se/26MJWf9IOJuFKea7YHqDcIS7+fLridtu2vsoyPb9JdIUSLpeDfOMnD3O/4+1Z/jXssDjruj/XPjvNUCdRBqZj43akisy2jXv2viuJ85fFILw5nrlTvYaGrOGrblAD8CFU1+cZ3N8OTdQ+s1cSNdDpsHML3NwN12cuJcHeiuNjU2oaWj5qiHajs8KRC4symN6zhYi1lVyzZzUC1b84BG33xC56G6gXGSZoSIgdG9QOAOVaZEsHlgLGIaYXYA3PkBXMNdv29V8Aj1h6IyiqA4mc/RoROeAXeoMsEzCY4WHsAPjsn5Y6d1k3GnDwtFAuCWw/+kOhZNLWKLGlmaDmrvshiOa2f0HqcUA0O9wteLx7VzV/QZUKBYSFF4yWdXWMUzAca6Gd++K82GdNTDiG5cvCpNB9tOSzU3X4AxMg5j2w/Swl6cRVcHULGpMrY4sMN2Qmhjj4swoYfhkACeGg1o6zIaDXVn0dCZHjuwhk3+a+BOP4yxzNyu0Kam1rS4a6wJbLKbF661HbLUo6kWWRsNpSFOvkR6053SDQ4vtROP7j2Qyh2/CTgh06dj5YH/WHFRzAzdR4HUnfs6ToxiewIKjCHk9L6oXtzl+DmwcbcsHzdfUr+XTqr611KECLg/e66nOsbygnZl/mZkO8gy/bVqi2Y2y7WsLvGSJnD3WVXVikAM70vtg/YhXmCB7MsCd9aKVZOXKL2MA6LcOcTnj59RMEYwpG6v5gHrSWgC7hgVagnOM+dxoGDGf3Og4fufZg9ic+YNwBjASGBjZp/xur5y7oe9rK8vgDtCB+zPRNJrfNfIJW2KWoLlo+dpUWi2/Dls+6Y7aTTT270scGf/Zrxy/oC9kITZiLwTinDsA2bgznoBp5+9HzDuSvWL7AgOIZl5C7i7XRZC3QXh3mbgDpeMCUBrPrSj000CJYBfxy9UvW4Wf/uCJzxfPGCKt3AA0GB11IiSsigQwQTYmpvt4IeF8mHBXFKsvu3gEnPzBLgTZSIqjJpFmmwZ9HAmlE6IgjpqroD7khGz5ciOv6VM8yoBB8KY7+EIuPN3wxlCA7rBz62dHg6ktJqeY/SWSEGy2NMWDpkh8LFtKi3VnUr0saFx+EechHGk8cCgEYPpvcZqtAygWskLBRV7G7HYT/l+pDy691CjSMf2HJZ6fVo6VA+iuHnVpCUatcUZzJQ7q8MMjC/AGP00skWk8Gv90MSpohHgG3vgWJL6JSvgTRvXabDgwAA+nem/A0YYu1CXqBMhauxpCw3AnXk96bsRAuUH3idKMNBEXLXda7arRjf7OpF2lI7M7fY1m4wizSbFGPQgL+NawALO4bmjp3XOcnCLUVvj67HChg4gd+aYGM5GyixpdawYQIoDdojO0dAed/Z7aDbjOw9RjrM5s+MNcCf6iqweh1JxGrQ3EU/778U9KMAHpLAmU5RtrDPOvi0ZVAIKABoOtrHPlrwscOe5xlrOf6OC9F5ex+cqAHIndx+htA3UqQD5BpD0BXC/fuFKwBqcIcd7Hun8O7MbIg+DGv6oay4F+hTDtxnb3aGzb0SLAah/Ll4vBUwH8Dna814m4s79Nsy1ndeAwk3VLvWcBiB2r9kmqyYvDQisOTv125kNXha4k+kiW0tGlIy8s/NJoPfBAKDmi6JpstVG04z+3qPyYYFcUqxBcBxhXMf+QVYdWmvtHp7V4Xi6poem66yIu3LcwxZVhg2GSBdpSCZL/opfSvL0KZVewuE+l89clP0bdmmRDSdC4hHz70SdGPBcS6PQY/mYeQqmAHhwm9F/VXUXP5ELJ8/q8epw2GLEjanpQ/vNjyOZiT7EShBHitUrG5A2NA488QS40xf0cOkHnFvAGtrLzqQZnQF37rN66jLlIgKgiaKQOkTuzjgExhlwZ7Nh8dn7x18SN1FcyVv6c43Yk2UApHAKKIsOR5I/fvBQF23zaYxGqpyDqjjEgmh80tTJ9flEj9mEj/51SLav2KgLF4uTfVQHZwynzH5RC8mCwnsSVWUjp7KfRdLRke/0BZlHNlaAIAdQOUqD+wqMqZ2nLhPoLFCNsCEFXkaEn+cQBaNolv/m79B9vOVwExnkJEruC/gEZMRPkkApQ1B5oDdBKaIwGbsAjtwd0mP+DqEBuNMfKAwrxi7Qol+cIRyv1O9n0FoGVI8oDoPeAG2JzNuJ/UclYsSImvLHUXFkV2Qhl4+er4eq5Pzyf7qZJkqRWG3HGAHccOIraj3wb8meEOU1mi/HCgpJe9ft0HXnk+L5JX2OzAEHpOGY7fhts2psR4sRXSq0rakAzGg4ZluXb9B5gFoMczrrpx/Ziv38/LQw99ieI/ouNy5fk1xfBS2w9wa4s77CFUalCdviLIYPH06ix46p9A9vG44A3wDtdTj3UBqhKBLljR4rpmYi6R8nYDOO+RZ8y88qfClIlNpz+n0B3HkH1kDoJRS/csJltnw5dN6wfuBwIOUHxYMD3zjBFpqH+UA7XwB3dbQ6DVGTekr1dGV/aIVHdhzQS7Cxs6DJqYPHtZ4jQoTwGglv2L9NEOUt4xm+iLhzL+bRkpFzhD2WPQH6U7oPMgYAY4IbjH3WOjIuJRpX9Ljo32yPlwXu9IOTix/ef6CqQ9AHyXoxJthf6D99xOGCCoNTyt+K1C0t76ROJglTJFHFL1SuiMYTTOBk8SQp39F3Zf8kE3x05yHNKLHmlW5Wxe05Gd7OudB0vQXcwyJwFxEOxIBSwsSgMcDZkFAmoOgGXeWv65aSDwvmVroBA54JYL/QaTX6iDlydMdBBai0GHFiKdCHh40EU/wkCaXm940cnijKRCN1xYZlNA74qdPTpkriKXAHrBEtZ7N1Fskw7u8KuHMAxex+kwLehd9ky5ddFzWaM+DO33hnogKHtuzT37O4APzYbAAsNKKK8PkLVi6ioNjcWNiJHKD2gePD76FrcCAW8ns0oiFwoslQ2DdfAnfGwfCW/fQR8NXJAjiTDUSFAicQFZ9GptN1zf3zFRjjnow5oldEigDyNCKLhj6+MZ7hTAKCQto2LVyrlCbjGbw/xXX3bt0J8n3g7JpP5vXkeaEFuGtf/fxUBg5qiE3D27HgllFMDZhyJ1VJ8eqCQdMUoHE/gC8glHS3zo3w4ZQLXOHbWsFUL3w9Vgg84OgZ3xEgSJ9Ye2zrVUylLBjnFth/TEeTRQAAIABJREFUP4Ak0WgcNh1r/s64sXbikBjF8eZooTfAnfvC9f9t0mIdx0Yj2gy1JCSNd4SCgLY7dD5X35Vvg7469SOOmq+AO/cGvFMX8uzZM51HBHqgN/Dd6SNjI/1HmTWLB33Q3EIjcGcvJXNFo06L9d1RQ2ecLCDBGVfBFV8Bd53aL1BKm6YOnDGu2Of15HT/PQXHjgwzma+QtJcF7jr2/9ipmVtjjjIeoEkxhyg8hV5LPR6Bxtk/TZRTB0/oWGEfNWQ3CRAuHj7LJv3oX6gK3Qsn1pBTJiNO0AscE5ZbGAbuy72QgwxjEXf/EUsUF6m/S6fOy93rNsDOAg43ksgbSg80vHEORGDBIXJGUau5MVHQhkaqiUMT4F8TLSJSy0aAHJs5omY/Ya6cvSQn9x1TQPTsyTMFQXmK59PL2FyJgLPZkjZ11pjgBzbt0XfgVE1zlMb+NxRQ3r9zT4sv7RuLwem/T+ghRETUWOxSZEypkTYa3v/pwyedHinO9USviBzZbHFfATh2Baik+yijLtrOOITwfo/s/FsjYdAO2HABpSxASVLZfm9EI+z7TsqRqCgOASeavmxDoxg+OYslSgjOGpkO1IeIgBt6xvbXEuUgCs5ibM40OLonNty/abc6kfnKfu7wsXwnbARA5Nl8q3CAsLixNGqKzj0OoDdcTUcPgtrE+5G2v3frnl4SI04MlS0j85QueyaPdZLN9+dUSMYJKktEFo0GpYx5SdbFrIPvqG9EjA/vOCBIFjJfX7YBLJBB5J3Rqmfsvnj2XKLGjKZ9gUZDsaOrE0DNfeCbQP9ibQCw4xQwlhMmYw1Jp+DfkVqLz8fKC9tYQQULkEW/aLETxJEUmVJLplzvuXS89GyF42f1gKnzx8/Z7PL8hR5Oh+0Za2k+yBBsrBnvgdPiiQMJPx01JzKeOOs0JG6dgWmPvrefn8q0Gt+V7wCXH+cJB4RMBOs8Y9DVmunrccn4AmidPXJK7t68rYEJns/ew/6SNlv6gEONzO/J+r5l6Qb9m1lZCkBPcMmT9YXvz55ClonsYKkm7os3XdkaUIhCDH2jtspZ5o19lHWNvYqaMKidjpqx50Hxor7CVSPIs2XJH8HsYf4N/aPg/dTfJzVAxv3JIjP+GVvMQyQqQ9qgu2LTDwvm1KCdq+Zq/2SO8U2QJGWc8o1Za5CGzPTx+wFnpIBDCLDxzanTYw4ajWJy1hwyooyxZ09t44r9E8ec9cvI8IT0fd+E31nAPYxG3N+EwWf10XsLoNLx/NkLKdGovPc/tn5hWcCygGWBt8ACOGPIHxKQgHNuNcsCYckCFnC3gHtYGs9h+l2IrCE59mWtEiHiKoZp41gvZ1nAsoBlAX8LkHmBb87ZAWSGrWZZICxZwALuCtwDUzFh6eNa7xK2LADHHbWPqp3rS7SY0cLWy1lvY1nAsoBlAR9YgAJ+ziEwpA99cEvrFpYFQpUF4ka6FFZ13L3huFvAPVSNSqszDi2Agk/GXFklXhIrgmQNEcsClgUsCziyAPUqx/ceUXniGLGDnjdhWcyyQFiwgAXcrYh7WBjH1jtYFrAsYFnAsoBlAcsClgXCvAUs4C5x5KZFlQnzA916QcsClgUsC1gWsCxgWcCywJtugXgWVcYC7m/6ILb6b1nAsoBlAcsClgUsC1gWeBssEIaB+zKPddytiPvbMNStd7QsYFnAsoBlAcsClgUsC7zZFgizwP3vF54Dd0tV5s0exFbvLQtYFrAsYFnAsoBlAcsCb4MFwizH3QLub8Pwtd7RsoBlAcsClgUsC1gWsCzw9ljAAu6qKvPO2/PFrTe1LGBZwLKAZQHLApYFLAtYFngjLRA30sWwqePuVcT9iQXc38jRa3XasoBlAcsClgUsC1gWsCzwFlkgbmQLuMstC7i/RUPeelXLApYFLAtYFrAsYFnAssCbaQELuKPjbgH3N3P0Wr22LGBZwLKAZQHLApYFLAu8RRaIF3Yj7ks9l4MMg8D9r9/+lIN/7pVcRfLK+/myv0VDOmSvOrP3eBHxk0od6krESBFDdhMf/Orxg0cyq+8EiRItqlTtUs8Hd3x1t3jx4oWsnbZCLv17Xmr+0PjVPci6s2UBFxZ4eO+B/DZ+kTx+9FiqdPrmP7XV6UMnZf2slfJu5jTyRfViXvXl13EL5dr5y1KsfjlJmCKJV799Wy7+569DsmXJesmY8z3JW+bzN/61X9V6v3b6Cjl79JTEjBtLyraqLhEiRvDaVivGLpCrZy9Jug8zyWcVCnv9e+sHr84CFnAPoxF3No8dv26WglW+ljzFP3t1IyiM3HlI417i5+cnzYZ2kkhRIv1nbwUIGdqkt0SLGV1ajur6n/XDkwe/eP5C5v8yVc4cOintJvX05CfWNZYFfG6B+7fvycxe4+TRg0fSYkRnn9/fmxv+89ffsmjITEmfI4uUb1PDm5/KjB/HysWT56R6t4byTroUXv32bbl43x9/yW8TFsmHBXPJ1/XKvvGv/arW+2vnr+h4enT/oXxWvrD8r1RBCRc+nGf28vOT/Rt3y8rxC3UvrNKpniRL/65nv7Wuei0WsIC7Bdxfy0AL7Q+xgLv3X8gC7t7bzPqF7y1gAXff2zS03tEC7p5/GWz1++QlGgSq1rWBxH8noUc/vnz6gszoOVaePnkqhWuVkByFP5Fw4TwE/R49wbroZS1gAXcLuL/sGAoTv7eAu/ef0QLu3tvM+oXvLWABd9/bNLTe0QLunn+Zxw8fy6LB0wX6VrqPMkmZltXc00D9/GTpyDlyeNsBpchUaFfL8wdaV742C1jAXYF7stdm8Nf1IBtVZpMUrFLUosp4YPQhjX/0p8p0DgVUmV7+VJluHvT8v7vEBtyn+FNlfvzvOmI9+a22gA24j/WnynT5T21ho8rM8KfK1PSqLzN+HGOiyljUBEfG2/fHTn+qTO4wRJV5dev9zUvXZUr3EfL40SP5vEpR+biYa9rsoa375Nex8+X5s+dSu2czSZomuVdj2Lr49VggXuQLYVXH3Zvi1LcHuD968FAe33+kfLfIUaNIlOhRrTSYiDgC7i+eP1eO4NPHTyV8hPASNWZ0iRT51fLfbZzHV7eQe7usPHv6TB7deyD8/0hRIkvUGNECCp0s4O6tNa3rQ2qBJ4+eyOMHDxVQRIkWRcdhuPDh9XavFbj7iTBHnzx6rGso/WAdNZrPgbufnxbdsmb7iZ8WrUeNHk3kLWUuOAPujx8+0rU6nISTSFFt69SbQO94Hev9vvU7ZfXUpRIzbmyp0rmexE0c3+E0vHnpmkzqNlyeP3smhaoVk5xf5Q3pdLV+94otYAH3tyTifvvqTflz8To5989pefb4iUi4cBIxckRJmjq5FKhUROIkiudyqN24eE22LF4n54+fURBHQ30lSepkkrd0IUmcMmmw3+MkrJm6XBK9m0TyFM+vfwcE79+wU47vOSL3bt2V6t81kqjRo7p89vYVG4X+Z/8ijyR6N/hz+DGFpbvXbJNrZy/rNTm+/MTpPVksN879XTe/wjVLKhC1B+5nj/wrW5f+ITcvX5fnT58pSAAwpMueWT4pUUAdHlft8qkLsnXZH8L/N+zFc+hb7q/zScosaRz+3JOF/M61W7Jt+QY5/fcJefrkifi9EIkQKYIkTJ5Y7fxupjQvvbHznfas3SaHtuxToIITQ/9jJ4wnuYvmk/QfZVabu4u4X79wRTYtWCNXTl9UzqTfCz+JEDG8RIwUSVJkTi2flSssMePFDmILeJlxEsWX3EU/lfD+4MyZrXEe1kxbppv0FzVKqIPlaeO7oL50eNt+Qd3h2bNneh8Ksni//BW/kogOHDUUG1AgIpvlTq3h7z/3yrl/TkmRumWCdGvVpCUSJVpkfUb4CDbFhxN7j8reddvlzo3bUrFtbbWL7bookr/SVzZb+In8s/uQ7P9jp9y9cUcqdagjMeLECnLv88dOy/blG+XquctB52qqZBpxc1ZoduvKDf1d3CTxA+arM1vyLddNXyERIkWUwjVLBFzGfPlz0TqJnzSB5C1TSJ4+fqL3JJLHb8SP7x9R4iaOJ59V+FKSZ0jl8nMBxvj98T2HhdS/34sX+syEyRJLnhL5JUWm1PLgzn23EXe+756127UfOACMm/ARI0iseLHlo0J55L28H7oda8zlzYvWqtKGbU0Ip+M4Y+6s8r+SBXVN8CVwv3/rrmxdtkH+3f+P2hGZNNbcd9Km0HdPkip4wCm0zx3zx75w4qxsX7ZBrpy9ZBun/mMDLjbrWKqs6YKNDXvgjtO2bdkfclJt9DRgX2KdLVC5iMRP6prXzXO3L98gR3YclCcPH8nzZy90TkeOFkU+yJ9TVdkMB9HVQL1y5qJsW7pBLv57LvBdIkWUBMkS6zqWOmv6EK/3nq5nzq7D6Z03YLKcO3rKZSbotwkLBSoShdXlWtVwWcyK3Xau3Oy/duJQ+9stahTJ9lkOyfV13oB1zb5fm+avFhytfOUKq4PlqjFf2Yvt18+Xtcmb/vswDNyXeCgHGTdM6ribVWUA1yvHLVTwFS9JAokcPapuBLev3JDb125pJLVMi6qS9sOMwcYz4GzX71vlj9m/6d8SvJNIYsaPrQAH4AA4iBw1suSv8KV8UDBXEA4dwHxEi36SJlsGqdi+tpw9/K8CkRuXrum9WBBRgaB4xlXjN3vX7ZCClYvohuWoscHP6jNBWECjxYohzYZ00A3eUftr1RYBfKX5IINUal9HLwnkuHdUNR7AR7ykCSR2grgKBgEN185dVoCXImMqKduqmkSPHTPY7blux4pNsvO3zfL86XOVdYsZL5ZGgh7cva/3IGqYvXAetRkbhLm5VBnw85O/t+6TddN/1egS3zJ2orgKOAAvAArABOAMJSG+a0gaigS/T1qicmIx4saSBMkSSeQokRV4Ae5woj4q9LEUqPSV8iEdqcow1hg3G+b8rpFC7BAjdkz9Jk8fPZabl2/I3Ru3Va4M7qUZTBrfosHPbSRGnOA2Nr/Tqb9PyJx+EyXtB4wx27f0pF05c0mWjpitYzFOwngahQKk832vX7gqD+7ck1jx4+i8sAe6HtdD+ImsmrxEiHh1mNorSLe4R/RYMaRunxZy5/otWTl+kW6sOi/ChZPGg9rp2NPrYseUen1bqM1+HbtAADzGdU0Gd5BY8W2OD2Nn69IN6nDhIKnN/e0HwLl+/opel+vrT1VlgnlrbuePnZHpPcfo+K7+XUOXZsROgxv9qPdoM+77gGuNeyTPmEqK1CklSMoxXhIkTyzRYkaTF89eyO3rt9TGBI0/r1ZUcn75P4cOFxv2bxMWq/McO2FcHe8AV+YY0UHmwCclC6jc7dyfJztVlblw/KysnrJULp26oEA9frJEmjnTOX3+sjy8+0Ayffy+fP1NGYdAAkAIuNu6bKPOLxxkxi1rI/OOd4kWK7oUb1RB77V46MuryvAtUfUgsp8weRJdI5lH927e1TWEqPKnZQtpMMMsXxva5w4Dhe+2bdkG2bV6m+5JiRinZnuevyJIzQKace7M72fmuGfLn1N+HbdA7wdAx3ECUDLeWKeYRyWbVpIsn3zgcCz/e+CY/D55qV7PHNK9MWoUBZXXL14THCfmEOMYB9FRe8J6v3Kz7hk4c4xzxhjjhLHA/she++HnueXzKl8HC/i8KlUZ+74SeEN56f6de1K0XlnJViBnkIwEtpg/cJo6LcgQ4xw6a8zLVRNt+zjBBZz0SFGjqOPDc9j3mSNf1Smlsqj2bWy7X+T+7btS/6c2AWuXs2etnrJMHW779dOTNT4sX2PjuN8Kc68Y7uALz4B7NIkrN8KgjjvAfeevmyVrvuwaBcqUK6t8VvEriRojqoKnF8+ey8N7D2XdjBVydMdBjbg3HPBtsOgCC+yfC9dqhKp444oK7gGEFJk/efxELp+6KMtHzpWHd+9L4dolFdAZjQk80h+4o7m7cPB0efroifYpc55sCoxYLN3JVB3Ztl+WjpijQNsZOGPBmPb9KF10aZU61pXU7wePchCxm/bDaNUer9CudoCzMtRfDhL5TJyUL2qWkLQfZJQo0aNIuHDhdVEG0M7rP1k3itTZ0qvmu31bN+NX2bVqi27sJZpW1myDAuhwIs+ePJMrpy/I0uGzdcNP+V5aKdemRhCAzUI+zF8OsoWdHOTBTbsVUAP8C1UvplHCyNGgOtnuDQhZPmqebkS5i+XTTIo729r3nw0PEHTr8nX9RgArQANRYTZTFmei8GQsUr2fXtOqOGRt7eQgzxz+V+b3n6xguFjDChpdjxQpoo4vpSA9eCTblv4hu1dvU9Bcv3+bgIgnTuaBjbsUlBFpdtYATjhge1ZvkyLflFHH0ZPGGJjYeagCLp6Rs0he3VBxgLAt35eo0MHNu3UDq/F94yCbnDFWmrqTDvUTVXUAuLe3A+7cA+Beu1dzgdtMRoIIIw4dUTrmBQ6jXhc7ptTp3VymfT9Srp69rOPyw0Ifq0qEcR3vDahnjDCXSzWvomDGyBg8e/JU+dPLRs5V6lPGXFmlRJOKQZzbC/7AHdDtCXAf4g/cW5uAu3GPxKneURAMeAHQEsUnOo3toX7sW7dT1xUc15o/NFEn2dwABwt+mSYAIyKWHxf/TKJEj2b7Rs+fq4PF+rZ79VbJ/MkHAjjn35rbyUHizM7rP0Xu3bwjHxbKLZ+WKaSUN+M+ZK9WjlugvyfAUbVrg2AODf0k+xY1RnQFgvB+ycr4+Yk8e/pUrp27IstGztGIcZ6SBWT15KW2qGUI5CAvnTwnhWuVlPUzV6rNsB3fkywFDRCI48aay1qXv8JXkqdkYDAjtM8d3gE5x/1//KXOGOOUYJB5nPLtGaeA8FxF/iefVwvUw+d3/J69AIcuXpKEqnzCeouNWKMYB5sXrNF5B4huNLh9sGzKqYPH1cFifDH/CXQwXsnCsAY8vv9Qx+e+DX9pwKFmjybqSNs3vhNZOxxk9kfGkLE/siYz/hYPmyUPbt+TJGmSKVXFTK1ytd57spZ5cw1r6qqJizVQUb17w4DAE3Ng2g+jlHLGO2TN+5HTjO3ZI6dk4aBpamPWoLylC9r2h4gRFFOwrm9dvF4DbQTQON/DPps/zh+41/MQuO9duz3Y+unNe4fFa+NHvigPLeD+Tpj7tgZwZ0FM8356BZGO9MmZrJM6D9VocOkWVTXyZDTABF46AIK/OUpdci2LIJssC1ydXs10Y6QZwJ3f4cnzrC9rl/JaE5bfjW7dX+/RdGjHYFFqnnUA3dlxCzRtfXz3YfmgQC75qm7pYN+VxX5GzzF6rzq9WmikjAZAIrrFhv559WIayXLUSJfP/HGsAmIzYOFanstmAAgs16amJM+Q0uE9sAtRYqKGX9YqpYDCaM4Wcn4zq/d4jVJjw2z5czi8N5FknAvAMeAr/juJvBrbOHJ//bZF7ViySSWnWQsA99ppy/VbA+bNwB1wNrX7SLl8+qKUaFJJHQxHDWeQDQOb4pCxGdPYSCZ0HKx0rsaD2zvNyABGp/cYo44KG6uncmcn9x6V+QOnCgC1WrcGDrmwgPfpPUZrBIlrzBE3XwF3Njze+dhfh3TMMffsebk8iw0wTbb0cnz3EfmiZnEFhfbXHdl+QMEc47lC+zqSJJXjNQ1nZf6AKRpN5NvwnY3mS+BORDvhu0n0uzpKhwNA5w+YqmnwfOULBzlMh+/K9zl35JRm2D6r+KXD8QPA2jRvtUbkaAAme+COw4/jj1P3Za2SDsczjsDCgdOEqCOg2Uyzg1o4u/d4ndNlW1d3GnlljZr382R1ZLFxSIH7xeNnJXqcmBrUKP9tDYdZPd715L6jsnDQDIkeK7rU/rGZRqzfhLlDkGjZiDkSNWY0DZw4K35kT1kydKYGDKp0qa8BEJoB3BlfyTKk1MOF7LOWXMc6yr7GulmsUYUghxDixLGWQknLW/pzzT45qhngWwLM96zZrg5y9e8bBVmLAtb7aK7HBmsJ6z37aYEqRYIUiL5O4G6ozJAhZT58Vae07u28Ixni9NmzaCbZGTWIvs7tN0kzPh8zL8sXdmK357Jh9m+acY2bJIHUsLObBdy92pIdXmwB9zAecScSQTTT7OXbjwQ2PyJKRMKJ8BjN+HeigGxozop9iHxuWbxeIxRExoha0wzgTqozVoK4ysd1x6V3NqSXDJulmYGiDcoJKVL7NvenScr5BsAtHjJTAUzVLvWDLeon9hzRA1KImJtPlAMgscASMSFKYPCO7Z8DWJjdd4IQGTODVUD/5K7DNUVb7tuakj57ZpezE6BF5J0NocGAb90CdxyT38YvlHezpFEw5JRb7Seyd/0OjcxDIWDT8rTx/mRIiHQ16N9G4rnghwK6sQP0DvpitgVAesy3AzSi1uiXdi6LxDbMWaUcZjY0ow6C/i4cNF0dIY0AffqRw1dgI5zSfaSkei+tVOxQx+NiNLiZbFZw9ckoOGtsPDgnOHFf1ikVcJmvgDtjBuJyiaaVNLvhqBkOJdeVbllNMuTMEuwyol84tihHoNfsLK1v/HD/hr/0pFHS2d/0axVwP18Cd8ZEqWZVJEOu95za9+CmPapggYNbvXujgOuIUk75boRmJOr0biHRY8dweg/mI84fY4HMhBm4Q5ub8t1IDVg0HtTeJZ8WgI5DzsFHZABoRG9Zd9SxqlZUx4urRt3OkqGzFLyHFLif/+e0PgJ7OHP8+Ttr7q9j5gs1FB99kUdpCUYLrXOHcTqm7QBdZznUh4yjs8Z3Rcrw5P5jUrR+2YA13wDuOFLYiDHsrLGusL5Ql1T+20CFn/0bdsmqCYuUxlG+bS2XKmK6zvUZr7VhRRuUDwiYmNd75mUmkwPsqD8n9h6RBQOnabSbNdFwFF4ncKdf0FsndRmq2Rocd/ZjHFPqe+r2bhngIDl6BzL3jG+yaThT1N44a8yd2X1s+wMHZZmzoRZw93RHdn6dBdwVuIdNVZmdv26SzHk+kJLNKrsENUzIxUNmaASSYlGjTew0WOkh1b5rpLxXV41C1LHfDtCUJxQCmg2499X//rTsF/p/IVVDYOGc1XusJEuXUqp1axiEAgLtZGTLvlroVrFDXZn38yShKJLr7CPO62f+qkU1BfRE2cAU89DGP+qGQqScTddZI5oMNxqbtZ/SO+AyFigi3RqZ6d7ILb+ciPjEzkM0omuj7GTSe9kWcpuqTItRgXKQ03uM0nS+u/5xDza9MW1+1vdpOqyz2wIg4yWQD/1j1krlhJZsVsXt6gLdaPoPo/RbtJ0UKAdJVgDKBlHD9z9znBkwbr522jKNzBBZLVDZ5vDRDm7apXUZAFqyRY6cRsbssV2HlN7gDqyaX8bmNM3STb9C+7oSO0Ech+8Kz513BBCaI4OMFYBT06FupEOVKrPYnyoTOFZ4mDHecMQAMc6iXMZ1KbOklcp6XXA5ERycRUOmS/L0qaSaG266MT4mdBykTmaVzvUDAJQNuI8Otg44Mg4gbEijnhoQCE6VGa1ZAvj7KFk4a2Rapnw3XGkOjFOjrZq0WPat2yGflCzokiplXP/3ZpsDwDObjwiUg1w1cZHaPl+FLzWy6qrZ6FNDtI4AYMXYZV2Z0XO00gKqdK2vXHNXjesARdQs2IC793KQAHe+NcDIXWOejW03UOsZ2k0OnH+hde7YItQzJGmaFLpGulN9YW6f3PePZqWgdtEoyoYq8066d3U+2NdpmG1GNmdW73FKGavfPzA4AjUNO9uygY6DAub77FmzTWskWItKNa+qfzLWe2h+zDnUflw1HIBJXYdqnUmZVtUD3sfZeu/u27/M3/et3yFrpi6TuIkTyJNHj3Scf1m7tFuq4ey+47Weqcg3ZZWz765Bl/l90mLJmPt9rWMy2rh2A5XjXu+nbz3guC8VG1Um6Prp7tlh/e/xI1+wqDJhGbh/UqqgKle4apyUNqXbcFU8qdunpV4K6ANAkkprPe4Ht+oZgMVZfcbJtbOX9HqaGbizcLqr8HfVR1Lrk7oOk0d3Hygv2By5P7RlrywfNVcKVS+uhXeo3xD9Z4HMkDNoxG98h18ULNf/+dsg1AoAEnxHwLIrxRgAG4DgwIZdQRYTAAL/TtYCTre7TYl3RS2HlCKLIIshzdFCTr8ASTZ6zg/uD9EQUUcM5wLnxVNQSzr39N/HdXNyFgE2fyMoDSzC0KzMwN3TRROq0NTvRyowsmVqAqPfpLMBJaTEAXX2GQboNETvSKHX/rG5R/Y2+kWx4di2A3TzwLErWr+cglVPmy+Be+XO9STVe8HVM4y+GMAd58RRoRfXbV2yXjn59s6Pq/fZNO93zbLlKVFA1TdovgTuAJoGA9q6/C4AhuHNegcD/yNb9lNOei0PdaSJtgPQqN0xA3cCD9BW6vRpqQWQ7tqWJetl8/zV8nW9cgpioNUBxOE2U+fgTgGD+0PvOLrz4EsBdzKWH5uCCq76PYF3PH9FOkzrE3BZaJ07xjjNVeRTKVSjuLvP4fDvBnBnXS/buobLe9y9eUdGteyn/PNmw20Ona6ljXuqs8Na6gr4GzcnczO56zD/7Ghb/Wdjvc/yvw/VAfBkvTccAChxpVvYgOx/AdxZt8mWXjh+RvuAk0nWIIK/upUjo6JMM6RRD5vdxn7vkJ5k/zsyZ5O7DdMsQ8OB7QL+bAH3EA39ID+ygHsYj7gTxXSmxGKMBBZ+NgAzcLeljsdo1bgn3jUTGummezduy7cTe+qtDeAO7aTtRBvwDGkj9bZi1Fz5Z+ffusgYUXGA9MqxC3SzpCCVqDscvIldhkjWvNmVamG/ACdNm0Jq9WgapCsKxl74KUh0VAsQcLGTKOrGeb9rsSUqCP9zE90z7sXCCY86WfqUCgycLeTGxgF1ILsLmUvzC8GHvnzqvD/VJLtHZicKe/3iVanzYwtNh7prUAKgKTB+nAF3UrIUVKJgdO/WHVXFIFJIVJLvBNhyBNx5thExNRwyc3/gNa+evMSfH13IXVeD/Z2I27qZv8oxurkZAAAgAElEQVRFf4UWou98B94bMI9DYC+zaNzEV8Ad27Qc9Z1LR5FnwU1tPba70ywOtChkJIvUKysfFnQfCeM9iH5SZGYGQL4E7uYx7ezjOIra41QNqv+9AqFWY7u7pPgZ9wVgA9yJapqB+5hv+2tRIFQSRzxo+35RH3Lsr7+1wP6rumV0bDC+ybbU+L6JR1KjmxeukS2L1r0UcC/bqoZLipG533P6TVCKoBm4h9a5Y4zTwrVLSY7CzuV6XU1mA7hTw/R1/XIu5z2F0cOa2oq7jXFBBm1q9xGqFvNN30CamKsbAfYHN+yhARNjbzPWeyQN85b1bP0hYETgCKfWALL/BXDnXW10xv762q6CAoZdAOE4sayN9X9u49F6C51oaKMfdd4YduOHFnD3yHwuL7KAexgH7kQxiWa6ao6AO2lKOIbeNhvf2Za2NYA7BYwtTbQPb+9pXG+k3syRRTZ/ogeP7j+QGt0bB8iKTeo8RO5cvy0tR38XsOHaCi//1Ii4PYXjZcEYIBIwSeFodg83JWPxtHGNW+trOlrIjZRvSOxGARLAxZM2rv1AjXTSF6Ik7hp0H+hBpI3tgTsZmB0rNqqMHv8NqMLJApCxcVFYRvr76plLAtixj7jzbNRPRrToq9H25iO6BihP4GAtHjZD0+ioNLjTAnf2HvQLAIvDRdZJWzjRAmWemT7He1rAZZ+BedmxwmO4B0pFzUd2dUmr0uuePVOA70zeFEWTw1v3KacchRVPmuE0wjOGLkPzJXC3p9056pMj4E4WZETzvsGoYq7eSQu3e41VB8cM3Ee1+kmdRG9bpo+zaTE+BaAU8qb7KLNyoT1pRvYvpFQZilOhXuD4eNKMb28P3EPj3DH6WrxxJad1K+7eOQC4F3R/cqoj4P7v/mMyr/8kzXKR7fK09a/VVdevNuN7aGDHWO9txcz/8+g26gA06iHRYgTSIP8r4E6HjXcCiLsTMTD2ICizUGc9bQPrfqfrv2E3fmcBd0+t5/y6MAzcF3uk426TgwyrHPfNWijqGXAfolFGgypz+tAJmdN3ourSIrXnaQOYGUVVRnGqja/d1dNbOL0OoDu27UBJlDKp1OnVXK+7dfmGHunMgkJRqJGyhCqDFjtFi+jIk+pDTo/0PFQbe17zyxYcQnnZvmKTP3fetaNkvCCqK1CUiOjV6mnLADgqVrJFiUYqPcicQfDEoIBkOMSetPEdB8vNi9ekbt+WLou+jHuxIMMXBXybi1MBX0gTskliZ6K6SdIkV7oCsn/mQmnkRpGWNBc1m/u6aNB0Obb7sCp6GLQnAB8FThQg8y3NOs+evKeja8gA8B4cBnP53/OC7BnfAnpXmVbVNEJnNE/HilFAiHymIzlIG3Dv4ga49/IH7t2cAncK7dC3NhfPubMDCiqooKT7KFMAKPWmOBV+PHMRqoEjOciQSkraops91dlGH96Zs2J+v1tXb8isXuMVIJiLU0e36a/ZnGINyyv/3dPGesXZBWRlZvxIXc27Nk62BxlDDhTaMPf3lypOrdCuVkDNi7s+z+8/RQ8f6jAtOAc4tM0dY5yi9mWWDXb3jua/G8WpUJkoenTVbMC9d5CiZeqEyHIiQoAajycNaskv9X5QwYJ2k3qo2pWx3iNXi6SsJ401hiJy1sTGgzs4Xe89uZcvrulfq5s6I/V/bu0WuBt7lS0r38Kjx2O3wQ16qr0Mu/FDT4tTNZs+bqFQw2K/fnrUgTB8kQXcLeCuVIcJnYICd9LPTDAqx0lZh6T5GrjTB6Lr6IY3HNhWgawhA4kmtbnQiE13dt+Jkq1ADo2aAspm9Z0giVIk1mJQ+8OJPAVjqHs40uZGux1NcRtf3TNHx8aTXOxf9GQrBnUE3Ikajmr1s/a5zfjAw25C8k1c/QZ9e+gB5dvW1Ciju4b6DLKNROnNwN1QisEhqdq1vktgihoRmsvOgDvawxxEo6lx/43axhVdpoDMXfGru3dw9Hc2DOT95vSdoBxpKEoAbKN5OlbIMiz8xSYz+CqBu6H+9Gk5CsA9S9tzSBjnFZgVc7wB7gbw9zVwx8aDG/RQR7veT60VQLtrpPGR9wNYmYE76xcHzAFMnB3z7ureUBsoWMV5q/FDY49oOytQetm856WAu70kpas+omQFlc4RcA9tc8cYp+7OZ3D1vi8L3JnXZHTIqLUZDxh3f9KyjeIySGmjyBHTjPWeg4yokfGkGeeRII9cudM3bxRwp45peNM+Xtnt5qXrMr7jIJWJbjrMJljhFXB/4ad0PjKrFnAPOsIs4A5wfxxGI+4r/SPuxTygynT2B+69bcWpgBdoCkSoGw1s51bGEZACLYKiVuPADAXuLfvZ0t4jXz7iTr+UwjNkhmrvwief3c8mzdhkcMcglAbA7sze4xR0sUhCiVgxdr7kKZbfoVKFgjHxk6ZDOnnAcV8iHL3dfkrgaZiqZT9omiRNnVyf5y4KjH3h5VJLULxRoOShAvemvYPazM9PRrXpr2n/b/q0DBL9dbZh7PztT+WVk8b1VN984/zVShvJ+VVe+cKD4jGirhM6D9GDZ6hhMBpFruf+OaUFWO5kMRXo/LlHtY0NGVHzO2mhXftf1B6NBrZVys24DoP0koYD2rotmnZkH1RsoJ/gDLgqOGQsk+kgotvBpGowtEkvPQin+fAuLvnpPGPq96OUy28eK/SJe2jEfYSbiDvXQZUZ6Tzifnjbfi3O5nC08t+6p3Qw9og6ciATag+GYgdFnpO/G65gGf6vq4I7ldqbu8oWcR8b6EwqBafnGJsyTTf3p68OaWw7fdV8D5V+3XlQxyBj0V0z9LSh5DUfHqhOM3/gFN30SzcPej6Fs/sd3LxH1xKKBykEZv1CzenFCz+p1qW+alK7akQYJ383Qm5cvKqa2F4fwNRrrEb5M3+Meol7VSeoQdCB4BKbx6fRx9A2d3Scjp4rqbOm1+CJu4JOlKnWzlihUpCF/A9hUuA+cZEWD3/tX9Dv7JtoxL2Zf8TdNC5wxlBL07MjstnOjnDVlP40ep7Orwpta+ulxnrPeQmVO37jVkWMNXL2TxNVlUXpi/4HFTpc7911yEd/71/bP+L+k/uIO4+c3M3mJJZrXcOl8prRPb73slFz9RwZ88GJOEG3rt4UTsZ2JQ/NWo94AY65/frpIxO8sbeJHyXMqsp4QZWxgLsCMKXK+AN3RjRggILTz6u61zBWGku7gRIlRjRp6Q/SXwVwh7s5sctQ5TtTVDOq9c+SzgFgQd5tdr+JGjGt8V1D2bRwrfKA0Wh2dJzzywJ3pAMndRuuJ0XW7d3CbaTQADjwp1uM6BKgG+9sIdco9oqNtsK5OsEPljKvQNxjePO+4uf3QlqM6Or0ACP7VUuzLO1/Uaej2bDOLkEpvyUSTlRP6xpMwB3qEtEWioWhGThrUBuGN+9jK051Atz5LdJlu9ds0zMGYsaLIxTkeWIHZ8/V/l2+LjW+a+TWCVowcKqc2Hc0CDACDPCdoTfhqDlrt6/ZqF20VwncDVlAntN4UAdV0XDVAA84vDhDfGcj6mjMV37PceTO1JUMihQUrlcB3JWm12+i0qrq9moRUNvg7J2IyqGhrkWIJoCmwGHkHKVFUIzuCihSFIsTQd1Go1/aS5yEcdVh4pCoM4dPSsmmld0qLZ0/dkbm/jxJnbqXAe70EyoFp366aqqCs2CNgk9nJ0qHprnDOMXpZm1uOADJTefvRx3L8jHz9PAsMm3G2R2+AO6G04mDxnelpsVVMxxJ8z5oXu9r/dDEbTG/Sp92H6FF0gSxDAWXNwm4qyDAlKV6EGPFdrWdnnVi2BLZZKR3Ua0ySy8bjhMOj7NDHbkH4wW6m6P1841F3D7quAXcNeLufPP1kZ1f+2305NSVm1RiD1DkqilVprO/qowJuBPdXjpilsRJFF81c51tJA/v3tdoM2BUVWz8pcxsQMC/0GxkoCb5yxhDD+YYMl3OHzstH33+sWz/dZN8WbOkw4LQXb9vEQpSSzSpLGumLlVOdL2+rR1qZmvBoUbcPVSV0Yh7UF6p6qDPXqlH1hNRclbgycYO2AAQoECDMoHRbAu5v467yWZKB+g7XsKHDyflv63t0PngHkTf0LRGChJpzELVvJNdWzxspvyz86Ag2VawalGnm9qJvUdl4eCpEilyZAU4bScG6kij93v26L8qcflB/lwOPzfRyTXTl8vfm3crN9kG3B0fhkR6GzUGgCRFf3vWbpMyLWtIBhd6+67GGBE7itxsmYUSTi/lO6G2BDe1w9RAuT3mBBvSBxTI1S3r8GwCnJF5AyZr0StHgduPlaFN/ItTR7gpTuU6jbg7L07lBVTNZPE6SZzyHY0KktZ31MigLfhlip5WS2bMHNHmfUltk2lgU3VWIMlhMitGz5OnT57oMfPBI+7+WvDdXBexaXFqY38teFPUHp77zN5j9SwG1Zcu4HgMkTk4sOEvWTNtGQFNHR9kQYwGlWtq9+EaXS3sv0Y4A+96KNesX1XTvkqnQA11G/i3HZRWuWM9PVTMUeNZS4fPlEunLih1zAbcvdRx7zVGI/70kXMdijWs6FSukMjnzF5jtJq6evfGTuUuQ9vc+XMRtUdr1WGu2K6O6uU7ahRDss7jVFbr1ihASliLUzXintvDiLu/qoxpXJARQbr42ZNnKlRgLxls9IfxxWFl7B2sc8jOmiPExnpPYSdAln3SUSNyjH798T2Hg63JztZ77kNG869Vf+otAbgZcjg/zCwke2r/2raCW5x0d8Wp3B+xh1l9xmoWnrX9vf85PhGbe5It4QwLm92aBbEN2u4cEsjBesUbVlQOvH1DcQvhA2frZ0jeNyz9Jn6U82FVx92biLsF3B0BdxYcJiqRJLSMOSiGxcko0mKCku5fOWGhRrO14KenrWiU9iqAO/fdtnyDoENN1J1NrlKHug5BhvIZW/RRwE6E1JUT4wvgTt9s6fmjkiz9u1KhbR09mMNsLxZqDv8BtAPsyQAQKTSas4UcW3Ny6oFNu1SmkHemcNiIFum3ePZc/ly4RthQ2GBq/dBUoA940y79e06jhjgAX9QoqaDJrKHOmLh2/rJeYxw7DtA3A3cAEECIiG6dXrZDeAJs8MJPT+lbP3OFLu75KxVR5wq6RonGlRQIOioCZOPDGYHHzGauGQE3h544e2+oL0hfYi+cJpwGiiANUEe0D5UiKFlQfpST2jFQgYLNBEk5bF4GOlDO9wIdHD/R92OzP7xtnyrTEDV81cCddwXsovCTKiunAtdQylfAO/n56YYLGMLBTpIqmarJmKPqSK4CUjmhOPX7GTQlHtQuL1Tac3a/8ZL9i090LAKyfQ3ceRfGxsoJCyR8+AhKdQHImvnIfDscCJxUsjpwcFlvzMCd+zBmeCfGcPFGlbQYN+BUZObM8xc6X7mGe5ZpGfzsBx17u/5WudwK39qcIrNdmbNQQLA9dke1JKTAnbMNPiiQW2mH2QrkUseSDJh5bPKuc3+eqBQCghdIV7pqoWnu0E89yOfwST1oqlybWrqOBK4PL5Q+yDqKc5+3TCHbwX3+zRfAnVsBiFmnmMOlmnLCb9YgOuaMBQ6yop6JvjH/HZ2jgBNMEIN6HtZ71jzzeo8TzNiCWgMtr26fVkECYK6AO2vPzF5j9c3R9S9oOqDOmzXd2bXeAnfuA0UUm5A1AXSjYmXeH7Ab1KJVkxbpYyu1rysp7c6pgDo4qdtQlV9mzeeQSN3HwO9+Is+fP5e105er/Tm8CWxhv3764v3f5HtYwN2KuNuKUx1E3BnYLDxQIo7vPqTKDIAYjST7+Wkqi0UWSgARKSLbZhrKqwLuV5n4XYbovMOhwFkAnDtqekresdNaWIYWs7Mjsn0F3InOsrABBjiqPWWWdFoYx8aLvc4cPiF3btyRVFnSatTCvmjO1UIOSFo361cFNREjR5RU76WX+EkTSLgI4TXKR2Ep1CCARdF65Wz8TQfRDFcLFhvZiT1HZPXUpdpfoq7vpEmuDgARUqKXvAMSjPQfyUc46mbgfv/WXVkyfKaODTarNB9ktL2nn59yG+HxEq0tUresjhsyCU8fPdZrPq9azKGixsHNuxWk0fRETTeHirlblAHVfCdsmijlO5I0dTK1GxvPnWs3te+8f+r300upZlWDceHZWHav3iqRokZWABI7fhx1qO7dvquyinxH9OeJ7nE40usA7jcuXdOTCgFFKAkx9uIkiqvRaMblmUMntOg27QcZNZLtKHqMU7Jw0FQ9Gp2iTE6o5F6c7Aq96NSBY3qS5Vd1yuhZCa8KuLOp712/XShoZKy8mymNAmeoBmT40Fy/ePKsAmScv+Wj5mghqj1w53vynYjyklEAfJGV4D5ovOOEnjt2RqJEjaJnAuCQ2Bcs4vCsmrhQ1Y2IEHMPjbz6+WkUkrECdYLAQPqPMsuoNj+9FHCv0rmBOns7Vm5SkMcBaji/zE2cztMHj+tc5IRjxpg7xZzQNnduXb4uqyYvVv15aFm2NTKerlU3LlzVYu5nT59KjsL/C5b18xVwx5ZkZJmbgFA9wyHlOxI1ZjR1cMlIUQMSMVIEKVS9hNOsD2sEayV1FtRTsRZQCwF4Z01mLkIjpeajWP3yEi9pwiBL05sG3LEb4H3DnN/UsWJ9IGCHw4Ldrpy+IBdOnFMw/0X14poZcdQ2LVgtKDARGEiZJY3EThhP188Ht+/K+eNndT7x+5tXbsjGuass4G5nxDAL3A+8WOS5HGQYpMow2Kl8/6ziV5qec9UAe1O/G67py5p2BxPxOxY2CvrQQIdj/gIkgCa3v941usfol9tveMgCjv12gIK+JkNs1fi+alO/G6GpdKKd8BSdNfpMdF4pBO3rOOXtjmwBJ1yk4S/tNALktPmJpubhdqNK4KxxsiqbApFrIplEEqC5EOFEV50Iiv1poNyLhXx0q5+c2oyFkwgE3FYWStu90Ue3aY+nzJpOVW1YSF+mAUg4AInoLFQPnktUJFLUKKqcg5Y+GY/1M3+Vo9sPShN/tQXjmXCGiTof++uQ8obpJ84LYyRxqmTyRc0S+k3oO0WBgCuURODvQ1ewbwBOvhHPVO1zV9/Iwxcn8gN4R3GIPho68zhCUaNHk9xF80n2wnkccjnJPOC0ELnjXZkjtveLoBsZ7xE/WSKdgxT8NhsRSOGgexRtk61qPLijy2Jo4zpUGchGeNIAJFuX/CHPnjyRF8/9/LXpw9neqdhnSitzpaaBrZeNmK0HeBGR5hvx7Rm7uYr+n72zANOqauL40N3dKaCAgISAtHRJSEmDiHRY8GETYiJd0tIdIiWhNNIg3Uh3937Pb969u3ffvO/ugstyz/N8z6fufe89Z845c/4z8585JVQuNC5kYX3DCTcaxuO0fr8oEPJVJxvwyZxi/FCn310DQDFHADrHHIn2PXbc2PJ6jdJBwGDOTxPlxpXr0jrwPgTnd2GQLB0zT/Bom+ea+QKEU6LQV+10rl5nLnFmkLCKTazznSVwvtOkUMMIp0KWvDn8Lt1KPgX0CMraYtACBtFdGCS6z8VxxwBGB4ZrnhIFLBnmEW3vGHNDdSguq3r44GGwjowWRSOQlFkkSdfZ8bDnz63Ks85TqqCeOd6aoUt5X9sBwWvU/BtycdBzrLOgdRE1qq4xSgxTOMBK1BIdxlyxpg19D3gnKvhq6YJSrFZZt/vXm77H4TSj/1jtbqHKJaRkvQpWtr/lZwa8+6Xu7RZ9O7kYFL5ewjrFSYBxY5wPqv+iR5N02TNK1bZvh4gkO78PGW1btkHB+4P7D0LoT8o9E0XCyca5sGHeKhf96at/kf3vNnCPpB73yL5w7fG9WBLAgJj89UjluPu66vzFkow9WlsC3iVg7x17hdgSiFwSsIG7Ddwj14q2RxMpJUCEYcP8VeqJweNvN1sCtgSsScDeO9bkZD9lS+B5kYAN3G3g/rysVbufL6gEoJSM6zVYuedtfvjAYyWKF1Q89rBtCXiUgL137MVhSyDyScAG7grc00e+mbVHZEvgOZYA3Gk45w/vPdAKA4f+3ivFa5eT4rWCK0w8x8Ozu25L4KlJwN47T0209ottCUQICSSNdTpyloP0LznVBu4RYjXanbAlECgBElvPHDkld2/c1ooo6XNklnoft/R5GY8tQFsCL7oE7L3zoq8Ae/yRXQI2cLc97pF9jdvjew4lsPLXRXJs10EtdcntpJT883Sp0HM4PLvLtgSemgTsvfPURGu/2JZAhJBAJAbuc/woB2l73CPEarQ7YUvAloAtAVsCtgRsCdgSsCXgUQI2cLc97vb2sCVgS8CWgC0BWwK2BGwJ2BJ4DiRgA3cbuD8Hy9Tuoi0BWwK2BGwJ2BKwJWBLwJaADdwlsVy2q8rYO8GWgC0BWwK2BGwJ2BKwJWBLIIJLIFnkrSpjneN++X6GCD5NdvdsCdgSsCVgS8CWgC0BWwK2BF50CSSLdSqyloO0gfuLvrjt8dsSsCVgS8CWgC0BWwK2BCKTBGzgrlQZ2+MemRa1PRZbArYEbAnYErAlYEvAlkBklECkBe67nlj3uF+5ZwP3yLi47THZErAlYEvAloAtAVsCtgQikwSSxo6kVJldT2Zbr+MeCYH76QPH9ebJ9DkySdrsGSPTmo3QY+G68Qsnzkr6nJkjdD99de7Rg4eybcVGiR4jurxWoZivx/3++67VW+Th/QeSp2RBiRU3tt+/D88f3Lt9V3at+VuiRokihaqUcHn1zSvXZd/GXRIlikjhKiXD89P2u2wJ2BKwJWBLQES2LdsgIgFSoHxRiRI16n8mE+M8iBM/ruQtVfA/64e3D9vAnXKQkRC4/zVruWxauFpK1K0gRWuWiZCLL7J1KuBJgCwaPl0u/3teWvTr4jK8x48eyfULVyVq9GiSOGXSCD38u7fuyNAOfSV2/LjScWivcO/rmI9/klvXb0rz3p3CJIvb12/J/dt3JW6i+BI7XpxQ9fPquUsy5pMBEi16NOk25muXd5zaf0ymf/OLRI0aVbqP6x2qb9g/siUQ0STw5PFjuX7xqoKkRCmSSBQsU7u9cBJ4eO+B4JyIESumJEiW6D8b/5B2fSRAAqT94J4SLXr0/6wfxnmQLG1KafmN6zn+n3XM9GEbuNvAPSKsw0jRh63L1sumhWukTremkjqr6228l/+9IOP+N1CSpU0hLb/pGqHH/LwAd65337Z8g5RrUj3UkQEbuEfopWh37ilJ4NqFKzLpi6Fq8Lbo21mBm91ePAkc3XFA5gyYKFnyviR1P2zxnwnABu7WRW8Dd5JT70U+KsnaWcvU4/6GetzLWl8R9pOhlsD0fqMlfpKEUvX9+m69VwD38f/7WZIqcO8W6u88ix9C+Vk2dq7EjBVTKrauE+6fHPPxj3JbPe6dJVEYog8A9+3L10tZBe7FQ9VPgPvYT35Sj3vXMa4e9XNHT8uiYVPl5uXr0m1cn1B9w/6RLYGIJoHrCtyHSOx4caW5Ddwj2vQ8s/4c3bFf5g6YKJnz5viPgTu6N0DaDf7ff+pxv3Xtpqye8pue5WUaVX1m8+DPh5LFPhk5y0H6w3G3gbs/S8Z+1pMEJvQaKOleyiQFKhYXwmzO7XkC7k97lp8n4I4smLuJnw2WbmNtqszTXhv2+5+NBGzg/mzkHNG/YgP3iD5Drv2zgbvtcX/+Vm0E7fG4HgPk+sUrkv21V6R6h0Y2cPcyT88bcN+7dpv8MXGBdB71ZQRdfXa3bAn4JwEbuPsnr8j6tA3cn7+ZtYH7Cw7cAwIC5OyRUwI1InqMGJImWwalDFw4cUbu3rwjKTOnFbKr7968Lf8eOiHQBqAMRIsZXRKnSKpc7jTZMkqMWDG8rn7ez2/PHj0lNy5dE6qWxEuUQFJkTC1psmaQxKmSPX+7x6nHAPcrZy9KtgIvS62uTYP+eubwSZUv414+bq4kSJooiH5CQlim3Nndjv3Ojdty/thpOXfstNy4fF2Yq/iJE0iqLOlUZoTy3DWqtTBXMWLGlHQ5Munvzh8/I6f3HxVoIY8ePpK4CeNLqkxp9e8JkiV2ec3jR4/l1P6jEi1aNMnwcla332FMrB3m9calq0JybuLUyTTqwLogweja+cty7eIVSZIyWQhKjDNwv33tppw+cEzOnzgjt6/elOixYkiSVMkkVRbWV3pdm0Yz3sm/7/xjkxze9o/kK/e6ZC/4ij4SJ15clZHV5osqw98XDpmi1ZnKt6jl8tp/D56QgIAnug+Q1/VLV3Usl06fE+YQWbOvMr6SLUQCLRxjnrt48qyQUxArTmxJlTmtpM+ZJVz2A+88c+iEztGtazdUhkSCmE/yLCi7xdyxF+mb2xYgcuPyVTl37F/VCbwnatRomsSWOks6SZ0lvcRJEM/tT29dvSGX/j0v8RMnlOTpU+l3WMvIizlkXcZLnEDfQRUmd+8Jj3cYnWN9sj/pw8VT5+TujdsSJVpUiZcwniRJnVznKGnalGFO0mTvICtke+XcRSH5L2HyxJI6awbJkCuLcsmZm/PH/5U48ePpnLtrTx491spg546e0iTS+3dIwk6gsmT/J0vnGtWzsuZZD/fv3hP2HMZozNixpEKLWqrTaZnzvOT2NVTbQHaOM+Ca6hHmDz3C2EhwDY8W8OSJnD9xVsfN3mMPxYwTS9cuayV11nQSNVo0r58i2fL8sX9Vn9y6cl0oCZUgaUJJldnxe84ed+3Ozds6d3ETxJOUmdIKc4kOpkrbVdbskycSL1F8SZU5naTLkVnH762x5i6eYiyn5fLZi7rmOCuTpEkROBZ0m/dETGTAnLFmb1+7odQm6IXoWfoRJaprUvGNy9d0rSMzzhsa6/Dc8dNy5/ptiZ8kgY7tyZMn+u71c1bou0rUq6jPoitCWxkttGMe0i4kVYY5PLXvqMrvzvVbEiM2ayCFrjXmBpzirUHFZA2gu3iXoG+SJJTUmdPp+eTz/IwVU2VsNN7HHHAuJUrhKC7BWcvZyt/IFfF0lofHvjC/IxID91rFW88AACAASURBVFkWy0EmkcuRsKrM2sCqMg6Ou/uqMhycO/7YJH/NXCpRo0SV6h0aSqY82fXgWjBospzYe0Te6tJYEiZPov+OImCzm1v0mDEkc57sUq1dA+Gf3bULJ8/KklGzgkCj+RkqGsSOG1sKVy0pBSuXkKjRgstAbV++Qf6asVRyFMkrld+to8rXXVszbYns/GOjxEkYT1p9293jhkZ5zvjmF4mfNJG07N81zAe0c1/G9fg5ELjnCgHcJ381XDc8ikPlFyVKUB8Bep1Gfu4yrNP7j8mycfMUEDvLnEMrbsJ4mpD5UqHcLr+9fOaCTPp8qCqYpr07yspJC2Xfhp3y4O79EM+i8DmgqrStL5lyhwRuAIuRXb+VOPHiSNuBPVy+QWRh0bDpcunUeXn08GGIvwNMMF4qta4tWxb/JZsWrZHitcpJkeqlg56jqoyD495Jbt+4JYtHzFDl+uTxE5f1lbNIHqn0bt2g+dowb6W+k8bzHKasG6OEWMaXs0qdD5pb1pUO4O6oKtPVTVWZzYvWyJVzlxzgxs1hMaHXIAUxjT59T5U4uQFUu6FfRmPOAG/1e7TWg/Tw1n9k2bi5cu/2vRDPsfcAA1Xee9szmLYwshN7DsuSX2arwe28fjhgitUqJ3lLFZKZ341VEN3eQ+Wgf9ZtF3QJc+U8N9FiRNeKQJVa11HQ69z4LWs49xsFpFzTGvLb8OlyfNdBefgg5Hph7jBuMHadQWx4vMPoF4njW5esFQAoui/kZoiieqjE2xUlX7kiFiTs/hEqtSwZPVuObN8vD+7fh7Ib1FReKZJK3Y9ayJUzF2Xuz5MUJNfq2sTlZRh1yAuKFuAghM6MEkVLqOYuUUDeeLuixPCgdz0Nglycs0dPm/SRSLRo0UUC1WvXX75y+SnPL/1lttCvxw8fhfg71ZZixYsjxWu/qbILS3Wa+3fuyYrx8+XorgMKNJ3nCd3C/q7Stp7HMrLsrVVTfpNbV1mzIc8r9i+OivLNa7oFWUd3HpAFg6dI1ldz6HnIXB7ets9lDhgz503Nju9I2pfc58hhqJKDc3DzHnXcuI4lhoJ/zk53FbEAwFuXrZPNC9e4XbMYXFny5ZCKLWurYWNunOurpy7WM+LVMoXl5D9H1WkEf5v5y1u6kDo87t+9rw4X5MS8UfGMljBZYmn1rf95WGEZM8mpDo57Tzm594jqr3u37qpxYW6MO3/5olIy0Mhwt85P7D0sKyYsUGeZuzWAvkE2hrPH/I6r5y7LhE8HSbI0KfT8NBrzuHjUTHmjTnnFK+AJ1geOjUcPHkm2116Wtzo3DrXu8OeHybSO+1V/fvJcPBtl1xMbuAcnp7oCd5SiowrKavV0VWxZSzLnDfa0zB0wSY7vPiTlm9WQjQvXqIWet3RhyZAzs8SOH0eBCQrt79//Us98gQrFpFzj6kHK31gleCo4gAAQJL+88kZ+9TSggK9fuiKHtuyVPX9tk3u370jBSm9I8TrlgzwQWMoz+49R7wKAx1O5v0mfDRGMAxrPefIQA8D+mrlMFVmFlq6e07CubEAbIJZ+mjnuu9f8LXdu3FLP0bZl61XeBSs5EikBm0WqlQrx6f2bdsmSUbMlWvSokr1gbslV9FVJkSG1PgvIBITvW79dFW6phlUkX9nCITxQDi79QPUiZn/tZdm1aou8Wraw5CicR2Xp8CL9Kzv+2CgoOLxPDXq+G8LLC3AfFlgOsoMTqOO3C4dNU6WYLX9OyV2yoAIuh4f9kuzfuFv2bdghWV7NoV4NwLuzAWkA9+rtG8rycfPUi0hNd7zaMWLHVG/gwS17dH09uPdAClcrJaXqV1I5YdQQUaBREYGIRtb8OYPuK8DQfLlYPsvT6Qu4s75Z854ACaAf4M5B8MeE+ZI+VxbJXeI1jSZFiRJVPasYG3i2mMvXa5SR2d+P0+c4QNUb/fCRzi1r5cCm3QqIG3/ZPlQlLgEfHCiAhVfeKCCvFMsnSdOkkCcBT+TC8bMC7YfweKEqJeXIjv0CZcLZeGSNMG/rZi/XiNvLxfNJjsJ5dY1gkFw8eU7+Wb9dDRAMQAwr1pdZRuxrwB7/nTm8cvaCvFq2iGTNl1OBAV5f5m7rknV6CBIlafi/NiEcAOHxDg7+zYv+1LEgV2TCekmQNLGOBW/2ob/3yt5121VP1ez0jluD2NeCYs0uGjZNIwp49JjbDC9nkVhx0Zc3VdftXLlJZYiTAmcIe8TZyGQdAB6JVmTMlVVyl3xN0r6USdcCnlTmbs+f29Sof6V4fnmzeU2/KsIw/0QyMGB2cFdDzBiqvw2jlPVpbsd2HpDFo2ZpxAS5vVwsf9B+x4Bnve75a6v+nd+izzBS/G30CbCG0Ym+y1O6kDqFcC7wN8qycv/DpdPntR/QEc1GC/pw+4oNsmrybyqrnK/nlZxF8urap8wgenHf+h1yYPMe7Vr5ZjXl5Tfya5lXo2Fwzft5kmTMnU2/yzfzlSmsoAy9ghHFWkWPM8/o2Ab/a6OOFHPjfAQo8z6+z1pgrilbi/eYc3H3mi165wdRTwAfpXfNbd2cFbJx/irVoehGdDn6m3nDE71z5WbVLYyxcpu6IfYNTi+Mhjeb1dSze9nYedp3DOxEyZPo+FiTgPgrZy8JBjKOHtYaDcMw/5tF/ZrCsI7ZAO5vf9RS5v38q/aV/hAhiR49uty4cl32b9ipVcTod5l3qgWdo+aOokO1sEKcWKp7cr3+qiRLn0r9flcZ64Ydsn/9TjWkSjeqqnjA7DA0zgPO8BamcpCcy78Nm65RCaJMS0bPUsOHyCMeeM4uztln0WzgLnjcX6yqMhxWS8fMcWzWNMmlfo93XUKHZJkf23VAQ7lJUieTWl2buYAIFv6pf47KzO/G6OHdol83SZomedC65RAc1/NnPQwBXliqzvVZeQdenKm9R8i9W3d0IwHgaYDHaX1GqtJu/EV7rcbi3PDSjv7gOzUGAEZ4oGt2crV68RYuGDxZOISqtmugyu5ZNyvJqYyVyjN4nso3f0uVivNlFAARDo9Z349Vj16tbs3UC2U04zscXhzGdT9qKcnTAyJDRiw4AGZ/P1ZDiaUbVlEgZzQHcO+jh0mHoZ8G/Xf9zQ/jNGRevHZ5xyHtVHOXOQXQLR45Q8O6t65ed6luBFWGcDsHRMbc2aVSqzouERveg/E458fxur66j+vrMmXPoqqMr3VCRRrmDfkyXyXrV3IJ5SOvKV8N1wMCmb5UMLeUbVw9xIHBdziQJn42SA/TkvUqhYhS+OoHfyfa8uvnQ9Q4q9m5sWTNl8v1G48ey5/Tfpfdf/6tr6TfnUZ+EeL1UHgwLgBgb3VpovQd5/WDJ+uf9Ttkxfh5qife+fz9ELQrwBzAHeAPJaVRr7aOmv1O6xDwR4Towd17+i2iNUYLj3cAcKf1HSXco1D3w5YaZnfXdq3aLCsmztfv1+jwjovcfMl/zbTf5e8lazV6VaNDIwXs5sZ6Zp2wDmLGjaVedwdwDy7BhzED5Q4jAOOzopt9wTvZO1O+HqF3IXBhTbkmNXx1z+XvVjjugLHxPQcoWCQagafRmaYCYL56/pLqcPRWpdZ1gwCg1U6xXqnchN7IkCurvNW1iVLHnBugirm8e+u2VGoV8jsYOlO+GqYODUB91vy53KzZJ3J0534FYFBW6vV4V40EozmA+8SgNdugZxsF585rn3mc1nekXL90TSq/W1cNdaOhn9kTAEjAJ2vO3SVzGGGzvh2j5x/VS14LPPd4z5lDJ2X6N6PVW9zw07YhKBvGdwxdjCOF8xV9YTQHcF+oOp1zHnoP5yLRZmdqTnhw3MNjzFBlHj98KDHjxNa1X6pBFZc9yB5CJywbM0d1SevvPwyxRNgXOK1wWlRu87Ya6S5668kTOXPwhMz5aYI6Gut0a65OFKMZ1EkHcA8u2+wA7tPUyOVcoi9EXFgfKtNneA+CgyrzwnvcXxzgDv+WUkcoSPhYgEN3/HKAOxsa8Nfk645qpXtq0E/gQ6Ow8wTeNIbyRHHg1QUkV2vf0GsI9dDWvbJ4+HRJmCKJvPPZ+0GHHgc/GxXPgTsPAB6JdXOWKzhdPWWxenzbDe7loijx+I3/3wClizT+soN6F5518wXcObwAqSf/OaLGC0aMJy8vSgMv7oZ5f0imPC8JXgqjGd/h36FEALA9NUPBw3Gu90nroMc8AXc8k4uGTtXcBw4kT1EQDCXmDq8szbksKcAdigYhy2a9O3nlik7+apgaKh9M6OcyjIgC3FH2UGCa9ensPuwdECCTPh+ifHaMkGZfd5LkJsBgHtj+jTs1SgWAqd/zXb+WKeFx6CBw/tnbnhoe/ul9R6kBRujZDNzxzFFBh/kBEBYoX8wlkma8lzW7dMxs9WS+XDy/VG1bP+iTBugG/Fdv30g9hp7amqmLFfTiIavR8Z1wfQd6DC8qQA5jxuxhNfcHTy7gEypFky/be6T+uRsDIHh8r4G6X9/5op0kT5fK41jx1q6avEj/7gzcty1bpx5jgET9T951y182XgwXe9Z3YxUw4HwhcuNP8wXc2cO/j5oprEc8vpSF9UaD2fPnVlk2bo6kzJhWHS3uuNee+kfkBUdE7LhxdM0nTulZPwNE6Rdezlbfddf5xNvP/oLOiUe0SLXSHvvKuDgD8c5jQLMmjGYAd4wTotBEEz019O/6uSt0XdXu1izoMXQBOgtZYRikzJjG4zsO/b1HoytEoAChGPaAzomfDlbjDPDJvvLUiHpiQLAPG32GYeyQm6HXyTvAAHqra1P9hrsWHsA9rGOmXwB38jiIMHAmeMqd4WzCQOP/Ow4Pppni9JjSe4TmKBD54czxdn4yd+AH5zKYvoA7eAmgjpPB2zr1Zy/6+6wN3F8gjzvcUg4mwAOWKNxUT0k+BnAHLAOavTX1NP3+VwiQSJLP9L4jlVP39ket3HJgze9UT2Og4q3VuYmGJmmEI1FMeNShDpgbkQO8nYwLbjt8eAwFQLxzghWhyen9RmlSV6PP3w8TD9PfTWY87wu4o3AwgmLGja3cb3ij3hoKfnjHvqq0m37dUVIEHhDGdzg4m34V/N/dvQvgNvnLYQo63xvwSdAjnoA7/Fi8sXgCCf96a0Rahnfqp54JT8Ddyj0DhCQJ70d04I5H0plmYJbP8vHzBK8uyr71d909emjwHE7Qi7pCenysrLtxPX4SOJr1e7bxmVxG9GnOgAkSM1ZI4H5g0y6lfJCsxp7zxVnG8zeicz/lwLf8tnuQUWwAd0AsYMzTQcy4oGwBQlU2338QNNTweAeUBMAyxoy38D+ez1+/GKKGTMv+3fyin5BHAhBUyqAP7zfOg6Hteyt31xm4o6PQVdXaNVRalbeG/ls4dJoA/pwjZlbWii/gzt/x+hKpaNirrXoWvTXA86ju3yovGfoI/G2rzdjjhauWklINKvsc98hu32pUAr1Pv6CHzf1pghovzXp39mk0EBkYzpp99Fia9+0SlOhrAHf0IZ5uT2CXDhpnChSaNj9+FNTnPybO19yxvGUKS0WS2b14YpnD0R98r/k99IP+QxXCG5wyUxp1YjlHXEOcgQEBsmzsHNm7drveHwIthGYAd2hQnA3QdTy18ADuYR0zfTOAOw4H9qqnxjqb/cN4OXvkZIh7NziXlFqbIonuX29y492ezk9fwJ0Ic71PWvm1vq3uA6vP2cD9BQHu8IJ/Hz1LeZHwxso1ruGS0GJeNAZwJ3EmV1HvfGFAO+C9UJUSUrqh48ICwMevXwxVT33jL9pp+MtX27Z0nSYVoXzw0NPw3APOr128LK2/+9ARag9shJonfz1M0mbPJLW7NZX9G3cp7wwvc7Fab4b4HGFYuJhWxuOrn6H9uy/gjmdr8ciZjlB9x0YePYPm7xPVQEkXfaucUpFoxnfwCuCR8MY3JeQ7smt/XQudRgTTJdwBdz3sOjkMhfZDP9Vwsq825evhSmFyB9wBBu980V45gt6aYRhGdODOrYN4bzw1IkN4eDzRuYzfQR2BLoFHkQPIasNYHtn5G/WOM+++bsKkSsa0PiM0scrscSfMv3PVZr/AIFV3yEmo2Kq25sLQDNCNEQ2P29tByph/+fAHjVZ0GPZZ0JDD4x1W5Yd+wJMbJ0FcadW/u+ZaWG0TPx2kCeh4mt3dmuz8nvmDftWopxm4EwUZ1rGPJmW+P+h/Sm/w1Qwji6ICOEj8ab6AOzzqWd+P0/HU+7iVpQjExgWrNJcADz15D1Ya+mREl2+UKokHPUkq7waCnguBycWGUWnsLTztUNWsNMNY4Mzi7KIZwB3Q3PiLDl7pUlBdRnf/TqPDHYc71izUlhFd+is9FJqFu/s8nPvmPBYiZkTOfEXNjPcYEYjXKhZX+h3NAO5Q3NBLngpH8GxYgXt4jJl+ANyhy70/qKdGYj01HATzB06SY7sPSXfThXhcxEcEFv2DHrLS/pi0QPM8zOenL+AOtYoIl3NOgpXvhdczkRa47/QrOTXyUWXWmW5OzfxqDpn5zS9qYdLgeDb6vJ3XckrzBkxUHlft7s2UiuGtkXBFUh4cPRJGaBwo8MHI2q7Z2bVqgrv3EZof+/GPumnfH/y/oEfWzlwmmxetljKNqwvKyWiHtuzRbxSuXlqB4ZUzFzTEyCFWu3twVRH1cLX7WsEpgNOXJR5em8v5PQDqCYE3p7Zwc3MqtJcNc//Qm26L161gqRt4Kmd/N1YTcgnL0ozvkMjkzAF0fimyGfL+VwryOplqlAPchwdy3JEZjUjNpM8Gq+e03ZBelvr32/BpcmDjLp2f1003+DLPeMya9ukcwhhz91JKlW2cv1K6u6HKrDLdnFogDDenjgu8ObWLm5tTfQ2U37J2W/Tv5tUraYyjUNWSyt/01EiWHN/jJ0noJ3CHYgVnFo9T6x+CPYCevoP8ocuQON3RxHGf88N4ObXviLzVtVmIhHVvcsDohn6Qv3wxrSBD2xvIcSe6V/m9el7FSHL6sPZ9dI92NBmQ4fEOTx8GeF06eU5D63jr+B+ggFB9Sz+B+y8ffK9yJOJglN/zNmDWM+sB4F47kOMOHQwKALk87vSDu/dpjk+3b9XgaW8yeHytWf4OcCfCQB5KMzc3p1Kpi3KReI4rtLQGhKCqjO8xQKlvbQf2tNINTcpmDyG3Nqaon6UfBz60eMR0PXNYZyTPWmnQu34fOcNB5Qy8d+NoIMfdPC+e3gWtY2i73hqhMfYPe3fMh9/7NX7n96+cuEAjx0TwXjFx5z31g6jpgoG/6rlXN9B4A7iv+nWhRtZ97T2lkgXenFrnw+B8Cysy1HUUDmPmPciSsrqcLc55U+a+4MxbOGSyHNm+T7qZ8p4YL+PGeOESRCvt+O6Dgr4zn5/GesToam7iuBuYBjyEnHxFIq18P7TP2MA9knrcDeAOSL/873m1DovWLCdbFq/ROuwlG1QOkYzovICCgPsHzX3WJnUH3LcH8jgJHZe1mDiF52Vg6890Q3QZ2zvI44znhzAomfA1OzYOKlkFUAAw1NNKMtn00AUYo1DfG9gz6PeGYspp8uSHdsOE5Xe+gHtoQKihZEg+5fClGd8hhAyQ8Nb8Ae7/HjyuQI81Rd6DlQZ3GQ+SW+B+/aaGtTEwvLXnAbgDAgFb3mpZG+Mg56BorXIehxxa4H5w827NP8Drb+UAJoICNePGxashgPuMfqO0rCWUM6qZWGkYZxhp8HEpL0ozQDc8YV/eV1/APSzvoC8kfR7+e6/mj2CAQosh5A4/mtrORAYBzIA5Egn9Be6AZzyPTXt31sohvpoBAswA8fDWvY5KM/lyhnA8eHsX3/y5VaDOHNPbr4RaX8A9yJHwVjmt9mWlQasZ2PpzpaqYQZW338Jvn9Z7hHr2icCFps3/eZIWU8BJBOfcSuNcmdn/F02Of/tjR7TCAO68g6R/b80dcMcIJDkc2mLT3p2sdMPlmSWjZmpCqb/NLD8DuJsNaU/vCytwD48x0zeAO9UWcNqFBrgbcsNQwWCx0kjmn9DzZy3eYJyfvoA75andXbBo5Xvh9UwkBu4z/ajjHhk97su11CONhJcGvd5TnjmlAQmFQ58glOcJaMwLLAdZ+4NmFoD7ZpPH3UGVIfwE7zP/m69LOR8ceWMxw3Mf+O4XCty7jusdZNFy6cu03iOVj9/w0/eCwmgTew3WagYdR3weFD0AJK6Z+rsqYoA+jQoalJwr37KWT152eG0sd+9xAOqBgR614Gx141mHIbJeyjSuFiKy4K1PDg/Xz5ro2KyP46AwvuMA7t6pFg7g/nWgxz0kVWZ4YDlIo8Y3pccmfzFMgbaZh+ytf6sn/6b8YgdwDy4zNzawjjtJSNaA+yrpPsG1qozD2NkgZZtUV35xaJpDUTvquHdxU8fd1zv5LYlkeGd8A/dVWu/aN3AfoIna/lBltALPD+Md3PSvfAMguOkz+o3Wsp4dTXcJkGdBpQrAP6XqrDTKtFGL3wHcHd71vYHlIB2gu47X19CXYI97cMJZeLyDcp4zvx0jl7hLQUQ9u0QCoSylyc6Fc47ShXivJ306WGkFynH3gyqDx/3+nfvS/Jsuekmar0ZJ199HzAj0uDuig9A0AKAOw8vaPQQOZ8fnLjrT1/f5uwO4D1VvvTuP+yalvazQfcv+tdKg+wwK1OHdxlOX23eDSjf16xFaDtQ5j8n3rx1PzB/4q1YMq9GpsWQrYA24OyJUY/V8q/uxI7nfAdwdicy1ugVfoueuHxi+wR53x5p1RCWHOLj2gY4Uq2MwnuPOE4B7rmL5NLfLaoPiZSSyOoD7ItWJ6EZvjZK6Do+7w5PsbwuPMfPNoYF13N8f3NMCcJ8S6HEPXmNLR8/WXCitJlPCInA/fV64h8N8fhrngcPj3iVIHA5je7rkLPqqUm7/y2YDd/W4Wzuc/suJ8vfbhsedBCEWsgGO8Ij8MWGB7Pnzbw3r1/24ldsEnLB63AljcQgRVqL6iHG5h7dxUNP2188Hu4T64QAuHDxZE5Aa/M9hgFy7cFnDq3lKFQoRxoVbiPcLLwoeExLAoA8QhoYeZC795a9Mw/q8L487debXzlyqkRDqs1tp7rx0T8vjTv1hkhAxoAgN+7rxj/4TKeFAjewedwdw/2897kbIGtpTh+Gf+b5d8jIVKUbJ/dt3Q3jcHXv/oF/ey80LV8vaWcukoCnPJaJ43BcF8u+pnITnOE32jG7D3EQiJ302KBC4+8dxN+hSGG/eEgGNPU1VGaKSZo87VW0m9hqoJfva/PSxpVC84R30h5pi9MGXx12rxIyZrdSTKu8HVwvyppcMug+VN1p9F5xk7O03GI6/fPCdUvDwtoaGgrB0tAPsVmhVJ6iymS/9qeU/x89TOgpnZDBwnxgI3P33uJMzNKprfzWG2g2Blun+0kBvfTMiryXrV9Yyj6Fphscd+qBv4B42qkx4jNkB3MPmcV8zbbFs/X2t+CM38nLQD+Yoly+PuwO4O3Lw/quWLPaJyFkOcucTPzzudyMhcJ+9TD3uCphqlA2xvvDSkJSGB5UqC1oFwSnznVq2Do67RarMxECOeyMHx51Q9KRPB2oY+p3P2llK5FAPz5zlDk5li5CcSkdJt4lSsFIJLZPoKOW0MjC5MaRXYmpvR0IkSW5Ro0WXEZ37qpe+1bcfhEqRhtfmVEDd62eHx72fqyecZLVFQ6eox03L1vm41pt+UYoPgARn2qjDbnxHPe79LVBl2gVy3Ed+GTRU5bh3dNRxbz8kuI77mI9+EBIJ3/64tc+bPYmgkMxKboXzOhz7yY96AUizry1SZRaslO7jXctBKgBavt7BawwLx73HTw6P+y8cHv41KrkEAXcvZVOVKrNgpZbnJBnKU1OqTM+fJGFy/5JTeR/yhnbSvE9Xt/cemL8JRWHGN6PVADPzyjXys2ydz36a3zV3gMNAq9q2gXoKaQrcx8zWknqUivXWlCrTIZDjPjw48hPWdxCRA1TDnX9vQA/lI3tqJLtP6T3MUVXmG/+A+/xBk+TItn2qS6EneGuOZD5HMqYC9+7BXs6h7b/WWuhtfvw4RE18T+8z5JP9Neu5RMa7FLh/Gchx79PZJZkZHTqj/2hJkSGNRjC9yc54518zlsiWxX/KaxWD852s7KaRXb5RfdD0605B1bG8/Y7EUkoQV3mvvlZP4qxbN3uZX9+FVnZwy24p37yWXgxGM84Z9bh3tQDc2wdy3E15GaO69dd6/Y7Ee98e8xUT5ivNh5uZ0f3sPfYgZVit0EyJmnKZIfNDQjtNL6L6daHqRCNh1ZM8qWsfxHE33SlgZd6MZ8I6Zt5DpSWlygyyQJUZGshxHxschd29eossnzBPLyWr3MZ7To3R76W/OCqWmc9PBe49ftLE4ub9giPj6nEfPk2UcvtfA/c4NnCXyy8YcGfRknzGRTrc7Phm87e0CoC5hRW4E/qe+e0vcu3cJXmrS1P1gHs/uO8KgNsAhWTDmxuRgjEf/qDVBOBtY3hQm51SV84XnSiveula9fQT/qZclpUD1R9FFZpnfQH3q2cvytQ+I9W44AAjSc5bo0IQlzVJQIA07xfs7X2awN04IDnYqM3tqVoB87R21lLZ8tufOgQbuIsmIz5t4E51F8oDvlEnZDKw8zoiwQuwCVDR5DoT8Dix55DqBrym5CB4q0jBe/XSpy+GKF8c4xjvLy2soDs83mGMBXBXv+d7XvfTkW3/yMKhU/UWTH+B+7FdB2XuT+OVhsM9Ed6qYuzfsEMvJ6M5A3cAFEDKDCY9dRpaCpFIoiPlW0AD9O/WRl/AHfBJDgRG1dsfv6u3pXprJOeSY4Sh3uSrjpLMSy175/f8Od1RUlgjqC1qeS0gQG4Cl+4RKcIYI6eAm5QpP5wweWJp3rerpYpKOJZwWOHcMBKKwwO4s8fZ69Cxqrf3fpEXY8EZQqT43R8/Vp0PhYf7PKDbOOrhB9/s6rKPAwLkr5lL5e/Ff+plbSXedlTUedbAPaxjDg/gDtd+ytfDJG6C+JZyWnXVjAAAIABJREFUVDydnzZwDw26CZ/fRLE97p497oaISSqlnGDMWDGl/v/aqGfFaGEF7rwH2sfm39borYt4bLx5kLF6l4+do94WqqO48+5QuWbnqk3qjf9r5hJNnKvRsbFLdRy8KHhT8GwCYih712HoZx7LIuLh4tCh+apVHJblqYkwVJVJ47lqBGXiABDwb6u191wSEmC8ctICvUI9Z5Hg8pkKpAI9+0/D404khQMSw4wkRPrpLrRNIiteWMAczz5t4E41I7x8oWmGoo4MHndNUB02VRMsm3zZ0cG5d4qmsXbIO1g7cwn3pur+MQN3ZMjtrXDCCdUDBjzRF4iqzP5xnFBu1oiGGXMQEYA7XlkSEAFmACNP49ASc4MmadRAq8r46XFnzFMpfXr0lHpvyzau4bZqF+XuMM4Bw1T1cQbujlshZyul750vOnit/HX28El1jhAVq9+jjduL9LztB5wkGFw4Pqgh7q586PJxc4U6+PCfa3Vt7jX5lfwiALjq+09a+0V5QTfijOGMIJrnidLI2oUSQVECTRJs3yhoiJO/HKpR5FfLvi5vNq3pMbpKxAPPKZfJYeyYK+aEB3BXA6bXQL0FuXa35pIup/t69oyFqDFJwGYPPwYZ1CHeo4mWVMnxUAueyOjM/qM1X6FWt+ZaHcVf4M6aR1cr19/PkqKG8MM65vAA7rwDQ5OzhxLWVd6r59HooX4+tyTjpefZqu8Hc9Zt4B6aUzR8fmMDdy9UGUPEUGYWj3AoMC2h2K1FkGIOD+BOKJhDnUQ3NgchO+dLWDgwD2zeJasnL9Kb0MjWzlE4r9tVAG8ejyK13OG4U6vdmQbED7VEWvdvlSrguFbce5UG+P545UML3KwuWeUCduuvByWl0txxxAkXz+j/i+B9h/pCSTBng4cDAY8KCp/EYw46EhKN9jSBO55avr1m6m+avPdqmSJ6+BkGz50bt2X/xh16sJJXwS2KRD+eFnCnbvT6OcsdpUi5QyAU105HJuBOZIowO/xd9hrAO1fR/I6a4AFcTX9Zgdiu1Zt1n8FJxvPkDNwpMUd+Ah5BOKPUlHYGvQ/vP5R1c5YJZQMJ0df75N0QN+BGBOBO5Q8uuAEwEw7nRmJnD+bt67cUcF46fU71CsZm6+8/8ngrsKf9DmBAb1IXH2/raxWKS+psGVRuzAt6FkcGoIEKX4BHZ+COt5rcIAwOOPkVWtZxSXgG8OFlR2cB/qFTQHn0lxsO2CJiB5AlUuIuSoAneNZ3Y7RGPRTG0g2qutz/we9xvECTwUiH+sO4/Gm8g/saoL3hvKnYso4mqzo3voPDIkasGFKvR5sQddLZxxgy9Ll4nQqqP51lwnretGi1bP39L90fGBjmuvHhAdyZ3w3zVyooh26BYeCuOhP86hUT5uldJVBS02YPLpLB5U5zfhwHc0T59xgpzo255/eci1BsuHHYML788bhfOOnILcO4ddzeGs2fqdNnw2PMYaXK0A9HlGiklqik/DDOO5c18PCR0pGg5nLmc35SKc1oNnD3e/rD7Qc2cLcA3JE2h/akzwcrr7Jg5RJ6SHNwhQdw1/dfviazvx+rtXo53NlIHEgcnlSLoT47B1q0aFGlzDvVg7iG7lYCXoWpfUcISZK0dz73fNkJV06fP3ZanzPz19y991kBdwwlDAoOTA4n47AlPGxuAACqJOCVI1xasl7loEOMeuGERnmGqASGjvOlP08TuBv9JPJBAvS9O3f1cKEvUCoYG3ObJmt69QDhhdu0cNVTA+7wDqEd8H1AGbcYcqi/VCiPZWUSmYC74xQN0Ega3luACg2QwuEKsOKweuWN1zRXBI47a8oZuPMbwD1GAO+A6gb9Rjm0AQFy7tgp+XP6Er1iHu9+nQ9b6q3E5hYRgDv94ZAGFJImmLtUQSlUuaSCcqh2R3fsUyDHpUdwmtfPXa63NRMVo753sdrWyiAa42ZfAsgBVQBsZI1HnH8HQPDdOh+0FC7LglrjzqlAQj1lV7kZEtoRIB+PLIY+hjGgbO9ffzMNwk2jViu+OG8InCbofsoF4+QgYkUfnSk3GDRcyEceBwY636PoAc/iJMGBgNeWSmXcqOzrwj5PGxMAS7To8LZ/JHrM6PJahTe0ChhgFKcO32G/AyzpQ+EqJV0Mdf5OXgVrFrDMc8YlSBgfGBdQKrgQsFbXphodMLfwAO6OLRggS0bP1DsscK7ke7Oo6nv01P279/Xc49xhLIUql5A33q7oAjDRm4wZuZAnwh0m8RIl0N8TbSHqDFDF8Hjni3YhKKP+AHduHh/ZpZ/Alc9ROI9kL5hbv2lUqLGqSMM65vAA7vSVtcg6enj/gZ6znJ9cqEVD17MGyO9hLjB2nO+psYG71RkP/+ei7Hwyw3o5yLvWr2YO/64+nTeSqOMpOdX5i3Dq4EpyYJB0wSERXsDd2Cw7OGzWblP+I8qKA42NZYC8ItXLKABFyXlq9I/LhvBG+fIO6C2kI6br++C2mr0Zzu9/VsCd7xJK/33EdE3epSGLrm4u/eFw+XvJWjm4aZfOCyXrcCYTRuU3hDXxKLgb17MA7ihpqmCQKwHQuX3thh5WADvmkf/BFdZM/yVrFSRCpTBaeCWnEtUhuYvqOsiJhmGIF8Vqi3TAXW9wfKKH0+n9R3XN3b1xW4EVgJRERkLqGJLTvxklt65cl/ZDg28rNcvt5N7DmmyIjmB+o8eIoZek8Fvel7NwXilUrZQkd8NnjijAHT2DJ5dx4KAAcAIGAXesmQy5skqJepW0WhX7Di8mJe64G6JOKJL1bl29Lif2HlE9RY18vgP9BpCIJx7jkigjl8d5SnQDEO9evVlvsMWDjB5D9oyFhkFfuFppnUtfOQje9gHjXTxyukYmjeYuCRxwD71q34YdOh70N7rbqIUPSH69Rhk18Pz1/Jv7B3jcu3arGlt4TZ3nKlm6lGrIYJh7OiswnphrAJxjzUZXI4eoB3qUm6m5YTWlG85+eAF3xvTo4UOtdAN3H+OYsUSPFUMeP3ik6y5xymSqw18uls+tlxvZYsQA8tG1HAA4JfjvAGvW8EuF86jcnW+b9Qe401cufALQGuuLNfquhUvcnNdWWMYcXsCdPp07ekrPTy5pVAM6RnQ13Dk/WbuA9derl9EKU87t+QDuxyNrVZkXG7hbBS3P8jlAOwALYMk/oxwAeCnSp7ZULvJp9tWooNBl9NdP8zP6bhQJnhIOeEC4mebi/HFC/Qc271bPJsoamlC2Ahz+iZ96P8PjA9xMyGGPJ845shAe7zfewXoyLtWJlzC+z9rw4fnt5/Vd0LLghD68d1/aDgy+qdjdeK5fuqpVU65DJYkeTQ0A8hu4dfN5adBlANQXT53VyAOXLmHAmMPkz2osgDHKZ/qq+gFIgwqB1xtvOzkL6XNlVSMjLADZPE700Z3rN+XG5evKC/dWCQUZHvx7r95STd+4ayBrvlyWSmD6I1sMz5P7jmjUAV1JwmHGV7JKupxZgi7W8/U+IrpU6gKIMS7ALYYTXutn2Yh0nT54XB0cGMlEXZhD7hkhuu2rMT+GEU7pTAA7Bky2/C9buuzL1/uNv2NMkPdw5/ptiRUvtltj3Oq7wjpmq9/x9RyOHXLerpy9pOcuCfcYu1ZuN/b17v/y78ni2MBdLkdCj/t/uaiex29DC+CiJneUgedxPE+rzyR/EXJOlSmtpbJtlNXi4Gz46fteox5Pq78v2ntP7D2s4ADPp6/DCS/qtL4jJX7ihCHKnr1oMguP8UI5PLnvqN6JQcTHV5vaZ4TSHUiudMdf9vV7+++2BGwJvLgSsIE7FzDZwP3F3QEiysummgueEKoA2M2zBKA7UfsWLxvXi3ujNpFAR1kzOL5tB/TwWNXHlnf4ScCoAuIrr4MvGl7f0NQAD78eR443YcyS4EcuAQl+7iq0GCPVmyY/H6wcW5LUvT0bOaRjj8KWgC2B8JSADdwliVy6m1n5T2ZSvPHvnv67p0lw9zzPWiLch+fM2u+yLAGqkpw5dFKqtW/oUvXG8ktekAfhas74BnrFA6nQuo7HCkCUd5s/YKImP5dvUVvylA6ZgPuCiOuZD5NykL8Nm6qX95AcDBfaXYOyxm2T0B3q9WzjturFM+/8c/xBqAEz+o1SSkNBrQZVya1RS0Wo+QMnCfXlqdRTrtlbz/Go7a7bErAlYBUL+ispZyxp/n1ymyrjAO52e3ElQL3qxKmTuy3P+OJKxf3I4Qlu+W2NltIC9HFdOHWr48SPpzxS/tu/B45rNQQiGSQ6V23fSGLEjGGL8hlIAAC5eMQMObJtrybkURIvZ9F8msDIQXAfjvLm3ZqsCY+4SI0yWlbVbmGXAOuem49Z99BlKFGaOFVyBfDIGk87tfNJuoRri2H1NO+NCPuI7DfYErAlEBElEGmB+44XvKpMRFxsdp8ihwQAIVzRTTlIeNIk2MaMHVP/n6oE/I8r5vO/WUwKVCzu9RbJyCGRiDUKqmdQ0WX97OVaRo9KGswHjaod/D1+0kRSlIoWxQuEqSpJxBr5f9sbjFqqtGyYu0KO7zqoCfcxY8VSihgyp4wfxlOuYvm1zKRejmU3WwK2BGwJ+CmBSEuV2fFkuiV2ShzluIes5eqnDO3HbQm8kBLQageHTmiSHRQavLlwfKmSQ7UgalDb7b+TAJfaACC5YIX54d+ZE8oSkrxqc6uf0twEiFw+c15LaCJ3PPCx4sSWpOlSam4I3na72RKwJWBLILQSSBbnWOQsB2kD99AuCft3tgRsCdgSsCVgS8CWgC0BWwIRUQI2cLc97hFxXdp9siVgS8CWgC0BWwK2BGwJ2BJwkoAN3G3gbm8KWwK2BGwJ2BKwJWBLwJaALYHnQAI2cLeB+3OwTO0u2hKwJWBLwJaALQFbArYEbAnYwN0G7vYusCVgS8CWgC0BWwK2BGwJ2BJ4DiRgA3cuYLpjV5V5Dtaq3UVbArYEbAnYErAlYEvAlsALLYHkce2qMjZwf6G3gD14WwK2BGwJ2BKwJWBLwJbA8yGBSAzcp1mu437pTtbnY7bsXoZZAo4bDM9IlChRJGXmdGF+n/0C3xKg3jv1rB/cu6813u3mKoErZy/qxVVJ06R4Luqra3+ZzyzpXQbz+OEjuXT6nP73WHHjuNQtp675zcvX9GKuBMkSB/3++sUrcu/WHbfvtNdM5JPAw3sP5MrZC7rek6ZNGfkG+JRGxO3UXHzHbcjJ0qV6Sl+JnK999PCRXOHSwOjRJHn61M/tIJPHPRpZ67jbwP25XZVPseP3bt+VER17q9LrOPKrp/gl+9WGBB4/eizzf54g/x44Jp1G97YF40YCM/qNlPPHTku9nu9J6qwZIryMZn37i85nl7F9Xfp69dwlmdDzJ/3v2V57RWp0ahLimV2rNsnKifMlf4XiUuad6kF/WzJqhhzYuNPtOyO8QOwO+i0BLm6b3neEpM6WQRp+2s7v37+oP7h06pz8+vkgBZ5Nend+UcUQqnGjmyZ/MVgSJEkkzft3D9U7IsKPbOCuHHfb4x4RFmN49OHEnkOyctJ8SZ8rq1RoWcfllTZwDw8p+/cOG7j7lpcN3EVs4O57nTyrJ4iK/DZsqt62W6NjE4mbKH64f/pZAvdT+47KivFzJF2OLFKxdd1wH8uzfKEN3EMvbRu4h152z+KXUXY8sT3uz0LQEe0bh7fulUVDJkuWV3PKW92au3Tv/t17MvWroRI9RnRp0rtLROt+pOyPDdx9T2tkAu7XLlzWPQb1J0u+XLbH3ff0R7gnbl+7od7wx4+eSKPP20v8JAnDvY/PErgf27lf5v88UTLlzSG1u7cI97E8yxfawD300raBe+hl9yx+aQP3ZyHlCPgNX8AdvjU8WlqcBPEi4AgiX5ds4O57TiMTcCeP5Mblq7Ji3FxJmDyxVGz9dggB2FQZ3+vhv37CBu7/9Qx4/r4N3EM/NzZwD73snsUvo2y36HGPa1NlnsV8PLNv+ALuz6wj9oeCJGADd9+LITIBd0Z7/849mfHNSMlXrqi8WvZ1G7j7XgIR6gkbuEeo6QjRGRu4h35uIhNwvyNXQy+ICPpLv4D7xReI4041h4unzsr92/fUG0ZlFbL6Q9sePXwo0WPEcPk5YfJzR07KzSvXJWq0aFo9IkXGNBIzdizLnwp48kQunDgj185fErx4iVMl16okZIR7akcCqTKZPVBlLH9cRO7euiMXT5zRChgx48TSahcJkyex/Aqqa5w9ckr7HzdRAkmePpVfv7fyIbio546cEv4/VpzYkiB5EpVzNC8ycvdexnjh+L8KuJirtC9lkmgxolvpgj5z+/pNldWdm7clUWAfYsaJrX97YkpO7RhOyalUNbl8+pyuC9ZwktTJ3fb1ypkLcvHkWeXqJkufWmVDRSGfLSBAbly6JudP/Cv3bt6WeIkT6n5Jmi6VRI0a1efP/X1gZmBy6tum5FTWPwcNFSQYZ9K0KSR5Bov9D+yAUUWJqj6MO2m6lOFSTWF2YHJqZzfJqXx6x/J1snnBKmn14yeaCG5uu03JqaVNyalLA5NTPb3TH5myjs8dPSUAUPRGykxpXfph5X26rk+eldtXb0i8xAl0rVEN53lq5PWcPXxC7ly/JdFjxVAdlDJjWq/7G7nNCKTKNPSDKsN+u3zmgjxQPZJI0mTP5PF8gSrDN0hObWBKToVqhS6iegp95R3+6jPn+YEqsyCQKlMrFFQZ+oI+dNYdRHDp69WzF3WPxk+aSCtD8f/+NH7PPr93564kSJpY0mbPKDE8nJUA98mfD1J9FmGSU8NRX7KGOPclIEASpUyq5y4YwlILCJCr59GZFxxVutKmVJ1v6Gz06ZQvBkv85zw5NUXcoxJJgftUS+Ug40pSiYzAffvydbJrxUYp1aiaZMmfSw5u3i27/tggZw6fkIAnwaKJEz+uZCuYWwpUfMNtSS6U67LRMyVPmcJSsEop4RA4uGmn7Fu3XRUNm6Le/9oG7SkOiO3L1guKEmVnbmy+rAVeliI1ykiKjGk97sPrFy7Lzj82ysFNuxQQmhsA+OXi+SVf+eKSwKQcJ/X6WR4/eqSbVQ+omDH0oKWhCOt+8q7+Mwf61K+GqLHRpI8rxx1FfOqfI7Jj+Xo5te+IyxgAAHw75+uvuj/4AgLk4qlz+vuDm3eF+D1KP22OzFKgQnHJnC9XqA+jJ0+eCAbKzhUb1DAAlJobgDlX8fxSsHJJF0PhxsWrMveHsRI/aUKp8/G78u+B47L19z/l+K4DId7BIZWraH4pXKOMJEqR1ONcHduxX7YvWydnDh0XPOtGix0vjq6r1yqVkMQpkwVVlfEXuN+6ekNm9x8tmfPllFINq8rRHfvk78V/qrFiNOSaLmdmKVa7gsqX9X1k+z/y929rtFKLuSVKmUyK1Cir8nEHwFkf+zfskN2rN8nl0+ddxo1Rk7dMEclb9nVhjEYDgHBwV23XUBJ6kRfP37t9R+b+ME5/Wvfjd9UoNAN3qkXsW79ddq/aLJdOnRXWpNEAMq+UeE3yvVlMYseP63Febl25LrtXb9b3YJSZW+JUySRP6SKSt0xhMYwrS4ei6SFvwJ398/vwqVLqneqSq1h+l1c/LeCue3ffEdm5fIOc2HMwxHqEFsec5S9fTOW/YMBESZgyqdT+oKVL/9Ajx3cdlJ3oy4Mh1zVrjcT3V8u9rnuYXBl/2qEtu2XtjCWSKmt6qfJ+Q49G5NHt+2TNlEVaTrNah0bCunXXbl+7KfN/Gi/ohLd7tAmxJk7sPqh78/T+Y6obzY1+5yiaTwpXKxOiXOeSkdPV4MFoZO+x9BIkSShRojmM1ddrvikvv1EgxLtwGuxfv132/Pm3Alhzw1FDZaH8Fd9Q48nczMC9fq/3BV2ybclf8u/B4y7vyFksvxSuVjpE+VArcgekUYb20f2HepaYzwXAGzKj3b1xW40I9EeF1nVVnujYfeu2Cf0EULcd9GmQfCldyhm1b+1WPRPNLUrUKJIyUzopXL2Mjt1Tu3vztuqaPWu2CGDV3HCmcVZSeQngajYYrAL3O9dvyl/Tf9f5xBFTon6VcKeHhlZfMtbDf++RdTOXSvZCeaR43YpyYNNO2b50rQO0mxqGcu5ShVQWnoxmzn3wwq6VG9UxacY44IRXShaSAhWLy50btyMRcL9iZQs8V89E2f7kxQbuG+eukE0LVkrltg0UvLCgY8eLq4s/dfaMEj16dF3gWxf/KSiheIkSCN4+DnVz4xCe8/0YKVS1lBSpWU7mfj/WodgDwUSGl7NJnY9b6084KH4bOkXBc/IMqRVc4GV+TO30E2cUIHIYoMzrf/q+2xq0vHvej+Pk/t37Coxeq1xS0r2USai/Svm5nSs3qjcncerkUv9/bYMUqcM79Fju376r4wEM4WmjxU+cUGp0aar/jJIdGVgOsoObcpDI6a9pi+XRo8fq9Xj1zaIKPHkniuHItn8karSo8sobBaVss5ounoDT+47Kb0Mn63c4bAtWKanl/Rj3vvXb5MjfewXFXqxORf1baBqH8bqZSxQootxzvP6q9pFvnt5/VAE9hxVGVe0PW4VQ1ngcJvb8SQE9Rh0HNXP/WuUS2k/eCYjfvGi1Ht6A9nq92uozzg1gvHH+H0JkIWPu7EqJwNPEWDmQUMz8e52PWsvqXxfo/PkL3AGdYz/8TnIUeVXB+Zopv0nqrOmlQKUS6o0BuGya/4cCedZV037d5MDGHbJhzgo9rPJXKKaH/ZUzF9WQAhAB2Ms0qaFAzrn9MX6u7P3zb43qMJ70L2eVhMmSyM0r1+TI1n9k/8YdCoLylSum7zAaa5aKRhXffVtefuM1r9N6cs8hWTBwkmTMk12qd2yi68kM3AELe1ZvUdlh+KTIlFbn4uTew7Jt6VqVN/PCHnKXpwHomN57uHoC+Xu+N4tKhleyqwcLgxrD+smTxxq9qvVBK4kV1xEZ8ad5A+4YzsiP97qLbjwN4I4+Yl9smL1ciAKmz5lF5xd9RtQPIwb5qYFXq7zM/GaUJEmTQpr16+Yy7A1zV8jWxWsUvGV8JbvkLl1Y5Y0OYG2g53BCYPhgnPgTgbl/566M6f6tGu04DojkuGu/D5+m65VWvVMTjwCQNbdw4CRJmTmtGoFGlIz998e4Oao3MTQAPkSlqJ1+5tAJ2bb0r6DoGo4XwwnC+gc4ESW7eu6iAnc8yEaUE53FXjQaUckFA8bL+WP/6jMYtSQkA5BZfzgw9HxJnEBLnZoNkCDgnjWD5CyaT9bO+F2SpE6hZxSRDc6Ro9v/kW1L1+n6B8BiaMUyGcy+1uys/qP1Pcj9+oUrqiM4O2j0qWaXZvrP6JFfun0jmfK8JDW7NpM/xs+T/Ru2qz6kYei0HtBTzyTGwznI/2NYFa5eWnUnsr9x6arqX2TMv9fo3FTf6dwwHpk3ZIDccpcsJNkKvKxedpXbig0aqWX/vtWthaTKEnz/hRXgjlEw+7tf5Mq/F3T+q7Zv5NXQ9yVHT38Prb7kff+s3SrLx8xWRwQOhF0rN+k40VfJ06eROzdvyaHNu9WwYX+/VCSvVH6vgepL57Zi3BzZt3abRIkaVZ0FPMtcEf3ZvXKjrk+87+Wa13I4riKFx90G7qFdtxH2dwZwZxFTG7lQ1dJStHZ5l0WPxbxx3grdNHETxpN6PdtKwhTBdBADuKNMAWR4sl4uXkByFSsgKTKlCaLJkPA5+7sxqmzeeLuivFqumMu3UIIrJ8zTDctBwiYyH+wc+CgbwGWe0oWlRP3KLtQalC+bFICKR7fye/VDhMB9UWW8AXe8k0QXsOrfqFdJFYBziA7gjrJ69OCBVO3QWDLnzRG0BvDozOw3SogY4B1yyNsU4gsQOb77gCbtYWBUad9QsuZ/2a81BECd0W+ExE0QXz1DGfO85AKOkOPCQZPk/PHTmhiYq3iwh8wA7gBxgGGa7Bml6FtvuhyGUCvmD5igYynduIYqU3M7sm2vLB42TYjYYACgKJ1BGkYY8/0g0AjjUp7QAvd0OTILh1Hecq8rOIgWPdjTycG8eNhUNTjS5cyiHmbWFxEHZ7rPtiVrZd2sJZIiQxqp/XFrpRcZ7dDfe+T3YVPVIOCgcxcVOnvkpMz7YZw8fvxYQZ9BnSISoAAqU1pp+HkHNc48NQDK1t//krJNa8qr5RxyBbifO3paXilZUA5s2KGAvVC10i70DgAG65+x5uAgc/LaIut5P41XagR0Mb7hTO8CXABMTv1zWCNtJRtW9WsN8rAvqoy3Fz4N4I7BvGjIr/rZMo1rhFjz/DdAOIb3n1N/08oieIidgTvgcCvrY+YSNfZY14ApwIC5Hdt5QFZOmKuRPfQEzgWrDecCRh6ArUbnJtoX5wa4/qV7f4kRM4Z6iXO+nk8qv9/A7Sc2L1gpGBoFKr0hpRpUFYkSRXXwtK+G6Ros16yWZC+U22UMumeGTlFjEz3rPAYrVBkiquw7jMEMr2RTfY4Dwdw4F/6ctlg91xhR9T9tpzqDZgB31if7FIMAw8CZuonjadHgX5UOiCPqpcJ5rYo76DlfVBkzcMdLvnryQt0/eUoVljQvZVSnl9FWTZqv5yXnQ9lmb7mcUXh79/65Rd8BsG/Wv3sIPYPcMMzQGelzZZFyzWu7UP0wNNbOXCp7Vm/W87hBr3ZBJTl9AXfkBSBGh+cuVVA97WGhw3oSdlj0Je80gDuXSHEuE6HIW7qwCxUWZ8vvI6YpeG/4WXt1ChqNPbtpwSp13hjAnLPCubHfV/26UFJnSS//HjquUfjnuY67gypjA3e/FUFE/4EB3B0WaD6p0Kqui/I2xsBhQmgbUFqkZlmlHBjNAO54nqDZVG3XSGkLziANDwOUhpRZ0snbn7TxyJ9EqXDo4/3Bk2vmxwM22aR4b2t2be6RSoJCmv0tnpSHGuo0b+TQAneU7aReA+TahSsKiDFO3DWUB1SN9bOWKuglxGu0BQMnargXj2uFVnU8yhvO7PQ+w9VAeOerTiEoF77WFeEvBsbtAAAgAElEQVRzvFhvvF1JgZ2nZijFlwrnkart3wl6zADu/Ae89dU6NvboMSQas3bmEgUXzrzQaV8P00hOmSY1XUC9uU+MlXA16wVPSWiBO7/PU6aIlGv2ltsh4x2c/Plg9UZz4OI1c+ftVUDSZ4Tcu3NPGn/dKQjUYlTCGyVk3eCzdl4vQQL84d0tWutNef2tN4P6M6HHTwqaWJMYEJ7auI++V89cm4H/Cwr9AtzZQ4CtV0oUVBDkyZMLyJjQ40f1LGNosw6NhkcYYI93sn6vth65oRhBvAOQ2Lh3Z79vroxIwB1QPu7D7+XW1etStulbkrdsEY8UFA7w5WNnqyfVGbjjFCBJ+NH9B1KzW3NxBwAMOcOhnfLFIJEAUR0A9cVqgx7w9+I1ati/XrOcy8/QIegSIpzQEokYtB/+hdu5JHIAneet7i2CnAiAvT8mzldPZvmWdbzQcf6RhYN+dbu/rQB3Qz8gx0ZfdPAIDpH1rG9GCUbvmy1qq1OGZgB3/jlf+WJCvoOn/JO103+XrUv+Emd9ZlXmVoE7+xYdgEELNdTZuwvoJmL76NEjeW9gL6/UE3T8heNnpO7HrZWCYzToQFBYOAMbfdnRq9zwDuOkwriiPzRvwJ3zesHPEzTSwjleqHppvyJCVuUZHvrSOKP4JjRIZI7h6dw4c38bMlnxCRQ19rjRiHrgLGNe6nzUyvNt6AEBcnTnflk06Fc1AIjG28Dd6mw/u+dsqkwgVYZQGwsUy99bw2OFt5uQcLNvugcpLAO4o1CL1iqvwN5dAzCsm7VU6QUcSJ4ahyMcc8Kd1FE3PAEGwKO/hJC9JYDB6YaSA8iv1KZeCO9aaIE7UQloI3hMoQx581AQHh7/8Q/y4O49af1TD61xDCCGrkMIvPHXnb0qdKP/eLu4VdKd182d/AAoeFJO7zsiFd+tp14uTw1aCmFi58QvM3Cv1qGxeuM8NZKLp/cZoeC25fcfBT0Gnx3AwO1zTfp29ZlwzCHFYYVsQgvc+Xjtj1opdcFdA4hO+2qo3Lx6XWXjjlvN7zBSp345RPMzMJqgE9Hw5gFGActv92zjdb8YBw7fqPRe/aDu4IWDEkTYv8K7b7s9MA1QBjjHQDSaAdwJ7zbp0zUoP8PT3FBScdXE+WpgYGgYzTAe+f4rPig7rHkSQumveRxW1HREAu6HtuyRxcOm6KHd8LN2Hg1mxsU6wXAjAdIZuG/5bbWsn7VMObd4dn0lRBpGdP7yxaXUO9WsJT2LKBBDflC5zPlBKvcAkZUT58k/67apsQwtB0cBd1JgkJobHOaxH32vzo9WP34ctA83zF2u+REl6lXWCI6nBiWDevvsAfaCufkC7ui+Od+PFaJo1Tq8o/QYbw1nAwavGhOtHOveAO7QaqBbpskWbIA6v4vchTnfjVGaS/Nv/L/x0ipw57voVSgu7s4AnBVEIjGM3d0TYu43jqjjOw9ItU6NgyKrUBih2XDeEUXJXtCz/uVdRCqWj52j95IYdE93wB3HE3qJaBH0plKNqvqk7FnZ556eCQ99aehRolvQqPh/Tw3aJWe+81plnbNfiL6TM+JrzxKNZE/ZwD0ss//0fmsD90Dg7s37aBY/ViieQGgGDb/ooPxXmgHcSQqt17NNEG/ceeoIWT15EiBRo0bxenByWAAo4b9iIBjKEQrDX9MXS+6SBYMUu7flAc8Yqx8qinmzhha4//rZQE1GxFPr6xCiX1j4yIxDEy8p3gDAQ6Y8OaR6p8Y+s+BJfFv960L1qhXzYug4y4Ax8108Qd6qo+BZXDp6plYQwaNqNDNwf3/oZ14BKrzusR98p/zDdsM+D3rHsl9m6YFSskFV5cb7aoClsR98q/0OC3A3jCR33yO0jOcFTzbeR2/eUrx/JMDV7dFGudDaAkTpL/h7vFUt4lGSC8nXIGLBAW+0a+cu6dqmcgdRJ5fKEgEB6tHl8IdmY+b7GsAdbyReSV+Ng3pU5z4aYu4yrl/Q4yM69FY+b6sfPvaZyIfnftrXQ5V21OK7D319MsTfIxJw/2PcXNnz5xaH166S7/UI1Q3erDNwn/DJjwrofUVMDEEAwOf/NEGSZ0glb/d4z3IVJnTlyE59lEL23qBeIbjH/Le5P4yR29dvKZhRPvUPY5UDTRTG3Mh3IB8HGqO5Og8GPuvDl44wwCyeX3SxufkC7nrJ1pdDJE6C+NLAQ66F+X30iWgYEWAjodcA7jhrcAx4c5bg8Bn/yQ8anWw75DO/1ioP+wPcocl5ouOgw9DBRgTRW0dw5EB/q9KuobxUKI8+in4iMsg4kBvnqrfGWsF7zveM6kzOwJ0+EWHfvHCVGm84ngyHhN+CsvqDcNCXBnCHLkSujTfQjaPl108HSpyE8TTSYTT0EPsQ2lnWAp4TgY3nyXXB4YHutT3uVif72T1nA/dA4A7Xl3CplQaPDB4onDgjcdIA7snSpZSGX3T0u4oCHHqsc7xDlNfbt26rcP00XmozcF8xdo56DEj4M3i/Vvrs/ExogDs8TA5SDg4OBV9Wu7t+AeQAdByiSjXyUXEQjzjlyfC4QFcJSzMulULOgDHA+fZlazUZyxNwh7PZdsinXj8LiBje/is9MMyJvOM++k7nkjJxeJ58Nfi0kz8bpFSG0AJ3jCP6YOa2m7+rwP2bUUI1FarlOFewMD8Lpev0gWNS95M2yjH11oiO3L15R9cvfOPzx/+VLQtXqefeGbjz3wjp4tHhsMZza25U3OAwx2tIwq4ZqBjAHXAGh99Kw1uKIWwAd94/8X8DNNGwce8uXnn2vB+vKWuQNQNtx58WkYA7nPGT/xwWIkjeqngY4zOiFWbgDlD9pVt/5SK/N7iXT8Obd/EbwAThfYCnP6Vu4aXDTzfrWt4JUCexGN5v7Q9bal4RhiZJrEScjG+wLnkOQIOjhX3uq5EQCS+fdYxu0AocJ88qZcNf4A7PH0oG3mkS4C2VWHXqoAHc4SY37dvVa/c5R0Z0+Fr3TPsRX/oaqsvf/QHubQcHV4+x+iEcOap/r99UHUSEYM+av/XnZuCObsDri95BT4VGbmbgjjNt/ezlmjSNM4uI5Fvdm1tav1bH5s9z/ujLIDpnkbxKwfXWcP6M6txXi060G/aFPooxOLzdV+pEs+Ko4DfkBkEPI4psA3d/ZvbZPPt0gDtV2TwBMue/eXv2GcjA4LiToFeiQRVLX6TuMmFWEhHhLtMM4I4HE0veV2PjUkqNqgYcpiRhmhsl7AAMUGHMwH3RkMlybMc+qdKukc/wobc+hAa4G17osITPSMCilJW/zZnKYvX3cJOpcHJ4yx5NtsGbZW5GFQxPwN2Z/uLuu3xjWLsvXYA7HM/7d+/Je5RHs1Dhgb7N6j9KQUJogTvrxRu4NID7nWs3dZ0CBjw1X8AdgINnhrV08SS14kOW2ySngsPTGbgbBwOhdCo5GCVIjX5QQnX5mFlSsGopzVEwNwO4A4LI8bDSDFqMAdwNcGLlt+ZnAKvvmyIqVn4fkYA7kZYLJ/7V6hu+DDGzTjMDd6pOEH0gIfmdrzpaEYGuCyrEACowgn3REc0vJbI5vsePmsxJLW4jAZYqKgALEoZJUDb44QB6qggZpVkNah4Vs8gVcmc0kAOBfqAUsLvStlTWwJgODXDf9cdGWfXrAnWykAAdmuapjru7d3FmDG//9IE7cmw33AEMfTX02Z41m/W8w5Pu3NBZ0CrNwN1IzMY4d46g+Pqe8XcDuJPsy5kFGGUOr1+8qmuSJM/idSr6dB5Z/Z6v50KrL4OryoSkDbr7Ht8Y2bFPCOBuONyM3CkrRhDRTqV5Pq3kVKNyrxknhhUbunlnJE5OnWK9jvttz1xhX4s2ov6dSjGUgwzaxBY6umPFeq0dTFjW8NIrt/D7MaJlHz9ylH101x4+eCg7lq1VwEMyFfSKZGlTKoAiK56NAlgE6M3sP0pixIgRArgvGDRRTuw+pHxJfyutmPtDtROMAL2AqWtzl65qVZlOvR1gdMRX+ncNw302UPvatI93z4+n8a+evEDr+up4/bikiYOYKhhWG/SVTfNXyuGte7ScG9Vh+CaX8yBjeIKEAfG+AAYVuH/tRJX5n6McZMvvgnnrbucU4N4+ELgHyornRnTqrYbCuwN6hqiW4GkM9GXOD2Pl/NFT0nFUb6tD1ee0HORH36mh1+Znz17hIOB+/abSFrwC929NHndTEilUqfVzl+lBqPWrkyZSzycAj3/mf/wznm3WGOvUTJWhvwAtcjhYUyTsmSvTLBw0UY7u2O/g1mdwcOuNNvObkcr5haaR9iXXqgjuhLZ4+FShLniXsQ6qDFUeoGshK/jeVht7oZopgdnK78iHIWrUeUxfK4+HeEbBy6T5Ajc8xAVMo2doBSx/3znr29FKP1Lg7iUp2OgESZJEPhS493WUgyQxmDnQnAHTZUDeBkeka0z3/uplfe/nXhrGt9qIQtFv7lUgiZgyiDTmlNufW377YRDViWge+UPmiALP/D5iquZylG9B4YFgpABYJCpEXWy8wHHixwvSEex79ESiFEnUWJjWe5gDuPfzQJV5/EQreRAhNTel6UxfrAmFpRpWszrsEM8Z82BF5grcDY/78FB63AdOVCqjuwuYmEPKQeJYol67t8aeIx8C4E50lnWULG0qrUalOjh5YkmeLpWsmfqbziXca4MqQ1L7n9N+c1n7/giQvAIS6QGqgJxcRfPJG/UqyznuXBkzSylSlJnFefA0W1j1pQL3sZSDLKjFM7w1Be6dAoH7UIdhZcyZOh6GBlM5vb2HezGm9x3hKAcZilyJpylPf96dIt6RyFpVxgbuAHe17JuF5EZ6WiCUr4J7TelIwyNoFbiTQEWZPTwWVNrgUHZXbxUPz6+fD3IB7r+PnCYkmVV6923JWdT10harizo0wN0Ah3iv4FGHpq2bvVQv/CGB112liNC80/k3eFMWDJqkVAwOCDxdGCjuPA14IKFSPA3gPhJu9a07CvytGCmEMgEIVFyJqMCdNTD166HqIcPgrND67aA8D+d5IJ+B0oPugDvPcnnTyonzJW+Z16UcFRCiOJIiR3ftpxVgqATj3ACNgEdCxlbL3VFZCcqPAdw16fG7Xxxe4y+teY1Duy4jEnCfN2C8UBvfKlUGOiD6xgzcqSQy6dOfFXy16G+N70+iIbxrIlNtfu7p12VWgH5NQl27Vaq874gy4iEnRwF+stl4uIF3/uPvteRqlbYNdco0MXbFek2ipVykubH2WIMYcHjucxZ51W3ekTHm0AB3LZ37y0zV1ZTkDU17HoH7yb2HZO6P41TnYjQRmfZEkTKMMDNw546JJaNmaOlL/ntoWhBwjxpVyw4bVeBwGiwfN1tLneKNb/xV51DdFmylT+GhL8MK3DlXhr7vAPHQZ6xQ1dCR834aJwmSJbGBu5WJfsbPRNn+xAbuAPdsBV5RDrWVMBKecEqLQVfJEVgr1wpwB5QQ9sULS3JnxpezuS3rxBogqYnqH3AVzVQZyg7iWdJkzVqeq9IY64jLo8jY55AzV1sIDXDHIwyogtPd4tsPLYFRwBsHH1VZ8JYRaeAg1mhFizo+w5R6WdSdu+qxsRpipwTd1K+H6PP1enhOFEZGBoh7GsDdAJl4daxwig2Ag9csogJ3vMCE/qGp4H32dN04stWSi+PneATuV85elDnf/aLeOy7FIfkOjynrmzKn5tr/xno2ZEqicpEariUC3elPyjmynwzgjtExumtfiRo1mh5kvnI1AI9EbUiAc3eRkzedHZGAuwFU36jrvUSqjicgQJO2oZmZgTsgYFTXfloKstUPn7h4mN3JgqgKnnujrKu/tbK53Zf65FxUR9RNKw4NmijF61ZSQGZuGL5Eet79qYeuzQk9f1Qudesfe4RIboV3P6HnT5qcSnWkVJk956AQpQitx507Imb0HalGLuUwjcRJT2vGcSnbdr0Mz7hX4nkE7tP7DJPzx89IyQZVJP+bxb3mkUBlO06+i8njfvHkGZnWe7hGORp81l5r9XtrjttVt6tRyNlCM4A7NBloVua8HyIs8weM10u0MOhIdPd3XVrBauGhL8MK3OknhjM0skafd7AUZTy4ZbdWjyPSbXvcrcz0s33GBu6BVJmEybho4AOfySqa/NGlr3pm2g7sFXQhjxXgToUOOMxWQp48i8Ubm4spTFVlCD/ioeAdHAS+DA0D6DvqvwZXkggNcGdpErJDkRiHqNflGhAgU74aoqFSaCiAY62fO3CCpMycXup82MpnhQlugKV0oFbRaek9TGj0hcoZVMSgxjwlD701yq+tmbroqXjcqafMJULK8e4UXFXFU380T+KHMY5ykBGUKgNoJ1kPAMUa8NbwNOJx9ORxBwjP/3mCrgkSYLk9ePIXg3UPNuj1vtsbDA3g7ihp2N7n+uew4tDinZ1GB9OPxvf4QRMP8bi7u0DKPC5AHsANWhCA0J8WkYC7oTvYh9TF9naTKRE/KvvgMTQDd8au90js2CeWDIDAC2SomY/joDr3IZgvW7MgTK0J3qmPxEuSUEEE+sBRBrKlS1WkzYtWyYY5y/WmT8Av+ocyntwkaW6UyF04eJLe1sl7vDWMF8qBhsbjDhDnIjgMnbo93lMA760hV26UzvZa7qBExOcRuI/58FuRJwF6yRo3r3pr0Fm4udMM3KF3YOzhJKIEpjNlzvl9RNQA4mmzZ9IkYDNwT5Y+tTQx0SCN3/JNzmO+QcnZXGGIYHsaX3joy/AA7lzwt3vNZo1yE+321f6a4ShNrPlsNlXGl7ie+d+jbLM97lq1gAb/zbi8we1M6KVCa2T97GUKRqqbStwB3OcGctxre+C4U498/k/jFCS+40aRmL/517TfZPvydRIvUciqMiQ7/vq/AXLn5m3lu5lv+3TuM0bGnO9/kZuXrkmtD1uFuCwH4E5lD2qjw3l1bnDcRwVy3NubeNsc5L9++rMaLtRWhtvsqZEEuGjQJOWNNvqyk1KC6NPULwdreb633By85nfhbaciAxxh6tC/ZLpC3NtOgR+J/KhZCy3AU0NhL/h5vFIvnOeEpLZJgRz3FhY47sMDOe5mWZFwjLcXDzo3IXrjU+Ntn9FnuEYnAO4dQgHcqWKDV/NdHxx3qm9Q/QUg4YvjjuwB1cZFSSsCDTeqfHi7CROvJ/NMiTbnvWKej5N7D8u8H8cqBSJ/hTf08KXKjF6I43QTJ7+bFUiVoUIJdBnnijTmdytl6ucJwjeIUJkPrFUT52n0p6CJ7uZpnZBgSG4GEYCabvaKt7VIRAEZdgolx53bJx31z6sHfWZZIMfd33dCVWFOiD6Q0/P6W643RBsfQcftXLFe4JgD3JsGctz5O8n0CwdO1IhbnY/e9QrMjBwSqvrg1cxdynGpkL/NmC++t2HuMq0ig/6Bg2tuyJo1BB+YBhWGqiTpcoSsigQVAzCehhrxbihZxjuhVfw+fIqWsQW4N3XDcZ/Zd4SWSMUz7Nwffo8Be3DzLsftu9za6qUxtxQs4DZa9gMN4M431FnjI68AXWNUlWkXSo47c8tN0+4MGgD1mECOO0n3nho5DVQzafRFR69RGc6I34Zw2Y8ocDf2M3JbMXaW7N+4U4tAlH7He34T+wTvdpEaZaVo4MWIeNynfD5IAO7m/CWjzzgOOGO5tIpIGuVxU2YKmfNCPzAcadFiUFI5+CZqK2s4PPQlwJ33sKaN2v6evg3HfVQgx/39QI47z3KnCFWl8KCDT7zd/8IZzWWAOCwA7s6VlKyMO6I8E2k57jZwd5QbI1kRUFrrg5aSMfdLbtfdDb19bKSwOap1bBKCemIFuOP9m9jjR8eVxF90dFuKD2VHxQTKPnJoolDYOGZeGjxVvNYoETYhCt25AXo3L1ypyVeps2VUL4Q5FPjvwWN6gytlCht82t6FsuIJuJPls3ysoz45gIyr5N2Ff5ElgAyQUKlNA8nx+qtBXQQQcMkINeoB9O4ulEAO+9Zukz/Gz9G/w2X1VcvX+ADRijnfOmrgv/N1F7cHB3SlbUv/0kRZQKwzOAkP4E5/uOgD6gfexipQS9yEfDkcNs5dLtuWrZV4CeNrolxEBe5bFq2WDXOW6Xiqdmjstuwp63bpyOkCTYt14Mk4NOaLQ4JkqJdLFJR9a7c6aDJOl+gYzwLcqRYRI3ZMXc8Yf0YFEfMeYI8d2LBD1yp5Do7L0qIFPQLVbfZ3o3UPvd2zrVLJXKJXASLnjjoSNPktVXjc7TVvh1REAu5BB/gPYxUoUUULMMD+1bEHiDy4f192LFunta658RYA77w3mF/DoKaefql3arhdBwAeqgPh6XcY7x39Bj6GbC+egDoxTI2nc8dOq+ca3ec8Z9BiiMpAk2Nfs0bqf9Ze4sSPG2KaoO8A6lgngHFAuTsdynqkghhgRmkD34bk9d+9xUVVw5VKhXfZXS6L2Yit2KaeUjOcjVJAJFVtlo6arvNB9JfSls8auJP4PbPfiMBLujgXQpaHswrcJ/Z03I5MxDNnsfwe84tm9B6uc8S6q/ReA+W0G80sN8NJ5Sq3AMEJRbI5d4U07dct6DzxBdyN7xDhwDDDq8+aMlcAMxwLPFu8bkUpVK2MX5g0PPRleAB33bMDxuu9HBg3ODLcRb5Yx0T6tazvtRuSMLnjosnntdnAXZLKxUhaVQbgjqf91D+HNQObZDnCq8bFL3gxKFFH6IhqJXgaSXSJFiPY+rYC3Fn8S/GWbdihh0DROhWUW4+ixjOFV+qfv7ZqlYNidSrIntVb5PqFy3pZCh5PA8wAatfPWqr9AdRSaozkJ6OiAQqLBNDDf+9WukHNLs1dvL16myDhzACRss3eUnAPgDQupPAI3AMvx0BR0l8qe1CTncuYkAfjQAkCVi+dPKugDXBvNjw0OWjMTB0nVQZeq1JKjQCANr+/dv6yJv9yaEaLEUM9q3iArDYAA4fPxVPnJEOurKqkSHZEUeFlx2ihPNnZQyc0T4Gx8BuShdNkz6SyDi/gDpCgSgpgk/e+VqWkZMr9kh7cgAb6QL1sjDVu0wW0A3QiKnBnzqme9OjBA8lRJJ+OJ3m61EGJpYT6uUqeeSTaQV366DGjqxeM68zd1dHmeTxmJKcCfJr07uqRQgVwZ25IJCdXAsMWyg6Jqqx1Ggby3j+36P4hP6Jim/q6n52BPQAVTn2MWDHUu4k3mD3EvEAVoXILXjy8u4WqlpJilI7zs0U04E4UgkuVoHBhvBIFImqGHHFIQGtj3+arUFxlCih1Bu6IgMgQ+4b/Z48TFUj/cjaNFjH3AISdy9drgniiVMm0qhDeu9A29BF7Gn3IBXZvNq/l1nuv9KsB47WsI7oNmhp73B1I0br2ew+pl5VbrKm1jiEHyDl39JSuY9Zzxdb1ZNWkefLg3gMFPXjpqR5GQ4YYdhieecoU0Vs4oSBBDzGAN8/hcYeugMX0SslCwr0hGDMYHqwv7pPge/x7pbYNQlxu9yw97uifsR/0V9mVaVpT0mTLpJ5z41ywCtw5m1hjnG2Fq5fV4g/G/mTNkPjMXSWcO+x5w7lBImsOUxIxuhC5sW4xMnOXLqzrFTkBLHeu2KB7lD5SNtJcsMEqcFcn00/j5Pr5y1KgcskQJWjDCtzDQ1+GB3BnDZI3QAT81rWbaiARAUqRKa3KkjXPWHcsX6dnEpiAS8twltnAPbRa6+n9Lsq2J5P9KAdprW7y0+tu+L+ZcpAAd4Ay4J0wIQmLeKzxBKB48LbQuNQgX/nAi4OcumIVuAOYSbTighoOGegjcRMmkHu3biutgG8QwmZToZBQfpSQTPdSZr3B0miAi03z/1DFBTihOTwFUfQAZjMmSJ5EKrWpr6DVXfudkmp/71GgQqMcZYtvHaUPvQF3/g7QxVOhsgq8sY5NTl/4GwcgByGVIPCOOjeeI1TN73me/nLQIWsOfv4dMEE1Am90CE8rAt70khHTVBZ6c2vMGMJlSndu3NSEtFjx4ihnnoOdcm27V27UOedQJaQfXsCd/qEU4QWfpY78o8c6NkKVd27eUs9nrNix9MCAvkBI9OCmnREWuDMeA/hh0NIwuJhvDn1AS9xE8ZVSkjRNCvXMnt5/TNd66cbuLw3Ds0blF37PM9648wZwx/sNvYg55pIr3s/8BgQ8Ue8nRgD7qmyTmkqZ8tS2Ll6jRi7vYp2whx4/fiIP793Xn7B2OeRKN67p96Vq/D6iAXdDDnhDuRkRcMP+BfhEixZNYieIJ4WqldYEP5Iyp/cepqCNyJhzA/AsHj5FLp08p3vW0GXMI0ALEM8lWugAb5QsK1qd+UVfAIC5sZeSp56S1clxWTl+rr4W8Plq2aJuP8HY0fcYaegEHA+6L6/f1H2KjijTuKYafehawCU6+qXCeXRMRoPasnLC3CBKBf8dake+8iFzQDAEofCh41hrODM4Y5AXLWbc2Jpwm7d04RCe7mcJ3OmHQcUKOheSJxGDLmgVuPOeP8bNUdoPa4OGbNH17DVkDT2OaCz3azAPD+/flxgxY8r7gRcHGfIFvK+ZstAhtycBKjOSUJknTq5YcWJJ4RrlpECFN0IkwVoF7nwHyg6GKHuheqfg20XDCtzDQ1+GF3CnLxiYXCCJkcKe51ykTKSxBjE4oePgwBrT/RvVoc83cD8cOctB2sA9GLjjGQBQEi6kRvXVcxe1hBkKJ3X2jFrvFQ+Vt6QuK4cQCujEnoPKrSZBDoXFBjEqv3CbZZBH9vBJrYrAhjJ4xsY3UKzUiIXXCYdND6AAERJtAc1QftzRUIzfo4T/3X9U6QyAHQCXwau0Mg6UMN89ve+oKgR49xxGcApJ+kJe3qoooITxfhPpwNPHbYUodPqcLmdmyZArmx78oW14XqlAQclHLv7ge3hUMWQy5c0ZFB5XD9uRk1rikJC5r2TF0PQHTz+yYqxUvQH0kmyXOkt6nSdkBvDhkKavzqXr/s/eWUBZVa1x/Bu6u0tAQEpKCWnpLgEJEUUQ22dgoSgGiAIqKHdTLnQAACAASURBVJ2S0t0h3SHd3d3NzFu/78653Llzc5gZhsvea7313mPOPWfv/67/1xH5ZlT+Bu0N2BLgdfXcRZ1nBC+yzZADmrVEQ5t49vBxJTy4ZblyJSAWgCwUYIQPr6fUmbiJcfGDGUIua5f1d3TXfu1HcEiIJE2ZXLLky6nrz5uWlz2ENQQBEvcZyAAXGnn/0+XIovsI9xhvQeBRiXVUvVstCxcu66VNisV4CRJoDn5LM8r8Yi1Cu+wuboe54PxBUL5w8oymP0WAQmjLWiCXzkFUZOuILExYn4e27JJT+4/qvmOdJkmRVNdq9kJ5JXUWWwwPRP7kvsN6RpEK07ESMjiCAe43YIlzSY4i+VxWS6Z2x7Gd+9UiQOwRuKPw4GznzPQUMxRZY/b2HsbAfqB/3If+3gvW+7kfCBrlzLt06pwSb4QhzljO30y5stmzUnGecBdy77nKwMXdpvt8x365cv6iKkPYo1jxOG8o9hYVDSywhlKoEcUe1u+ItMg8LyPyfcff6PzuPKDWJmvNU6+AvZol79PqDcAZSGG92PHiPFS9mIft68P+Pm1iQ9zl7PXA1rhD3E0zCBgEohcBNLvEQ0CQ67zfymumoejtXeB8TVOrXr8pseLEUnLtrRF3ga+7BlVGsHiQt2+YvxsEYjoCuPaQ5OHFVg18Susb08fzJPXPEHf1cTfE/Ula9GasBoHoQMByV3vx1QbqC2ta1CCASxKuS1jvyCjkyYqApXFitwFqCSPbhruA/ajpqXmrQSDmIICL1Ka5y6VV1499qoAdc3puemKIuyHuZhcYBAwCkYwAmZqoXIuLFJk0YrJbRSQPPdpfh8b97y97qHsRsSMFK5RwWbUZx2F8ycnIg9sdJN9T+rhoH4j5oEEgmhDATWbewPEarPkwlcqjqbvmM04IGOJuiLvZFAYBg0AkIEBsB8HY+FdSXRVNcOU2L2nBLNOiFgFia2b1GaPZTSDuhSqVtGfP4sv4IW9esFKDtQlQtwKKA9HHP2qRNm8PBASIXcDfO3Oe7H4XDguE8T/uYzDE3RD3x30Nm/4bBGIEAlaxFDqDhj1n0fyays1o26N+egjQ3rZ0rayf8a8GDpOnG606gcUUd7t44owSFTI6EYznqchW1PfWfMEgYBAwCEQcgQAm7iN9Tgd55rrvubQjDnX0/pI8q0R8p8uexZ6rNnp7YL5mEHiyECDDxLljJ1WDRVn6lJnSGdIezUsAawcZpUh3R/al6xcvS9z48SVpmhRaM4FMHWT/cFW9Npq7aj5nEDAIGAQihEC6xHsDNR3kk03cI7QazI8MAgYBg4BBwCBgEDAIGARiLAKGuEsqOXMt8DTuMXbFmY4ZBAwCBgGDgEHAIGAQMAhECIF0SYzG3RD3CC0d8yODgEHAIGAQMAgYBAwCBoHoRCBgifuGYN9dZc4ajXt0rjnzLYOAQcAgYBAwCBgEDAIGgQggkDZQNe7+Efc8EYDO/MQgYBAwCBgEDAIGAYOAQcAgEH0IpE2yJzCDUw1xj75FZL5kEDAIGAQMAgYBg4BBwCAQ9QgY4k4e92tG4x71S818wSBgEDAIGAQMAgYBg4BB4GEQCGDiPsL3PO6GuD/MGjK/NQgYBAwCBgGDgEHAIGAQiAYE0gWuq4wh7t7Wz+Uz5+Wf7/+SpKmSS/PvP/T2uPl7NCFw5+YtGdbhF4kdN4688dtX0fRV3z5z6L9dMm/gOMle6Bmp9ubLvv3I6alT+4/ItN+GSabc2aXOh69G6B3mR5GLwIbZS2TDzCXy5p+dIvfF5m2RjgBn9rWLl6Xp1+9I0tQpIv39j+MLb1y+KiM7/qaVcVt1/eSRD2Hiz/3lwokz0q7XN+H6cvHkGZnQtb/++zOlikr5FnXCPONuL876c6Qc331Q2vUO/85HPuBI7MC1C5dldKc/JFHyJPLKTx9H4pv9e9WKcbNkx9L10i4GnomGuGse98B0leGA2Ld+m6TIkFZyF3823Kql0uPIjj0laZqU0rpbB/9WtXk6yhC4feOWDHz/eyXub/f7Psq+4+rFR3fsl1P7D0uWvE9LxtxPhXvkwKYdwgWSs2h+qfXeKxHq24m9h2TSzwMkc96c0rBD2wi9w/wochFYO22RrJ26QN4b3CVyX2zeFukIcGZfPX9JWv74kSRLkzLS3/84vvD6pSsy9JOfJWGyJDFC2TH2u95y/vhpeXfgj+Hg5N/HdPpD/z1/ueel0muNwjzjbi9O6zlUju7YJ+8O+ulxnCKf+8zaHv7ZL5I4eVJ5veeXPv8ush9cMmqabF28Wt4bFPPOREPclbg/E9lzHiPeB2mf03eU5CiaX2q/18oNce8RStw/ixF9Np0QsRH3zqHE/YdohWTl+Nmycc5SeaFRdXmudkU3xH1EKHEPv6Z86ayNuPcPJe7tfPmJeSaKEVg7bWEoce8axV8yr39YBEZ27BFK3D82xD0UTBtx7xpK3Ds+LMQP/fux3/UKJe7hSbaNuP/uQNxfciLurvfitJ5DQol7zCOSDw2YwwtsxL1bKHF/dBbnJaOmhhL3mHcmpkuyO1CzyvjjKmOIe+tuhrhH5uHzMO8KdOJ+69oNObHnoCRImljdZUx79AhcPHlWsNDlLFbg0XfG9MAjAoa4h4fncSLuN69dl22L18iOpeske+G8UuGV+oa4G+Lu16lniLvRuBuNu19bJuofDnTiHvUImi8YBAIXAUPcH2/iTu9vXr0uU34dKHlLF5OiNcob4m6Iu18HliHuhriHI+4QR4Kf7t25I/ETJZRkaVJJrNix/FpY5uGII/A4EvebV6/JtQtXJCQkRBIkSSRJU6WQoFhBEQfB/NIgYBBwiYAr4s6+I0CT/9ASJU8qiVMke2IQdKdxv3v7jhDseOfWLYmXIL4kTZ1S4sSLG+W4eHKV4eO4sf47YrI0/ea9cO5O7tzWnnRXmbu3bisvuXPrtm0u06SUOHGjbi6Nq0yUb5NwHwjaEPy3j+kgUwdccOr034dJ8P1guXHlmpw/dkqJVNpsmRSkJKmSS+XXbT514YJTQ0RWT5kvG2YtkZDgYDuosePEkXLNa0vBiiU9zuTNK9dkzdSFsnP5Brl/7579WS6R52tXlIIVS0is2LHDvWPx8Mly6cx5qdCynqTKmFaO7T4oS0dNlwsnTtufDQoKkqwFcsmLrzZ86EwKjG3LotWyevI8uXvrjsM4Y0uBCiWldOPqHg93sr6sn/mvbF20WrgYHBsHSZmmNaXgiyWFPju229dvyoxef0uabBl1rDR+/9/8FbJ96To9lNr0+FJixYkTLjiVTC43Ll2Rss3qSJqsGTzvqJAQ2TB7qfpDPlergmTNn8vj8ztXbJQ9qzfb1sTpc+o/mzxdKhXYaKkzp5eyzWrr/3YOTkVztHT0dNm7dkuYbyRPm0qqtG0iGXOFD3A9d/SkLBk5TdI+lUnKt6gbtm8hIif2HdK/s3YdGxkjSjaoIgXKF5egWP4LknvXbZEtC1ZJsRrlNO7j7JETsnDIRKE/VosVK5aUa1FHnmWth87fqQNHZcnIqXL28Ikwz+UtU0zN3LHjhF/T1oP3791XP8lNc5YJ5MJqup7z59K1kjqL6/nctmSt7F65SUrUr6zPQs4unTory8bMlJP7D0vhyqWlVKNqsmXRKtm7Zos8+2IpyVOqsFw4floWj5gqJ/ceCoMfeFd5o4nOp3Njz+5Ytl5e+rJ9mD+tGD9bTh84JmWb1pR02bPo3LA3HTGzxvJi6wZKjNw1+n94y25dL1fOXQyz70o3rqF75v7d+7Jw6ATdF/U+et3zOnf6K1myFgyeIDmK5pNiNcqrVpOzhTVrxz1WkBSuUlpK1K+ilz+N9c78HtqyO8wbwbz6W80kQeJEbvtx5ewFWTh0omb7CNOCgiRDzqx61qbMmDbMnzifk6RMLmVfri1xE8TzOEbOcZ5nLdb98FU9P52DUy+dPi9LR02TIzv2ijjcehmezqb7K132zB6/wbwc33VA54VMKI4ta76npfwr9SRlhrBj8Gti/HgYkv3vCOZiV5hfMQfF674ohSq/4HLvuwpOZf+smjhXOHft+zt2bClWs5wUr1tJuNeiqnkKTuVcnvHH37qvOZ+dW1QGp6IUWjd9kWz7d43cu3PX/ulUmdNLtXZNJU3WjHLx1FlZNHSSJEubUqq2beoSIsjz8rEzZdfKTRJ8//4DfGPFksJVy+i55Olc9IS7q+DULQtXyerJ84W713Eu4RXP1a7gcS4h/BvnLJNNc5eFGXO8hAmkSLUyOgeu1oK74NR/R0xRYZCzn6xOuBkuGzND71v2ktXYd+xxdQeNZB2WLTj1fFQt30f2Xj+Je2D5uP/9+S8CYWBj3r5xU4McrcsHQtXoC9vlbCPutuDUOu+/KguGjJer5y5Kpmdy2rQAIaKb+Mi2Pbogn36uoFRq3UjiJ04YbmL3rdsqqybNFS5PiEHG3NmFjQGZZ0FDSrkIq7RtqkEnjm1Cl75y7shJadChrRzcvEP+W7BSUmfOIOlyZNHLlQv4+O4D+m4uvJrvtJT0ObNGaHGdO3JC/h05VUhJiEBBn3gnOJ3cd1hJT7K0qTTSP/MzOcN948zBY3pRnz9+SpKnS63ElLRV4A0ZObp9r+L+1LPPKEmCbFoNLAZ/9JNkeiaHNOzQTvav3yYrxs9S4kDDqvF6j6/0cnYOTuVS3bJwpTxf+0U9FD01DjfSkXGZNfr8TUmVKTxRc/z9xtlLFHMav4U0gXvcUGKTPkcWqRUa3Gwj7rbg1PzliythCAkOkYx5skuSFMn0t5A68KWVbFhVnqtVMYwQ4y44lQMWorhz+XoVXpgb1iuC1pXzl3Qd3bt9R/2wuVD81ZwhIC0bO0Mqtmqg87V++iK9nCCkWJaYv/0bt6nQm7d0UanQsr5sX7JW1s1YLCnSp1YChGB29cJlObXvsFy9cEnApuY7r6hA7NwQDCCEpw8c1aC5rPlySaIUSeX+3buK0Yk9hyR+ogSSr2xxFUjixg9L4lZPmifrZy6Wam82k5zF8isJ3b1qk/0zkI+SDaoKacu4lEo3rqlEkOwwCZIktq9NiAvCx9kjx/WCQvjFRO/Y3Gn5ZvQaLke27ZU6H7bWMfMdSBz7L16iBHIrdG9CHpOkTKZYuNqbKBHAYv/G7ZIgcULNWsQZg4B/7ugpFUT4txcaVZNZf42UOzdvS7ve/qWmRNAb8+0fUqBCCclROJ8sHjFZ4saPL5nzZFc8bl2/IaQzRSudJX8uqfl2Szm6c58sHztD1zoXLPNx/dJVOX3wmPr8o7Wu9a7rMbFvEP65lbPkzannAeuI75w5fFzOHT6hZy/r7ZkXitrhHvlVD734G33xpq49T+3Yrv0y5ddBkq1Abqn3cRt91FHjfui/nbJywhzdr1nyPa39DQ4O1nPs2M79uqbAg3Xiar+wX9nDO1du0Hdw5pGFDDJ2/ugpjUVhTRWrUUGKVC8bZWSX76EM2TRnqdy/e0/XUJpsmSRegniK1bHdB+T6xSuKF3g6CyOOGney7SCQH9m+R8fDesX6d/X8RTmyfa8qa/j36u2b6R0QFc2Txp2zkbOBPei85+lLVGjcub9Z+5wVKGdSZUqn50P8xInk9vUbKnhy/iHQIqyN/6mP3uPNv/9fOHh2rdyoa477DMKPgIhy8Obla8LZzvshtGWa1pJcz4fPZucNb8fg1Kad3pOFQyboe21rM43eJdZdy/r1NJfcGcv/malKIO4SMplxJ9+8aouzoq+sKe4TZwHbncZ9Ytd+wnnH/gVT5ot9zznDegJrzg4ytCG8oOAp/VIN+33qbfy+/N3mKmOIuy9YPTbPWNry/Ru2yZx+YyRHkXx6+dhakN2FwU7cU6eUtNkyKplo+Fm7cFozyO7EbgOUNJVvWU81e46Ng2hqj8F64BavV0mer1MpDFGDFM/uM0q1OinSp5EmX7+jpN5qFnEvULGEEiWIheNFx3NoCvjGmUPH9HJq/evngnbUnwYu4378SzWnEM8a77QM8w4I29qp84U8uvESJNDc9pB6qxFUObrT73pgoVVgM8Zy0rbeu3tXxv/YRw8KpO0i1craf+9I3Ms2rSWTfx0kEhKiFyuYcvFbY3Um7ggE0/8YLqmzpJemX7/n0Q2FS+Gf7/+UTLmeUuJuaY7dYaVaglBNAQcy5KxUw2oPtEFBQfb5tIg7F+udG7e0z9XaN7NrL61vbJ63XEl4nHhxpHW3z/Vgt5o74o7Wd9GwiXoZNP7y7XDaSDQbk7r1V0EOrWm55k7aei+LwSLurK0DG7er1g3/UkfLCJcG5I8LAU3Mhln/aoadYjXDasYgw5O7D1SBkwuqaPVyYb7OhcABz5qBdFV/q4XES2jT8Npx2HNISeqta9dVQ1y6Sc0wf7eIO5cKQtuZQ8dVqOR7BLVZ698i7gjWzE+RqmX0GceGcMVFhKYNIb7NbzYB0WreiDtWjh3L10u5ZnXCWd4Q9qb2HKICiqu9yb5j7x7bdUAtfwgBzm4ch7fulrn9x+o5xKWI8BtR4p67eCEVrNEeVnrtpTCEFZeuMd/2UvJeqHJpgfimz5lNKrd5KZzZnf7sXfuf5Hq+oFRv3zyMppez8p/ve+vaqfvha5K1QO6wqy9EFGswRyh447eOSuJp66YtlDVTF8gzpYpI1XaeayGgMWYNlmteRwpXKaO/t4h7+Rb15N+/J0u2grm1f45nKs/RR3C/ee2GCkQI0GHWREiIzBvAGLfofNT/uI3uPccG+Z/bf4yev9RtiAgR87ItVUG0cc4SmwCSML5Ubfuy3lmODQ3vgkHj5ODmnRInfjxp8f3/wlheHYk7hHj3yo1S/5M3wlmzUP5wPiNcMf/hLH5eO+vbA95cZTy9JSqIO2thSvdBKhBz7vEfx8a9tXjYZNm3fquuNbTKrog7Cro5/Ubr2YNShnPL2fqJMMua5Xx5udP7KiT40yziDgl+ulgBPdPqf9ImnAKKMxYBg7PY1VyiLOQMRvDjjsXK7dhXznjGibWZ+6nFDx+FUbR5Ju7n9E5YOWG2FChfQtiLzu7EWK/Yf6xN7gfnM9kfTJyfDVjivt4fV5mrgaVxtyZZiTvpIIuQc9t1OshRX/dQqTBV5gx6AaEZdNUgtJjYVAh4z6FoTojItN+HqKaZi6FEg6ouCTWatTl9RwsXNITLkfxP7NJXTh88KkGxY0nZpjaXHFeuEFy2Yzv3UuJc/5O2qmHyp6Ft3bJghUroNd5uGYZMWu+B4Gyas0RdhigyVL19C/uFywW3YNA/kjnf01L7/dZuTYF71myW+QP/keyF8krtD1rbuwhpGPLRT5Ih11P6Ww6/Mi/XVuuCY+OSHPSBLR3kW31t6SA5ZP7p3EstIi99+bZaI9w15py5r/tRGyWN/jQOIrRepUgH6XTR8x4O0dl/jVDNG+PDHSZOvPDmfoS8qT0Hq+bd+V24cEDAmYcGHR6kg5zbb7ReHFhlKEziqqFJnNStn36/aaf3/fLjhbgv/2eG4lq0enkpUa+yy3WGBnLr4lU6P9mefUaqv9XcpS8l2u8Fg8epZpALyrHx7/w9d4nCUun18KTQehZL0rSeg/X99T5+I4y2Wi/AmYvV0oWgwVopVCm8qwBWm81zl+maKlixlLzQuIZLzSgC9Ljve6u2CkKbr+zz9i6vm25LQffuoLCpz2b2Gi6Htu6W2LG5qKtJ4aplXe5v9ibrE826897cPG+ZavoQ9jg7Erk5Y7C2sW8g7ZDQtr3817iP/e4P1WJmK0iBsGYuY3PYnwsGjxcYY9psmZXgOZNegOFMmtp9kFoYW/zwsV07aikAUGjUeKuFPO1Gq8hZMqPXMLVYQkbzlCqieCPMjezYXe7dvistf/rYo3sRwgHfafHjx3Z3lVEde8jlsxdsWr5ncui7LaHAec+gYZ7++1BJmCSRNPnmPY09sdq+dVuUlKNMqfPha3bFQZh3hIgc3blXZvUeoeclGtCESV3fEf6cM47PHtu5T/sYL2FCqfF2C5eWTp5HMcT+xQUGiybCiqWxhhwN+7SrzjdaZO67DDmzuewSwhjzj4saPuZR0dgLpH18Z4D/Odfd7cVpvw2RYzv2yTsD/UsHyTqc2mOQWq2L1ayoWnVXbiwocJaMmKLCKoISQlzzzg807qy5qb8OlJvXbyhRzVfmOZfQYT3BtWXl+FmqgW7S8R1J7KAA84Y3xP3vz7sp8U+cIqnete7cCXev2iiLhk1yOZfzBo6VvWv+UyVghVcauLRusJeXjp6mCkME49JNa9kVOUtJB/nvanl3YNgzcdLP/dSixh2Uq/izymfc+dpTEwWLGeu0ccd3XO8xb4C4+Hu6pAGqcTfEXZS8+ULcWRcsPqRWdw0CNrFrX9X4ter6oFgT7iUsZC7jV3/53KMpFY3chK59Jd1TmaXJ1+/aPwVxP3XgiKR9KrPXg9QiREivRaqF1XJ6Wv+QFZuQEkfdUVyZKK3fQ3CI+Edih1haxHr1pLl2UuucCcDx22jbIRAcNs2+e1CR1iLuPIsvcMPP3nTpr++KuPMbiyg6E17Hb1sXGOZhLnt/m6/EHbN6/U/bejT171q5Qc2cmGQbffGWvSvuiDvriPUELpny5HDZdS7v6X8M0/iHOu+39ijAOL/AIu5g//K37yvxcdUsnLFUvPpzB7fECs3/kI9sBVa4oC1hE/ey0V/31LXW6ucOXoULBCVwR0Pc9Jv37dYUi7jzfi7b4nUru+yvRdxxeWvV5VOP/v9owljHuYoXUuJjNY/Efcsu7dvL337gcTktHDJeMKM77k3VxvcYJOePnVYh1lu8BRYXXKWYm4gSd0gsl727bzE/1BHA0oFrj7sUmLhujfjyV7XwvPH7N3ZBnz028qvukjBJYj3zPDVrzXFe4MpkNTR925eskRdeqhHOmmM9g5A65tvfwwm4EHe0jaw3tIQQb0/NwjR/+RJqzaRhXZzTZ6T6kiPE5XVDwqz3ovnfOPtfFd5w14usBnFCWCP+RK18Xt597cIlmfzLAJ0TzhTWJc069/jfjKXy643ddpG4BO4yvJHb9IyanO8xibgjOCIYJUmVQu9uT4kmOFe5j10Rd6x+y8ZMV4UN1mpvMQJ8k2/brPQv+LxkLOLODwpVKaNWPnft8ulzqgRynkvrDsa62Lr7Fx6DWNU62qWvCuiccRY38ETcuad4rvWvX6p7nadmKQydz1yfAXHxoCHuklrOPOEad9YFBMMKRnS1oPAPxHeeRdq217f2R+YP+kdNTd6IPz9A8h//45/qRtLyp09UCKBZxB2f4oJObjjOfVkz2eb3izYYTa6vbc+a/1RbjvWhpt1tyP2v8XvloKr0emO7P/DZw8eFQz9t9iweC59YwoyzkONI3HEnKlm/qsugFXfEHU3GqI495cq5C+p76Mp3fcuClbJs7HSPRM8TZr4Sd/wB0fy7I798A7em8T/+pcT1te4PKuC5I+42s/1/ugbQ6DgH9+oaCgnRWAc0+rjpWH74vqwDi0RlK5hHNXLuLh6sQjP+GKYXXWsPxIy+9H+nk2oC3/ijk/pu08gWgQYHUyrEzFtjXiGINy5fU8HV0i5ZxB2sX/72Q7cWHou4o1mq0qapx0AoXENm9v5b/VKZP6t5I+5o8fFz9tTQ2PMex73JXEFisOTh/uTOome99/CWXTK7z0i14kSUuHMBIzA7urk59htiMLlbf7l985a89MVb4dxD7M+GhOi8IPRzXlkEGVKDhZG1582ihZCEsJS/XHF5sfWDCpn8nlgRrBAINK4UCVg7Dm/bLY2/ejeMT7dF3H0lAowXQRIXkzd+/1qHh1CCyw3xFk2+eV/9fz01zj6UGViXEKwjq2FJHPPNb3Lrxk2dC3eaVet77DkIFW5IkHzIPs2RuGP9op/uGm4yWJ4g/+37RE1l6phE3C2BGsHRk8JJz9fgYJ1n3BmdNe7jfuitbqacndyj3hoCOEKjO4u/u987Enc0/s7uW46/Iyf++B/+DDeXuKOtnbZAXVXLNLUlVnDXWFOciUd0r71jV0Z5I+7Oe9rtert2XbkT98TbEbDAuHqvIe6GuKsPqLcDjIN+wHvfhXHfYEGN+rqnXDl7Xpp3/kgzkXhrXOy43ECILVObusocOioNPm3nVtNqvfe/BSs0mAyTPT7kvrY1U+drMKLNv8+15tLxXbgm4MsHiUSg8NQIBgu+d18DunAJWvHPLNm9epMKQghEVnMk7q90/VSSp7X5tDs3d8Sd5wi0+W/+cnWHcCZSfH/2XyPVJFrvozbqkuNv85W4E3zc6POwGUicv2WNF7/Vdr2/s//ZHXHHdD9/0DjFkRiEkg2qadAnJC4y0pFaxD1PySLqjuNKMKCTBDThvkIAXJOvPZvSiUVAq9zmt452FwJIEloctDfeiIgFCmT14KYd6vOMew3NIu64tKAVddcs4q7CYIOqHqfcnTXIE3FHkOGyzl44rN+x84e2LlqlZmfHvWm5VmFNw8rmDnPrXfRvyq8DNOQiosQd4eDVnz9zG7yMz+vkX/rLvbv3dA1bsSWugBv9zW8aaNb8+4+8+upCANBks345D1gDU7oPVNcfStu/2PrBHLLHx31vcy1CyHDuA4oSiHWqjOnVOuTYLOJO8PszL4QNMnY1BggDFsBrF69I+z6d9RHiRUZ/01OVJy1//NjrvFy7dEUJHe5jCDGR1cCI8SBktfr5M5/2OX73WHEcXdQs4o4w/lY/z9WmwQNLBgTx7f42i1lkt5hE3Cd06SMkVcB67M6S6Th+i/Q6EneEncEf/qDz8+afNjdObw0f7zGdflOL5at+FHi0iLujq6i7b7GHx7qYyzl9RsmBTdul+tstJKcPQgbuVxB1RwuYN+KO9Qorli+N/cfZ5uyK6MtvXT0TwMR9uO/pIK/mjSh+Mfp3vrrKEAH+ajfPJl9yuvd/59twxB1JEv9WgrPi+LCZ0cARPImbixWsAXE/d/SENOjwptdsMa7IBEU5HwAAIABJREFUgS+TsHj4JNmxbJ266Viafk+/g3QSaZ81/4NsDtbzXMz4uOH6c/HEGUHqJ0CGww0syFgCmXNH3Llc2vf93u1l6Ym4c2lBKiHOzpov+jH66980wKbp1++qhs3f5itx90WLAiaDPvxeA858Ie5cqPgskl0C4oJAmSJdGp0vCDAuN4zb32wyFgYWccdPvFwLWzpOV80i7sRQ4K/tqbki7n9/8YtmroBwudP6Or8T3136V65ZXSlUxeayZhH35+u8qEKMu2YRd180atZl6uzG5Ym44ydNQCl7wVPTYMyRU8IQd2u/Iozgc+6tcWlP7NJHSXVEiTuacU/k0iLu9KXhZ+1dZgSy+umNuKPQIPOLWuPOXZRb129qlg60ubjaYaqHVDoTd95P/AJzjIuic6D1rhW2QG00pM5WG4u44zObPof37FoIEZN/Hah9tEitdTdgDXOVstV5nlBIkFwAy8BrPSKvDD3kCmUDQmHt9x1ipzwsFOtccVQ4WcSds6/NbzargrvG+QyhfFKIO6SRtUmigjRZ3VsiLLyIMyLeyJG4k2Vpwk9/+eQyZ70Ha8qAd79VS+Fb/XwXkCzijn88bq2e5/KejOkUXggjNuX4noOSKU92dWnz1tiruAM7nlPeiHvd/70uWG99adN/G6IZjSKPuO8KzKwy64MNcfeduHuXiN0R9+EdftaLSV0mnPKWe1rQmPUtjbmNuJMOsl2UEXf8KAlKw7ztzTfPsd+k+yNwiwZhJ4UfWkW0cATPcJHxH4LbyJPNJYgLC3537oi7N/9dT8SdPqiwdOWqvPrz52FIBwGVBFaWb1k/XOYfXw4XnvGZuBfNL7XeDR/w7Pgdf4m79VsEIMysBBah6YMEs/5oaGHKNKllS6UWmq7S17FZxN2b+dQi7q6ENudvuSLu7AkaGmZf081ZLmCOgbwWcffmVxw9xP01r/7prog71iGsRPi44uvqrUF4MX3jjhJR4k5MSrPOD2JLnL9pJ+5BQSr8ehKu3BF3+vffvOXqGoSGCKWFdRagYcTC8NSzeZQcQsBdEXc08UM/6aJru03Pr8Ok2bXcxlzFe0DccZdr8eMnXl1cbOdWsMz682+1JFka5h1L18nivyfpfiJlpq+NINeIxM64e7/VD6yvWGF9aVg2+r7ZUd3mEEQ4z+3EPVkSr37rTxxx//YPxaehD6mBwZ+0rxN/7heGuGuQ829DJHPep6XBp56VGfY5DAmRPqHzhEXfV4WLRdxJG+1NSESgdEXcNV5q/xGJnzC+BMVyX2fDeb0RF2MpGDwRd9LrYq3D5dCXZu1nQ9w9oxVkiLvvwam+mLI8adzRLtf+4FVJmMT3bANoYS1SEx3E3dK4l6hfVUgX52vjYsMiQSMjDSkO0SDkKVVUs87gB83Fr/7NoYKLZf6NCuJOP0jJNbf/aE3NRppBGgcYAXNo117p2sFj8K2nsccE4m71jwuWC4eANFKXop3DbQN3iyz5cqlbiWOefG9zGl3EfcQXvyjxxFXGb427Q5B4IBB3XMZI48eFSNYcbw1LC+lhsb7EVOKOVW1231FKcNBYIwhC1Jlr/r8jQbH8fF0Rd7Agt/22f1erO54V34OmcvhnP6umEAHEWdFgadxf+uptt5lTHHG2adwHqH+yXeO+3pbWj0D3iq1sAau+NPKhe3It8uUdjs+QSQhff9KbElDsS8OqMfjD7/WMe/Mvm+uPIe7ukRv3w59y4fgpafh5e58sNGRPmzdgTBjibsUr+RKkbvXkgcbdu/uSY+8jg7iT+pKMLpVav+S1VoLjt+PEj2s/s71p3MmQ5Zy21N0s2KreGo27t/1tiLtED3HHn/fy2fPS8scHwaaeJofgF3zCyYhg5aGODuJuBYmVqFdFitfz7uNu81e9ryQRzTraMVJUoQ2u0qaJEnd3zXJHiCrizncJmuOAI4sI2URIqUbOWPLV+nMRO48hJhF3V/iSog/TOuSJcVIEytcWXcQd/1lcqEhXaWW98NbHWX+NkEObd0rVN5vZBctAIO5Y0ghqI8sR6Qi9lSjnsp3221A9G2IqcacSLlY33O7Qunny99VnR011qXFnTVhBqhSGqfkuAdOxNYYFKwWaPyvewXH9WMSdzCnessHwO8un+/rlq9I+lOhqHvrOvVRj35JMRD5YSxEAsC5EtCKmqz1AJWCsGgg8mvHEQxVi6/cQIIgQNQHYY4a4ez5dLDcNUiCTWtZbWzR0guxcsSEMcSeF6ZCPf1LdFG6PvmjPraxI3E/EnPjaIoO4c0cgFJKIwpdAWhJnBAdz38eyx1l4I+6k5y1S9UGdFk/j404AD6Nx97wKDHGPJuJOUB2BnJXbNAlXjdHVFBHpfXLvYSlao5xkK2DzD4sO4k6aOg4kMjH44mtLoOT2petUosYH1SLGVFlr/NXbHlPuWWbFqCTuBOgSqAt5pTgOFz0kgTzIvhxU7rbPoyLu4EvuX6pnWj7eLvsYIjpufMJ99Zu23hNdxJ1cyNuWrPEpowF949IY3qGrFspxlVXmcXaVQRPK/r57544Gn3sL1lW/7ynzJf5D5HGPalcZK70iuaGpOeGpUSBp+9K1bok71kpyteNWRqYo3OggsuSYJ3e8K4JkEXdIGGTMW4MI8Ru0iW3/sOXGpxDPiC9/UXcTTxl4rHfjXsSew62mchvfXFq89Yu/a1aZTr9pbABCkC+C7uLhE2XHsvWalpK9YYi7Z6RJ40k6T1/ikgiW1noMl6+6yCrzp8ZJeEqh6tgTYsqwdOfwwa3S8XeRQdwtRR2JKEil662RQY7iXmSKyV3CZpH3RtypJWC50Xp6P0LPsA5dVYA2xN0Qd29r0ec87g/jKkP6Nsqip8yYTpp+867LYjxWRzkM8P+l0BLBsFYhlugg7vikcyBxMeKj6SmNIW4nM34fpsEt5LrmgkQDAfF3LqrkahIs8huVxP04pdC7D1ITM5f3hJ/6qLmY7Bf+uI849/9REXcuBEy6VNkj9aGnLDKUmZ7Ze7hPc+E4vugi7lhcyBiC9qbFjx95LLADcSKP+6qJc9TdwjHzSiBo3LFaUeQH4R4BGC2Vu4rHVy9csqd28xYH4mrf2TPmRLGPO64daPPcacStvnFhYxmDnLtzleFZq0AVGYEy5cmpweeQB3y+XWnC7Xncg4J0vzuXanfEhvUFecJlByEDYYPGvHBuc47wHXcFz6x3kfJ3/uBxki1/Li3sFlkNC+yCIeOFdL0URPOW8YsCdFQsBltHom9cZdzPCNiwZhCSNKCSonxuLCwQWAon4abonA6Sv6EwIiAT8u7J0oQyYvofQ9Wi5IuAG9nEHcsdfvrJqNnx3YfhKns7fo+YMoRH4mtwTcM66AtxZ296yxzG/rNSS+cpWViqtvMeoO/L3kqX1ASnypkAzSpjFV7AH5jqgM4Nv2GKEj0McSfwidRqRGQj2ZKSzl3+bWsBO2tKo4O4c5AsGDJOc86TLQT/NHdFmEhhR376REkTq18gvqtWASoytWD2c0eOyTSD2wNCSjIK4jiYCK30iN5IiafgVGsOES7GfkuKt8tK3Ak+IwCwrIdiFb4cCFYubneaCiu9ny9aFH+CU3GfUrerM+fVZYB0kK4aByEkF7Lra5506z3RRdz5nqWVRejzVNmSi40cwggq5BB2zFkcCMQdLMgihWAJVyhao4JqSp0vfeYdgo9LGpWRmeeY6ipjFU8qXLWMlH3ZdXEYiA8aOwLiGZOn4EvNqf5VdyVL+co+J5vnLdfYFWJYXDVIGGSMMy1bwdxS7c3mbkkUQi7nETE4aNYdg6UtjWiKDGmVBLs705gbqyCds18vwtaKf2ZqNwnU86conjU2coaTV59zkbPMXUVs6wwnaJ2KxlSttSwSkUncqRKO8E02K8eiWb6cn9YzMSkdJH2ylAPc9cQGOQdVst/AlRog3M9kg3Im7sSf2AqX3ZByLeqqdtrdGb12ynzZOHuJxE+SSJp3/tCvaruRoXHnPpnV+2+NiSKdboVX6rtNSsF+WzVhtqR/OpvyJCumxHNw6hFJkDixpM6cXotRuVMEsran9xwisePFkWbffugxg5U/68sQd83jHpjpIAmShAzhN9js2w8kYbKkaoK1FllkEHcWG9kKcJlBe0LqMi4c1aYHBalmBxK7e/VmLakeN0E8NS85lqOODuJOP+/dvSvjOvcWKifiG1q8TiXdSPiw03cIM8IOBXToN4Ubnq1kq/jGwUbeYzAjuPWFxjUlScpk6jLDIXHr6nU9JPgt5ISME7QGn7WzB61FJnHn3Zprvu8ou18oAoWvWUzcHRIUDmIMCHuYxG3CTZC9OlxUEXf6g28vGVIQlHABwi2JYjoIguDPOjqx56CmHKTV+d/rPgXnPQrizt6jgA7/Tal71hpEgLVGI1aC3MpoQxG+XOVgDxTizngJeGPe0D7jz12gQklVGLDPyOuP+xONwlsrxs1UV46YStwZy/yBY5U0QrAzPP2UfX9A0iE4G+cslSNbd2vRpVl/jVQXkKptm0qi5MlcVlpcNnqabFm0StcHGWqoyEgAvzvijtm9SPVysnL8bHn6+WeleJ0Xw6wvcEZgWjB4vFy/eFlKN6kZjlSDPdUtSfOIxZS+0k8lwyEhqqE9d+yU+vOfP3pSCR2kz7FZfsz8G/2ATEek4SK1bsYiiR07tlRs3Uiy5stlD/innxS+I4MPmnmSBZCm1TFINjKJO5VZOWd8qePgbqwxjbizHqhiffC/nXqeYn1BOUJmLvYaFuV96/6TpwrllaLVymlWNGfizlgRRAmo5n2lm9QStMjcOXpGBwcLcRTcIcwnZzf1RLAk+tMig7jzPQROq8pu0erlpGDFUpI4RVLbnX0/WCsnk/AAN1NatXbNwlRR9kTcTx86pgHlCK3claUaVdMscpZCAmGcOJKFQydoP3ypseEPRgFM3If5nMf99FXPhUX8ATQmPctGQtOFGwLBPwmSJFJSVDs0vSEkdHSoxr2VlwIJZJUZEJrHvX3fsAUuIK4HN24X/DmpRpgiXWolxKRIxGeOQxUTJ4VRqrzRVLLkzxVGKw9x52Ko72M6SC45irxgdve3nT10XGb99bdcv3hFsSBwBmwg1TevXJfLZ84pUS3ZsKoUqlI2jMsGVSfn9RujGVy4PCBijImKl1yOV85fVEKCyZsNjXmagzFH4XxSpd3L+o2hH/2kgtMbvWy+pq4aAsTgD2xFLpyxdnyeC21sp9+VHOIyU8vHrAyeMDt35IRM6zFYD+YkqVNI3Hjx1C+Z/tMoEjT7rxHqt4hm3FND4072BwhIW6cCTGjYyGjBnFuNTCyrxs/Sgx93CjSBCZImVk0gWljWEfmIeR/FbIg/4BD2taFxX/HPDCnspZresdACTKSDrPuxZ7eAQaEFmF53KMBk9Yd5WTh4nOb753JjvfDfVH2FrLP/yNLxfN3K6kbibAEiRSQXIH68nkrBY9rePHeZCpPeKiMSNItZmDnFhGw1LYw2dYG8M6hrGDhn9Rqu+Yc5M8gM46ltd8jj7rw3OSPOHDwqqyfOVaKOIIZmKySEgkXBWhgGa1HilMllwg9/qk98m9+/8XVq9TlcZf757g/Bx/1lL+kgp/zSXxULDbykg6SqJ252zRwKMEHOudTJtY6lhPSvCCHMJfPKWQexrtq+uZI/zjf+LUGSxDrG3CVtBbYcmy1I9W/9HcHzxeu598sd3bGH5rknqwyxOKsmzFGSmyxtakmUPIkKQ/iko6AAZ6xnnJeu/OURIBcPm6j7GqJF3YTEKZPZLB9XOQ/P61mAhptgWOfKtxB3CuDQIO5Wliu/Ji7UdQfN55pJc1URQXE66w7RfX/2gt3vukrbl8PFSvDM8E+7av9e79nR4+exbIwNzeP+losCTFMciHtjLwXY3H1oXOdecv746QhVynS3Fwky5Wx6e2AXf+HV55lHKlNTYAkliCZeiBNb7zPO+QIVS6oV8/Lp8zKxa18N/m0SGvzr+MH967eqwgFOwLrnLkyYlHvwqiZMuHrhorqmVGnXTPAD97fxjhGfd9Oz0pd0kNyB/MZ5Lln71D2hYjp3L24zSVKntN8n9Pfy2Qt67pZ/pb4q5BzvE1uF3tXyzsCwZ+Lkn/sJxB1rPN/9d/gkDdi29h+WoeuX2H/nNMsb8XzFar0Y4UxvrvBLn3RnoOZxN8SdCYc0cBBAooLv3VPyUD00oAkzJ0SUDUL0tafGhYK5lAXKZeeqccGtn7FIzh89pQSe76FB4kJIkyWjPF+3kpIx58YhcPn0Od08XIKeGocGBzw+oIWqlPH3TNDnOajWTlmg6ZluX7uhmng2LIdN8vRplEQpSXHhBwj5YIyXz1yQO7duScj9YC10BLmEtFtZHiAjG2YsEtJoZXompxIq5mDGH8MkXoJ4UtdDajw0XZBnT1hbA180ZLzsXrVJKrRq4HMVN0+gcdhBBnYtX69zyCFEfvqKr9rKtaOJgihQ2AKi6KmhyeGyiRs/rtRzKGSEJoIATt5Lznnnxvcx1XKworlAArdy5afJkkFJLPPkb9u3dotqdtEcegqARRO+bMx0IYd/2eZ1PX4Gf2TyzNf532suzaUII1sXrJRDW3aqEAshQihB+EieLo0UrVnBbQEciDBB1WQK8pQ9ZOvClaqJxDqEdt9TQ/CZP2CsVjmGAFkNIZOc2pBBx7Zy3Cwhkw/Wp3Q5snh8NxYgTPKe9ibr69LJs3Jy/2G5cemqxEuUQAmCFgEKshHfiT/10e+07v6lX1MMyST1pPPYnF+CEGhZbdg3kA53DazAjGw/uL45NnCnYBiCNvNs1XVAw/hcrYp2tyc02rtWbpC7N2+r0EgRMeeG9g/rKKS7ZZcOHuNUiLXhDCvfor6uOc4x9gsZWugHjbMMpQREjNzbnhpC1Y6la4X9QepV1qjuuXjxlMQT0I+2EsHEuamLU99RihG+z9XaN/drzpwf5mxAWCV9IecHeFA5GQsu2uAiNcq5zEwEfjN7/a13jbeAQd5JXQ/OF8iXc1s6coqcPXJSYwd8zS3v/A4Edkhhoy/e8hsPd3tx+Zjpep80+jLsHvX3A9xNJ/YcUHegOzdsCppMubPbCxOioMLNBAWbuxSurBMqkcMvbt+8qQJn7LhxVYBECC/RoKoq7iLSqFEy+8+Rqmis/YHnFKHe5pLvM89wINK33r5h6ysCd7yECdXSVLRmeZdpMlGG7N+4TV5ywtuRuFMADU4AJ2Ht3oUThNjuK4Qa7pnshfKhC4zUFrDEfV2w78T9TIBq3CN1pZiXxTgEIEGTutqKVzXr/L9Iza8c4wZrOvREIIDWHAUBmmMCL5+UhrA4tftAyZgnh9R6r5XdpepxGD/nEH686XNmtWd5eRz6bfroGgE08uumLVAFljfFxZOIoTNxBwN1vbl+Q62p7AesWygEPCVZeBjs0gWqxt0v4n4lMF1lHmZhmN/GfAQwU5O9BM1InQ9fj/kdNj184hBAe7tm8lw1KePyg4bLU8Pagmkbv1FiGJ6UtnHWv7J68lx1pSlUOWKWxEeFFW4q43/ora56xKWYFrMQQBheNXG2KnbKNfdcvRhLzoSf/lI3nzofvKZWFNPCIjC5Wz85fdDmKoPG/VG0dMkC1FXGEPdHsZzMN6MLAUyEGhtw7KT636aIgOtIdPXVfOfJRYA4m3kDx2pq2udrvagmdHcNt6yJXf6SM4ePS+nGtTT48klouOqN+aanxsq0ckiT+ziMHd9zUrPigulr5dPHYVyB1EdcuYZ36KJuRw06vKnB1O7ake17ZPafI9R91lsaxUDCyJ+xGOLuD1r+PRtkiLt/gJmnYz4CBIvho0fAy951/6kvaM5ivhVhifmjMz0MVAQIRoXcYUYmLoIUmUlSpbAPF8J+6fRZoWgK+dGJc2n4WXv1Vw7URvAo2k3M6+xj6mGUalRdM1I9To182bhWEKvimOXlcRrDk9BXfLw3zFykAZTlmtVVtyZHH3Tiqk4fOKKxR1RCJwsKAdK+VNR9EvBzHKMh7lE344a4Rx225s2PCIHtS9YIOYbxoUOLQhQMWQ8I7jPNIBBjEQgRObR1l2bYIXiSQEMsRBA9AiNx+SLrys3rNzQjFS4XgW5BIjj24Kbtmh2GIPeMubJL7Q9e81goJsbOr+lYjEeAIP8l1BVYvUkDJ8mkhttaohRJNWkC2cQIDMe1jSQLpHp0V+ckxg82ijtoiHvUARy0Lnioz+kgz1xxXewl6rpn3mwQ8B+BYzv3aapEUuglSZlCc/G6ytLj/5vNLwwCUY/A+eOnhEwsBFNjPbpz86Z+NE78+JI0VQrNtlKo0guaEjLQG0I4KSAJXmMPk7XlYWswBDpmZnwPhwAKH7KykRKSbEBYbyH0pIQkOxEpOElVmrtkEbfVjR+uB4Hxa4o1XTpzTl54qeYjUzCkS7YjMNNBGuIeGJvEjMIgYBAwCBgEDAIGAYOAQcCGgCHuklpOG4272Q8GAYOAQcAgYBAwCBgEDAIxHIH0RuNuiHsMX6OmewYBg4BBwCBgEDAIGAQMAiJiiLvRuJuNYBAwCBgEDAIGAYOAQcAg8BggYIi7Ie6PwTI1XTQIGAQMAgYBg4BBwCBgEDDE3RB3swsMAgYBg4BBwCBgEDAIGAQeAwQMcVfiXuAxmCrTRYOAQcAgYBAwCBgEDAIGgScZgfTJtgdqOsghPudxN8T9Sd4CZuwGAYOAQcAgYBAwCBgEHg8EApa4rw32jbgnNhr3x2OlPuJe7l65QU4fOCp5yzwv6XJkecS9MZ83CHhH4Nb1G7Jm0lwtbf5C45ref+DiCSp7rhg7XQsFlWtRP0LviI4fXT59TjbPW6afqtCqoc+fpNT7uqnzhf+mEFKhKmX8LvN+6+p1/TYFbbIXzidPFcrr8/djwoP2dZIgvrzQpFZM6NJj3Yelo6ZKSHCw5CtXXNJlzyJnDx+XHUvX+r02H2sQTOejFAGI+3U5H6XfeBQvD/KHuJ8yrjIRniNKJF88eUbixIurJZQDtS0eOkH2rNooldu+LLlKFA7UYZpxPUYIUPXw0ulzEi9BfEmePk24nl+7cElGft5NK3K+2v2rCI3szq3bMuT97yR2nDjSru8PEXpHdPzo5J6DMvXXAfqptwZ29euT+9ZtkQUDxugY637SVjLkesqv31MNduU/M7SMfIMv35Ykj1nl16vnL8moL7pJwmRJpHWPjn6N3TwcHoEBb30twffvS5U3m0uu4oW0Wun8/qMjtDYNvgYBVwhkMMQ9tZy6XNCsjggigDZh4k+9JU3WTNL4mw8i+JaY/7PFw8bbiPsbEPciMb/DpocBj8Dxnftk+m+DJNMzOaXeJ2+6Ju5f/Gwj7r9GjJApcf/gWxtx7/NjjMX05F6Ie38bORrws1/9pBT8vH4j5eCm7ZK1QB6p9f7rEhQryKd3cP5N7zlQ7ty8JWWa1ZWCL5b2W2Pv04ei8KGr5y/KqC9DiXv3r6PwS0/Gqwe83dFG3Nu1sBH3DRD3URFam08GYmaU/iKQIfk2o3E3xN3fZfPgeUPcI46d+aVB4GEQiA7ifv/uPVk5fobEihVLyjSr9zDdjdLfnj1yXBYN/ketf/4Sdzp28cRp+ee737SPLzSuJYWrlffaX9xrpvcYIGcOHVMXmRrvtvb6m5j4gCHukTsrKLIuHD8tL77eVIn7sR17ZfnYaXLp1NkIrc3I7Z15WyAgYIi7GI37wyxkQ9wfBj3zW4NAxBGIDuIe8d5F/y8vnDgt47//Xdr3889VxuopcSxLRkyS2HHjqAUj7VOZPQ5ix9I1SsgSJUsqdT9uJ8nTpY7+QUfCFw1xjwQQHV8REiJ/d+giNd9vLWmfssVDnTl0VCZ37SPt+0dsbUZyD83rHnMEDHE3xP2hlvATT9xDQsRKXxQU5Jt5/aEANz82CIQi8DDEHfcQqwXKut25fJ0sHTEpwuSIgMJ5/Uepy0zOYgWl2luvuF1r1y5eltEdf5Hge/elbPP6UvDFFx7bdWmIe+RO3fFd+2XBoDHS/McOGn9C27Z4laz4Z7q079clcj9m3vZEIhDAxH2wT+kgE0saOXU5cPO43793T47t2CccJpfPnNPsCbFix5b4iRJKsjQp9YJKm93/LCl712zWLArXLlyWzXOXSOKUyaVojQq6iXh//vIlwm0oyMLJvYfk8JadcuXsBf09Bxu/zVYwj2Qr+IwExYrldiMyluM798uxnfvk8tnzQnCebSwJJEkqxlJA0ufM5nEj0weEjSNbd6t5/NaNmwLdJjALDRt4JEmVItw7Fg8LDU5VH/fCcv3SFTmwcZucOXhUbl65pv3gHXz/6eeelfiJE3rsB+M/sGGrnD1yQm5fv6HjTpg0sWTIlV3HkSBJ4nC/Z+7QCiZLm0qxohEcfHTbHrlw4pT+75KNavh9kOGPeXjLLl0jBDTeuXlb4iWMrzhkzZ9bsj3rfl5YB8HBwYpb3Pjx9NtoPo9u36O4PFu5jAbt+dqC7weraZk5vn7psty6ZsMmcYqkik2u4oXt33H3ToLtDm3eri4MZPxgzlnvqbNmVJeGVJkzuPwp62n3qo2SPF0ayVogt/qp7t+wTY5t3yM3rlzT9yRJmUyyPZtXMYkTN659DiB7R3fslRuXr2pGCbSw6Z/OJnlKFVMsPTXWI7/HlE6Gj7jx4ulaAvscxQpqRhfHtmvFep3rS6fPyrZFq1TTC8405uCZ0s/p/9bg1C9Cg1N/tQWnnt5/RNftlbPn5c7tOxIvfjxJGrqe8JXHJcaxQUz5HnNAlgyrsXeZe/ZvnheK6T8z54wDUkv/4idMIMnSpZacRQsqFp4azx/ZukuO7z6g/SabDfuB/fQMGCZKoP9+6L+dkjR1CnmqUL4wrzt94IgsHDxOXRNKNKjm63IL99z5Yydlyi/95d6dO1KuRQOX5xj7cMHAMbpnOAsqvd403Bw5vpj9dGDjVj372BP37t7V9ZgifRrNQMO6fpRNg1NNOjKtAAAgAElEQVTtPu6eYyHOHjqm56cEBUmOogV0jq6cu6DnqXUugc+hzTt0H1+/fEXQbFj7L3fJIpI0dUqPw2Xf8T7OAD2Pbt223xNZ8uXS/Rc7TuxHCZnHb4/4rKs8/XwhzeTEvuFcWDpysgp3hauWi7H9Nh17fBDIkJysMucenw772NOgtcH+EPfADE69f+++LBo8VoNjuPwJMEO7hkQTcj9Y7t27p3CWb9lA8pUr4VdQFf6gEA1O5ZBgm4xkkW7IQ5s/vgszVVzMqybMlO3/rtbnMEdDEiA59JPD+qln80qlNk0lfuJE4aaZZxYPGyf71v4XfizBwXrR00o3rS3PVnKd0o1vbJy5WDbOXqzftfchRCQ4+L7gzwthqvlua03jxeVkNcfg1HQ5s8n0HgPl+sXLEksvkCCRkBC5f/++vpfsOpjOCQp0bpA/CM/ioeP0T/Y+iCgG9IGLreb7r0mqTOnD/Jzvjfi8q+QoUkCqv9NKbl27rgF5+PXSwO313zr5uEVsj0GO5/UbJRAfhA8uRObHNi/3BCINsaj6ZguXBHzsN90V+4ZfvCMJEieSFf9Ms6c+4/1NOv1PUmdxTZSdO0qAH4ToyLbdoX2Jo0GCjn2BVNf7pJ0Ke+GwDQ6RQ1t2yOKh4zVYULGNHVsFM4QLsGWl4sNcqHLZcAGIlubx6eKFpEKrl2RWr6GKS+zYsUPXQoiuVea6SI0KUqJBdSV4c/uOVKHHei4kJFj3F98kaLvep29qSkbnBr6bZv8r62cs1D5a/WWNBN+7p98CO4IlHcc74rMuKkjQD0tzbu29xMmTyivdvtRP2Yi7LTiVf1s/bYFsnL1IYse24cq6VWzv39fnn6tdSZ6vWyXMOeAuOBWhYew3PXStNvvhE9V071m9yYa3kn/bucAYOXPKv9JQ8pYt7vKMuXPjlsztO0KO797/YN51S4Xo2uI8YX0xnpl/DFGhtdYHr4eBc8uC5bofmVvHfevXZgh9GMGGYELIZoPP39Y0kY4NUjq330jdD/U/fVOSpknl9jOsnzl9/lbCzvnLeWFbjzZsNG1g2eJSumkdiRuqnbVehnKAudZsL16CRlkr4777TVjDb/b9ya9h+6RxDwmRc8dOyszfh8jtGzfk+XpVpVjNF/U7Bzdvl7l9Rkj2Ivml8hvNZHbvYXJy30HbWgiyrQXOEc431l3dj9ppQLWrxpg5Awg2Dn8e2e4JhDnOI0cFC3fR2E49NLsZdw+/ddUQJmb8Plj/BOaFqpR1+Rz31YzfBqmQUuPdVzVo2dfGXVH+lUZ24WLNpDkSFDuWlKhXTa8K0wwCD4uATeNuiPvD4hjjfs/BM3/gaDn83049JCGzabJlUnKHFg3CdmL3Adkwa5Fqrmu+95qgzfC1oV3jd2iOV0+arRe4XpqhBB5tjNU4bDnMIKyps2SUojUrSrocWSVh0iRKsM4dOSH/zV8mJ/bsl2wFntFD2fESYyyYHrkwM+bJoWNBO65juX9fbly6otqsDTMWys2r19TE7fh9+sF38EclM0zSNCmlaI2KikvCpEnl/r27cvXsBdmzZrPsXLZWCVT1t16RLPlz28dgEffn6lTWZxhHgYovSJqsGSVeooRqPTi9/7CsnTpPyCnNJVb97VbhiAp+sasmzFJSwsWH5hANIiSP3+1b95++H9JAsJujn60jcYc4YtaHvNPPdE9lkUQpkikJ8LVB+Lkk0TKi3S1YqbSukXgJbeM5f/SEmnjRGKXNlkkJJCTCsdmJ++dvy5opc3WO0QAzj+Ccu1RRJfTeGngsGDBahUw0as9WKq0Yx00QT25fv6l9ROhj3bEGWK+Wht96N31dNX6mXt6FqpaVbAXzah9iBcWSG1euqkDAGkEjCE4vNK1t15rzDkfijlB59tBxYb4z5s6u88Hv+D7r6N7tO1KxdWM5vHWXnD96UorXryoZc2WXuAkTyO1r11WY2jBjkZw+eES/Va5lw3BaWfq6ZeEKSZIquTxXq5JkyJ1DySDvvnDytGxfvEq14+lzZJNaH76ufaBhsUIIOX/8lI4nZab0UrxuFf1b7Lhx7XnEHYn783WrytrJc6RAxVKSvUgBSZYmlZIonuEbm+b8q++s0KqRCvFW84W4o3XesWSNFKtdSbIVyKNCBvN59dxF2bdus2xZsELJG+vZshRZ77985rxmdLlw/JTu2fzlS6pFJE78eHLnxk0lcOumLZA48eLIc7Ury/wBo10Sd2/ry5+/Q4IXDByt1gOsFy++1sT+c7TLCMvsxfKtGkl+9psbFzlI4qKh49RqRP0HtM0p0qfV9ck5dWrfYcUd0pmtUF6p3OblMAJeTCHuCGC7V23QIOUgCVKrHrggiNAs4p4579P6b2DE2UZazYTJktqsQ6fOyH/zlunaJXXpSx3fD7d/9TwaNEb3U+Z8uWznPOdRooS6Fs4fOyXbl6xWywzKkZrvtQ4jNBEUCtHmnMIi5qohZB/ctE3/xLqt0ra5y+duXL4iYzv11Lug8dcf+GU19GetmWcNAhFBwBB3dZUJPI07l8bsP4dJiozppNGX79oPWedFsn76AuE/kNCIFFjxxcd975pNsnDwP0r60JxBGpwbBBxtGprLItUr6OVg+d7axjJcD3x+70zYrHdB/iFDeUoVlUptXg7zCcz9S/6eqESuzkdtXfaBH6yETC1YJlny5tILwKZRFxU8cKPg22jC637UVsmFc4OAjP+hl2rSXvrqvTBuSJDP8d//oZqY6u+8Go7E8C4Iz8aZi3RO0CzV79DebsmwiDtCARfosV37lMBmypPD772Ppnhmr6Fyau8hyfncs1KlXXOX2lAu3Vm9hsiJPQdV2Grw2VthtFkWcS9Y8QVZO3WuZuMoXr9aOJcLbx1EMzn55z6SLG1qaf7DJy5dpiBAk3/+SyB7aEIzPP0g3zaX/oQf/kAJrVYbXGpcNVxZJvzYS4nTi62b2N08eNYi7pBnCEjT7z5SkuXcti5aKSvGTlMc+DtpUF2t6VP7D8vM3wer2xPr1tECY2n+cLdhLAhM4fZEcLBqfiFGTxd7Vqq82SLMHPnq4846xRoALs4uJtY3N8xcqIWInFNLeiPuCNiMoX6HNyVFBhd1HEKsvbNBySvCjmP79++Jsmv5OnUtINWqK00pa5CgU/4bMutK4+5tffn7d8j0uM6/q2IARQCuYPzv+QPGKPHzRPr4Fnt1zNfd1ZphWTJc9QEBmaBFLBikkiSlpHXuxQTijkJh1/L1smz0FHVX4Zxw1j5bxJ2/Q7Ih5bjQODf23IQfeukcQpgd62Ewt9xXKJMQ4Kq2b+nyPEK4nNtvhLrSpMmWWfeV5Tbz37ylqhTJX6GklG8ZvggXWGOBYj9ev3hJ3Stb/NTB5dJgTbI22S8ICKYZBGISAoa4Byhx3zhrsaydMlc1hsXrVXW75tBUT/21n7pDQMr8bd6IO4e1XmB376r7iCd/Ti6v6T0HKemDsFqmUGssaJlLNXJfARJ/80ld/9JI/pc6vmcfCj7kaE9uXrumbjDuyAs/wIIAscO027LLZ3YNsxL3lRv0Qmr8zYceNTBoENFilnqppgohSsiDQ2TpqEmyc/l6jQUo2dC9Lzoav3n9RqgPLRelRUIt4k6Blzjx4qm7TESLXh3baROGkqZKIfU+be/SrccCEPI25ec+6rterX1LJfpWg7hfu3hFtbeYndGKOvtk+7KmwBaMXZE7x99vnrdUVk+YFUbQxGd4WvcBGm9QsmF1taZ4cpewLmXIMto0q1nEnf9f5uW6dr9x5/4zDwhg+KN7WpMQBdYj72367f9U20rD+jPll35y6eQZnV9HPJ2/hfZ9cre+qrGs3+EtFZ6s5itx53ncqygIY2lJnb+D1Wv6bwMlbvz48srPX9j/7I2482CR6uWlZKOabl3tsErgPoEmHRyshmZ1Utc/dS2zp7A8uWvW+uDv0UHc+c6e1RtV2EfgqvvJm3Lp5FmZP8DmQsP/d5dFBuEbArll/jLJXRIlQlOPbois21m9h6rQ0uCzt9VXnPaoiTuW2VUTZ8nWhSvU5atcywYuY4gs4o52ukrbZpKjqHtFGBaiddPmy1OF8+lZbF/Lu/eraxpnGxl9XLnCWc9i6Z3afYCcO3JcBUHODBrCP24wKFbq/O+NcK5HJ/YcUEHaqsOB9RXh3NUZamnva//vDbVGmmYQiEkIGOIeoMR966IVGrRYqGo5jy4wFtnFj7PZ95/4vTa9EXdL247pEg22p2a5SxzYtF19WK0D0xoLAXiefA3PHT2hGh20to6aFC4eIvr5be0P23gdI+Z4cMEUbvXBIu746VZ89SWP78D8jV+jo+YHDTea+BuXrkr9z9rrReip4SKAEIMbTK33X7Nd5KE+7vxv/KuL1bL5mEak4VOMK0CJhtXtvqqe3mNps5ytGRB3qnfiKtX8x0/d+pZ66+P+9VvUDQJiysXtStPNOzRAcfMOFeqwPNCYKwoR4XqFlcNbYDCC0YjPflIXBr5l+ds6Evem334kqTKHjTGwxgBhxzrA85APd2uS9Tzxx97CusTqZZHuU/sOqbUD4ofQZGWecIeRZRVzzi/uD3HHyuTJFQ5LxKQuf8rtm7fkjV6d7V3xhbijYfWUOhEXsDHfdFeXqdccYjD+HT5BA19xsSlR33NAKcLZ8I9/UHel6CLuaHfn9R+pAjQuPBBUXNMqvNJI/fXdNbTHYIkSABenTHlc+3Nbv8c6hxCNK5djhppHSdw13mQQ8SZ7NIgWIuwqaJ8xWMQdgQPBw1VsjzVWLHfTuvdXy2fLLp/bIbSUHVjrsFB4awjfpO5ECYNFBGWBzSLXRwXqxh3f1284NuIgVo6boed6uqcyy4Qfe2vAKJg7NuaNjEFY3lr9ErGKw976b/5uEHgYBAxxD1Di7suigFismzpP0GhzODf74VNffhbmGW/EHdcVXFh8PZDx7+ZA9uUyd+4sQadrJ89Vt4UWXT6z/xkTrLP22uNAQ1M8OqbJs4h72eb11KTtqRGkt2jIP2FcdjR93FfdJEGSJCpUuCOm1nvxD8YSQlAjWiGaI3Hn35yDV32dPAjJsI+/VxLU6pcvJXGK8IGezu+CHHMpop2y+sMzFnEv26K+4C4T0Ubw3j/f9tRLFx93MoN4E26sb6E5Y34wseNO4pwZxVWfNsxcpGsf//MKoYKYI3EnyNdVkDTvQpOOnzPPQ2g8ZTKCpEBWCFC1CNzulevl3+EThSBY/Jo9ZVLie/j0zuo9THKXKCKV2zazD8dX4g4ebXp3DuPP74wJawF3FNZYuz4Pghu9EXe0xG/07uxWk694Xb8hQz/6Xtd82z9/sH+aAHcyOzX55kPN+OOtEY9BDEh0EXf6Q/+wjjDnNLS7BC57qqwK4Wavs3c1JaCLwGTnse5du1kWDhqrgjprSvf7IwpOJR6EvuC2iFBb9c2WLl1frDFYxB3BtOHnb3tcz1bcBVaL13//Vl9hO48Qym5Lq25fetS2W9/E333KL301e1OTTh+o1YZmCYNYOcjo5NgsZQUKKu67UR1/EQKjIeeO57F1ByGsEVRtmkEgpiEQwMR9kB/pIB+Y/mPaBD1sfyDnmBb1P7fvKNnAH5gLCdMi7im4hUQVcUeLSio0XCjcZRJwHOO5w8fVzzx74fwaze/Ywo3lwiV1N8CFA2LJmPDJdCbuE3/60+5q4MqX2BeMreBUfOcJMvPUcJNBg+RItBAcECDwy0bL7a1BFFaMna4+71xmepGHatwRKMgc4Y3wufsG8w9JdsbJU5/oD5crrhZt//ze/qhF3D1pqL2N1fq7FcyH9peW/umnJNfzhUKDiBNr0KwrgQffbHy00dQhIPrSrHgDR0uTRdx1jH/94Na9wSLuECsIeWo36SXpBy48mOgdiTsubAjLaG2xYHhraKwRZhEQ8Om1mq/E3besJPdk3He/h8tK4o2449pgZbFxNw6sTYPe66SBfu3++tH+GCkI0WBDpDy5Rlg/sCxZ0Unc+TbCAkIDJLFeh/Z6VnpqWDpn9hoiBGviHuhLs/a2I6F9FMSd2B3WLJYXLAFYSRp3+lBdWNw1i7j74g9OoPnQjzpLvAQJpE0vW+axiJxHrMvRX/2igdyvdu9oF46IK5nSrW847BnL8E9/lPiJEqllkLZw8FgNpne0hnHekvFr79r/1O2H2AvTDAIxDYEMybcGZlaZNcGGuHPw/zd3qZzef0hzK98kpzVpEOPE1kAysnakzJxe1kycrZfRyxHUuE/6qbekzppJg/Sc25w/h2smAX9bxtw59JK0GlH+ZCXAzYDc8fjOMxaCR/EdJm1eqswZZc2k2UpImzto3Md3/l34fb0Ob0XYJ/zfYeM1I00lzePumbgfDCXuPGdpSDU4dvgEf2FQ949Xe3ytv+NyH/l5V71MW/uZ9tHxw2A49Zd+SgQbOBBBT53jQhv0ztcaoNf2rx+VhNHUx/38JWny3f80//nDNL6hmXXWbhZcZ2zpRqkLEEsSJU+mvr9WtgnHrEMrxkzV7DelPfilO/dLBZH/dZYESRNL6x7f6J8h7qND81m/6iH9Hr+d9mt/zdnOGvUUZzA9lLjXddC4Lx8zVTPG+NvwEW/i4CMOcSdlHQIxPtfODe3mqNB0kK1+9Zyfm9SE40OJezuHdIIQpKEffGsT2Po8IN0I/P+EpoNs0fWBy4OrMUHcB4cSd9aO1UZ93lUFbfzbnbMVuXqPpmnsN1KyukgH6S+W/jzPOrQE3YZfvuOyxoLj+3avwKIyQQOfKXvvSwOHgW931GyB4Iwlg/N7ZGg6SE/rkffj/jU+NB2k4/z58m1r3SMUI5zw/4vVqaxZpXBLQ9lR68M2eha5atRMsKWDtKWp9dQg7sNCifvrocTdOo9Is+somHo7j8CGPQg21vohlmjctz3lyrnz0qLL53aBEDek2b2GagrIZ0NTQLIH2YtlmtXTjFo03Jwmd/lT78tGHd9/bKvh+jLv5pnHFwFD3NVVJvA07hyGs/4YonmQ8dXj8M2cN5de8qSPs9xA0HZw0EUVcZ/b528l7gVfLCNps3suIe64jYj8t3yHdSy9huqhylgwq1tjgcxYY6HA1Nivu4cj7mQbgVzW++ytCLuXPCxxx9d/0eB/hMvJnyqLECYreNEi7gTIvhpKNiNy9FBEBR9csjK89PX7Pr2CQLXB731Ddm5p17eLHXMl7hcuSZNvP4r0S461SfEjCrEQnEl8AL7OzD+pBS2fW02rOH+ZlHqplhSuXt6n8XDhj+jwk/rjWqQ2uog7frZbFyxXAdBd2jpXg8DlwjGw+nEn7ghJCEFNO3/sU7o9AlTZhzGduO8P1dCjrcV1y5fG2cb+QkhVV6WgIL+IO5pnXJ1QakSUuNNPNP5lmtdXqyJW2klYK8+c03gad9ashyXu9vMoayZ5yYXyxxV+KBBQYlBgDSWGlSqVZ4kv2jznX3WBs2IRsIAe2bJLWv78hZ3knz18TMenAcRv2LKQkcqSOyQtGWu+fOehawL4MvfmGYOAvwgY4g5xvxRYxB3N5aQuvTU/+rOVy2q1Nq1e6SLfMBU30Ugrcf8+Yj7ufEs17g4ZOqyFqGbHNZs0j7VjfmhfF6rjWPAtJ92gmm1djMWmGethI+4/PfBxx3TKIY1W0jGFoK994Dkl7qs3appJrxr3TTZXGdW4v2HzSSbYFH9nrBxoGCPSlLh/0VX9TV/tbtMSR6SpJu/zLmpefq1nJ59cbiDnBGwlSJwwzLfHdgol7p0in7hbY2MN4FJBPMWq8TNUE09ucywoEB0CZ1dPtGWacQ40c4cPfuM216XsUj80m5IS96+66cX+6q82K4erphr37qEa90+9aNx72FxlWHuWj/vGWTb/eoKtSzetG5Ep1N8c3+Wgcf/Yjcb9S1sBpla/+KBx72xzlXH2cR/6YajG3UFbrhr3TrYCTGg2PTXVuL9vc5Vp++cDjTt7FQsLRbpQJnhrFHnauXytjbh7CXT39i5//q7nync21zItNOaiqrHj+5SIdv1TLTEItI6xMu6+S4YUMpk4nl3WPlWrm5cCTFZwMZZIx/nzZZzWusd6Wev9NupmYjVSX3KWkQa3ctvmLjNyKXHvG6pxf9sHjfvHNleZ10OL9EXkPMKCOq7zb1pEjCBXRwscLndz+gzX7DZUtb1945aM+66n1kuo3+Ftu7UQKxPkn+Bw676g1gEuWZzb3s55X7A1zxgEogKBDCmMq0zAEXfr4sBvtPkPHewHlasFRLXCGT0HRhlxXz99vhaJsWlsvPt2ozVH4KAaIdVL7WNJkUya//iZx7Hg3zj1l77hiDsp3XatWCclGtawpQr00jbNXizbFq+UYrUrS4EKpfTphyXumkP4sy6a+92XgDXiESBmBBYSrEmLLOLOu8Z0/EW1S6QY9KXkOin95v41XDLkzi71PnngwhRZxB2fc4LUCLh1lR/fmjIC57CgEMza4PN31N0Hiw7kgkJJ5LWnCJG3hn8rLjmk5SwSuiaii7jv37BFg/+I4/AlmJZiaRTrgYDjQma1x524U9WZoMzi9appMLqnhvYXoZVsJzGduNPXUV9108q2jb/+UJJ4SHNpjdkS5tAQE/xKY43/3eFHJZav/f6dRwEA69S0X/sJrk0RJe7uBFbcD0kwQLYmssY4u8Q9LHGPyHmEMIzrC66e9T99K8y9wH4hNz79JWsTtTWoRQERp6KpoyDF2DbPXSJNv/tYLYZUqsUFE8VIRNLaejt3zN8NApGBgCHuAahxRzOMphuNA6myPLWNFF6ZNj/KiDuVJjk0yRDykguNvGPfODAhVPg3o6Enqv/BWApItbc8a3O2LrSl+3LWuJMdYcZvA9Xf8eXOn7gt4ERfcAmZ8OMfqtV11AQ+LHGHlJIlBgtHzfdeD6PVcjU/J0LzGqOhb/jlu5FO3BGmEKqeLl7Yp8wmS0dOlp3L1kixWmEDQCOLuE/rMUCtInU+fEODUj01SDqawGrtX5EcxQqqlhjXn+B796TRV+9roS5PjQJO4zr3VKEITRt+vbToIu4IKdN7DlCtI3603irLkg5yw4wFWkkSP/5AIe5UGiYzCG4OWKHcpRtkvDuWrNYiQLSYTtxx48Caw7lD6tg8LzzncT0i1KM8Ici+5vtUsLblDcctDPcZ2ivdvvLoTkRcDdVesURGNnFHiYDQfnzPAclZtKAWR3JskUHcLcEFt0A0+94yQ2Fhw9KGlQ0fdUcyjoVuXt8RcnTHHhWc0MCvGDc9XME1xmCzJHaT/OVKSu5SxWRKtz4akFqlnW8uTpFBwsw7DAL+ImCIewASd8sNAJeSZj92cJuqDQ0upJoLA7LTLAKuMgQwUbBIA+c6PSiuYi1ECCsmcUgRpIOUge6yoUBoZvceqllu0JSQ8cPXsZDDd+Yfg+za+hYOrjL0BdcG3FUKVy2vWV1cVWjkuQMbtmoqx5SZ0ql2ydLePixxlxCRtVNsZljIJqZYd8Vw0NhR6AWhh8I2VhGnyNS44+pAgGVw8H2p/nZr1Va7a1g9INYhIcHS4LN3wlT5jCzivmzUZNmxdI1mH3reQ8Ew1gaXKyTf0rjTb+v3uKNQldZdCj4u9eWjp+i3bMVxHlTYjS7iDrEjqJT1WLRmRXm+blW36xEXoek9Bsql02ekxjutlbRaDa3j9B4D1GKC5cS5aXBqDHaVob/sdwIHn36ukObXdjVvaJPn/DVc4iWMr/s7phN3xoVLD649Wgzoo3bug29DbM8uHzNFz9DaH74RxhWHs5UzFmzylS3hcoviikQMEIJQVBB3Poorz/SeA9XiQSwJxdasczwyiPuVM+dlyq99VXFS9a1XJPMzD9x1nAfNGpjWvZ/eE3U/aSfpc4YX9LEQzvlzmFpzqKNAHxHSce1ybrjccLYyJhQa5V5p6BZrhCyUKrSkqVO5rHjsLwkzzxsE/EXAEPcAJO7kw8V3j0MWH1o0dZquwKFxmC1WgppBDmzYolovgvTcEVp3C8siB5hzW/36tct0fTbi11/9Ecu1qO9SAwWRpLw7Zk007WWa1VdTpeNY9MKoWi6cyRjBA7M7hzJuE1z++Cjjs2m1M4eOavVGLjm0xrhHOPueQqQg7YxJMw045Gt/aOIuIrh5EE/A4Q9p5BvOxXcY74qx07RKK9p2CJnlvxmZxB3rBikUuaiwRLz4WlOXVgBbisZ/1GxftkUDnRtH3CKLuHMZEytBZosXmtSWvGWKhxPw8EnFN5xAVIQ6LDiW8IOwQ+VP1hoas4qtm4Rbi2gw102ZK9uXrNZl0fCLdxVjq0UXced7V86eV59m1uPz9apJkWrlw42X+aYAEKlOye8Ncbey+fAOK6aDfPOtun0Vzo3scSDu7HclhDduapzM83WrKDFnjRGwicsaBdSo8Fu4RgXVpD4OxJ21tmDAaD2PKE6FBpfCcI6NTDJYEqg9wb7Hzctyi7OesxUamqi/pXic8zvQhnNeEMDP3kHIiWyNu9UXsvosGjJW9xx9tVzsIoO4cx6RIhUrIPFY7F/WvHPTM3rwWM36QmXqQlXLu3QhQgBAk45wwdnAeYEixlVs1JK/J+h5y3dRAJFpy/FccOyDBrR2+VP/iZgtXG9MMwhENwIBTNwH+p7H/VLg5WrdOHORrJ8xX4KCYilJpOR5vEQJNMiPLB0EjCZPm1rNnphYCfwjrWKuEoXluTpVfF6HaA/JZgCJQGNESjAuXS5gq6HlhGxxKKOBR+OMho1UfJBYyBYXGP6ZZIvBvYdgKKvZxrJA30v/cAFC0OCQxc+XsZAukN9xCJOfngsOAkeFUavx3OoJs5RAc+lgHk2cMpkEB4eoZp8+IODkKl5ENVyO5trIIO70A6Iyt+/fWlWRrC4Q4WTpUqum6fLps6oJ5vLFx7/qmy0k7VNZ7P2PTOLOS5kXXItwgeGCy128iJYix4Xj9o0bSjrwQSbFGoGUpRrVDHfxRRZxpz+4Oq2dMk/u372rlzY+qRHGVeAAAA0FSURBVFocKiRE6w1wuaL5w2cYdyPnNIxYbLjUEeRwl8KMroV9goJUGNv+7ypda7hkoGl39Bfn+9FJ3Pke+cHR/iNgM172KUIURIM1sG3RCs0sgh9/rQ/ahNNGI8gQIEq/Wc+4WCDsFq1pq6j7OBB3+okSAfKJgMJ5gvIA4ZuzitS1nCsvvv6yXD13QV1QILcQx+hq/ganWv3iPONsPbpttyRMllSLfTFPCF8Ek3IekTUpbsL48kLj2vJM6efDDYl3zPpjsJ5pnAmcF6x7hHnOA4oF0b9SjWvpeiLTUFQRd86oZaMna7Vb4o9q/6+tzlNkEHfrPCL4fMfStcqvcxUvrPeJnkc3b8qRrbtl75qNqmmHNJduUieMcsYZvKUjJyk+tIqtG7vEl79ZwhH/Gz/3pt994ta/3RD36Np15jueEMiQYkug5nF/sok7mrxdy9fLumnzlBhAerkQuRghbPkrlJLidasqeYYkLB0xUck71eYgrf40yCiaQTJE0OLGjy9tHMqm829898yhY3pBQ75oaMQ5hCFmCBW4sUC2HFN78ZyOZcV6WT9tvhJ957FQzZDAU7IvQGIg2acOHJacxZ61Z3WxxkNfESDITwwOYMJ/a7GRJInUNQUC5ezGElnEHZcZgkKZFwpTcRna+hCsBJn/TQVQBA4uakftdmQTdzBBkDq2c6/mv2cdWNjev39f5wXSRO5jsq84anstPCOTuLMWjm7frRliHuRwfzA/fJ+iVkVqvCjJ06ZyqT2DEKGlRVCE2CKQQAJ4NyQwR7FnVah0lXM+uok7aw4hA7JyYvcBXYf0kb7yvxFeISiFq1ew++E770v8eBcPGad1DWgIsFaZ9seFuNNvzqhLp8/J4S07tJDa3Vt3VKCFpJMJijOBYGJiYByzNflzTkX02YgSd77HeUXMDmcXc8T+CoodS/c91VczPfO0up6wz9z5dSOwIGAjSLMuWNAIaLwDQYD9SfrCWfjVRyFxZzyMAbdDMIFY448eWcRdz6N793QMqzmPTpzWscaOHUvuh94TaM5faFJHMzR5qz7N+bpw0BitqkrwqWZWc9E0JfJ3PfUvZXDnxELtphniHtFdZH4XmQgY4i5p5GQAatytRUIJ+XOHjwk+hJrTPWVy1eB5CgSLyALjQuFQJ68u5CN5+rQuX8Nz+GyeP3pSn8eHHC0HF5C30uAU7+DgxM3AyulOXnRXfovexgCpObX/kNy4dEWtElwIGZ/J6bEsvLd3+vt37cO+Q1ocivuYi4W5gbBHd8Nsf/aQrfrsras3VKCDTKTNnsWndHaR2V+EPFxnEPAgPpA25hhXCjKr+NLQWpMx6eq5iyqUJUqRTDLmyu5ThU5f3h+pz4SEqNDE2kbwYP8kSZ1S94S7ojeO30fgu3HlilqgIPvO7hSR2tdH+DIE7o0zFmpK2JIv1XqEPfH/07jOnNxzUK6ePa+WRdYjWmusnK7cN5y/wLlpVbu+ff2G+sFjTXK0yPnfq5j7C/Ys++HC8dNqeUGpgltnuuxZVeAxzSDwJCOQ0WjcA5u4P8mL24zdIGAQiLkIIKwc3LBVkmdI61Np+Qnf/66uZtXfbe0yn3jMHanpmUHAIGAQiDwEDHEPcI175C0V8yaDgEHAIBB5COBah4sC2WKadv7Eo3UBbfX0Hv31mRZdP/cpV3/k9dS8ySBgEDAIxBwEDHE3xD3mrEbTE4OAQeCJQQD3jzm9h2raU3JoU6LeVVYr3OKmd++vrhNkgyKexTSDgEHAIPCkImCIuyHuT+raN+M2CBgEHjECZJRZOHC0Brbjr01BMGpKEHh4/85dOXfspOz4d7XGgWTInUOzAUV2fM4jhsB83iBgEDAI+IVAwBL31cED/EgHWdgv0MzDBgGDgEHAIBA5CBB8SJpWUv0RpE12FQIQCbolUJlMLIWqlZditSt7rHocOb0xbzEIGAQMAjEbgQwp/gvMdJCGuMfshWd6ZxAwCBgEHBEg7SGZhK5dvKJ1BEgrSzYhMi2RDcs0g4BBwCBgEBAxxJ3KqRcLP6gsip7eyjblqLPn31zp8J3/3fH/u/uNWXkGAYOAQcAgYBAwCBgEDAKBiYArLmj9mytu6I53go4TL82Q0mjc5STE3TSDgEHAIGAQMAgYBAwCBgGDQAxGIKMh7mnk5MUiMXiKTNcMAgYBg4BBwCBgEDAIGAQMAiIZU242Pu6GuJutYBAwCBgEDAIGAYOAQcAgENMRMMSddJBG4x7T16npn0HAIGAQMAgYBAwCBoEnHgFD3A1xf+I3gQHAIGAQMAgYBAwCBgGDwOOAQAAT9/4+53E/ebHo4zBXpo8GAYOAQcAgYBAwCBgEDAJPMAIZU24KVB93Q9yf4HVthm4QMAgYBAwCBgGDgEEg4BAwxF1dZYzGPeBWthmQQcAgYBAwCBgEDAIGgQBDwBB3Q9wDbEmb4RgEDAIGAYOAQcAgYBAIPASSxYkvknRG4A2M2qerg31zldHRX60jV+7dDkggzKAMAgYBg4BBwCBgEDAIGAQefwQMcbfm0BD3x381mxEYBAwCBgGDgEHAIGAQCGAEApq4r/JD457YuMsE8DI3QzMIGAQMAgYBg4BBwCDw+CMQqP7tzEzQquB+PqWD5OHEktYEqD7+69mMwCBgEDAIGAQMAgYBg0DAImAj7mcDcnx+EXdF4Epd4+cekEvBDMogYBAwCBgEDAIGAYPA442Auskkm/54D8JD7w1xD9ipNQMzCBgEDAIGAYOAQcAg8GQhkDFV4GrbmUm/ibu6y1ww+dyfrG1gRmsQMAgYBAwCBgGDgEEg5iNgiLurOTLuMjF/5ZoeGgQMAgYBg4BBwCBgEHiCEAh0N5kIadz5kdG6P0G7wAzVIGAQMAgYBAwCBgGDwGOAQKBr2yNM3HXujNb9MVjCposGAYOAQcAgYBAwCBgEAh+BJ4G0hxL3vj6ngww37VfqmQwzgb8XzAgNAgYBg4BBwCBgEDAIxFgEbC4y02Js/yKzY0GrgiNO3G0uM8Uisz/mXQYBg4BBwCBgEDAIGAQMAgYBnxHImGpjwOZtdwbhoYg7LwsxWnefF5Z50CBgEDAIGAQMAgYBg4BBIPIQyPQEkXZQe2jibsh75C0+8yaDgEHAIGAQMAgYBAwCBgHfEMBFJugJcZGxEIkU4m7Iu28LzDxlEDAIGAQMAgYBg4BBwCDw8Ag8iaQ90jTuFvzGbebhF6J5g0HAIGAQMAgYBAwCBgGDgHsEnlTSrsR95UMEp7qEVH3e75j1ZhAwCBgEDAIGAYOAQcAgYBCIVASSxYn3xGSQcQVc5BN3e4Gm5yJ1oszLDAIGAYOAQcAgYBAwCBgEnlwEMqba8MRkj3E3y0Erg/tEPI+7h7VDqsjrl0ubPO9P7v4yIzcIGAQMAgYBg4BBwCDw0AjgGpM4+connrQDZJQRd2uWXBP4IBJJ8vnQ/7ae5v+bZhAwCBgEDAIGAYOAQcAgENgIOOqNXfNCQ9jDr4AoJ+7hCbxn/3eLzgf2YjWjMwgYBAwCBgGDgEHAIPBkIeArx8OP3WjYXa+NaCPujgT+2uXS+n9NEOuTtWHNaA0CBgGDgEHAIGAQMAi4QkCDTkUkiXGJ8bhAop24O/YGNxqaReStvxlCbza1QcAgYBAwCBgEDAIGgcBDwCLo1sgg6rTrcjbwBhsFI3qkxN3deCxCHwXjNa80CBgEDAIGAYOAQcAgYBB4RAgYgv5wwMdI4v5wQzK/NggYBAwCBgGDgEHAIGAQMAgEHgJBK4P/ipJ0kIEHlRmRQcAgYBAwCBgEDAIGAYOAQeDRIWCI+6PD3nzZIGAQMAgYBAwCBgGDgEHAIOAzAoa4+wyVedAgYBAwCBgEDAIGAYOAQcAg8OgQMMT90WFvvmwQMAgYBAwCBgGDgEHAIGAQ8BkBQ9x9hso8+P927tgGYiCGgSDUf2Z/Sb62Dt8CFTGZXACBiTawjwABAgQIECBAgEBPYI6fU3v6lgkQIECAAAECBAiEAsI9hHJGgAABAgQIECBAoCkg3Jv6tgkQIECAAAECBAiEAnPuzzvuIZYzAgQIECBAgAABAi0B4d6St0uAAAECBAgQIEBgISDcF1hOCRAgQIAAAQIECLQEhHtL3i4BAgQIECBAgACBhYBwX2A5JUCAAAECBAgQINASEO4tebsECBAgQIAAAQIEFgLCfYHllAABAgQIECBAgEBLYM59PQfZ0rdLgAABAgQIECBAIBQQ7iGUMwIECBAgQIAAAQJNAeHe1LdNgAABAgQIECBAIBQQ7iGUMwIECBAgQIAAAQJNgfl84970t02AAAECBAgQIEAgEhDuEZMjAgQIECBAgAABAl0B4d71t06AAAECBAgQIEAgEpjvPp6DjKgcESBAgAABAgQIEOgJCPeevWUCBAgQIECAAAECsYBwj6kcEiBAgAABAgQIEOgJCPeevWUCBAgQIECAAAECscAf1wRuI9TONC0AAAAASUVORK5CYII="/>
          <p:cNvSpPr>
            <a:spLocks noChangeAspect="1" noChangeArrowheads="1"/>
          </p:cNvSpPr>
          <p:nvPr/>
        </p:nvSpPr>
        <p:spPr bwMode="auto">
          <a:xfrm>
            <a:off x="7672316" y="2080339"/>
            <a:ext cx="2679287" cy="267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Bulle ronde 11"/>
          <p:cNvSpPr/>
          <p:nvPr/>
        </p:nvSpPr>
        <p:spPr>
          <a:xfrm>
            <a:off x="1047022" y="3838337"/>
            <a:ext cx="2947916" cy="1132908"/>
          </a:xfrm>
          <a:prstGeom prst="wedgeEllipse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err="1" smtClean="0">
                <a:solidFill>
                  <a:schemeClr val="tx1"/>
                </a:solidFill>
              </a:rPr>
              <a:t>Speaking</a:t>
            </a:r>
            <a:r>
              <a:rPr lang="fr-FR" sz="3200" b="1" dirty="0" smtClean="0">
                <a:solidFill>
                  <a:schemeClr val="tx1"/>
                </a:solidFill>
              </a:rPr>
              <a:t> styles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19360" y="3075796"/>
            <a:ext cx="4775859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400" b="1" dirty="0" smtClean="0">
                <a:solidFill>
                  <a:schemeClr val="bg1"/>
                </a:solidFill>
                <a:latin typeface="+mj-lt"/>
              </a:rPr>
              <a:t>Communicative Repertoire</a:t>
            </a:r>
            <a:endParaRPr lang="en-US" sz="3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Bulle ronde 8"/>
          <p:cNvSpPr/>
          <p:nvPr/>
        </p:nvSpPr>
        <p:spPr>
          <a:xfrm>
            <a:off x="3904061" y="4720184"/>
            <a:ext cx="3569860" cy="1097361"/>
          </a:xfrm>
          <a:prstGeom prst="wedgeEllipse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+mj-lt"/>
              </a:rPr>
              <a:t>Greetings,</a:t>
            </a:r>
            <a:r>
              <a:rPr lang="fr-FR" sz="3000" b="1" dirty="0">
                <a:latin typeface="+mj-lt"/>
              </a:rPr>
              <a:t> </a:t>
            </a:r>
            <a:r>
              <a:rPr lang="fr-FR" sz="3000" b="1" dirty="0" err="1" smtClean="0">
                <a:latin typeface="+mj-lt"/>
              </a:rPr>
              <a:t>address</a:t>
            </a:r>
            <a:r>
              <a:rPr lang="fr-FR" sz="3000" b="1" dirty="0" smtClean="0">
                <a:latin typeface="+mj-lt"/>
              </a:rPr>
              <a:t> </a:t>
            </a:r>
            <a:r>
              <a:rPr lang="fr-FR" sz="3000" b="1" dirty="0" err="1" smtClean="0">
                <a:latin typeface="+mj-lt"/>
              </a:rPr>
              <a:t>forms</a:t>
            </a:r>
            <a:endParaRPr lang="en-US" sz="3000" b="1" dirty="0" smtClean="0">
              <a:latin typeface="+mj-lt"/>
            </a:endParaRPr>
          </a:p>
        </p:txBody>
      </p:sp>
      <p:sp>
        <p:nvSpPr>
          <p:cNvPr id="10" name="Bulle ronde 9"/>
          <p:cNvSpPr/>
          <p:nvPr/>
        </p:nvSpPr>
        <p:spPr>
          <a:xfrm>
            <a:off x="4472891" y="545071"/>
            <a:ext cx="2947916" cy="1127529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Code switching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11" name="Bulle ronde 10"/>
          <p:cNvSpPr/>
          <p:nvPr/>
        </p:nvSpPr>
        <p:spPr>
          <a:xfrm>
            <a:off x="7496186" y="1108836"/>
            <a:ext cx="3086755" cy="1278514"/>
          </a:xfrm>
          <a:prstGeom prst="wedgeEllipse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000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Lexis,</a:t>
            </a:r>
          </a:p>
          <a:p>
            <a:pPr algn="ctr"/>
            <a:r>
              <a:rPr lang="fr-FR" sz="3000" b="1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phonology</a:t>
            </a:r>
            <a:r>
              <a:rPr lang="fr-FR" sz="3000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,…</a:t>
            </a:r>
            <a:r>
              <a:rPr lang="fr-FR" sz="3000" b="1" dirty="0" err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etc</a:t>
            </a:r>
            <a:endParaRPr lang="fr-FR" sz="3000" b="1" dirty="0" smtClean="0">
              <a:solidFill>
                <a:schemeClr val="bg1">
                  <a:lumMod val="95000"/>
                </a:schemeClr>
              </a:solidFill>
              <a:latin typeface="+mj-lt"/>
            </a:endParaRPr>
          </a:p>
          <a:p>
            <a:pPr algn="ctr"/>
            <a:endParaRPr lang="fr-FR" sz="3000" b="1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4" name="Bulle ronde 13"/>
          <p:cNvSpPr/>
          <p:nvPr/>
        </p:nvSpPr>
        <p:spPr>
          <a:xfrm>
            <a:off x="1244520" y="710019"/>
            <a:ext cx="2947916" cy="1104444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000" b="1" dirty="0" smtClean="0">
                <a:solidFill>
                  <a:schemeClr val="tx1"/>
                </a:solidFill>
              </a:rPr>
              <a:t>Non verbal </a:t>
            </a:r>
            <a:r>
              <a:rPr lang="fr-FR" sz="3000" b="1" dirty="0" err="1" smtClean="0">
                <a:solidFill>
                  <a:schemeClr val="tx1"/>
                </a:solidFill>
              </a:rPr>
              <a:t>features</a:t>
            </a:r>
            <a:endParaRPr lang="fr-FR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98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85622" y="1797681"/>
            <a:ext cx="81638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+mj-lt"/>
              </a:rPr>
              <a:t>So,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+mj-lt"/>
              </a:rPr>
              <a:t>How </a:t>
            </a:r>
            <a:r>
              <a:rPr lang="fr-FR" sz="4000" b="1" dirty="0" err="1" smtClean="0">
                <a:solidFill>
                  <a:schemeClr val="bg1"/>
                </a:solidFill>
                <a:latin typeface="+mj-lt"/>
              </a:rPr>
              <a:t>can</a:t>
            </a:r>
            <a:r>
              <a:rPr lang="fr-FR" sz="4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fr-FR" sz="4000" b="1" dirty="0" err="1" smtClean="0">
                <a:solidFill>
                  <a:schemeClr val="bg1"/>
                </a:solidFill>
                <a:latin typeface="+mj-lt"/>
              </a:rPr>
              <a:t>we</a:t>
            </a:r>
            <a:r>
              <a:rPr lang="fr-FR" sz="4000" b="1" dirty="0" smtClean="0">
                <a:solidFill>
                  <a:schemeClr val="bg1"/>
                </a:solidFill>
                <a:latin typeface="+mj-lt"/>
              </a:rPr>
              <a:t> examine the components of Communicative </a:t>
            </a:r>
            <a:r>
              <a:rPr lang="fr-FR" sz="4000" b="1" dirty="0" err="1" smtClean="0">
                <a:solidFill>
                  <a:schemeClr val="bg1"/>
                </a:solidFill>
                <a:latin typeface="+mj-lt"/>
              </a:rPr>
              <a:t>repertoire</a:t>
            </a:r>
            <a:r>
              <a:rPr lang="fr-FR" sz="4000" b="1" dirty="0" smtClean="0">
                <a:solidFill>
                  <a:schemeClr val="bg1"/>
                </a:solidFill>
                <a:latin typeface="+mj-lt"/>
              </a:rPr>
              <a:t>?</a:t>
            </a:r>
            <a:endParaRPr lang="fr-FR" sz="40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859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1171976" y="1113564"/>
            <a:ext cx="3876542" cy="386366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Speech Situation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653826" y="1889054"/>
            <a:ext cx="2253801" cy="231268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Speech </a:t>
            </a:r>
            <a:r>
              <a:rPr lang="fr-FR" sz="3200" b="1" dirty="0" err="1">
                <a:solidFill>
                  <a:schemeClr val="tx1"/>
                </a:solidFill>
              </a:rPr>
              <a:t>events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512935" y="2174462"/>
            <a:ext cx="1854559" cy="17418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Speech </a:t>
            </a:r>
            <a:r>
              <a:rPr lang="fr-FR" sz="2800" b="1" dirty="0" err="1">
                <a:solidFill>
                  <a:schemeClr val="tx1"/>
                </a:solidFill>
              </a:rPr>
              <a:t>acts</a:t>
            </a:r>
            <a:r>
              <a:rPr lang="fr-FR" sz="2800" b="1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90131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0310" y="1843804"/>
            <a:ext cx="81638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  <a:latin typeface="+mj-lt"/>
              </a:rPr>
              <a:t>Speech situation: </a:t>
            </a:r>
          </a:p>
          <a:p>
            <a:r>
              <a:rPr lang="fr-FR" sz="2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fr-FR" sz="2800" b="1" dirty="0" err="1" smtClean="0">
                <a:solidFill>
                  <a:schemeClr val="bg1"/>
                </a:solidFill>
                <a:latin typeface="+mj-lt"/>
              </a:rPr>
              <a:t>situational</a:t>
            </a:r>
            <a:r>
              <a:rPr lang="fr-FR" sz="2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fr-FR" sz="2800" b="1" dirty="0" err="1" smtClean="0">
                <a:solidFill>
                  <a:schemeClr val="bg1"/>
                </a:solidFill>
                <a:latin typeface="+mj-lt"/>
              </a:rPr>
              <a:t>factors</a:t>
            </a:r>
            <a:r>
              <a:rPr lang="fr-FR" sz="2800" b="1" dirty="0" smtClean="0">
                <a:solidFill>
                  <a:schemeClr val="bg1"/>
                </a:solidFill>
                <a:latin typeface="+mj-lt"/>
              </a:rPr>
              <a:t>:</a:t>
            </a:r>
            <a:endParaRPr lang="fr-FR" sz="28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3903269" y="2762235"/>
            <a:ext cx="1080855" cy="80521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3962443" y="2553903"/>
            <a:ext cx="1149810" cy="329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3822961" y="2799862"/>
            <a:ext cx="117314" cy="130818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981459" y="4108042"/>
            <a:ext cx="2603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err="1" smtClean="0">
                <a:solidFill>
                  <a:schemeClr val="bg1"/>
                </a:solidFill>
                <a:latin typeface="+mj-lt"/>
              </a:rPr>
              <a:t>interlocutors</a:t>
            </a:r>
            <a:endParaRPr lang="fr-FR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40347" y="3228798"/>
            <a:ext cx="1728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err="1" smtClean="0">
                <a:solidFill>
                  <a:schemeClr val="bg1"/>
                </a:solidFill>
                <a:latin typeface="+mj-lt"/>
              </a:rPr>
              <a:t>topic</a:t>
            </a:r>
            <a:endParaRPr lang="fr-FR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08432" y="2274691"/>
            <a:ext cx="3367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err="1" smtClean="0">
                <a:solidFill>
                  <a:schemeClr val="bg1"/>
                </a:solidFill>
                <a:latin typeface="+mj-lt"/>
              </a:rPr>
              <a:t>Physicality</a:t>
            </a:r>
            <a:endParaRPr lang="fr-FR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26488" y="5123834"/>
            <a:ext cx="101296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err="1" smtClean="0">
                <a:solidFill>
                  <a:schemeClr val="bg1"/>
                </a:solidFill>
                <a:latin typeface="+mj-lt"/>
              </a:rPr>
              <a:t>Examples</a:t>
            </a:r>
            <a:r>
              <a:rPr lang="fr-FR" sz="3200" b="1" dirty="0" smtClean="0">
                <a:solidFill>
                  <a:schemeClr val="bg1"/>
                </a:solidFill>
                <a:latin typeface="+mj-lt"/>
              </a:rPr>
              <a:t>: </a:t>
            </a:r>
            <a:r>
              <a:rPr lang="fr-FR" sz="3200" b="1" dirty="0" err="1" smtClean="0">
                <a:solidFill>
                  <a:schemeClr val="bg1"/>
                </a:solidFill>
                <a:latin typeface="+mj-lt"/>
              </a:rPr>
              <a:t>marriage</a:t>
            </a:r>
            <a:r>
              <a:rPr lang="fr-FR" sz="3200" b="1" dirty="0" smtClean="0">
                <a:solidFill>
                  <a:schemeClr val="bg1"/>
                </a:solidFill>
                <a:latin typeface="+mj-lt"/>
              </a:rPr>
              <a:t> party, </a:t>
            </a:r>
            <a:r>
              <a:rPr lang="fr-FR" sz="3200" b="1" dirty="0" err="1" smtClean="0">
                <a:solidFill>
                  <a:schemeClr val="bg1"/>
                </a:solidFill>
                <a:latin typeface="+mj-lt"/>
              </a:rPr>
              <a:t>political</a:t>
            </a:r>
            <a:r>
              <a:rPr lang="fr-FR" sz="3200" b="1" dirty="0" smtClean="0">
                <a:solidFill>
                  <a:schemeClr val="bg1"/>
                </a:solidFill>
                <a:latin typeface="+mj-lt"/>
              </a:rPr>
              <a:t> party, stand up </a:t>
            </a:r>
            <a:r>
              <a:rPr lang="fr-FR" sz="3200" b="1" dirty="0" err="1" smtClean="0">
                <a:solidFill>
                  <a:schemeClr val="bg1"/>
                </a:solidFill>
                <a:latin typeface="+mj-lt"/>
              </a:rPr>
              <a:t>comedy</a:t>
            </a:r>
            <a:r>
              <a:rPr lang="fr-FR" sz="3200" b="1" dirty="0" smtClean="0">
                <a:solidFill>
                  <a:schemeClr val="bg1"/>
                </a:solidFill>
                <a:latin typeface="+mj-lt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64366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445" y="1080795"/>
            <a:ext cx="4746080" cy="354915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254" y="1080795"/>
            <a:ext cx="4443211" cy="354915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067059" y="4891507"/>
            <a:ext cx="2603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err="1" smtClean="0">
                <a:solidFill>
                  <a:schemeClr val="bg1"/>
                </a:solidFill>
                <a:latin typeface="+mj-lt"/>
              </a:rPr>
              <a:t>Naming</a:t>
            </a:r>
            <a:r>
              <a:rPr lang="fr-FR" sz="2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fr-FR" sz="2800" b="1" dirty="0" err="1" smtClean="0">
                <a:solidFill>
                  <a:schemeClr val="bg1"/>
                </a:solidFill>
                <a:latin typeface="+mj-lt"/>
              </a:rPr>
              <a:t>rituals</a:t>
            </a:r>
            <a:endParaRPr lang="fr-FR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14186" y="4891507"/>
            <a:ext cx="2603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  <a:latin typeface="+mj-lt"/>
              </a:rPr>
              <a:t>Church Choir</a:t>
            </a:r>
            <a:endParaRPr lang="fr-FR" sz="28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935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03798" y="986312"/>
            <a:ext cx="949173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chemeClr val="bg1"/>
                </a:solidFill>
                <a:latin typeface="+mj-lt"/>
              </a:rPr>
              <a:t>Speech </a:t>
            </a:r>
            <a:r>
              <a:rPr lang="fr-FR" sz="3200" dirty="0" err="1" smtClean="0">
                <a:solidFill>
                  <a:schemeClr val="bg1"/>
                </a:solidFill>
                <a:latin typeface="+mj-lt"/>
              </a:rPr>
              <a:t>events</a:t>
            </a:r>
            <a:endParaRPr lang="fr-FR" sz="32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fr-FR" sz="32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What is meant by a Speech event? </a:t>
            </a:r>
            <a:endParaRPr lang="fr-FR" sz="3200" dirty="0" smtClean="0">
              <a:solidFill>
                <a:schemeClr val="bg1"/>
              </a:solidFill>
              <a:latin typeface="+mj-lt"/>
            </a:endParaRPr>
          </a:p>
          <a:p>
            <a:pPr lvl="0"/>
            <a:r>
              <a:rPr lang="en-US" sz="3200" u="sng" dirty="0" smtClean="0">
                <a:solidFill>
                  <a:schemeClr val="bg1"/>
                </a:solidFill>
                <a:latin typeface="+mj-lt"/>
              </a:rPr>
              <a:t>examples: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greetings; telling jokes; job interview, </a:t>
            </a:r>
            <a:r>
              <a:rPr lang="en-US" sz="3200" dirty="0" err="1" smtClean="0">
                <a:solidFill>
                  <a:schemeClr val="bg1"/>
                </a:solidFill>
                <a:latin typeface="+mj-lt"/>
              </a:rPr>
              <a:t>Duaa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(invocation)</a:t>
            </a:r>
          </a:p>
          <a:p>
            <a:pPr lvl="0"/>
            <a:r>
              <a:rPr lang="en-US" sz="3200" u="sng" dirty="0" smtClean="0">
                <a:solidFill>
                  <a:schemeClr val="bg1"/>
                </a:solidFill>
                <a:latin typeface="+mj-lt"/>
              </a:rPr>
              <a:t>Characteristics:</a:t>
            </a:r>
          </a:p>
          <a:p>
            <a:pPr lvl="0"/>
            <a:r>
              <a:rPr lang="en-US" sz="3200" dirty="0" smtClean="0">
                <a:solidFill>
                  <a:schemeClr val="bg1"/>
                </a:solidFill>
                <a:latin typeface="+mj-lt"/>
              </a:rPr>
              <a:t>-Same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purpose of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communication</a:t>
            </a:r>
          </a:p>
          <a:p>
            <a:pPr lvl="0"/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-same topic</a:t>
            </a:r>
          </a:p>
          <a:p>
            <a:pPr lvl="0"/>
            <a:r>
              <a:rPr lang="en-US" sz="3200" dirty="0" smtClean="0">
                <a:solidFill>
                  <a:schemeClr val="bg1"/>
                </a:solidFill>
                <a:latin typeface="+mj-lt"/>
              </a:rPr>
              <a:t>-same participants</a:t>
            </a:r>
          </a:p>
          <a:p>
            <a:pPr lvl="0"/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-same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language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(variety)</a:t>
            </a:r>
            <a:endParaRPr lang="fr-FR" sz="3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703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189" y="986312"/>
            <a:ext cx="985233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>
                <a:solidFill>
                  <a:schemeClr val="bg1"/>
                </a:solidFill>
              </a:rPr>
              <a:t>Speech act</a:t>
            </a:r>
            <a:r>
              <a:rPr lang="en-US" sz="3600" dirty="0" smtClean="0">
                <a:solidFill>
                  <a:schemeClr val="bg1"/>
                </a:solidFill>
              </a:rPr>
              <a:t>:</a:t>
            </a:r>
          </a:p>
          <a:p>
            <a:pPr lvl="0" algn="ctr"/>
            <a:endParaRPr lang="en-US" sz="3600" dirty="0" smtClean="0">
              <a:solidFill>
                <a:schemeClr val="bg1"/>
              </a:solidFill>
            </a:endParaRPr>
          </a:p>
          <a:p>
            <a:pPr lvl="0"/>
            <a:r>
              <a:rPr lang="en-US" sz="3600" dirty="0">
                <a:solidFill>
                  <a:schemeClr val="bg1"/>
                </a:solidFill>
              </a:rPr>
              <a:t>A</a:t>
            </a:r>
            <a:r>
              <a:rPr lang="en-US" sz="3600" dirty="0" smtClean="0">
                <a:solidFill>
                  <a:schemeClr val="bg1"/>
                </a:solidFill>
              </a:rPr>
              <a:t>ctions </a:t>
            </a:r>
            <a:r>
              <a:rPr lang="en-US" sz="3600" dirty="0">
                <a:solidFill>
                  <a:schemeClr val="bg1"/>
                </a:solidFill>
              </a:rPr>
              <a:t>performed via utterance (complimenting, apologizing, request, pre </a:t>
            </a:r>
            <a:r>
              <a:rPr lang="en-US" sz="3600" dirty="0" smtClean="0">
                <a:solidFill>
                  <a:schemeClr val="bg1"/>
                </a:solidFill>
              </a:rPr>
              <a:t>request</a:t>
            </a:r>
          </a:p>
          <a:p>
            <a:pPr lvl="0"/>
            <a:r>
              <a:rPr lang="en-US" sz="3600" dirty="0" smtClean="0">
                <a:solidFill>
                  <a:schemeClr val="bg1"/>
                </a:solidFill>
              </a:rPr>
              <a:t>E.g</a:t>
            </a:r>
            <a:r>
              <a:rPr lang="en-US" sz="3600" dirty="0">
                <a:solidFill>
                  <a:schemeClr val="bg1"/>
                </a:solidFill>
              </a:rPr>
              <a:t>., “you are fired</a:t>
            </a:r>
            <a:r>
              <a:rPr lang="en-US" sz="3600" dirty="0" smtClean="0">
                <a:solidFill>
                  <a:schemeClr val="bg1"/>
                </a:solidFill>
              </a:rPr>
              <a:t>”;  dude! “you are looking good”! </a:t>
            </a:r>
          </a:p>
          <a:p>
            <a:pPr lvl="0"/>
            <a:r>
              <a:rPr lang="en-US" sz="3600" dirty="0" smtClean="0">
                <a:solidFill>
                  <a:schemeClr val="bg1"/>
                </a:solidFill>
                <a:latin typeface="+mj-lt"/>
              </a:rPr>
              <a:t>Speech act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</a:rPr>
              <a:t>vs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simple grammatical sentence!</a:t>
            </a:r>
          </a:p>
          <a:p>
            <a:pPr lvl="0"/>
            <a:endParaRPr lang="fr-FR" sz="3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099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5719</TotalTime>
  <Words>333</Words>
  <Application>Microsoft Office PowerPoint</Application>
  <PresentationFormat>Grand écran</PresentationFormat>
  <Paragraphs>81</Paragraphs>
  <Slides>18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Times New Roman</vt:lpstr>
      <vt:lpstr>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Zähringer</dc:creator>
  <cp:lastModifiedBy>pc</cp:lastModifiedBy>
  <cp:revision>356</cp:revision>
  <dcterms:created xsi:type="dcterms:W3CDTF">2017-01-05T13:17:27Z</dcterms:created>
  <dcterms:modified xsi:type="dcterms:W3CDTF">2023-02-21T19:36:26Z</dcterms:modified>
</cp:coreProperties>
</file>