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65" r:id="rId2"/>
    <p:sldId id="266" r:id="rId3"/>
    <p:sldId id="294" r:id="rId4"/>
    <p:sldId id="305" r:id="rId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BC9D0"/>
    <a:srgbClr val="FDD661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5"/>
    <p:restoredTop sz="94618"/>
  </p:normalViewPr>
  <p:slideViewPr>
    <p:cSldViewPr snapToGrid="0" snapToObjects="1">
      <p:cViewPr varScale="1">
        <p:scale>
          <a:sx n="68" d="100"/>
          <a:sy n="68" d="100"/>
        </p:scale>
        <p:origin x="-57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5EB640-C1F0-ED4E-9FB4-9C056DB811DB}" type="datetimeFigureOut">
              <a:rPr kumimoji="1" lang="zh-CN" altLang="en-US" smtClean="0"/>
              <a:pPr/>
              <a:t>2022/12/16</a:t>
            </a:fld>
            <a:endParaRPr kumimoji="1"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D1D1B2-FDEE-AC48-A85E-336B6BB2029A}" type="slidenum">
              <a:rPr kumimoji="1" lang="zh-CN" altLang="en-US" smtClean="0"/>
              <a:pPr/>
              <a:t>‹N°›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18666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zh-CN" altLang="en-US" smtClean="0"/>
              <a:t>单击此处编辑母版副标题样式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6E3D2-1A2C-E848-9FC2-144824FE8696}" type="datetimeFigureOut">
              <a:rPr kumimoji="1" lang="zh-CN" altLang="en-US" smtClean="0"/>
              <a:pPr/>
              <a:t>2022/12/16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F7799-C480-B340-92DD-3DC98B081829}" type="slidenum">
              <a:rPr kumimoji="1" lang="zh-CN" altLang="en-US" smtClean="0"/>
              <a:pPr/>
              <a:t>‹N°›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511658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6E3D2-1A2C-E848-9FC2-144824FE8696}" type="datetimeFigureOut">
              <a:rPr kumimoji="1" lang="zh-CN" altLang="en-US" smtClean="0"/>
              <a:pPr/>
              <a:t>2022/12/16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F7799-C480-B340-92DD-3DC98B081829}" type="slidenum">
              <a:rPr kumimoji="1" lang="zh-CN" altLang="en-US" smtClean="0"/>
              <a:pPr/>
              <a:t>‹N°›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938145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6E3D2-1A2C-E848-9FC2-144824FE8696}" type="datetimeFigureOut">
              <a:rPr kumimoji="1" lang="zh-CN" altLang="en-US" smtClean="0"/>
              <a:pPr/>
              <a:t>2022/12/16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F7799-C480-B340-92DD-3DC98B081829}" type="slidenum">
              <a:rPr kumimoji="1" lang="zh-CN" altLang="en-US" smtClean="0"/>
              <a:pPr/>
              <a:t>‹N°›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385326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6E3D2-1A2C-E848-9FC2-144824FE8696}" type="datetimeFigureOut">
              <a:rPr kumimoji="1" lang="zh-CN" altLang="en-US" smtClean="0"/>
              <a:pPr/>
              <a:t>2022/12/16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F7799-C480-B340-92DD-3DC98B081829}" type="slidenum">
              <a:rPr kumimoji="1" lang="zh-CN" altLang="en-US" smtClean="0"/>
              <a:pPr/>
              <a:t>‹N°›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528171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6E3D2-1A2C-E848-9FC2-144824FE8696}" type="datetimeFigureOut">
              <a:rPr kumimoji="1" lang="zh-CN" altLang="en-US" smtClean="0"/>
              <a:pPr/>
              <a:t>2022/12/16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F7799-C480-B340-92DD-3DC98B081829}" type="slidenum">
              <a:rPr kumimoji="1" lang="zh-CN" altLang="en-US" smtClean="0"/>
              <a:pPr/>
              <a:t>‹N°›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425865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6E3D2-1A2C-E848-9FC2-144824FE8696}" type="datetimeFigureOut">
              <a:rPr kumimoji="1" lang="zh-CN" altLang="en-US" smtClean="0"/>
              <a:pPr/>
              <a:t>2022/12/16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F7799-C480-B340-92DD-3DC98B081829}" type="slidenum">
              <a:rPr kumimoji="1" lang="zh-CN" altLang="en-US" smtClean="0"/>
              <a:pPr/>
              <a:t>‹N°›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752399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6E3D2-1A2C-E848-9FC2-144824FE8696}" type="datetimeFigureOut">
              <a:rPr kumimoji="1" lang="zh-CN" altLang="en-US" smtClean="0"/>
              <a:pPr/>
              <a:t>2022/12/16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F7799-C480-B340-92DD-3DC98B081829}" type="slidenum">
              <a:rPr kumimoji="1" lang="zh-CN" altLang="en-US" smtClean="0"/>
              <a:pPr/>
              <a:t>‹N°›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196800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6E3D2-1A2C-E848-9FC2-144824FE8696}" type="datetimeFigureOut">
              <a:rPr kumimoji="1" lang="zh-CN" altLang="en-US" smtClean="0"/>
              <a:pPr/>
              <a:t>2022/12/16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F7799-C480-B340-92DD-3DC98B081829}" type="slidenum">
              <a:rPr kumimoji="1" lang="zh-CN" altLang="en-US" smtClean="0"/>
              <a:pPr/>
              <a:t>‹N°›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296619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6E3D2-1A2C-E848-9FC2-144824FE8696}" type="datetimeFigureOut">
              <a:rPr kumimoji="1" lang="zh-CN" altLang="en-US" smtClean="0"/>
              <a:pPr/>
              <a:t>2022/12/16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F7799-C480-B340-92DD-3DC98B081829}" type="slidenum">
              <a:rPr kumimoji="1" lang="zh-CN" altLang="en-US" smtClean="0"/>
              <a:pPr/>
              <a:t>‹N°›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767706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6E3D2-1A2C-E848-9FC2-144824FE8696}" type="datetimeFigureOut">
              <a:rPr kumimoji="1" lang="zh-CN" altLang="en-US" smtClean="0"/>
              <a:pPr/>
              <a:t>2022/12/16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F7799-C480-B340-92DD-3DC98B081829}" type="slidenum">
              <a:rPr kumimoji="1" lang="zh-CN" altLang="en-US" smtClean="0"/>
              <a:pPr/>
              <a:t>‹N°›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554893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6E3D2-1A2C-E848-9FC2-144824FE8696}" type="datetimeFigureOut">
              <a:rPr kumimoji="1" lang="zh-CN" altLang="en-US" smtClean="0"/>
              <a:pPr/>
              <a:t>2022/12/16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F7799-C480-B340-92DD-3DC98B081829}" type="slidenum">
              <a:rPr kumimoji="1" lang="zh-CN" altLang="en-US" smtClean="0"/>
              <a:pPr/>
              <a:t>‹N°›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73596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96E3D2-1A2C-E848-9FC2-144824FE8696}" type="datetimeFigureOut">
              <a:rPr kumimoji="1" lang="zh-CN" altLang="en-US" smtClean="0"/>
              <a:pPr/>
              <a:t>2022/12/16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FF7799-C480-B340-92DD-3DC98B081829}" type="slidenum">
              <a:rPr kumimoji="1" lang="zh-CN" altLang="en-US" smtClean="0"/>
              <a:pPr/>
              <a:t>‹N°›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564080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18"/>
          <p:cNvSpPr txBox="1">
            <a:spLocks noChangeArrowheads="1"/>
          </p:cNvSpPr>
          <p:nvPr/>
        </p:nvSpPr>
        <p:spPr bwMode="auto">
          <a:xfrm>
            <a:off x="2521528" y="374073"/>
            <a:ext cx="916062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宋体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algn="r" rtl="1" eaLnBrk="1" hangingPunct="1">
              <a:spcBef>
                <a:spcPct val="0"/>
              </a:spcBef>
              <a:buFontTx/>
              <a:buNone/>
            </a:pPr>
            <a:r>
              <a:rPr kumimoji="1" lang="ar-DZ" altLang="zh-CN" b="1" dirty="0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المحاضرة الأولى </a:t>
            </a:r>
            <a:r>
              <a:rPr kumimoji="1" lang="fr-FR" altLang="zh-CN" b="1" dirty="0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:</a:t>
            </a:r>
            <a:r>
              <a:rPr kumimoji="1" lang="ar-DZ" altLang="zh-CN" b="1" dirty="0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 عموميات حول النقل </a:t>
            </a:r>
            <a:endParaRPr kumimoji="1" lang="zh-CN" altLang="en-US" sz="4800" b="1" dirty="0">
              <a:solidFill>
                <a:schemeClr val="tx2">
                  <a:lumMod val="50000"/>
                </a:schemeClr>
              </a:solidFill>
              <a:latin typeface="Yuanti SC" charset="-122"/>
              <a:ea typeface="Yuanti SC" charset="-122"/>
              <a:cs typeface="Yuanti SC" charset="-122"/>
            </a:endParaRPr>
          </a:p>
        </p:txBody>
      </p:sp>
      <p:sp>
        <p:nvSpPr>
          <p:cNvPr id="7" name="文本框 18"/>
          <p:cNvSpPr txBox="1">
            <a:spLocks noChangeArrowheads="1"/>
          </p:cNvSpPr>
          <p:nvPr/>
        </p:nvSpPr>
        <p:spPr bwMode="auto">
          <a:xfrm>
            <a:off x="595746" y="1111248"/>
            <a:ext cx="10213571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宋体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algn="r" rtl="1">
              <a:spcBef>
                <a:spcPct val="0"/>
              </a:spcBef>
              <a:buNone/>
            </a:pPr>
            <a:r>
              <a:rPr kumimoji="1" lang="ar-DZ" altLang="zh-CN" sz="2400" b="1" dirty="0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مقدمة </a:t>
            </a:r>
            <a:r>
              <a:rPr kumimoji="1" lang="fr-FR" altLang="zh-CN" sz="2400" b="1" dirty="0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:</a:t>
            </a:r>
            <a:r>
              <a:rPr kumimoji="1" lang="ar-DZ" altLang="zh-CN" sz="2400" b="1" dirty="0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 </a:t>
            </a:r>
            <a:r>
              <a:rPr kumimoji="1" lang="ar-DZ" altLang="zh-CN" sz="2000" dirty="0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يعتبر النقل من أهم الوظائف في قطاع الخدمات في العصر الحديث، ذلك أنه يعمل على تكامل النشاط البشري في الزمان والمكان من خلال تبادل المنتجات والخدمات والأنشطة </a:t>
            </a:r>
            <a:r>
              <a:rPr kumimoji="1" lang="ar-DZ" altLang="zh-CN" sz="2000" dirty="0" err="1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التجارية.</a:t>
            </a:r>
            <a:r>
              <a:rPr kumimoji="1" lang="ar-DZ" altLang="zh-CN" sz="2000" dirty="0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 كما يعمل على تجميع الناس والطاقات والمنتجات </a:t>
            </a:r>
            <a:r>
              <a:rPr kumimoji="1" lang="ar-DZ" altLang="zh-CN" sz="2000" dirty="0" err="1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وتوزيعها.</a:t>
            </a:r>
            <a:r>
              <a:rPr kumimoji="1" lang="ar-DZ" altLang="zh-CN" sz="2000" dirty="0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 حيث يمثل قطاع النقل لمختلف فروعه أحد الركائز الاساسية لمنظومة التنمية الشاملة باعتبار دوره الكبير في دفع عجلة النمو الاقتصادي </a:t>
            </a:r>
            <a:r>
              <a:rPr kumimoji="1" lang="ar-DZ" altLang="zh-CN" sz="2000" dirty="0" err="1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والرفاه</a:t>
            </a:r>
            <a:r>
              <a:rPr kumimoji="1" lang="ar-DZ" altLang="zh-CN" sz="2000" dirty="0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 الاجتماعي وتعزيز القدرات التنافسية للبلاد، وتأكيد اشعاعها وتواصلها اقليميا </a:t>
            </a:r>
            <a:r>
              <a:rPr kumimoji="1" lang="ar-DZ" altLang="zh-CN" sz="2000" dirty="0" err="1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ودوليا.</a:t>
            </a:r>
            <a:r>
              <a:rPr kumimoji="1" lang="ar-DZ" altLang="zh-CN" sz="2400" b="1" dirty="0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 </a:t>
            </a:r>
            <a:endParaRPr kumimoji="1" lang="zh-CN" altLang="en-US" sz="4000" b="1" dirty="0">
              <a:solidFill>
                <a:schemeClr val="tx2">
                  <a:lumMod val="50000"/>
                </a:schemeClr>
              </a:solidFill>
              <a:latin typeface="Yuanti SC" charset="-122"/>
              <a:ea typeface="Yuanti SC" charset="-122"/>
              <a:cs typeface="Yuanti SC" charset="-122"/>
            </a:endParaRPr>
          </a:p>
        </p:txBody>
      </p:sp>
      <p:sp>
        <p:nvSpPr>
          <p:cNvPr id="8" name="文本框 18"/>
          <p:cNvSpPr txBox="1">
            <a:spLocks noChangeArrowheads="1"/>
          </p:cNvSpPr>
          <p:nvPr/>
        </p:nvSpPr>
        <p:spPr bwMode="auto">
          <a:xfrm>
            <a:off x="595746" y="2931486"/>
            <a:ext cx="10213571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宋体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marL="457200" indent="-457200" algn="r" rtl="1">
              <a:spcBef>
                <a:spcPct val="0"/>
              </a:spcBef>
              <a:buAutoNum type="arabicPeriod"/>
            </a:pPr>
            <a:r>
              <a:rPr kumimoji="1" lang="ar-DZ" altLang="zh-CN" sz="2400" b="1" dirty="0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تعريف النقل </a:t>
            </a:r>
            <a:r>
              <a:rPr kumimoji="1" lang="fr-FR" altLang="zh-CN" sz="2400" b="1" dirty="0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:</a:t>
            </a:r>
            <a:r>
              <a:rPr kumimoji="1" lang="ar-DZ" altLang="zh-CN" sz="2400" b="1" dirty="0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 </a:t>
            </a:r>
            <a:r>
              <a:rPr kumimoji="1" lang="ar-DZ" altLang="zh-CN" sz="2000" dirty="0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يعبّر النقل عن كل خدمة أو نشاط ينتج عنه منفعة مكانية </a:t>
            </a:r>
            <a:r>
              <a:rPr kumimoji="1" lang="ar-DZ" altLang="zh-CN" sz="2000" dirty="0" err="1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وزمانية.</a:t>
            </a:r>
            <a:endParaRPr kumimoji="1" lang="ar-DZ" altLang="zh-CN" sz="2000" dirty="0" smtClean="0">
              <a:solidFill>
                <a:schemeClr val="tx2">
                  <a:lumMod val="50000"/>
                </a:schemeClr>
              </a:solidFill>
              <a:latin typeface="Yuanti SC" charset="-122"/>
              <a:ea typeface="Yuanti SC" charset="-122"/>
              <a:cs typeface="Yuanti SC" charset="-122"/>
            </a:endParaRPr>
          </a:p>
          <a:p>
            <a:pPr marL="457200" indent="-457200" algn="r" rtl="1">
              <a:spcBef>
                <a:spcPct val="0"/>
              </a:spcBef>
              <a:buAutoNum type="arabicPeriod"/>
            </a:pPr>
            <a:r>
              <a:rPr kumimoji="1" lang="ar-DZ" altLang="zh-CN" sz="2000" dirty="0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”</a:t>
            </a:r>
            <a:r>
              <a:rPr kumimoji="1" lang="ar-DZ" altLang="zh-CN" sz="2000" b="1" dirty="0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يضمن التحول الفيزيائي للأشخاص والسلع في فضاء معين من نقطة الى أخرى بواسطة أشخاص طبيعيين أو </a:t>
            </a:r>
            <a:r>
              <a:rPr kumimoji="1" lang="ar-DZ" altLang="zh-CN" sz="2000" b="1" dirty="0" smtClean="0">
                <a:solidFill>
                  <a:schemeClr val="bg1"/>
                </a:solidFill>
                <a:latin typeface="Yuanti SC" charset="-122"/>
                <a:ea typeface="Yuanti SC" charset="-122"/>
                <a:cs typeface="Yuanti SC" charset="-122"/>
              </a:rPr>
              <a:t>معنويين</a:t>
            </a:r>
            <a:r>
              <a:rPr kumimoji="1" lang="ar-DZ" altLang="zh-CN" sz="2000" b="1" dirty="0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 </a:t>
            </a:r>
            <a:r>
              <a:rPr kumimoji="1" lang="ar-DZ" altLang="zh-CN" sz="2000" b="1" dirty="0" smtClean="0">
                <a:solidFill>
                  <a:schemeClr val="bg1"/>
                </a:solidFill>
                <a:latin typeface="Yuanti SC" charset="-122"/>
                <a:ea typeface="Yuanti SC" charset="-122"/>
                <a:cs typeface="Yuanti SC" charset="-122"/>
              </a:rPr>
              <a:t>و</a:t>
            </a:r>
            <a:r>
              <a:rPr kumimoji="1" lang="ar-DZ" altLang="zh-CN" sz="2000" b="1" dirty="0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باستعمال وسيلة معدّة لهذا الغرض، كما تشرف على إدارته وتنظيمه هيئات وإدارات </a:t>
            </a:r>
            <a:r>
              <a:rPr kumimoji="1" lang="ar-DZ" altLang="zh-CN" sz="2000" b="1" dirty="0" err="1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مختصة</a:t>
            </a:r>
            <a:r>
              <a:rPr kumimoji="1" lang="ar-DZ" altLang="zh-CN" sz="2000" dirty="0" err="1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“.</a:t>
            </a:r>
            <a:endParaRPr kumimoji="1" lang="zh-CN" altLang="en-US" sz="2000" dirty="0">
              <a:solidFill>
                <a:schemeClr val="tx2">
                  <a:lumMod val="50000"/>
                </a:schemeClr>
              </a:solidFill>
              <a:latin typeface="Yuanti SC" charset="-122"/>
              <a:ea typeface="Yuanti SC" charset="-122"/>
              <a:cs typeface="Yuanti SC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7770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176416" y="2720008"/>
            <a:ext cx="39675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ar-DZ" altLang="zh-CN" sz="4800" b="1" dirty="0" smtClean="0">
                <a:solidFill>
                  <a:schemeClr val="bg2">
                    <a:lumMod val="25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أهمية النقل</a:t>
            </a:r>
            <a:endParaRPr kumimoji="1" lang="zh-CN" altLang="en-US" sz="4800" b="1" dirty="0">
              <a:solidFill>
                <a:schemeClr val="bg2">
                  <a:lumMod val="25000"/>
                </a:schemeClr>
              </a:solidFill>
              <a:latin typeface="Yuanti SC" charset="-122"/>
              <a:ea typeface="Yuanti SC" charset="-122"/>
              <a:cs typeface="Yuanti SC" charset="-122"/>
            </a:endParaRPr>
          </a:p>
        </p:txBody>
      </p:sp>
      <p:cxnSp>
        <p:nvCxnSpPr>
          <p:cNvPr id="3" name="直线连接符 2"/>
          <p:cNvCxnSpPr/>
          <p:nvPr/>
        </p:nvCxnSpPr>
        <p:spPr>
          <a:xfrm flipV="1">
            <a:off x="1341730" y="3686529"/>
            <a:ext cx="2850857" cy="20885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文本框 3"/>
          <p:cNvSpPr txBox="1"/>
          <p:nvPr/>
        </p:nvSpPr>
        <p:spPr>
          <a:xfrm>
            <a:off x="1176416" y="3842938"/>
            <a:ext cx="2743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sz="4400" b="1" smtClean="0">
                <a:solidFill>
                  <a:schemeClr val="bg2">
                    <a:lumMod val="25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目录</a:t>
            </a:r>
            <a:endParaRPr kumimoji="1" lang="zh-CN" altLang="en-US" sz="4400" b="1">
              <a:solidFill>
                <a:schemeClr val="bg2">
                  <a:lumMod val="25000"/>
                </a:schemeClr>
              </a:solidFill>
              <a:latin typeface="Yuanti SC" charset="-122"/>
              <a:ea typeface="Yuanti SC" charset="-122"/>
              <a:cs typeface="Yuanti SC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6841439" y="1826430"/>
            <a:ext cx="51162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r" rtl="1">
              <a:buFont typeface="Arial" charset="0"/>
              <a:buChar char="•"/>
            </a:pPr>
            <a:r>
              <a:rPr kumimoji="1" lang="ar-DZ" altLang="zh-CN" sz="2000" dirty="0" smtClean="0">
                <a:solidFill>
                  <a:schemeClr val="bg2">
                    <a:lumMod val="25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اختصار الزمن ومواجهة التوسع </a:t>
            </a:r>
            <a:r>
              <a:rPr kumimoji="1" lang="ar-DZ" altLang="zh-CN" sz="2000" dirty="0" err="1" smtClean="0">
                <a:solidFill>
                  <a:schemeClr val="bg2">
                    <a:lumMod val="25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الجغرافي.</a:t>
            </a:r>
            <a:r>
              <a:rPr kumimoji="1" lang="ar-DZ" altLang="zh-CN" sz="2000" dirty="0" smtClean="0">
                <a:solidFill>
                  <a:schemeClr val="bg2">
                    <a:lumMod val="25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 </a:t>
            </a:r>
            <a:endParaRPr kumimoji="1" lang="zh-CN" altLang="en-US" sz="2000" dirty="0">
              <a:solidFill>
                <a:schemeClr val="bg2">
                  <a:lumMod val="25000"/>
                </a:schemeClr>
              </a:solidFill>
              <a:latin typeface="Yuanti SC" charset="-122"/>
              <a:ea typeface="Yuanti SC" charset="-122"/>
              <a:cs typeface="Yuanti SC" charset="-122"/>
            </a:endParaRPr>
          </a:p>
        </p:txBody>
      </p:sp>
      <p:sp>
        <p:nvSpPr>
          <p:cNvPr id="13" name="椭圆 12"/>
          <p:cNvSpPr/>
          <p:nvPr/>
        </p:nvSpPr>
        <p:spPr>
          <a:xfrm>
            <a:off x="5538547" y="1690469"/>
            <a:ext cx="794935" cy="794935"/>
          </a:xfrm>
          <a:prstGeom prst="ellipse">
            <a:avLst/>
          </a:prstGeom>
          <a:solidFill>
            <a:srgbClr val="4BC9D0"/>
          </a:solidFill>
          <a:ln>
            <a:solidFill>
              <a:srgbClr val="4BC9D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4000" dirty="0" smtClean="0">
                <a:solidFill>
                  <a:schemeClr val="bg2">
                    <a:lumMod val="25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1</a:t>
            </a:r>
            <a:endParaRPr kumimoji="1" lang="zh-CN" altLang="en-US" sz="4000" dirty="0">
              <a:solidFill>
                <a:schemeClr val="bg2">
                  <a:lumMod val="25000"/>
                </a:schemeClr>
              </a:solidFill>
              <a:latin typeface="Yuanti SC" charset="-122"/>
              <a:ea typeface="Yuanti SC" charset="-122"/>
              <a:cs typeface="Yuanti SC" charset="-122"/>
            </a:endParaRPr>
          </a:p>
        </p:txBody>
      </p:sp>
      <p:sp>
        <p:nvSpPr>
          <p:cNvPr id="14" name="椭圆 13"/>
          <p:cNvSpPr/>
          <p:nvPr/>
        </p:nvSpPr>
        <p:spPr>
          <a:xfrm>
            <a:off x="5098205" y="2470142"/>
            <a:ext cx="794935" cy="794935"/>
          </a:xfrm>
          <a:prstGeom prst="ellipse">
            <a:avLst/>
          </a:prstGeom>
          <a:solidFill>
            <a:srgbClr val="4BC9D0"/>
          </a:solidFill>
          <a:ln>
            <a:solidFill>
              <a:srgbClr val="4BC9D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4000" dirty="0" smtClean="0">
                <a:solidFill>
                  <a:schemeClr val="bg2">
                    <a:lumMod val="25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2</a:t>
            </a:r>
            <a:endParaRPr kumimoji="1" lang="zh-CN" altLang="en-US" sz="4000" dirty="0">
              <a:solidFill>
                <a:schemeClr val="bg2">
                  <a:lumMod val="25000"/>
                </a:schemeClr>
              </a:solidFill>
              <a:latin typeface="Yuanti SC" charset="-122"/>
              <a:ea typeface="Yuanti SC" charset="-122"/>
              <a:cs typeface="Yuanti SC" charset="-122"/>
            </a:endParaRPr>
          </a:p>
        </p:txBody>
      </p:sp>
      <p:sp>
        <p:nvSpPr>
          <p:cNvPr id="15" name="椭圆 14"/>
          <p:cNvSpPr/>
          <p:nvPr/>
        </p:nvSpPr>
        <p:spPr>
          <a:xfrm>
            <a:off x="4686882" y="3296254"/>
            <a:ext cx="794935" cy="794935"/>
          </a:xfrm>
          <a:prstGeom prst="ellipse">
            <a:avLst/>
          </a:prstGeom>
          <a:solidFill>
            <a:srgbClr val="4BC9D0"/>
          </a:solidFill>
          <a:ln>
            <a:solidFill>
              <a:srgbClr val="4BC9D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4000" dirty="0" smtClean="0">
                <a:solidFill>
                  <a:schemeClr val="bg2">
                    <a:lumMod val="25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3</a:t>
            </a:r>
            <a:endParaRPr kumimoji="1" lang="zh-CN" altLang="en-US" sz="4000" dirty="0">
              <a:solidFill>
                <a:schemeClr val="bg2">
                  <a:lumMod val="25000"/>
                </a:schemeClr>
              </a:solidFill>
              <a:latin typeface="Yuanti SC" charset="-122"/>
              <a:ea typeface="Yuanti SC" charset="-122"/>
              <a:cs typeface="Yuanti SC" charset="-122"/>
            </a:endParaRPr>
          </a:p>
        </p:txBody>
      </p:sp>
      <p:sp>
        <p:nvSpPr>
          <p:cNvPr id="16" name="椭圆 15"/>
          <p:cNvSpPr/>
          <p:nvPr/>
        </p:nvSpPr>
        <p:spPr>
          <a:xfrm>
            <a:off x="4349046" y="4139528"/>
            <a:ext cx="794935" cy="794935"/>
          </a:xfrm>
          <a:prstGeom prst="ellipse">
            <a:avLst/>
          </a:prstGeom>
          <a:solidFill>
            <a:srgbClr val="4BC9D0"/>
          </a:solidFill>
          <a:ln>
            <a:solidFill>
              <a:srgbClr val="4BC9D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4000" dirty="0" smtClean="0">
                <a:solidFill>
                  <a:schemeClr val="bg2">
                    <a:lumMod val="25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4</a:t>
            </a:r>
            <a:endParaRPr kumimoji="1" lang="zh-CN" altLang="en-US" sz="4000" dirty="0">
              <a:solidFill>
                <a:schemeClr val="bg2">
                  <a:lumMod val="25000"/>
                </a:schemeClr>
              </a:solidFill>
              <a:latin typeface="Yuanti SC" charset="-122"/>
              <a:ea typeface="Yuanti SC" charset="-122"/>
              <a:cs typeface="Yuanti SC" charset="-122"/>
            </a:endParaRPr>
          </a:p>
        </p:txBody>
      </p:sp>
      <p:sp>
        <p:nvSpPr>
          <p:cNvPr id="17" name="文本框 4"/>
          <p:cNvSpPr txBox="1"/>
          <p:nvPr/>
        </p:nvSpPr>
        <p:spPr>
          <a:xfrm>
            <a:off x="6841439" y="609600"/>
            <a:ext cx="51162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r" rtl="1"/>
            <a:r>
              <a:rPr kumimoji="1" lang="ar-DZ" altLang="zh-CN" sz="2800" b="1" dirty="0" smtClean="0">
                <a:latin typeface="Yuanti SC" charset="-122"/>
                <a:ea typeface="Yuanti SC" charset="-122"/>
                <a:cs typeface="Yuanti SC" charset="-122"/>
              </a:rPr>
              <a:t>تبرز أهمية النقل في النقاط</a:t>
            </a:r>
            <a:r>
              <a:rPr kumimoji="1" lang="ar-DZ" altLang="zh-CN" sz="2800" b="1" dirty="0" smtClean="0">
                <a:solidFill>
                  <a:schemeClr val="bg1"/>
                </a:solidFill>
                <a:latin typeface="Yuanti SC" charset="-122"/>
                <a:ea typeface="Yuanti SC" charset="-122"/>
                <a:cs typeface="Yuanti SC" charset="-122"/>
              </a:rPr>
              <a:t> التالية </a:t>
            </a:r>
            <a:r>
              <a:rPr kumimoji="1" lang="fr-FR" altLang="zh-CN" sz="2800" b="1" dirty="0" smtClean="0">
                <a:latin typeface="Yuanti SC" charset="-122"/>
                <a:ea typeface="Yuanti SC" charset="-122"/>
                <a:cs typeface="Yuanti SC" charset="-122"/>
              </a:rPr>
              <a:t>:</a:t>
            </a:r>
            <a:endParaRPr kumimoji="1" lang="zh-CN" altLang="en-US" sz="2800" b="1" dirty="0">
              <a:latin typeface="Yuanti SC" charset="-122"/>
              <a:ea typeface="Yuanti SC" charset="-122"/>
              <a:cs typeface="Yuanti SC" charset="-122"/>
            </a:endParaRPr>
          </a:p>
        </p:txBody>
      </p:sp>
      <p:sp>
        <p:nvSpPr>
          <p:cNvPr id="19" name="椭圆 15"/>
          <p:cNvSpPr/>
          <p:nvPr/>
        </p:nvSpPr>
        <p:spPr>
          <a:xfrm>
            <a:off x="3951578" y="5059153"/>
            <a:ext cx="794935" cy="794935"/>
          </a:xfrm>
          <a:prstGeom prst="ellipse">
            <a:avLst/>
          </a:prstGeom>
          <a:solidFill>
            <a:srgbClr val="4BC9D0"/>
          </a:solidFill>
          <a:ln>
            <a:solidFill>
              <a:srgbClr val="4BC9D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ar-DZ" altLang="zh-CN" sz="4000" dirty="0" smtClean="0">
                <a:solidFill>
                  <a:schemeClr val="bg2">
                    <a:lumMod val="25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5</a:t>
            </a:r>
            <a:endParaRPr kumimoji="1" lang="zh-CN" altLang="en-US" sz="4000" dirty="0">
              <a:solidFill>
                <a:schemeClr val="bg2">
                  <a:lumMod val="25000"/>
                </a:schemeClr>
              </a:solidFill>
              <a:latin typeface="Yuanti SC" charset="-122"/>
              <a:ea typeface="Yuanti SC" charset="-122"/>
              <a:cs typeface="Yuanti SC" charset="-122"/>
            </a:endParaRPr>
          </a:p>
        </p:txBody>
      </p:sp>
      <p:sp>
        <p:nvSpPr>
          <p:cNvPr id="20" name="椭圆 15"/>
          <p:cNvSpPr/>
          <p:nvPr/>
        </p:nvSpPr>
        <p:spPr>
          <a:xfrm>
            <a:off x="3554111" y="5854088"/>
            <a:ext cx="794935" cy="794935"/>
          </a:xfrm>
          <a:prstGeom prst="ellipse">
            <a:avLst/>
          </a:prstGeom>
          <a:solidFill>
            <a:srgbClr val="4BC9D0"/>
          </a:solidFill>
          <a:ln>
            <a:solidFill>
              <a:srgbClr val="4BC9D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4000" dirty="0" smtClean="0">
                <a:solidFill>
                  <a:schemeClr val="bg2">
                    <a:lumMod val="25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6</a:t>
            </a:r>
            <a:endParaRPr kumimoji="1" lang="zh-CN" altLang="en-US" sz="4000" dirty="0">
              <a:solidFill>
                <a:schemeClr val="bg2">
                  <a:lumMod val="25000"/>
                </a:schemeClr>
              </a:solidFill>
              <a:latin typeface="Yuanti SC" charset="-122"/>
              <a:ea typeface="Yuanti SC" charset="-122"/>
              <a:cs typeface="Yuanti SC" charset="-122"/>
            </a:endParaRPr>
          </a:p>
        </p:txBody>
      </p:sp>
      <p:sp>
        <p:nvSpPr>
          <p:cNvPr id="21" name="文本框 4"/>
          <p:cNvSpPr txBox="1"/>
          <p:nvPr/>
        </p:nvSpPr>
        <p:spPr>
          <a:xfrm>
            <a:off x="6841439" y="2720008"/>
            <a:ext cx="51162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r" rtl="1">
              <a:buFont typeface="Arial" charset="0"/>
              <a:buChar char="•"/>
            </a:pPr>
            <a:r>
              <a:rPr kumimoji="1" lang="ar-DZ" altLang="zh-CN" sz="2000" dirty="0" smtClean="0">
                <a:solidFill>
                  <a:schemeClr val="bg2">
                    <a:lumMod val="25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تدعيم علاقات الترابط والتكامل </a:t>
            </a:r>
            <a:r>
              <a:rPr kumimoji="1" lang="ar-DZ" altLang="zh-CN" sz="2000" dirty="0" err="1" smtClean="0">
                <a:solidFill>
                  <a:schemeClr val="bg2">
                    <a:lumMod val="25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الاقتصادي.</a:t>
            </a:r>
            <a:r>
              <a:rPr kumimoji="1" lang="ar-DZ" altLang="zh-CN" sz="2000" dirty="0" smtClean="0">
                <a:solidFill>
                  <a:schemeClr val="bg2">
                    <a:lumMod val="25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 (الصناعات المختلفة داخل القطاع الواحد</a:t>
            </a:r>
            <a:r>
              <a:rPr kumimoji="1" lang="ar-DZ" altLang="zh-CN" sz="2000" dirty="0" err="1" smtClean="0">
                <a:solidFill>
                  <a:schemeClr val="bg2">
                    <a:lumMod val="25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)</a:t>
            </a:r>
            <a:r>
              <a:rPr kumimoji="1" lang="ar-DZ" altLang="zh-CN" sz="2000" dirty="0" smtClean="0">
                <a:solidFill>
                  <a:schemeClr val="bg2">
                    <a:lumMod val="25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 </a:t>
            </a:r>
            <a:endParaRPr kumimoji="1" lang="zh-CN" altLang="en-US" sz="2000" dirty="0">
              <a:solidFill>
                <a:schemeClr val="bg2">
                  <a:lumMod val="25000"/>
                </a:schemeClr>
              </a:solidFill>
              <a:latin typeface="Yuanti SC" charset="-122"/>
              <a:ea typeface="Yuanti SC" charset="-122"/>
              <a:cs typeface="Yuanti SC" charset="-122"/>
            </a:endParaRPr>
          </a:p>
        </p:txBody>
      </p:sp>
      <p:sp>
        <p:nvSpPr>
          <p:cNvPr id="22" name="文本框 4"/>
          <p:cNvSpPr txBox="1"/>
          <p:nvPr/>
        </p:nvSpPr>
        <p:spPr>
          <a:xfrm>
            <a:off x="6841439" y="3551005"/>
            <a:ext cx="51162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r" rtl="1">
              <a:buFont typeface="Arial" charset="0"/>
              <a:buChar char="•"/>
            </a:pPr>
            <a:r>
              <a:rPr kumimoji="1" lang="ar-DZ" altLang="zh-CN" sz="2000" dirty="0" smtClean="0">
                <a:solidFill>
                  <a:schemeClr val="bg2">
                    <a:lumMod val="25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يساهم في تكوين الاتصال الاجتماعي أو بين المجتمعات </a:t>
            </a:r>
            <a:r>
              <a:rPr kumimoji="1" lang="ar-DZ" altLang="zh-CN" sz="2000" dirty="0" err="1" smtClean="0">
                <a:solidFill>
                  <a:schemeClr val="bg2">
                    <a:lumMod val="25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الدولية.</a:t>
            </a:r>
            <a:r>
              <a:rPr kumimoji="1" lang="ar-DZ" altLang="zh-CN" sz="2000" dirty="0" smtClean="0">
                <a:solidFill>
                  <a:schemeClr val="bg2">
                    <a:lumMod val="25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 </a:t>
            </a:r>
            <a:endParaRPr kumimoji="1" lang="zh-CN" altLang="en-US" sz="2000" dirty="0">
              <a:solidFill>
                <a:schemeClr val="bg2">
                  <a:lumMod val="25000"/>
                </a:schemeClr>
              </a:solidFill>
              <a:latin typeface="Yuanti SC" charset="-122"/>
              <a:ea typeface="Yuanti SC" charset="-122"/>
              <a:cs typeface="Yuanti SC" charset="-122"/>
            </a:endParaRPr>
          </a:p>
        </p:txBody>
      </p:sp>
      <p:sp>
        <p:nvSpPr>
          <p:cNvPr id="23" name="文本框 4"/>
          <p:cNvSpPr txBox="1"/>
          <p:nvPr/>
        </p:nvSpPr>
        <p:spPr>
          <a:xfrm>
            <a:off x="6757101" y="4412324"/>
            <a:ext cx="51162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r" rtl="1">
              <a:buFont typeface="Arial" charset="0"/>
              <a:buChar char="•"/>
            </a:pPr>
            <a:r>
              <a:rPr kumimoji="1" lang="ar-DZ" altLang="zh-CN" sz="2000" dirty="0" smtClean="0">
                <a:solidFill>
                  <a:schemeClr val="bg2">
                    <a:lumMod val="25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يعتبر النقل عنصرا محددا لاختيار موقع المؤسسة ووحداتها الانتاجية.</a:t>
            </a:r>
            <a:endParaRPr kumimoji="1" lang="zh-CN" altLang="en-US" sz="2000" dirty="0">
              <a:solidFill>
                <a:schemeClr val="bg2">
                  <a:lumMod val="25000"/>
                </a:schemeClr>
              </a:solidFill>
              <a:latin typeface="Yuanti SC" charset="-122"/>
              <a:ea typeface="Yuanti SC" charset="-122"/>
              <a:cs typeface="Yuanti SC" charset="-122"/>
            </a:endParaRPr>
          </a:p>
        </p:txBody>
      </p:sp>
      <p:sp>
        <p:nvSpPr>
          <p:cNvPr id="24" name="文本框 4"/>
          <p:cNvSpPr txBox="1"/>
          <p:nvPr/>
        </p:nvSpPr>
        <p:spPr>
          <a:xfrm>
            <a:off x="6757101" y="5253923"/>
            <a:ext cx="51162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r" rtl="1">
              <a:buFont typeface="Arial" charset="0"/>
              <a:buChar char="•"/>
            </a:pPr>
            <a:r>
              <a:rPr kumimoji="1" lang="ar-DZ" altLang="zh-CN" sz="2000" dirty="0" smtClean="0">
                <a:solidFill>
                  <a:schemeClr val="bg2">
                    <a:lumMod val="25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يساهم النقل في قرارات تسعير المنتجات، كون تكلفته تؤثر على الأسعار النهائية للمنتجات.</a:t>
            </a:r>
            <a:endParaRPr kumimoji="1" lang="zh-CN" altLang="en-US" sz="2000" dirty="0">
              <a:solidFill>
                <a:schemeClr val="bg2">
                  <a:lumMod val="25000"/>
                </a:schemeClr>
              </a:solidFill>
              <a:latin typeface="Yuanti SC" charset="-122"/>
              <a:ea typeface="Yuanti SC" charset="-122"/>
              <a:cs typeface="Yuanti SC" charset="-122"/>
            </a:endParaRPr>
          </a:p>
        </p:txBody>
      </p:sp>
      <p:sp>
        <p:nvSpPr>
          <p:cNvPr id="25" name="文本框 4"/>
          <p:cNvSpPr txBox="1"/>
          <p:nvPr/>
        </p:nvSpPr>
        <p:spPr>
          <a:xfrm>
            <a:off x="6757101" y="6248913"/>
            <a:ext cx="51162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r" rtl="1">
              <a:buFont typeface="Arial" charset="0"/>
              <a:buChar char="•"/>
            </a:pPr>
            <a:r>
              <a:rPr kumimoji="1" lang="ar-DZ" altLang="zh-CN" sz="2000" dirty="0" smtClean="0">
                <a:solidFill>
                  <a:schemeClr val="bg2">
                    <a:lumMod val="25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يساهم في تحديد أماكن ومنافذ التوزيع.</a:t>
            </a:r>
            <a:endParaRPr kumimoji="1" lang="zh-CN" altLang="en-US" sz="2000" dirty="0">
              <a:solidFill>
                <a:schemeClr val="bg2">
                  <a:lumMod val="25000"/>
                </a:schemeClr>
              </a:solidFill>
              <a:latin typeface="Yuanti SC" charset="-122"/>
              <a:ea typeface="Yuanti SC" charset="-122"/>
              <a:cs typeface="Yuanti SC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42300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 tmFilter="0,0; .5, 1; 1, 1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 tmFilter="0,0; .5, 1; 1, 1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 tmFilter="0,0; .5, 1; 1, 1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 tmFilter="0,0; .5, 1; 1, 1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17" grpId="0"/>
      <p:bldP spid="21" grpId="0"/>
      <p:bldP spid="22" grpId="0"/>
      <p:bldP spid="23" grpId="0"/>
      <p:bldP spid="24" grpId="0"/>
      <p:bldP spid="2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DD661"/>
          </a:solidFill>
          <a:ln>
            <a:solidFill>
              <a:srgbClr val="FDD66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3" name="Freeform 1"/>
          <p:cNvSpPr>
            <a:spLocks/>
          </p:cNvSpPr>
          <p:nvPr/>
        </p:nvSpPr>
        <p:spPr bwMode="auto">
          <a:xfrm>
            <a:off x="10668000" y="3175"/>
            <a:ext cx="1524000" cy="941388"/>
          </a:xfrm>
          <a:custGeom>
            <a:avLst/>
            <a:gdLst>
              <a:gd name="T0" fmla="*/ 135 w 484"/>
              <a:gd name="T1" fmla="*/ 0 h 304"/>
              <a:gd name="T2" fmla="*/ 134 w 484"/>
              <a:gd name="T3" fmla="*/ 14 h 304"/>
              <a:gd name="T4" fmla="*/ 134 w 484"/>
              <a:gd name="T5" fmla="*/ 18 h 304"/>
              <a:gd name="T6" fmla="*/ 0 w 484"/>
              <a:gd name="T7" fmla="*/ 161 h 304"/>
              <a:gd name="T8" fmla="*/ 153 w 484"/>
              <a:gd name="T9" fmla="*/ 304 h 304"/>
              <a:gd name="T10" fmla="*/ 484 w 484"/>
              <a:gd name="T11" fmla="*/ 304 h 304"/>
              <a:gd name="T12" fmla="*/ 484 w 484"/>
              <a:gd name="T13" fmla="*/ 0 h 304"/>
              <a:gd name="T14" fmla="*/ 135 w 484"/>
              <a:gd name="T15" fmla="*/ 0 h 3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84" h="304">
                <a:moveTo>
                  <a:pt x="135" y="0"/>
                </a:moveTo>
                <a:cubicBezTo>
                  <a:pt x="134" y="5"/>
                  <a:pt x="134" y="9"/>
                  <a:pt x="134" y="14"/>
                </a:cubicBezTo>
                <a:cubicBezTo>
                  <a:pt x="134" y="15"/>
                  <a:pt x="134" y="17"/>
                  <a:pt x="134" y="18"/>
                </a:cubicBezTo>
                <a:cubicBezTo>
                  <a:pt x="57" y="34"/>
                  <a:pt x="0" y="92"/>
                  <a:pt x="0" y="161"/>
                </a:cubicBezTo>
                <a:cubicBezTo>
                  <a:pt x="0" y="235"/>
                  <a:pt x="67" y="304"/>
                  <a:pt x="153" y="304"/>
                </a:cubicBezTo>
                <a:cubicBezTo>
                  <a:pt x="484" y="304"/>
                  <a:pt x="484" y="304"/>
                  <a:pt x="484" y="304"/>
                </a:cubicBezTo>
                <a:cubicBezTo>
                  <a:pt x="484" y="0"/>
                  <a:pt x="484" y="0"/>
                  <a:pt x="484" y="0"/>
                </a:cubicBezTo>
                <a:lnTo>
                  <a:pt x="135" y="0"/>
                </a:lnTo>
                <a:close/>
              </a:path>
            </a:pathLst>
          </a:custGeom>
          <a:solidFill>
            <a:srgbClr val="4BC9D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4" name="Freeform 3"/>
          <p:cNvSpPr>
            <a:spLocks/>
          </p:cNvSpPr>
          <p:nvPr/>
        </p:nvSpPr>
        <p:spPr bwMode="auto">
          <a:xfrm>
            <a:off x="4883156" y="213220"/>
            <a:ext cx="704845" cy="472585"/>
          </a:xfrm>
          <a:custGeom>
            <a:avLst/>
            <a:gdLst>
              <a:gd name="T0" fmla="*/ 216 w 271"/>
              <a:gd name="T1" fmla="*/ 68 h 188"/>
              <a:gd name="T2" fmla="*/ 271 w 271"/>
              <a:gd name="T3" fmla="*/ 128 h 188"/>
              <a:gd name="T4" fmla="*/ 213 w 271"/>
              <a:gd name="T5" fmla="*/ 188 h 188"/>
              <a:gd name="T6" fmla="*/ 64 w 271"/>
              <a:gd name="T7" fmla="*/ 188 h 188"/>
              <a:gd name="T8" fmla="*/ 0 w 271"/>
              <a:gd name="T9" fmla="*/ 128 h 188"/>
              <a:gd name="T10" fmla="*/ 56 w 271"/>
              <a:gd name="T11" fmla="*/ 68 h 188"/>
              <a:gd name="T12" fmla="*/ 56 w 271"/>
              <a:gd name="T13" fmla="*/ 66 h 188"/>
              <a:gd name="T14" fmla="*/ 136 w 271"/>
              <a:gd name="T15" fmla="*/ 0 h 188"/>
              <a:gd name="T16" fmla="*/ 216 w 271"/>
              <a:gd name="T17" fmla="*/ 66 h 188"/>
              <a:gd name="T18" fmla="*/ 216 w 271"/>
              <a:gd name="T19" fmla="*/ 68 h 1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71" h="188">
                <a:moveTo>
                  <a:pt x="216" y="68"/>
                </a:moveTo>
                <a:cubicBezTo>
                  <a:pt x="247" y="75"/>
                  <a:pt x="271" y="99"/>
                  <a:pt x="271" y="128"/>
                </a:cubicBezTo>
                <a:cubicBezTo>
                  <a:pt x="271" y="157"/>
                  <a:pt x="247" y="188"/>
                  <a:pt x="213" y="188"/>
                </a:cubicBezTo>
                <a:cubicBezTo>
                  <a:pt x="64" y="188"/>
                  <a:pt x="64" y="188"/>
                  <a:pt x="64" y="188"/>
                </a:cubicBezTo>
                <a:cubicBezTo>
                  <a:pt x="28" y="188"/>
                  <a:pt x="0" y="159"/>
                  <a:pt x="0" y="128"/>
                </a:cubicBezTo>
                <a:cubicBezTo>
                  <a:pt x="0" y="99"/>
                  <a:pt x="24" y="75"/>
                  <a:pt x="56" y="68"/>
                </a:cubicBezTo>
                <a:cubicBezTo>
                  <a:pt x="56" y="68"/>
                  <a:pt x="56" y="67"/>
                  <a:pt x="56" y="66"/>
                </a:cubicBezTo>
                <a:cubicBezTo>
                  <a:pt x="56" y="29"/>
                  <a:pt x="92" y="0"/>
                  <a:pt x="136" y="0"/>
                </a:cubicBezTo>
                <a:cubicBezTo>
                  <a:pt x="180" y="0"/>
                  <a:pt x="216" y="29"/>
                  <a:pt x="216" y="66"/>
                </a:cubicBezTo>
                <a:cubicBezTo>
                  <a:pt x="216" y="67"/>
                  <a:pt x="216" y="68"/>
                  <a:pt x="216" y="68"/>
                </a:cubicBezTo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5" name="Freeform 5"/>
          <p:cNvSpPr>
            <a:spLocks/>
          </p:cNvSpPr>
          <p:nvPr/>
        </p:nvSpPr>
        <p:spPr bwMode="auto">
          <a:xfrm>
            <a:off x="-21417" y="5908676"/>
            <a:ext cx="2663017" cy="949325"/>
          </a:xfrm>
          <a:custGeom>
            <a:avLst/>
            <a:gdLst>
              <a:gd name="T0" fmla="*/ 0 w 733"/>
              <a:gd name="T1" fmla="*/ 307 h 307"/>
              <a:gd name="T2" fmla="*/ 733 w 733"/>
              <a:gd name="T3" fmla="*/ 307 h 307"/>
              <a:gd name="T4" fmla="*/ 587 w 733"/>
              <a:gd name="T5" fmla="*/ 190 h 307"/>
              <a:gd name="T6" fmla="*/ 587 w 733"/>
              <a:gd name="T7" fmla="*/ 185 h 307"/>
              <a:gd name="T8" fmla="*/ 367 w 733"/>
              <a:gd name="T9" fmla="*/ 0 h 307"/>
              <a:gd name="T10" fmla="*/ 147 w 733"/>
              <a:gd name="T11" fmla="*/ 185 h 307"/>
              <a:gd name="T12" fmla="*/ 147 w 733"/>
              <a:gd name="T13" fmla="*/ 190 h 307"/>
              <a:gd name="T14" fmla="*/ 0 w 733"/>
              <a:gd name="T15" fmla="*/ 307 h 3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733" h="307">
                <a:moveTo>
                  <a:pt x="0" y="307"/>
                </a:moveTo>
                <a:cubicBezTo>
                  <a:pt x="733" y="307"/>
                  <a:pt x="733" y="307"/>
                  <a:pt x="733" y="307"/>
                </a:cubicBezTo>
                <a:cubicBezTo>
                  <a:pt x="713" y="249"/>
                  <a:pt x="657" y="204"/>
                  <a:pt x="587" y="190"/>
                </a:cubicBezTo>
                <a:cubicBezTo>
                  <a:pt x="587" y="188"/>
                  <a:pt x="587" y="187"/>
                  <a:pt x="587" y="185"/>
                </a:cubicBezTo>
                <a:cubicBezTo>
                  <a:pt x="587" y="83"/>
                  <a:pt x="488" y="0"/>
                  <a:pt x="367" y="0"/>
                </a:cubicBezTo>
                <a:cubicBezTo>
                  <a:pt x="245" y="0"/>
                  <a:pt x="147" y="83"/>
                  <a:pt x="147" y="185"/>
                </a:cubicBezTo>
                <a:cubicBezTo>
                  <a:pt x="147" y="187"/>
                  <a:pt x="147" y="188"/>
                  <a:pt x="147" y="190"/>
                </a:cubicBezTo>
                <a:cubicBezTo>
                  <a:pt x="77" y="204"/>
                  <a:pt x="21" y="249"/>
                  <a:pt x="0" y="307"/>
                </a:cubicBezTo>
                <a:close/>
              </a:path>
            </a:pathLst>
          </a:custGeom>
          <a:solidFill>
            <a:srgbClr val="4BC9D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6" name="Freeform 6"/>
          <p:cNvSpPr>
            <a:spLocks/>
          </p:cNvSpPr>
          <p:nvPr/>
        </p:nvSpPr>
        <p:spPr bwMode="auto">
          <a:xfrm>
            <a:off x="8229600" y="5088455"/>
            <a:ext cx="3961648" cy="1769548"/>
          </a:xfrm>
          <a:custGeom>
            <a:avLst/>
            <a:gdLst>
              <a:gd name="T0" fmla="*/ 1624 w 1624"/>
              <a:gd name="T1" fmla="*/ 0 h 739"/>
              <a:gd name="T2" fmla="*/ 1238 w 1624"/>
              <a:gd name="T3" fmla="*/ 372 h 739"/>
              <a:gd name="T4" fmla="*/ 1238 w 1624"/>
              <a:gd name="T5" fmla="*/ 381 h 739"/>
              <a:gd name="T6" fmla="*/ 936 w 1624"/>
              <a:gd name="T7" fmla="*/ 638 h 739"/>
              <a:gd name="T8" fmla="*/ 787 w 1624"/>
              <a:gd name="T9" fmla="*/ 556 h 739"/>
              <a:gd name="T10" fmla="*/ 787 w 1624"/>
              <a:gd name="T11" fmla="*/ 550 h 739"/>
              <a:gd name="T12" fmla="*/ 494 w 1624"/>
              <a:gd name="T13" fmla="*/ 304 h 739"/>
              <a:gd name="T14" fmla="*/ 201 w 1624"/>
              <a:gd name="T15" fmla="*/ 550 h 739"/>
              <a:gd name="T16" fmla="*/ 202 w 1624"/>
              <a:gd name="T17" fmla="*/ 556 h 739"/>
              <a:gd name="T18" fmla="*/ 0 w 1624"/>
              <a:gd name="T19" fmla="*/ 739 h 739"/>
              <a:gd name="T20" fmla="*/ 1624 w 1624"/>
              <a:gd name="T21" fmla="*/ 739 h 739"/>
              <a:gd name="T22" fmla="*/ 1624 w 1624"/>
              <a:gd name="T23" fmla="*/ 0 h 7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624" h="739">
                <a:moveTo>
                  <a:pt x="1624" y="0"/>
                </a:moveTo>
                <a:cubicBezTo>
                  <a:pt x="1406" y="25"/>
                  <a:pt x="1238" y="182"/>
                  <a:pt x="1238" y="372"/>
                </a:cubicBezTo>
                <a:cubicBezTo>
                  <a:pt x="1238" y="375"/>
                  <a:pt x="1238" y="378"/>
                  <a:pt x="1238" y="381"/>
                </a:cubicBezTo>
                <a:cubicBezTo>
                  <a:pt x="1089" y="412"/>
                  <a:pt x="971" y="512"/>
                  <a:pt x="936" y="638"/>
                </a:cubicBezTo>
                <a:cubicBezTo>
                  <a:pt x="899" y="598"/>
                  <a:pt x="847" y="568"/>
                  <a:pt x="787" y="556"/>
                </a:cubicBezTo>
                <a:cubicBezTo>
                  <a:pt x="787" y="554"/>
                  <a:pt x="787" y="552"/>
                  <a:pt x="787" y="550"/>
                </a:cubicBezTo>
                <a:cubicBezTo>
                  <a:pt x="787" y="414"/>
                  <a:pt x="656" y="304"/>
                  <a:pt x="494" y="304"/>
                </a:cubicBezTo>
                <a:cubicBezTo>
                  <a:pt x="333" y="304"/>
                  <a:pt x="201" y="414"/>
                  <a:pt x="201" y="550"/>
                </a:cubicBezTo>
                <a:cubicBezTo>
                  <a:pt x="201" y="552"/>
                  <a:pt x="202" y="554"/>
                  <a:pt x="202" y="556"/>
                </a:cubicBezTo>
                <a:cubicBezTo>
                  <a:pt x="98" y="577"/>
                  <a:pt x="17" y="650"/>
                  <a:pt x="0" y="739"/>
                </a:cubicBezTo>
                <a:cubicBezTo>
                  <a:pt x="1624" y="739"/>
                  <a:pt x="1624" y="739"/>
                  <a:pt x="1624" y="739"/>
                </a:cubicBezTo>
                <a:lnTo>
                  <a:pt x="1624" y="0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7" name="Freeform 8"/>
          <p:cNvSpPr>
            <a:spLocks/>
          </p:cNvSpPr>
          <p:nvPr/>
        </p:nvSpPr>
        <p:spPr bwMode="auto">
          <a:xfrm>
            <a:off x="4483104" y="5089525"/>
            <a:ext cx="1003296" cy="676275"/>
          </a:xfrm>
          <a:custGeom>
            <a:avLst/>
            <a:gdLst>
              <a:gd name="T0" fmla="*/ 216 w 271"/>
              <a:gd name="T1" fmla="*/ 68 h 188"/>
              <a:gd name="T2" fmla="*/ 271 w 271"/>
              <a:gd name="T3" fmla="*/ 128 h 188"/>
              <a:gd name="T4" fmla="*/ 213 w 271"/>
              <a:gd name="T5" fmla="*/ 188 h 188"/>
              <a:gd name="T6" fmla="*/ 64 w 271"/>
              <a:gd name="T7" fmla="*/ 188 h 188"/>
              <a:gd name="T8" fmla="*/ 0 w 271"/>
              <a:gd name="T9" fmla="*/ 128 h 188"/>
              <a:gd name="T10" fmla="*/ 56 w 271"/>
              <a:gd name="T11" fmla="*/ 68 h 188"/>
              <a:gd name="T12" fmla="*/ 56 w 271"/>
              <a:gd name="T13" fmla="*/ 66 h 188"/>
              <a:gd name="T14" fmla="*/ 136 w 271"/>
              <a:gd name="T15" fmla="*/ 0 h 188"/>
              <a:gd name="T16" fmla="*/ 216 w 271"/>
              <a:gd name="T17" fmla="*/ 66 h 188"/>
              <a:gd name="T18" fmla="*/ 216 w 271"/>
              <a:gd name="T19" fmla="*/ 68 h 1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71" h="188">
                <a:moveTo>
                  <a:pt x="216" y="68"/>
                </a:moveTo>
                <a:cubicBezTo>
                  <a:pt x="247" y="75"/>
                  <a:pt x="271" y="99"/>
                  <a:pt x="271" y="128"/>
                </a:cubicBezTo>
                <a:cubicBezTo>
                  <a:pt x="271" y="157"/>
                  <a:pt x="247" y="188"/>
                  <a:pt x="213" y="188"/>
                </a:cubicBezTo>
                <a:cubicBezTo>
                  <a:pt x="64" y="188"/>
                  <a:pt x="64" y="188"/>
                  <a:pt x="64" y="188"/>
                </a:cubicBezTo>
                <a:cubicBezTo>
                  <a:pt x="28" y="188"/>
                  <a:pt x="0" y="159"/>
                  <a:pt x="0" y="128"/>
                </a:cubicBezTo>
                <a:cubicBezTo>
                  <a:pt x="0" y="99"/>
                  <a:pt x="24" y="75"/>
                  <a:pt x="56" y="68"/>
                </a:cubicBezTo>
                <a:cubicBezTo>
                  <a:pt x="56" y="68"/>
                  <a:pt x="56" y="67"/>
                  <a:pt x="56" y="66"/>
                </a:cubicBezTo>
                <a:cubicBezTo>
                  <a:pt x="56" y="29"/>
                  <a:pt x="92" y="0"/>
                  <a:pt x="136" y="0"/>
                </a:cubicBezTo>
                <a:cubicBezTo>
                  <a:pt x="180" y="0"/>
                  <a:pt x="216" y="29"/>
                  <a:pt x="216" y="66"/>
                </a:cubicBezTo>
                <a:cubicBezTo>
                  <a:pt x="216" y="67"/>
                  <a:pt x="216" y="68"/>
                  <a:pt x="216" y="68"/>
                </a:cubicBezTo>
              </a:path>
            </a:pathLst>
          </a:custGeom>
          <a:solidFill>
            <a:srgbClr val="4BC9D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pic>
        <p:nvPicPr>
          <p:cNvPr id="8" name="Picture 78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074400" y="3505200"/>
            <a:ext cx="806451" cy="5778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78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5240" y="5105403"/>
            <a:ext cx="645296" cy="463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Freeform 32"/>
          <p:cNvSpPr>
            <a:spLocks/>
          </p:cNvSpPr>
          <p:nvPr/>
        </p:nvSpPr>
        <p:spPr bwMode="auto">
          <a:xfrm>
            <a:off x="812800" y="5105400"/>
            <a:ext cx="528869" cy="381000"/>
          </a:xfrm>
          <a:custGeom>
            <a:avLst/>
            <a:gdLst>
              <a:gd name="T0" fmla="*/ 216 w 271"/>
              <a:gd name="T1" fmla="*/ 68 h 188"/>
              <a:gd name="T2" fmla="*/ 271 w 271"/>
              <a:gd name="T3" fmla="*/ 128 h 188"/>
              <a:gd name="T4" fmla="*/ 213 w 271"/>
              <a:gd name="T5" fmla="*/ 188 h 188"/>
              <a:gd name="T6" fmla="*/ 64 w 271"/>
              <a:gd name="T7" fmla="*/ 188 h 188"/>
              <a:gd name="T8" fmla="*/ 0 w 271"/>
              <a:gd name="T9" fmla="*/ 128 h 188"/>
              <a:gd name="T10" fmla="*/ 56 w 271"/>
              <a:gd name="T11" fmla="*/ 68 h 188"/>
              <a:gd name="T12" fmla="*/ 56 w 271"/>
              <a:gd name="T13" fmla="*/ 66 h 188"/>
              <a:gd name="T14" fmla="*/ 136 w 271"/>
              <a:gd name="T15" fmla="*/ 0 h 188"/>
              <a:gd name="T16" fmla="*/ 216 w 271"/>
              <a:gd name="T17" fmla="*/ 66 h 188"/>
              <a:gd name="T18" fmla="*/ 216 w 271"/>
              <a:gd name="T19" fmla="*/ 68 h 1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71" h="188">
                <a:moveTo>
                  <a:pt x="216" y="68"/>
                </a:moveTo>
                <a:cubicBezTo>
                  <a:pt x="247" y="75"/>
                  <a:pt x="271" y="99"/>
                  <a:pt x="271" y="128"/>
                </a:cubicBezTo>
                <a:cubicBezTo>
                  <a:pt x="271" y="157"/>
                  <a:pt x="247" y="188"/>
                  <a:pt x="213" y="188"/>
                </a:cubicBezTo>
                <a:cubicBezTo>
                  <a:pt x="64" y="188"/>
                  <a:pt x="64" y="188"/>
                  <a:pt x="64" y="188"/>
                </a:cubicBezTo>
                <a:cubicBezTo>
                  <a:pt x="28" y="188"/>
                  <a:pt x="0" y="159"/>
                  <a:pt x="0" y="128"/>
                </a:cubicBezTo>
                <a:cubicBezTo>
                  <a:pt x="0" y="99"/>
                  <a:pt x="24" y="75"/>
                  <a:pt x="56" y="68"/>
                </a:cubicBezTo>
                <a:cubicBezTo>
                  <a:pt x="56" y="68"/>
                  <a:pt x="56" y="67"/>
                  <a:pt x="56" y="66"/>
                </a:cubicBezTo>
                <a:cubicBezTo>
                  <a:pt x="56" y="29"/>
                  <a:pt x="92" y="0"/>
                  <a:pt x="136" y="0"/>
                </a:cubicBezTo>
                <a:cubicBezTo>
                  <a:pt x="180" y="0"/>
                  <a:pt x="216" y="29"/>
                  <a:pt x="216" y="66"/>
                </a:cubicBezTo>
                <a:cubicBezTo>
                  <a:pt x="216" y="67"/>
                  <a:pt x="216" y="68"/>
                  <a:pt x="216" y="68"/>
                </a:cubicBezTo>
              </a:path>
            </a:pathLst>
          </a:custGeom>
          <a:solidFill>
            <a:srgbClr val="4BC9D0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1" name="Freeform 33"/>
          <p:cNvSpPr>
            <a:spLocks/>
          </p:cNvSpPr>
          <p:nvPr/>
        </p:nvSpPr>
        <p:spPr bwMode="auto">
          <a:xfrm>
            <a:off x="203200" y="2819401"/>
            <a:ext cx="711200" cy="475891"/>
          </a:xfrm>
          <a:custGeom>
            <a:avLst/>
            <a:gdLst>
              <a:gd name="T0" fmla="*/ 216 w 271"/>
              <a:gd name="T1" fmla="*/ 68 h 188"/>
              <a:gd name="T2" fmla="*/ 271 w 271"/>
              <a:gd name="T3" fmla="*/ 128 h 188"/>
              <a:gd name="T4" fmla="*/ 213 w 271"/>
              <a:gd name="T5" fmla="*/ 188 h 188"/>
              <a:gd name="T6" fmla="*/ 64 w 271"/>
              <a:gd name="T7" fmla="*/ 188 h 188"/>
              <a:gd name="T8" fmla="*/ 0 w 271"/>
              <a:gd name="T9" fmla="*/ 128 h 188"/>
              <a:gd name="T10" fmla="*/ 56 w 271"/>
              <a:gd name="T11" fmla="*/ 68 h 188"/>
              <a:gd name="T12" fmla="*/ 56 w 271"/>
              <a:gd name="T13" fmla="*/ 66 h 188"/>
              <a:gd name="T14" fmla="*/ 136 w 271"/>
              <a:gd name="T15" fmla="*/ 0 h 188"/>
              <a:gd name="T16" fmla="*/ 216 w 271"/>
              <a:gd name="T17" fmla="*/ 66 h 188"/>
              <a:gd name="T18" fmla="*/ 216 w 271"/>
              <a:gd name="T19" fmla="*/ 68 h 1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71" h="188">
                <a:moveTo>
                  <a:pt x="216" y="68"/>
                </a:moveTo>
                <a:cubicBezTo>
                  <a:pt x="247" y="75"/>
                  <a:pt x="271" y="99"/>
                  <a:pt x="271" y="128"/>
                </a:cubicBezTo>
                <a:cubicBezTo>
                  <a:pt x="271" y="157"/>
                  <a:pt x="247" y="188"/>
                  <a:pt x="213" y="188"/>
                </a:cubicBezTo>
                <a:cubicBezTo>
                  <a:pt x="64" y="188"/>
                  <a:pt x="64" y="188"/>
                  <a:pt x="64" y="188"/>
                </a:cubicBezTo>
                <a:cubicBezTo>
                  <a:pt x="28" y="188"/>
                  <a:pt x="0" y="159"/>
                  <a:pt x="0" y="128"/>
                </a:cubicBezTo>
                <a:cubicBezTo>
                  <a:pt x="0" y="99"/>
                  <a:pt x="24" y="75"/>
                  <a:pt x="56" y="68"/>
                </a:cubicBezTo>
                <a:cubicBezTo>
                  <a:pt x="56" y="68"/>
                  <a:pt x="56" y="67"/>
                  <a:pt x="56" y="66"/>
                </a:cubicBezTo>
                <a:cubicBezTo>
                  <a:pt x="56" y="29"/>
                  <a:pt x="92" y="0"/>
                  <a:pt x="136" y="0"/>
                </a:cubicBezTo>
                <a:cubicBezTo>
                  <a:pt x="180" y="0"/>
                  <a:pt x="216" y="29"/>
                  <a:pt x="216" y="66"/>
                </a:cubicBezTo>
                <a:cubicBezTo>
                  <a:pt x="216" y="67"/>
                  <a:pt x="216" y="68"/>
                  <a:pt x="216" y="68"/>
                </a:cubicBezTo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5" name="Freeform 40"/>
          <p:cNvSpPr>
            <a:spLocks/>
          </p:cNvSpPr>
          <p:nvPr/>
        </p:nvSpPr>
        <p:spPr bwMode="auto">
          <a:xfrm>
            <a:off x="538458" y="457204"/>
            <a:ext cx="477545" cy="320185"/>
          </a:xfrm>
          <a:custGeom>
            <a:avLst/>
            <a:gdLst>
              <a:gd name="T0" fmla="*/ 216 w 271"/>
              <a:gd name="T1" fmla="*/ 68 h 188"/>
              <a:gd name="T2" fmla="*/ 271 w 271"/>
              <a:gd name="T3" fmla="*/ 128 h 188"/>
              <a:gd name="T4" fmla="*/ 213 w 271"/>
              <a:gd name="T5" fmla="*/ 188 h 188"/>
              <a:gd name="T6" fmla="*/ 64 w 271"/>
              <a:gd name="T7" fmla="*/ 188 h 188"/>
              <a:gd name="T8" fmla="*/ 0 w 271"/>
              <a:gd name="T9" fmla="*/ 128 h 188"/>
              <a:gd name="T10" fmla="*/ 56 w 271"/>
              <a:gd name="T11" fmla="*/ 68 h 188"/>
              <a:gd name="T12" fmla="*/ 56 w 271"/>
              <a:gd name="T13" fmla="*/ 66 h 188"/>
              <a:gd name="T14" fmla="*/ 136 w 271"/>
              <a:gd name="T15" fmla="*/ 0 h 188"/>
              <a:gd name="T16" fmla="*/ 216 w 271"/>
              <a:gd name="T17" fmla="*/ 66 h 188"/>
              <a:gd name="T18" fmla="*/ 216 w 271"/>
              <a:gd name="T19" fmla="*/ 68 h 1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71" h="188">
                <a:moveTo>
                  <a:pt x="216" y="68"/>
                </a:moveTo>
                <a:cubicBezTo>
                  <a:pt x="247" y="75"/>
                  <a:pt x="271" y="99"/>
                  <a:pt x="271" y="128"/>
                </a:cubicBezTo>
                <a:cubicBezTo>
                  <a:pt x="271" y="157"/>
                  <a:pt x="247" y="188"/>
                  <a:pt x="213" y="188"/>
                </a:cubicBezTo>
                <a:cubicBezTo>
                  <a:pt x="64" y="188"/>
                  <a:pt x="64" y="188"/>
                  <a:pt x="64" y="188"/>
                </a:cubicBezTo>
                <a:cubicBezTo>
                  <a:pt x="28" y="188"/>
                  <a:pt x="0" y="159"/>
                  <a:pt x="0" y="128"/>
                </a:cubicBezTo>
                <a:cubicBezTo>
                  <a:pt x="0" y="99"/>
                  <a:pt x="24" y="75"/>
                  <a:pt x="56" y="68"/>
                </a:cubicBezTo>
                <a:cubicBezTo>
                  <a:pt x="56" y="68"/>
                  <a:pt x="56" y="67"/>
                  <a:pt x="56" y="66"/>
                </a:cubicBezTo>
                <a:cubicBezTo>
                  <a:pt x="56" y="29"/>
                  <a:pt x="92" y="0"/>
                  <a:pt x="136" y="0"/>
                </a:cubicBezTo>
                <a:cubicBezTo>
                  <a:pt x="180" y="0"/>
                  <a:pt x="216" y="29"/>
                  <a:pt x="216" y="66"/>
                </a:cubicBezTo>
                <a:cubicBezTo>
                  <a:pt x="216" y="67"/>
                  <a:pt x="216" y="68"/>
                  <a:pt x="216" y="68"/>
                </a:cubicBezTo>
              </a:path>
            </a:pathLst>
          </a:custGeom>
          <a:solidFill>
            <a:srgbClr val="4BC9D0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31" name="Freeform 31"/>
          <p:cNvSpPr>
            <a:spLocks/>
          </p:cNvSpPr>
          <p:nvPr/>
        </p:nvSpPr>
        <p:spPr bwMode="auto">
          <a:xfrm>
            <a:off x="3454400" y="6332541"/>
            <a:ext cx="908053" cy="525463"/>
          </a:xfrm>
          <a:custGeom>
            <a:avLst/>
            <a:gdLst>
              <a:gd name="T0" fmla="*/ 216 w 271"/>
              <a:gd name="T1" fmla="*/ 68 h 188"/>
              <a:gd name="T2" fmla="*/ 271 w 271"/>
              <a:gd name="T3" fmla="*/ 128 h 188"/>
              <a:gd name="T4" fmla="*/ 213 w 271"/>
              <a:gd name="T5" fmla="*/ 188 h 188"/>
              <a:gd name="T6" fmla="*/ 64 w 271"/>
              <a:gd name="T7" fmla="*/ 188 h 188"/>
              <a:gd name="T8" fmla="*/ 0 w 271"/>
              <a:gd name="T9" fmla="*/ 128 h 188"/>
              <a:gd name="T10" fmla="*/ 56 w 271"/>
              <a:gd name="T11" fmla="*/ 68 h 188"/>
              <a:gd name="T12" fmla="*/ 56 w 271"/>
              <a:gd name="T13" fmla="*/ 66 h 188"/>
              <a:gd name="T14" fmla="*/ 136 w 271"/>
              <a:gd name="T15" fmla="*/ 0 h 188"/>
              <a:gd name="T16" fmla="*/ 216 w 271"/>
              <a:gd name="T17" fmla="*/ 66 h 188"/>
              <a:gd name="T18" fmla="*/ 216 w 271"/>
              <a:gd name="T19" fmla="*/ 68 h 1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71" h="188">
                <a:moveTo>
                  <a:pt x="216" y="68"/>
                </a:moveTo>
                <a:cubicBezTo>
                  <a:pt x="247" y="75"/>
                  <a:pt x="271" y="99"/>
                  <a:pt x="271" y="128"/>
                </a:cubicBezTo>
                <a:cubicBezTo>
                  <a:pt x="271" y="157"/>
                  <a:pt x="247" y="188"/>
                  <a:pt x="213" y="188"/>
                </a:cubicBezTo>
                <a:cubicBezTo>
                  <a:pt x="64" y="188"/>
                  <a:pt x="64" y="188"/>
                  <a:pt x="64" y="188"/>
                </a:cubicBezTo>
                <a:cubicBezTo>
                  <a:pt x="28" y="188"/>
                  <a:pt x="0" y="159"/>
                  <a:pt x="0" y="128"/>
                </a:cubicBezTo>
                <a:cubicBezTo>
                  <a:pt x="0" y="99"/>
                  <a:pt x="24" y="75"/>
                  <a:pt x="56" y="68"/>
                </a:cubicBezTo>
                <a:cubicBezTo>
                  <a:pt x="56" y="68"/>
                  <a:pt x="56" y="67"/>
                  <a:pt x="56" y="66"/>
                </a:cubicBezTo>
                <a:cubicBezTo>
                  <a:pt x="56" y="29"/>
                  <a:pt x="92" y="0"/>
                  <a:pt x="136" y="0"/>
                </a:cubicBezTo>
                <a:cubicBezTo>
                  <a:pt x="180" y="0"/>
                  <a:pt x="216" y="29"/>
                  <a:pt x="216" y="66"/>
                </a:cubicBezTo>
                <a:cubicBezTo>
                  <a:pt x="216" y="67"/>
                  <a:pt x="216" y="68"/>
                  <a:pt x="216" y="68"/>
                </a:cubicBezTo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88" name="文本框 187"/>
          <p:cNvSpPr txBox="1"/>
          <p:nvPr/>
        </p:nvSpPr>
        <p:spPr>
          <a:xfrm>
            <a:off x="7958858" y="214998"/>
            <a:ext cx="39219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kumimoji="1" lang="ar-DZ" altLang="zh-CN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أنواع النقل ووسائله </a:t>
            </a:r>
            <a:r>
              <a:rPr kumimoji="1" lang="fr-FR" altLang="zh-CN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:</a:t>
            </a:r>
            <a:endParaRPr kumimoji="1" lang="zh-CN" altLang="en-US" sz="3600" b="1" dirty="0">
              <a:solidFill>
                <a:schemeClr val="tx1">
                  <a:lumMod val="75000"/>
                  <a:lumOff val="25000"/>
                </a:schemeClr>
              </a:solidFill>
              <a:latin typeface="Yuanti SC" charset="-122"/>
              <a:ea typeface="Yuanti SC" charset="-122"/>
              <a:cs typeface="Yuanti SC" charset="-122"/>
            </a:endParaRPr>
          </a:p>
        </p:txBody>
      </p:sp>
      <p:sp>
        <p:nvSpPr>
          <p:cNvPr id="189" name="文本框 18"/>
          <p:cNvSpPr txBox="1">
            <a:spLocks noChangeArrowheads="1"/>
          </p:cNvSpPr>
          <p:nvPr/>
        </p:nvSpPr>
        <p:spPr bwMode="auto">
          <a:xfrm>
            <a:off x="595746" y="1111248"/>
            <a:ext cx="10213571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宋体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algn="r" rtl="1">
              <a:spcBef>
                <a:spcPct val="0"/>
              </a:spcBef>
              <a:buNone/>
            </a:pPr>
            <a:r>
              <a:rPr kumimoji="1" lang="ar-DZ" altLang="zh-CN" sz="2400" b="1" dirty="0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مقدمة </a:t>
            </a:r>
            <a:r>
              <a:rPr kumimoji="1" lang="fr-FR" altLang="zh-CN" sz="2400" b="1" dirty="0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:</a:t>
            </a:r>
            <a:r>
              <a:rPr kumimoji="1" lang="ar-DZ" altLang="zh-CN" sz="2400" b="1" dirty="0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 </a:t>
            </a:r>
            <a:r>
              <a:rPr kumimoji="1" lang="ar-DZ" altLang="zh-CN" sz="2000" dirty="0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تعرف وسيلة النقل بأنها تلك المركبة المستعملة في نقل الأشخاص أو الأشياء، وتختلف أنواع النقل ووسائله من حيث تصنيفه وسنتناول التصنيف الأكثر </a:t>
            </a:r>
            <a:r>
              <a:rPr kumimoji="1" lang="ar-DZ" altLang="zh-CN" sz="2000" dirty="0" err="1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شيوعا </a:t>
            </a:r>
            <a:r>
              <a:rPr kumimoji="1" lang="ar-DZ" altLang="zh-CN" sz="2000" dirty="0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(اليابس، البحري، الجوي</a:t>
            </a:r>
            <a:r>
              <a:rPr kumimoji="1" lang="ar-DZ" altLang="zh-CN" sz="2000" dirty="0" err="1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)</a:t>
            </a:r>
            <a:endParaRPr kumimoji="1" lang="zh-CN" altLang="en-US" sz="4000" b="1" dirty="0">
              <a:solidFill>
                <a:schemeClr val="tx2">
                  <a:lumMod val="50000"/>
                </a:schemeClr>
              </a:solidFill>
              <a:latin typeface="Yuanti SC" charset="-122"/>
              <a:ea typeface="Yuanti SC" charset="-122"/>
              <a:cs typeface="Yuanti SC" charset="-122"/>
            </a:endParaRPr>
          </a:p>
        </p:txBody>
      </p:sp>
      <p:sp>
        <p:nvSpPr>
          <p:cNvPr id="190" name="文本框 18"/>
          <p:cNvSpPr txBox="1">
            <a:spLocks noChangeArrowheads="1"/>
          </p:cNvSpPr>
          <p:nvPr/>
        </p:nvSpPr>
        <p:spPr bwMode="auto">
          <a:xfrm>
            <a:off x="812800" y="2223141"/>
            <a:ext cx="10213571" cy="5139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宋体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algn="r" rtl="1">
              <a:spcBef>
                <a:spcPct val="0"/>
              </a:spcBef>
              <a:buNone/>
            </a:pPr>
            <a:r>
              <a:rPr kumimoji="1" lang="ar-DZ" altLang="zh-CN" sz="2400" b="1" u="sng" dirty="0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أولا- النقل على اليابس</a:t>
            </a:r>
            <a:r>
              <a:rPr kumimoji="1" lang="fr-FR" altLang="zh-CN" sz="2400" b="1" u="sng" dirty="0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:</a:t>
            </a:r>
            <a:r>
              <a:rPr kumimoji="1" lang="ar-DZ" altLang="zh-CN" sz="2400" b="1" u="sng" dirty="0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 </a:t>
            </a:r>
            <a:r>
              <a:rPr kumimoji="1" lang="ar-DZ" altLang="zh-CN" sz="2000" dirty="0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ويتضمن الأنواع التالية</a:t>
            </a:r>
            <a:r>
              <a:rPr kumimoji="1" lang="fr-FR" altLang="zh-CN" sz="2000" dirty="0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:</a:t>
            </a:r>
            <a:endParaRPr kumimoji="1" lang="ar-DZ" altLang="zh-CN" sz="2000" dirty="0" smtClean="0">
              <a:solidFill>
                <a:schemeClr val="tx2">
                  <a:lumMod val="50000"/>
                </a:schemeClr>
              </a:solidFill>
              <a:latin typeface="Yuanti SC" charset="-122"/>
              <a:ea typeface="Yuanti SC" charset="-122"/>
              <a:cs typeface="Yuanti SC" charset="-122"/>
            </a:endParaRPr>
          </a:p>
          <a:p>
            <a:pPr algn="r" rtl="1">
              <a:spcBef>
                <a:spcPct val="0"/>
              </a:spcBef>
              <a:buNone/>
            </a:pPr>
            <a:r>
              <a:rPr kumimoji="1" lang="ar-DZ" altLang="zh-CN" sz="2400" b="1" dirty="0" err="1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أ.</a:t>
            </a:r>
            <a:r>
              <a:rPr kumimoji="1" lang="ar-DZ" altLang="zh-CN" sz="2400" b="1" dirty="0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 النقل البرّي</a:t>
            </a:r>
            <a:r>
              <a:rPr kumimoji="1" lang="fr-FR" altLang="zh-CN" sz="2400" b="1" dirty="0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:</a:t>
            </a:r>
            <a:r>
              <a:rPr kumimoji="1" lang="ar-DZ" altLang="zh-CN" sz="2400" b="1" dirty="0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 </a:t>
            </a:r>
            <a:r>
              <a:rPr kumimoji="1" lang="ar-DZ" altLang="zh-CN" sz="2000" dirty="0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سواء كان هذا النقل دون وجود طريق معبّد، أو بوجود طرق ممهدة عن طريق الانسان.</a:t>
            </a:r>
          </a:p>
          <a:p>
            <a:pPr algn="r" rtl="1">
              <a:spcBef>
                <a:spcPct val="0"/>
              </a:spcBef>
              <a:buNone/>
            </a:pPr>
            <a:r>
              <a:rPr kumimoji="1" lang="ar-DZ" altLang="zh-CN" sz="2000" dirty="0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ويتميز هذا النوع من النقل </a:t>
            </a:r>
            <a:r>
              <a:rPr kumimoji="1" lang="ar-DZ" altLang="zh-CN" sz="2000" dirty="0" err="1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بامكانياته</a:t>
            </a:r>
            <a:r>
              <a:rPr kumimoji="1" lang="ar-DZ" altLang="zh-CN" sz="2000" dirty="0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 الكبيرة وتقديم خدمة التوصيل من الباب الى الباب.</a:t>
            </a:r>
          </a:p>
          <a:p>
            <a:pPr algn="r" rtl="1">
              <a:spcBef>
                <a:spcPct val="0"/>
              </a:spcBef>
              <a:buNone/>
            </a:pPr>
            <a:r>
              <a:rPr kumimoji="1" lang="ar-DZ" altLang="zh-CN" sz="2000" dirty="0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يعاب عليه تكاليفه العالية وظهور مشكلة الازدحام في المدن.</a:t>
            </a:r>
          </a:p>
          <a:p>
            <a:pPr algn="r" rtl="1">
              <a:spcBef>
                <a:spcPct val="0"/>
              </a:spcBef>
              <a:buNone/>
            </a:pPr>
            <a:r>
              <a:rPr kumimoji="1" lang="ar-DZ" altLang="zh-CN" sz="2400" b="1" dirty="0" err="1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ب.</a:t>
            </a:r>
            <a:r>
              <a:rPr kumimoji="1" lang="ar-DZ" altLang="zh-CN" sz="2400" b="1" dirty="0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 النقل النهري</a:t>
            </a:r>
            <a:r>
              <a:rPr kumimoji="1" lang="fr-FR" altLang="zh-CN" sz="2400" b="1" dirty="0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:</a:t>
            </a:r>
            <a:r>
              <a:rPr kumimoji="1" lang="ar-DZ" altLang="zh-CN" sz="2400" b="1" dirty="0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 </a:t>
            </a:r>
            <a:r>
              <a:rPr kumimoji="1" lang="ar-DZ" altLang="zh-CN" sz="2000" dirty="0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ويعتبر من أقدم النقل وأرخصها بفضل حمولته الكبيرة.</a:t>
            </a:r>
          </a:p>
          <a:p>
            <a:pPr algn="r" rtl="1">
              <a:spcBef>
                <a:spcPct val="0"/>
              </a:spcBef>
              <a:buNone/>
            </a:pPr>
            <a:r>
              <a:rPr kumimoji="1" lang="ar-DZ" altLang="zh-CN" sz="2400" b="1" dirty="0" err="1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ج.</a:t>
            </a:r>
            <a:r>
              <a:rPr kumimoji="1" lang="ar-DZ" altLang="zh-CN" sz="2400" b="1" dirty="0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 النقل على السكك الحديدية</a:t>
            </a:r>
            <a:r>
              <a:rPr kumimoji="1" lang="fr-FR" altLang="zh-CN" sz="2400" b="1" dirty="0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:</a:t>
            </a:r>
            <a:r>
              <a:rPr kumimoji="1" lang="ar-DZ" altLang="zh-CN" sz="2400" b="1" dirty="0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 </a:t>
            </a:r>
            <a:r>
              <a:rPr kumimoji="1" lang="ar-DZ" altLang="zh-CN" sz="2000" dirty="0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يعتبر من أسرع وسائل النقل كبيرة الحجم على اليابس، وتتم على سكك حديد على سطح </a:t>
            </a:r>
            <a:r>
              <a:rPr kumimoji="1" lang="ar-DZ" altLang="zh-CN" sz="2000" dirty="0" err="1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الأرض.</a:t>
            </a:r>
            <a:r>
              <a:rPr kumimoji="1" lang="ar-DZ" altLang="zh-CN" sz="2000" dirty="0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 يتميز بتكلفته المنخفضة.</a:t>
            </a:r>
          </a:p>
          <a:p>
            <a:pPr algn="r" rtl="1">
              <a:spcBef>
                <a:spcPct val="0"/>
              </a:spcBef>
              <a:buNone/>
            </a:pPr>
            <a:r>
              <a:rPr kumimoji="1" lang="ar-DZ" altLang="zh-CN" sz="2400" b="1" dirty="0" err="1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د.</a:t>
            </a:r>
            <a:r>
              <a:rPr kumimoji="1" lang="ar-DZ" altLang="zh-CN" sz="2400" b="1" dirty="0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 النقل المُعلّق</a:t>
            </a:r>
            <a:r>
              <a:rPr kumimoji="1" lang="fr-FR" altLang="zh-CN" sz="2000" dirty="0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:</a:t>
            </a:r>
            <a:r>
              <a:rPr kumimoji="1" lang="ar-DZ" altLang="zh-CN" sz="2000" dirty="0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 ويتواجد خاصة في المناطق الجبلية ويكون بالخصوص لنقل الاشخاص ومن مميزاته أنه يعبر أراضي وعرة وغابات وأودية مختلفة العمق.</a:t>
            </a:r>
          </a:p>
          <a:p>
            <a:pPr algn="r" rtl="1">
              <a:spcBef>
                <a:spcPct val="0"/>
              </a:spcBef>
              <a:buNone/>
            </a:pPr>
            <a:r>
              <a:rPr kumimoji="1" lang="ar-DZ" altLang="zh-CN" sz="2400" b="1" dirty="0" err="1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ه.</a:t>
            </a:r>
            <a:r>
              <a:rPr kumimoji="1" lang="ar-DZ" altLang="zh-CN" sz="2400" b="1" dirty="0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 النقل بواسطة الانابيب</a:t>
            </a:r>
            <a:r>
              <a:rPr kumimoji="1" lang="fr-FR" altLang="zh-CN" sz="2400" dirty="0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:</a:t>
            </a:r>
            <a:r>
              <a:rPr kumimoji="1" lang="ar-DZ" altLang="zh-CN" sz="2400" dirty="0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 </a:t>
            </a:r>
            <a:r>
              <a:rPr kumimoji="1" lang="ar-DZ" altLang="zh-CN" sz="2000" dirty="0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وتستعمل خاصة لنقل السوائل وحين تكون هناك مسافة كبيرة بين اماكن الانتاج </a:t>
            </a:r>
            <a:r>
              <a:rPr kumimoji="1" lang="ar-DZ" altLang="zh-CN" sz="2000" dirty="0" err="1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واماكن</a:t>
            </a:r>
            <a:r>
              <a:rPr kumimoji="1" lang="ar-DZ" altLang="zh-CN" sz="2000" dirty="0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 </a:t>
            </a:r>
            <a:r>
              <a:rPr kumimoji="1" lang="ar-DZ" altLang="zh-CN" sz="2000" dirty="0" err="1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الاستهلاك.</a:t>
            </a:r>
            <a:r>
              <a:rPr kumimoji="1" lang="ar-DZ" altLang="zh-CN" sz="2000" dirty="0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 </a:t>
            </a:r>
          </a:p>
          <a:p>
            <a:pPr algn="r" rtl="1">
              <a:spcBef>
                <a:spcPct val="0"/>
              </a:spcBef>
              <a:buNone/>
            </a:pPr>
            <a:endParaRPr kumimoji="1" lang="ar-DZ" altLang="zh-CN" sz="2400" dirty="0" smtClean="0">
              <a:solidFill>
                <a:schemeClr val="tx2">
                  <a:lumMod val="50000"/>
                </a:schemeClr>
              </a:solidFill>
              <a:latin typeface="Yuanti SC" charset="-122"/>
              <a:ea typeface="Yuanti SC" charset="-122"/>
              <a:cs typeface="Yuanti SC" charset="-122"/>
            </a:endParaRPr>
          </a:p>
          <a:p>
            <a:pPr algn="r" rtl="1">
              <a:spcBef>
                <a:spcPct val="0"/>
              </a:spcBef>
              <a:buNone/>
            </a:pPr>
            <a:r>
              <a:rPr kumimoji="1" lang="ar-DZ" altLang="zh-CN" sz="2000" dirty="0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 </a:t>
            </a:r>
            <a:endParaRPr kumimoji="1" lang="ar-DZ" altLang="zh-CN" sz="2400" b="1" dirty="0" smtClean="0">
              <a:solidFill>
                <a:schemeClr val="tx2">
                  <a:lumMod val="50000"/>
                </a:schemeClr>
              </a:solidFill>
              <a:latin typeface="Yuanti SC" charset="-122"/>
              <a:ea typeface="Yuanti SC" charset="-122"/>
              <a:cs typeface="Yuanti SC" charset="-122"/>
            </a:endParaRPr>
          </a:p>
          <a:p>
            <a:pPr algn="r" rtl="1">
              <a:spcBef>
                <a:spcPct val="0"/>
              </a:spcBef>
              <a:buNone/>
            </a:pPr>
            <a:endParaRPr kumimoji="1" lang="zh-CN" altLang="en-US" sz="4000" dirty="0">
              <a:solidFill>
                <a:schemeClr val="tx2">
                  <a:lumMod val="50000"/>
                </a:schemeClr>
              </a:solidFill>
              <a:latin typeface="Yuanti SC" charset="-122"/>
              <a:ea typeface="Yuanti SC" charset="-122"/>
              <a:cs typeface="Yuanti SC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75592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DD661"/>
          </a:solidFill>
          <a:ln>
            <a:solidFill>
              <a:srgbClr val="FDD66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3" name="Freeform 1"/>
          <p:cNvSpPr>
            <a:spLocks/>
          </p:cNvSpPr>
          <p:nvPr/>
        </p:nvSpPr>
        <p:spPr bwMode="auto">
          <a:xfrm>
            <a:off x="10668000" y="3175"/>
            <a:ext cx="1524000" cy="941388"/>
          </a:xfrm>
          <a:custGeom>
            <a:avLst/>
            <a:gdLst>
              <a:gd name="T0" fmla="*/ 135 w 484"/>
              <a:gd name="T1" fmla="*/ 0 h 304"/>
              <a:gd name="T2" fmla="*/ 134 w 484"/>
              <a:gd name="T3" fmla="*/ 14 h 304"/>
              <a:gd name="T4" fmla="*/ 134 w 484"/>
              <a:gd name="T5" fmla="*/ 18 h 304"/>
              <a:gd name="T6" fmla="*/ 0 w 484"/>
              <a:gd name="T7" fmla="*/ 161 h 304"/>
              <a:gd name="T8" fmla="*/ 153 w 484"/>
              <a:gd name="T9" fmla="*/ 304 h 304"/>
              <a:gd name="T10" fmla="*/ 484 w 484"/>
              <a:gd name="T11" fmla="*/ 304 h 304"/>
              <a:gd name="T12" fmla="*/ 484 w 484"/>
              <a:gd name="T13" fmla="*/ 0 h 304"/>
              <a:gd name="T14" fmla="*/ 135 w 484"/>
              <a:gd name="T15" fmla="*/ 0 h 3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84" h="304">
                <a:moveTo>
                  <a:pt x="135" y="0"/>
                </a:moveTo>
                <a:cubicBezTo>
                  <a:pt x="134" y="5"/>
                  <a:pt x="134" y="9"/>
                  <a:pt x="134" y="14"/>
                </a:cubicBezTo>
                <a:cubicBezTo>
                  <a:pt x="134" y="15"/>
                  <a:pt x="134" y="17"/>
                  <a:pt x="134" y="18"/>
                </a:cubicBezTo>
                <a:cubicBezTo>
                  <a:pt x="57" y="34"/>
                  <a:pt x="0" y="92"/>
                  <a:pt x="0" y="161"/>
                </a:cubicBezTo>
                <a:cubicBezTo>
                  <a:pt x="0" y="235"/>
                  <a:pt x="67" y="304"/>
                  <a:pt x="153" y="304"/>
                </a:cubicBezTo>
                <a:cubicBezTo>
                  <a:pt x="484" y="304"/>
                  <a:pt x="484" y="304"/>
                  <a:pt x="484" y="304"/>
                </a:cubicBezTo>
                <a:cubicBezTo>
                  <a:pt x="484" y="0"/>
                  <a:pt x="484" y="0"/>
                  <a:pt x="484" y="0"/>
                </a:cubicBezTo>
                <a:lnTo>
                  <a:pt x="135" y="0"/>
                </a:lnTo>
                <a:close/>
              </a:path>
            </a:pathLst>
          </a:custGeom>
          <a:solidFill>
            <a:srgbClr val="4BC9D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4" name="Freeform 3"/>
          <p:cNvSpPr>
            <a:spLocks/>
          </p:cNvSpPr>
          <p:nvPr/>
        </p:nvSpPr>
        <p:spPr bwMode="auto">
          <a:xfrm>
            <a:off x="4883156" y="213220"/>
            <a:ext cx="704845" cy="472585"/>
          </a:xfrm>
          <a:custGeom>
            <a:avLst/>
            <a:gdLst>
              <a:gd name="T0" fmla="*/ 216 w 271"/>
              <a:gd name="T1" fmla="*/ 68 h 188"/>
              <a:gd name="T2" fmla="*/ 271 w 271"/>
              <a:gd name="T3" fmla="*/ 128 h 188"/>
              <a:gd name="T4" fmla="*/ 213 w 271"/>
              <a:gd name="T5" fmla="*/ 188 h 188"/>
              <a:gd name="T6" fmla="*/ 64 w 271"/>
              <a:gd name="T7" fmla="*/ 188 h 188"/>
              <a:gd name="T8" fmla="*/ 0 w 271"/>
              <a:gd name="T9" fmla="*/ 128 h 188"/>
              <a:gd name="T10" fmla="*/ 56 w 271"/>
              <a:gd name="T11" fmla="*/ 68 h 188"/>
              <a:gd name="T12" fmla="*/ 56 w 271"/>
              <a:gd name="T13" fmla="*/ 66 h 188"/>
              <a:gd name="T14" fmla="*/ 136 w 271"/>
              <a:gd name="T15" fmla="*/ 0 h 188"/>
              <a:gd name="T16" fmla="*/ 216 w 271"/>
              <a:gd name="T17" fmla="*/ 66 h 188"/>
              <a:gd name="T18" fmla="*/ 216 w 271"/>
              <a:gd name="T19" fmla="*/ 68 h 1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71" h="188">
                <a:moveTo>
                  <a:pt x="216" y="68"/>
                </a:moveTo>
                <a:cubicBezTo>
                  <a:pt x="247" y="75"/>
                  <a:pt x="271" y="99"/>
                  <a:pt x="271" y="128"/>
                </a:cubicBezTo>
                <a:cubicBezTo>
                  <a:pt x="271" y="157"/>
                  <a:pt x="247" y="188"/>
                  <a:pt x="213" y="188"/>
                </a:cubicBezTo>
                <a:cubicBezTo>
                  <a:pt x="64" y="188"/>
                  <a:pt x="64" y="188"/>
                  <a:pt x="64" y="188"/>
                </a:cubicBezTo>
                <a:cubicBezTo>
                  <a:pt x="28" y="188"/>
                  <a:pt x="0" y="159"/>
                  <a:pt x="0" y="128"/>
                </a:cubicBezTo>
                <a:cubicBezTo>
                  <a:pt x="0" y="99"/>
                  <a:pt x="24" y="75"/>
                  <a:pt x="56" y="68"/>
                </a:cubicBezTo>
                <a:cubicBezTo>
                  <a:pt x="56" y="68"/>
                  <a:pt x="56" y="67"/>
                  <a:pt x="56" y="66"/>
                </a:cubicBezTo>
                <a:cubicBezTo>
                  <a:pt x="56" y="29"/>
                  <a:pt x="92" y="0"/>
                  <a:pt x="136" y="0"/>
                </a:cubicBezTo>
                <a:cubicBezTo>
                  <a:pt x="180" y="0"/>
                  <a:pt x="216" y="29"/>
                  <a:pt x="216" y="66"/>
                </a:cubicBezTo>
                <a:cubicBezTo>
                  <a:pt x="216" y="67"/>
                  <a:pt x="216" y="68"/>
                  <a:pt x="216" y="68"/>
                </a:cubicBezTo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5" name="Freeform 5"/>
          <p:cNvSpPr>
            <a:spLocks/>
          </p:cNvSpPr>
          <p:nvPr/>
        </p:nvSpPr>
        <p:spPr bwMode="auto">
          <a:xfrm>
            <a:off x="-21417" y="5908676"/>
            <a:ext cx="2663017" cy="949325"/>
          </a:xfrm>
          <a:custGeom>
            <a:avLst/>
            <a:gdLst>
              <a:gd name="T0" fmla="*/ 0 w 733"/>
              <a:gd name="T1" fmla="*/ 307 h 307"/>
              <a:gd name="T2" fmla="*/ 733 w 733"/>
              <a:gd name="T3" fmla="*/ 307 h 307"/>
              <a:gd name="T4" fmla="*/ 587 w 733"/>
              <a:gd name="T5" fmla="*/ 190 h 307"/>
              <a:gd name="T6" fmla="*/ 587 w 733"/>
              <a:gd name="T7" fmla="*/ 185 h 307"/>
              <a:gd name="T8" fmla="*/ 367 w 733"/>
              <a:gd name="T9" fmla="*/ 0 h 307"/>
              <a:gd name="T10" fmla="*/ 147 w 733"/>
              <a:gd name="T11" fmla="*/ 185 h 307"/>
              <a:gd name="T12" fmla="*/ 147 w 733"/>
              <a:gd name="T13" fmla="*/ 190 h 307"/>
              <a:gd name="T14" fmla="*/ 0 w 733"/>
              <a:gd name="T15" fmla="*/ 307 h 3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733" h="307">
                <a:moveTo>
                  <a:pt x="0" y="307"/>
                </a:moveTo>
                <a:cubicBezTo>
                  <a:pt x="733" y="307"/>
                  <a:pt x="733" y="307"/>
                  <a:pt x="733" y="307"/>
                </a:cubicBezTo>
                <a:cubicBezTo>
                  <a:pt x="713" y="249"/>
                  <a:pt x="657" y="204"/>
                  <a:pt x="587" y="190"/>
                </a:cubicBezTo>
                <a:cubicBezTo>
                  <a:pt x="587" y="188"/>
                  <a:pt x="587" y="187"/>
                  <a:pt x="587" y="185"/>
                </a:cubicBezTo>
                <a:cubicBezTo>
                  <a:pt x="587" y="83"/>
                  <a:pt x="488" y="0"/>
                  <a:pt x="367" y="0"/>
                </a:cubicBezTo>
                <a:cubicBezTo>
                  <a:pt x="245" y="0"/>
                  <a:pt x="147" y="83"/>
                  <a:pt x="147" y="185"/>
                </a:cubicBezTo>
                <a:cubicBezTo>
                  <a:pt x="147" y="187"/>
                  <a:pt x="147" y="188"/>
                  <a:pt x="147" y="190"/>
                </a:cubicBezTo>
                <a:cubicBezTo>
                  <a:pt x="77" y="204"/>
                  <a:pt x="21" y="249"/>
                  <a:pt x="0" y="307"/>
                </a:cubicBezTo>
                <a:close/>
              </a:path>
            </a:pathLst>
          </a:custGeom>
          <a:solidFill>
            <a:srgbClr val="4BC9D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6" name="Freeform 6"/>
          <p:cNvSpPr>
            <a:spLocks/>
          </p:cNvSpPr>
          <p:nvPr/>
        </p:nvSpPr>
        <p:spPr bwMode="auto">
          <a:xfrm>
            <a:off x="8229600" y="5088455"/>
            <a:ext cx="3961648" cy="1769548"/>
          </a:xfrm>
          <a:custGeom>
            <a:avLst/>
            <a:gdLst>
              <a:gd name="T0" fmla="*/ 1624 w 1624"/>
              <a:gd name="T1" fmla="*/ 0 h 739"/>
              <a:gd name="T2" fmla="*/ 1238 w 1624"/>
              <a:gd name="T3" fmla="*/ 372 h 739"/>
              <a:gd name="T4" fmla="*/ 1238 w 1624"/>
              <a:gd name="T5" fmla="*/ 381 h 739"/>
              <a:gd name="T6" fmla="*/ 936 w 1624"/>
              <a:gd name="T7" fmla="*/ 638 h 739"/>
              <a:gd name="T8" fmla="*/ 787 w 1624"/>
              <a:gd name="T9" fmla="*/ 556 h 739"/>
              <a:gd name="T10" fmla="*/ 787 w 1624"/>
              <a:gd name="T11" fmla="*/ 550 h 739"/>
              <a:gd name="T12" fmla="*/ 494 w 1624"/>
              <a:gd name="T13" fmla="*/ 304 h 739"/>
              <a:gd name="T14" fmla="*/ 201 w 1624"/>
              <a:gd name="T15" fmla="*/ 550 h 739"/>
              <a:gd name="T16" fmla="*/ 202 w 1624"/>
              <a:gd name="T17" fmla="*/ 556 h 739"/>
              <a:gd name="T18" fmla="*/ 0 w 1624"/>
              <a:gd name="T19" fmla="*/ 739 h 739"/>
              <a:gd name="T20" fmla="*/ 1624 w 1624"/>
              <a:gd name="T21" fmla="*/ 739 h 739"/>
              <a:gd name="T22" fmla="*/ 1624 w 1624"/>
              <a:gd name="T23" fmla="*/ 0 h 7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624" h="739">
                <a:moveTo>
                  <a:pt x="1624" y="0"/>
                </a:moveTo>
                <a:cubicBezTo>
                  <a:pt x="1406" y="25"/>
                  <a:pt x="1238" y="182"/>
                  <a:pt x="1238" y="372"/>
                </a:cubicBezTo>
                <a:cubicBezTo>
                  <a:pt x="1238" y="375"/>
                  <a:pt x="1238" y="378"/>
                  <a:pt x="1238" y="381"/>
                </a:cubicBezTo>
                <a:cubicBezTo>
                  <a:pt x="1089" y="412"/>
                  <a:pt x="971" y="512"/>
                  <a:pt x="936" y="638"/>
                </a:cubicBezTo>
                <a:cubicBezTo>
                  <a:pt x="899" y="598"/>
                  <a:pt x="847" y="568"/>
                  <a:pt x="787" y="556"/>
                </a:cubicBezTo>
                <a:cubicBezTo>
                  <a:pt x="787" y="554"/>
                  <a:pt x="787" y="552"/>
                  <a:pt x="787" y="550"/>
                </a:cubicBezTo>
                <a:cubicBezTo>
                  <a:pt x="787" y="414"/>
                  <a:pt x="656" y="304"/>
                  <a:pt x="494" y="304"/>
                </a:cubicBezTo>
                <a:cubicBezTo>
                  <a:pt x="333" y="304"/>
                  <a:pt x="201" y="414"/>
                  <a:pt x="201" y="550"/>
                </a:cubicBezTo>
                <a:cubicBezTo>
                  <a:pt x="201" y="552"/>
                  <a:pt x="202" y="554"/>
                  <a:pt x="202" y="556"/>
                </a:cubicBezTo>
                <a:cubicBezTo>
                  <a:pt x="98" y="577"/>
                  <a:pt x="17" y="650"/>
                  <a:pt x="0" y="739"/>
                </a:cubicBezTo>
                <a:cubicBezTo>
                  <a:pt x="1624" y="739"/>
                  <a:pt x="1624" y="739"/>
                  <a:pt x="1624" y="739"/>
                </a:cubicBezTo>
                <a:lnTo>
                  <a:pt x="1624" y="0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7" name="Freeform 8"/>
          <p:cNvSpPr>
            <a:spLocks/>
          </p:cNvSpPr>
          <p:nvPr/>
        </p:nvSpPr>
        <p:spPr bwMode="auto">
          <a:xfrm>
            <a:off x="4483104" y="5089525"/>
            <a:ext cx="1003296" cy="676275"/>
          </a:xfrm>
          <a:custGeom>
            <a:avLst/>
            <a:gdLst>
              <a:gd name="T0" fmla="*/ 216 w 271"/>
              <a:gd name="T1" fmla="*/ 68 h 188"/>
              <a:gd name="T2" fmla="*/ 271 w 271"/>
              <a:gd name="T3" fmla="*/ 128 h 188"/>
              <a:gd name="T4" fmla="*/ 213 w 271"/>
              <a:gd name="T5" fmla="*/ 188 h 188"/>
              <a:gd name="T6" fmla="*/ 64 w 271"/>
              <a:gd name="T7" fmla="*/ 188 h 188"/>
              <a:gd name="T8" fmla="*/ 0 w 271"/>
              <a:gd name="T9" fmla="*/ 128 h 188"/>
              <a:gd name="T10" fmla="*/ 56 w 271"/>
              <a:gd name="T11" fmla="*/ 68 h 188"/>
              <a:gd name="T12" fmla="*/ 56 w 271"/>
              <a:gd name="T13" fmla="*/ 66 h 188"/>
              <a:gd name="T14" fmla="*/ 136 w 271"/>
              <a:gd name="T15" fmla="*/ 0 h 188"/>
              <a:gd name="T16" fmla="*/ 216 w 271"/>
              <a:gd name="T17" fmla="*/ 66 h 188"/>
              <a:gd name="T18" fmla="*/ 216 w 271"/>
              <a:gd name="T19" fmla="*/ 68 h 1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71" h="188">
                <a:moveTo>
                  <a:pt x="216" y="68"/>
                </a:moveTo>
                <a:cubicBezTo>
                  <a:pt x="247" y="75"/>
                  <a:pt x="271" y="99"/>
                  <a:pt x="271" y="128"/>
                </a:cubicBezTo>
                <a:cubicBezTo>
                  <a:pt x="271" y="157"/>
                  <a:pt x="247" y="188"/>
                  <a:pt x="213" y="188"/>
                </a:cubicBezTo>
                <a:cubicBezTo>
                  <a:pt x="64" y="188"/>
                  <a:pt x="64" y="188"/>
                  <a:pt x="64" y="188"/>
                </a:cubicBezTo>
                <a:cubicBezTo>
                  <a:pt x="28" y="188"/>
                  <a:pt x="0" y="159"/>
                  <a:pt x="0" y="128"/>
                </a:cubicBezTo>
                <a:cubicBezTo>
                  <a:pt x="0" y="99"/>
                  <a:pt x="24" y="75"/>
                  <a:pt x="56" y="68"/>
                </a:cubicBezTo>
                <a:cubicBezTo>
                  <a:pt x="56" y="68"/>
                  <a:pt x="56" y="67"/>
                  <a:pt x="56" y="66"/>
                </a:cubicBezTo>
                <a:cubicBezTo>
                  <a:pt x="56" y="29"/>
                  <a:pt x="92" y="0"/>
                  <a:pt x="136" y="0"/>
                </a:cubicBezTo>
                <a:cubicBezTo>
                  <a:pt x="180" y="0"/>
                  <a:pt x="216" y="29"/>
                  <a:pt x="216" y="66"/>
                </a:cubicBezTo>
                <a:cubicBezTo>
                  <a:pt x="216" y="67"/>
                  <a:pt x="216" y="68"/>
                  <a:pt x="216" y="68"/>
                </a:cubicBezTo>
              </a:path>
            </a:pathLst>
          </a:custGeom>
          <a:solidFill>
            <a:srgbClr val="4BC9D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pic>
        <p:nvPicPr>
          <p:cNvPr id="8" name="Picture 78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074400" y="3505200"/>
            <a:ext cx="806451" cy="5778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78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5240" y="5105403"/>
            <a:ext cx="645296" cy="463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Freeform 32"/>
          <p:cNvSpPr>
            <a:spLocks/>
          </p:cNvSpPr>
          <p:nvPr/>
        </p:nvSpPr>
        <p:spPr bwMode="auto">
          <a:xfrm>
            <a:off x="812800" y="5105400"/>
            <a:ext cx="528869" cy="381000"/>
          </a:xfrm>
          <a:custGeom>
            <a:avLst/>
            <a:gdLst>
              <a:gd name="T0" fmla="*/ 216 w 271"/>
              <a:gd name="T1" fmla="*/ 68 h 188"/>
              <a:gd name="T2" fmla="*/ 271 w 271"/>
              <a:gd name="T3" fmla="*/ 128 h 188"/>
              <a:gd name="T4" fmla="*/ 213 w 271"/>
              <a:gd name="T5" fmla="*/ 188 h 188"/>
              <a:gd name="T6" fmla="*/ 64 w 271"/>
              <a:gd name="T7" fmla="*/ 188 h 188"/>
              <a:gd name="T8" fmla="*/ 0 w 271"/>
              <a:gd name="T9" fmla="*/ 128 h 188"/>
              <a:gd name="T10" fmla="*/ 56 w 271"/>
              <a:gd name="T11" fmla="*/ 68 h 188"/>
              <a:gd name="T12" fmla="*/ 56 w 271"/>
              <a:gd name="T13" fmla="*/ 66 h 188"/>
              <a:gd name="T14" fmla="*/ 136 w 271"/>
              <a:gd name="T15" fmla="*/ 0 h 188"/>
              <a:gd name="T16" fmla="*/ 216 w 271"/>
              <a:gd name="T17" fmla="*/ 66 h 188"/>
              <a:gd name="T18" fmla="*/ 216 w 271"/>
              <a:gd name="T19" fmla="*/ 68 h 1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71" h="188">
                <a:moveTo>
                  <a:pt x="216" y="68"/>
                </a:moveTo>
                <a:cubicBezTo>
                  <a:pt x="247" y="75"/>
                  <a:pt x="271" y="99"/>
                  <a:pt x="271" y="128"/>
                </a:cubicBezTo>
                <a:cubicBezTo>
                  <a:pt x="271" y="157"/>
                  <a:pt x="247" y="188"/>
                  <a:pt x="213" y="188"/>
                </a:cubicBezTo>
                <a:cubicBezTo>
                  <a:pt x="64" y="188"/>
                  <a:pt x="64" y="188"/>
                  <a:pt x="64" y="188"/>
                </a:cubicBezTo>
                <a:cubicBezTo>
                  <a:pt x="28" y="188"/>
                  <a:pt x="0" y="159"/>
                  <a:pt x="0" y="128"/>
                </a:cubicBezTo>
                <a:cubicBezTo>
                  <a:pt x="0" y="99"/>
                  <a:pt x="24" y="75"/>
                  <a:pt x="56" y="68"/>
                </a:cubicBezTo>
                <a:cubicBezTo>
                  <a:pt x="56" y="68"/>
                  <a:pt x="56" y="67"/>
                  <a:pt x="56" y="66"/>
                </a:cubicBezTo>
                <a:cubicBezTo>
                  <a:pt x="56" y="29"/>
                  <a:pt x="92" y="0"/>
                  <a:pt x="136" y="0"/>
                </a:cubicBezTo>
                <a:cubicBezTo>
                  <a:pt x="180" y="0"/>
                  <a:pt x="216" y="29"/>
                  <a:pt x="216" y="66"/>
                </a:cubicBezTo>
                <a:cubicBezTo>
                  <a:pt x="216" y="67"/>
                  <a:pt x="216" y="68"/>
                  <a:pt x="216" y="68"/>
                </a:cubicBezTo>
              </a:path>
            </a:pathLst>
          </a:custGeom>
          <a:solidFill>
            <a:srgbClr val="4BC9D0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1" name="Freeform 33"/>
          <p:cNvSpPr>
            <a:spLocks/>
          </p:cNvSpPr>
          <p:nvPr/>
        </p:nvSpPr>
        <p:spPr bwMode="auto">
          <a:xfrm>
            <a:off x="203200" y="2819401"/>
            <a:ext cx="711200" cy="475891"/>
          </a:xfrm>
          <a:custGeom>
            <a:avLst/>
            <a:gdLst>
              <a:gd name="T0" fmla="*/ 216 w 271"/>
              <a:gd name="T1" fmla="*/ 68 h 188"/>
              <a:gd name="T2" fmla="*/ 271 w 271"/>
              <a:gd name="T3" fmla="*/ 128 h 188"/>
              <a:gd name="T4" fmla="*/ 213 w 271"/>
              <a:gd name="T5" fmla="*/ 188 h 188"/>
              <a:gd name="T6" fmla="*/ 64 w 271"/>
              <a:gd name="T7" fmla="*/ 188 h 188"/>
              <a:gd name="T8" fmla="*/ 0 w 271"/>
              <a:gd name="T9" fmla="*/ 128 h 188"/>
              <a:gd name="T10" fmla="*/ 56 w 271"/>
              <a:gd name="T11" fmla="*/ 68 h 188"/>
              <a:gd name="T12" fmla="*/ 56 w 271"/>
              <a:gd name="T13" fmla="*/ 66 h 188"/>
              <a:gd name="T14" fmla="*/ 136 w 271"/>
              <a:gd name="T15" fmla="*/ 0 h 188"/>
              <a:gd name="T16" fmla="*/ 216 w 271"/>
              <a:gd name="T17" fmla="*/ 66 h 188"/>
              <a:gd name="T18" fmla="*/ 216 w 271"/>
              <a:gd name="T19" fmla="*/ 68 h 1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71" h="188">
                <a:moveTo>
                  <a:pt x="216" y="68"/>
                </a:moveTo>
                <a:cubicBezTo>
                  <a:pt x="247" y="75"/>
                  <a:pt x="271" y="99"/>
                  <a:pt x="271" y="128"/>
                </a:cubicBezTo>
                <a:cubicBezTo>
                  <a:pt x="271" y="157"/>
                  <a:pt x="247" y="188"/>
                  <a:pt x="213" y="188"/>
                </a:cubicBezTo>
                <a:cubicBezTo>
                  <a:pt x="64" y="188"/>
                  <a:pt x="64" y="188"/>
                  <a:pt x="64" y="188"/>
                </a:cubicBezTo>
                <a:cubicBezTo>
                  <a:pt x="28" y="188"/>
                  <a:pt x="0" y="159"/>
                  <a:pt x="0" y="128"/>
                </a:cubicBezTo>
                <a:cubicBezTo>
                  <a:pt x="0" y="99"/>
                  <a:pt x="24" y="75"/>
                  <a:pt x="56" y="68"/>
                </a:cubicBezTo>
                <a:cubicBezTo>
                  <a:pt x="56" y="68"/>
                  <a:pt x="56" y="67"/>
                  <a:pt x="56" y="66"/>
                </a:cubicBezTo>
                <a:cubicBezTo>
                  <a:pt x="56" y="29"/>
                  <a:pt x="92" y="0"/>
                  <a:pt x="136" y="0"/>
                </a:cubicBezTo>
                <a:cubicBezTo>
                  <a:pt x="180" y="0"/>
                  <a:pt x="216" y="29"/>
                  <a:pt x="216" y="66"/>
                </a:cubicBezTo>
                <a:cubicBezTo>
                  <a:pt x="216" y="67"/>
                  <a:pt x="216" y="68"/>
                  <a:pt x="216" y="68"/>
                </a:cubicBezTo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5" name="Freeform 40"/>
          <p:cNvSpPr>
            <a:spLocks/>
          </p:cNvSpPr>
          <p:nvPr/>
        </p:nvSpPr>
        <p:spPr bwMode="auto">
          <a:xfrm>
            <a:off x="538458" y="457204"/>
            <a:ext cx="477545" cy="320185"/>
          </a:xfrm>
          <a:custGeom>
            <a:avLst/>
            <a:gdLst>
              <a:gd name="T0" fmla="*/ 216 w 271"/>
              <a:gd name="T1" fmla="*/ 68 h 188"/>
              <a:gd name="T2" fmla="*/ 271 w 271"/>
              <a:gd name="T3" fmla="*/ 128 h 188"/>
              <a:gd name="T4" fmla="*/ 213 w 271"/>
              <a:gd name="T5" fmla="*/ 188 h 188"/>
              <a:gd name="T6" fmla="*/ 64 w 271"/>
              <a:gd name="T7" fmla="*/ 188 h 188"/>
              <a:gd name="T8" fmla="*/ 0 w 271"/>
              <a:gd name="T9" fmla="*/ 128 h 188"/>
              <a:gd name="T10" fmla="*/ 56 w 271"/>
              <a:gd name="T11" fmla="*/ 68 h 188"/>
              <a:gd name="T12" fmla="*/ 56 w 271"/>
              <a:gd name="T13" fmla="*/ 66 h 188"/>
              <a:gd name="T14" fmla="*/ 136 w 271"/>
              <a:gd name="T15" fmla="*/ 0 h 188"/>
              <a:gd name="T16" fmla="*/ 216 w 271"/>
              <a:gd name="T17" fmla="*/ 66 h 188"/>
              <a:gd name="T18" fmla="*/ 216 w 271"/>
              <a:gd name="T19" fmla="*/ 68 h 1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71" h="188">
                <a:moveTo>
                  <a:pt x="216" y="68"/>
                </a:moveTo>
                <a:cubicBezTo>
                  <a:pt x="247" y="75"/>
                  <a:pt x="271" y="99"/>
                  <a:pt x="271" y="128"/>
                </a:cubicBezTo>
                <a:cubicBezTo>
                  <a:pt x="271" y="157"/>
                  <a:pt x="247" y="188"/>
                  <a:pt x="213" y="188"/>
                </a:cubicBezTo>
                <a:cubicBezTo>
                  <a:pt x="64" y="188"/>
                  <a:pt x="64" y="188"/>
                  <a:pt x="64" y="188"/>
                </a:cubicBezTo>
                <a:cubicBezTo>
                  <a:pt x="28" y="188"/>
                  <a:pt x="0" y="159"/>
                  <a:pt x="0" y="128"/>
                </a:cubicBezTo>
                <a:cubicBezTo>
                  <a:pt x="0" y="99"/>
                  <a:pt x="24" y="75"/>
                  <a:pt x="56" y="68"/>
                </a:cubicBezTo>
                <a:cubicBezTo>
                  <a:pt x="56" y="68"/>
                  <a:pt x="56" y="67"/>
                  <a:pt x="56" y="66"/>
                </a:cubicBezTo>
                <a:cubicBezTo>
                  <a:pt x="56" y="29"/>
                  <a:pt x="92" y="0"/>
                  <a:pt x="136" y="0"/>
                </a:cubicBezTo>
                <a:cubicBezTo>
                  <a:pt x="180" y="0"/>
                  <a:pt x="216" y="29"/>
                  <a:pt x="216" y="66"/>
                </a:cubicBezTo>
                <a:cubicBezTo>
                  <a:pt x="216" y="67"/>
                  <a:pt x="216" y="68"/>
                  <a:pt x="216" y="68"/>
                </a:cubicBezTo>
              </a:path>
            </a:pathLst>
          </a:custGeom>
          <a:solidFill>
            <a:srgbClr val="4BC9D0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31" name="Freeform 31"/>
          <p:cNvSpPr>
            <a:spLocks/>
          </p:cNvSpPr>
          <p:nvPr/>
        </p:nvSpPr>
        <p:spPr bwMode="auto">
          <a:xfrm>
            <a:off x="3454400" y="6332541"/>
            <a:ext cx="908053" cy="525463"/>
          </a:xfrm>
          <a:custGeom>
            <a:avLst/>
            <a:gdLst>
              <a:gd name="T0" fmla="*/ 216 w 271"/>
              <a:gd name="T1" fmla="*/ 68 h 188"/>
              <a:gd name="T2" fmla="*/ 271 w 271"/>
              <a:gd name="T3" fmla="*/ 128 h 188"/>
              <a:gd name="T4" fmla="*/ 213 w 271"/>
              <a:gd name="T5" fmla="*/ 188 h 188"/>
              <a:gd name="T6" fmla="*/ 64 w 271"/>
              <a:gd name="T7" fmla="*/ 188 h 188"/>
              <a:gd name="T8" fmla="*/ 0 w 271"/>
              <a:gd name="T9" fmla="*/ 128 h 188"/>
              <a:gd name="T10" fmla="*/ 56 w 271"/>
              <a:gd name="T11" fmla="*/ 68 h 188"/>
              <a:gd name="T12" fmla="*/ 56 w 271"/>
              <a:gd name="T13" fmla="*/ 66 h 188"/>
              <a:gd name="T14" fmla="*/ 136 w 271"/>
              <a:gd name="T15" fmla="*/ 0 h 188"/>
              <a:gd name="T16" fmla="*/ 216 w 271"/>
              <a:gd name="T17" fmla="*/ 66 h 188"/>
              <a:gd name="T18" fmla="*/ 216 w 271"/>
              <a:gd name="T19" fmla="*/ 68 h 1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71" h="188">
                <a:moveTo>
                  <a:pt x="216" y="68"/>
                </a:moveTo>
                <a:cubicBezTo>
                  <a:pt x="247" y="75"/>
                  <a:pt x="271" y="99"/>
                  <a:pt x="271" y="128"/>
                </a:cubicBezTo>
                <a:cubicBezTo>
                  <a:pt x="271" y="157"/>
                  <a:pt x="247" y="188"/>
                  <a:pt x="213" y="188"/>
                </a:cubicBezTo>
                <a:cubicBezTo>
                  <a:pt x="64" y="188"/>
                  <a:pt x="64" y="188"/>
                  <a:pt x="64" y="188"/>
                </a:cubicBezTo>
                <a:cubicBezTo>
                  <a:pt x="28" y="188"/>
                  <a:pt x="0" y="159"/>
                  <a:pt x="0" y="128"/>
                </a:cubicBezTo>
                <a:cubicBezTo>
                  <a:pt x="0" y="99"/>
                  <a:pt x="24" y="75"/>
                  <a:pt x="56" y="68"/>
                </a:cubicBezTo>
                <a:cubicBezTo>
                  <a:pt x="56" y="68"/>
                  <a:pt x="56" y="67"/>
                  <a:pt x="56" y="66"/>
                </a:cubicBezTo>
                <a:cubicBezTo>
                  <a:pt x="56" y="29"/>
                  <a:pt x="92" y="0"/>
                  <a:pt x="136" y="0"/>
                </a:cubicBezTo>
                <a:cubicBezTo>
                  <a:pt x="180" y="0"/>
                  <a:pt x="216" y="29"/>
                  <a:pt x="216" y="66"/>
                </a:cubicBezTo>
                <a:cubicBezTo>
                  <a:pt x="216" y="67"/>
                  <a:pt x="216" y="68"/>
                  <a:pt x="216" y="68"/>
                </a:cubicBezTo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88" name="文本框 187"/>
          <p:cNvSpPr txBox="1"/>
          <p:nvPr/>
        </p:nvSpPr>
        <p:spPr>
          <a:xfrm>
            <a:off x="7958858" y="214998"/>
            <a:ext cx="39219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kumimoji="1" lang="ar-DZ" altLang="zh-CN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أنواع النقل ووسائله </a:t>
            </a:r>
            <a:r>
              <a:rPr kumimoji="1" lang="fr-FR" altLang="zh-CN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:</a:t>
            </a:r>
            <a:endParaRPr kumimoji="1" lang="zh-CN" altLang="en-US" sz="3600" b="1" dirty="0">
              <a:solidFill>
                <a:schemeClr val="tx1">
                  <a:lumMod val="75000"/>
                  <a:lumOff val="25000"/>
                </a:schemeClr>
              </a:solidFill>
              <a:latin typeface="Yuanti SC" charset="-122"/>
              <a:ea typeface="Yuanti SC" charset="-122"/>
              <a:cs typeface="Yuanti SC" charset="-122"/>
            </a:endParaRPr>
          </a:p>
        </p:txBody>
      </p:sp>
      <p:sp>
        <p:nvSpPr>
          <p:cNvPr id="190" name="文本框 18"/>
          <p:cNvSpPr txBox="1">
            <a:spLocks noChangeArrowheads="1"/>
          </p:cNvSpPr>
          <p:nvPr/>
        </p:nvSpPr>
        <p:spPr bwMode="auto">
          <a:xfrm>
            <a:off x="860829" y="1150711"/>
            <a:ext cx="10213571" cy="5201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宋体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algn="r" rtl="1">
              <a:spcBef>
                <a:spcPct val="0"/>
              </a:spcBef>
              <a:buNone/>
            </a:pPr>
            <a:r>
              <a:rPr kumimoji="1" lang="ar-DZ" altLang="zh-CN" sz="2400" b="1" dirty="0" err="1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و.</a:t>
            </a:r>
            <a:r>
              <a:rPr kumimoji="1" lang="ar-DZ" altLang="zh-CN" sz="2400" b="1" dirty="0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 النقل بواسطة </a:t>
            </a:r>
            <a:r>
              <a:rPr kumimoji="1" lang="ar-DZ" altLang="zh-CN" sz="2400" b="1" dirty="0" err="1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الروبوت</a:t>
            </a:r>
            <a:r>
              <a:rPr kumimoji="1" lang="ar-DZ" altLang="zh-CN" sz="2400" b="1" dirty="0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 </a:t>
            </a:r>
            <a:r>
              <a:rPr kumimoji="1" lang="fr-FR" altLang="zh-CN" sz="2400" b="1" dirty="0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:</a:t>
            </a:r>
            <a:r>
              <a:rPr kumimoji="1" lang="ar-DZ" altLang="zh-CN" sz="2400" b="1" dirty="0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 </a:t>
            </a:r>
            <a:r>
              <a:rPr kumimoji="1" lang="ar-DZ" altLang="zh-CN" sz="2000" dirty="0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سواء كان هذا النقل دون وجود طريق معبّد، أو بوجود طرق ممهدة عن طريق الانسان.</a:t>
            </a:r>
          </a:p>
          <a:p>
            <a:pPr algn="r" rtl="1">
              <a:spcBef>
                <a:spcPct val="0"/>
              </a:spcBef>
              <a:buNone/>
            </a:pPr>
            <a:r>
              <a:rPr kumimoji="1" lang="ar-DZ" altLang="zh-CN" sz="2000" dirty="0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ويتميز هذا النوع من النقل </a:t>
            </a:r>
            <a:r>
              <a:rPr kumimoji="1" lang="ar-DZ" altLang="zh-CN" sz="2000" dirty="0" err="1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بامكانياته</a:t>
            </a:r>
            <a:r>
              <a:rPr kumimoji="1" lang="ar-DZ" altLang="zh-CN" sz="2000" dirty="0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 الكبيرة وتقديم خدمة التوصيل من الباب الى الباب.</a:t>
            </a:r>
          </a:p>
          <a:p>
            <a:pPr algn="r" rtl="1">
              <a:spcBef>
                <a:spcPct val="0"/>
              </a:spcBef>
              <a:buNone/>
            </a:pPr>
            <a:r>
              <a:rPr kumimoji="1" lang="ar-DZ" altLang="zh-CN" sz="2000" dirty="0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يعاب عليه تكاليفه العالية وظهور مشكلة الازدحام في المدن.</a:t>
            </a:r>
          </a:p>
          <a:p>
            <a:pPr algn="r" rtl="1">
              <a:spcBef>
                <a:spcPct val="0"/>
              </a:spcBef>
              <a:buNone/>
            </a:pPr>
            <a:endParaRPr kumimoji="1" lang="ar-DZ" altLang="zh-CN" sz="2000" dirty="0" smtClean="0">
              <a:solidFill>
                <a:schemeClr val="tx2">
                  <a:lumMod val="50000"/>
                </a:schemeClr>
              </a:solidFill>
              <a:latin typeface="Yuanti SC" charset="-122"/>
              <a:ea typeface="Yuanti SC" charset="-122"/>
              <a:cs typeface="Yuanti SC" charset="-122"/>
            </a:endParaRPr>
          </a:p>
          <a:p>
            <a:pPr algn="r" rtl="1">
              <a:spcBef>
                <a:spcPct val="0"/>
              </a:spcBef>
              <a:buNone/>
            </a:pPr>
            <a:r>
              <a:rPr kumimoji="1" lang="ar-DZ" altLang="zh-CN" sz="2400" b="1" u="sng" dirty="0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ثانيا </a:t>
            </a:r>
            <a:r>
              <a:rPr kumimoji="1" lang="fr-FR" altLang="zh-CN" sz="2400" b="1" u="sng" dirty="0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:</a:t>
            </a:r>
            <a:r>
              <a:rPr kumimoji="1" lang="ar-DZ" altLang="zh-CN" sz="2400" b="1" u="sng" dirty="0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 النقل البحري</a:t>
            </a:r>
            <a:r>
              <a:rPr kumimoji="1" lang="fr-FR" altLang="zh-CN" sz="2400" b="1" u="sng" dirty="0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:</a:t>
            </a:r>
            <a:r>
              <a:rPr kumimoji="1" lang="ar-DZ" altLang="zh-CN" sz="2400" b="1" u="sng" dirty="0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 </a:t>
            </a:r>
          </a:p>
          <a:p>
            <a:pPr algn="r" rtl="1">
              <a:spcBef>
                <a:spcPct val="0"/>
              </a:spcBef>
              <a:buNone/>
            </a:pPr>
            <a:r>
              <a:rPr kumimoji="1" lang="ar-DZ" altLang="zh-CN" sz="2000" dirty="0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يعتبر من أهم أنواع النقل من حيث الحمولة التي </a:t>
            </a:r>
            <a:r>
              <a:rPr kumimoji="1" lang="ar-DZ" altLang="zh-CN" sz="2000" dirty="0" err="1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لاتضاهيها</a:t>
            </a:r>
            <a:r>
              <a:rPr kumimoji="1" lang="ar-DZ" altLang="zh-CN" sz="2000" dirty="0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 الأنواع الأخرى سواء الركاب أو البضائع، وانخفاض تكلفتها، وتتمثل منشآته القاعدية في الموانئ.</a:t>
            </a:r>
          </a:p>
          <a:p>
            <a:pPr algn="r" rtl="1">
              <a:spcBef>
                <a:spcPct val="0"/>
              </a:spcBef>
              <a:buNone/>
            </a:pPr>
            <a:r>
              <a:rPr kumimoji="1" lang="ar-DZ" altLang="zh-CN" sz="2000" dirty="0" err="1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مايعاب</a:t>
            </a:r>
            <a:r>
              <a:rPr kumimoji="1" lang="ar-DZ" altLang="zh-CN" sz="2000" dirty="0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 عليه انخفاض سرعته والاقتصار على تقديم الخدمة في حدود المناطق التي تمر </a:t>
            </a:r>
            <a:r>
              <a:rPr kumimoji="1" lang="ar-DZ" altLang="zh-CN" sz="2000" dirty="0" err="1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بها</a:t>
            </a:r>
            <a:r>
              <a:rPr kumimoji="1" lang="ar-DZ" altLang="zh-CN" sz="2000" dirty="0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 هذه الطرق الملاحية والموانئ.</a:t>
            </a:r>
          </a:p>
          <a:p>
            <a:pPr algn="r" rtl="1">
              <a:spcBef>
                <a:spcPct val="0"/>
              </a:spcBef>
              <a:buNone/>
            </a:pPr>
            <a:r>
              <a:rPr kumimoji="1" lang="ar-DZ" altLang="zh-CN" sz="2400" b="1" u="sng" dirty="0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ثالثا </a:t>
            </a:r>
            <a:r>
              <a:rPr kumimoji="1" lang="fr-FR" altLang="zh-CN" sz="2400" b="1" u="sng" dirty="0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:</a:t>
            </a:r>
            <a:r>
              <a:rPr kumimoji="1" lang="ar-DZ" altLang="zh-CN" sz="2400" b="1" u="sng" dirty="0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 النقل الجوي</a:t>
            </a:r>
            <a:r>
              <a:rPr kumimoji="1" lang="fr-FR" altLang="zh-CN" sz="2400" b="1" u="sng" dirty="0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:</a:t>
            </a:r>
            <a:r>
              <a:rPr kumimoji="1" lang="ar-DZ" altLang="zh-CN" sz="2400" b="1" u="sng" dirty="0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 </a:t>
            </a:r>
          </a:p>
          <a:p>
            <a:pPr algn="r" rtl="1">
              <a:spcBef>
                <a:spcPct val="0"/>
              </a:spcBef>
              <a:buNone/>
            </a:pPr>
            <a:r>
              <a:rPr kumimoji="1" lang="ar-DZ" altLang="zh-CN" sz="2000" dirty="0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برزت مكانة هذا النوع من النقل بعد الحرب العالمية الثانية خاصة سواء </a:t>
            </a:r>
            <a:r>
              <a:rPr kumimoji="1" lang="ar-DZ" altLang="zh-CN" sz="2000" dirty="0" err="1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للاشخاص</a:t>
            </a:r>
            <a:r>
              <a:rPr kumimoji="1" lang="ar-DZ" altLang="zh-CN" sz="2000" dirty="0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 او السلع، حيث يتم استعمال الطائرة للنقل عبر </a:t>
            </a:r>
            <a:r>
              <a:rPr kumimoji="1" lang="ar-DZ" altLang="zh-CN" sz="2000" dirty="0" err="1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الجو.</a:t>
            </a:r>
            <a:r>
              <a:rPr kumimoji="1" lang="ar-DZ" altLang="zh-CN" sz="2000" dirty="0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 كما ظهرت وسيلة نقل جوية جديدة متمثلة في </a:t>
            </a:r>
            <a:r>
              <a:rPr kumimoji="1" lang="ar-DZ" altLang="zh-CN" sz="2000" dirty="0" err="1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الدرون</a:t>
            </a:r>
            <a:r>
              <a:rPr kumimoji="1" lang="ar-DZ" altLang="zh-CN" sz="2000" dirty="0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 والتي تستعمل خاصة للمسافات القصيرة نسبيا مقارنة بالطائرة.</a:t>
            </a:r>
          </a:p>
          <a:p>
            <a:pPr algn="r" rtl="1">
              <a:spcBef>
                <a:spcPct val="0"/>
              </a:spcBef>
              <a:buNone/>
            </a:pPr>
            <a:r>
              <a:rPr kumimoji="1" lang="ar-DZ" altLang="zh-CN" sz="2000" dirty="0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يتميز النقل الجوي بسرعته الهائلة وبطاقة حمولة معقولة لكنها أقل من حمولة النقل </a:t>
            </a:r>
            <a:r>
              <a:rPr kumimoji="1" lang="ar-DZ" altLang="zh-CN" sz="2000" dirty="0" err="1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البحري.</a:t>
            </a:r>
            <a:r>
              <a:rPr kumimoji="1" lang="ar-DZ" altLang="zh-CN" sz="2000" dirty="0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 ويتضمن هذا النوع من النقل خطوط محلية داخل اقليم البلد </a:t>
            </a:r>
            <a:r>
              <a:rPr kumimoji="1" lang="ar-DZ" altLang="zh-CN" sz="2000" dirty="0" err="1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واخرى</a:t>
            </a:r>
            <a:r>
              <a:rPr kumimoji="1" lang="ar-DZ" altLang="zh-CN" sz="2000" dirty="0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 دولية بين </a:t>
            </a:r>
            <a:r>
              <a:rPr kumimoji="1" lang="ar-DZ" altLang="zh-CN" sz="2000" dirty="0" err="1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الدول.</a:t>
            </a:r>
            <a:r>
              <a:rPr kumimoji="1" lang="ar-DZ" altLang="zh-CN" sz="2000" dirty="0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 وتتمثل هياكله الاساسية في </a:t>
            </a:r>
            <a:r>
              <a:rPr kumimoji="1" lang="ar-DZ" altLang="zh-CN" sz="2000" dirty="0" err="1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المطارات.</a:t>
            </a:r>
            <a:r>
              <a:rPr kumimoji="1" lang="ar-DZ" altLang="zh-CN" sz="2000" dirty="0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 كما يتميز بتكاليفه العالية.</a:t>
            </a:r>
          </a:p>
          <a:p>
            <a:pPr algn="r" rtl="1">
              <a:spcBef>
                <a:spcPct val="0"/>
              </a:spcBef>
              <a:buNone/>
            </a:pPr>
            <a:endParaRPr kumimoji="1" lang="zh-CN" altLang="en-US" sz="4000" dirty="0">
              <a:solidFill>
                <a:schemeClr val="tx2">
                  <a:lumMod val="50000"/>
                </a:schemeClr>
              </a:solidFill>
              <a:latin typeface="Yuanti SC" charset="-122"/>
              <a:ea typeface="Yuanti SC" charset="-122"/>
              <a:cs typeface="Yuanti SC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75592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</TotalTime>
  <Words>580</Words>
  <Application>Microsoft Office PowerPoint</Application>
  <PresentationFormat>Personnalisé</PresentationFormat>
  <Paragraphs>42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Office 主题</vt:lpstr>
      <vt:lpstr>Diapositive 1</vt:lpstr>
      <vt:lpstr>Diapositive 2</vt:lpstr>
      <vt:lpstr>Diapositive 3</vt:lpstr>
      <vt:lpstr>Diapositive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21566820@qq.com</dc:creator>
  <cp:lastModifiedBy>star</cp:lastModifiedBy>
  <cp:revision>24</cp:revision>
  <dcterms:created xsi:type="dcterms:W3CDTF">2017-06-07T09:14:36Z</dcterms:created>
  <dcterms:modified xsi:type="dcterms:W3CDTF">2022-12-16T21:20:17Z</dcterms:modified>
</cp:coreProperties>
</file>