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DZ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6FF3-3CAF-4510-A193-2F58F3DF3D24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57D8-824A-4BEF-8B62-83506B49A10B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6FF3-3CAF-4510-A193-2F58F3DF3D24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57D8-824A-4BEF-8B62-83506B49A10B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6FF3-3CAF-4510-A193-2F58F3DF3D24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57D8-824A-4BEF-8B62-83506B49A10B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6FF3-3CAF-4510-A193-2F58F3DF3D24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57D8-824A-4BEF-8B62-83506B49A10B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6FF3-3CAF-4510-A193-2F58F3DF3D24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57D8-824A-4BEF-8B62-83506B49A10B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6FF3-3CAF-4510-A193-2F58F3DF3D24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57D8-824A-4BEF-8B62-83506B49A10B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6FF3-3CAF-4510-A193-2F58F3DF3D24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57D8-824A-4BEF-8B62-83506B49A10B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6FF3-3CAF-4510-A193-2F58F3DF3D24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57D8-824A-4BEF-8B62-83506B49A10B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6FF3-3CAF-4510-A193-2F58F3DF3D24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57D8-824A-4BEF-8B62-83506B49A10B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6FF3-3CAF-4510-A193-2F58F3DF3D24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57D8-824A-4BEF-8B62-83506B49A10B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6FF3-3CAF-4510-A193-2F58F3DF3D24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57D8-824A-4BEF-8B62-83506B49A10B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46FF3-3CAF-4510-A193-2F58F3DF3D24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557D8-824A-4BEF-8B62-83506B49A10B}" type="slidenum">
              <a:rPr lang="ar-DZ" smtClean="0"/>
              <a:t>‹N°›</a:t>
            </a:fld>
            <a:endParaRPr lang="ar-D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DZ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1 3"/>
          <p:cNvSpPr/>
          <p:nvPr/>
        </p:nvSpPr>
        <p:spPr>
          <a:xfrm>
            <a:off x="4786282" y="0"/>
            <a:ext cx="4357718" cy="1000132"/>
          </a:xfrm>
          <a:prstGeom prst="irregularSeal1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>
                <a:solidFill>
                  <a:schemeClr val="dk1"/>
                </a:solidFill>
                <a:latin typeface="Arabic Typesetting" pitchFamily="66" charset="-78"/>
                <a:cs typeface="Arabic Typesetting" pitchFamily="66" charset="-78"/>
              </a:rPr>
              <a:t>الدرس 3: تشكيل هيئة التحكيم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6072198" y="1285860"/>
            <a:ext cx="2714644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b="1" dirty="0">
                <a:latin typeface="Arabic Typesetting" pitchFamily="66" charset="-78"/>
                <a:cs typeface="Arabic Typesetting" pitchFamily="66" charset="-78"/>
              </a:rPr>
              <a:t>أولاً: تشكيل الهيئة وفق لأحكام القانون الجزائري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428596" y="1071546"/>
            <a:ext cx="3143272" cy="78581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b="1" dirty="0">
                <a:latin typeface="Arabic Typesetting" pitchFamily="66" charset="-78"/>
                <a:cs typeface="Arabic Typesetting" pitchFamily="66" charset="-78"/>
              </a:rPr>
              <a:t>ثانياً: تشكيل هيئة التحكيم وفقا للهيئات والمراكز الدولية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6072198" y="2285992"/>
            <a:ext cx="2714644" cy="10001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DZ" b="1" dirty="0">
                <a:latin typeface="Arabic Typesetting" pitchFamily="66" charset="-78"/>
                <a:cs typeface="Arabic Typesetting" pitchFamily="66" charset="-78"/>
              </a:rPr>
              <a:t>1- إرادة الأطراف: فيكون تشكيل الهيئة بناءاً على </a:t>
            </a:r>
            <a:r>
              <a:rPr lang="ar-DZ" b="1" dirty="0" err="1">
                <a:latin typeface="Arabic Typesetting" pitchFamily="66" charset="-78"/>
                <a:cs typeface="Arabic Typesetting" pitchFamily="66" charset="-78"/>
              </a:rPr>
              <a:t>ارادة</a:t>
            </a:r>
            <a:r>
              <a:rPr lang="ar-DZ" b="1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b="1" dirty="0" err="1">
                <a:latin typeface="Arabic Typesetting" pitchFamily="66" charset="-78"/>
                <a:cs typeface="Arabic Typesetting" pitchFamily="66" charset="-78"/>
              </a:rPr>
              <a:t>الطراف</a:t>
            </a:r>
            <a:r>
              <a:rPr lang="ar-DZ" b="1" dirty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algn="just"/>
            <a:r>
              <a:rPr lang="ar-DZ" b="1" dirty="0">
                <a:latin typeface="Arabic Typesetting" pitchFamily="66" charset="-78"/>
                <a:cs typeface="Arabic Typesetting" pitchFamily="66" charset="-78"/>
              </a:rPr>
              <a:t>استثناءاً: يمكن تشكيل الهيئة من القضاء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6357950" y="3500438"/>
            <a:ext cx="2428892" cy="24288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endParaRPr lang="ar-DZ" dirty="0" smtClean="0"/>
          </a:p>
          <a:p>
            <a:pPr lvl="0" algn="just"/>
            <a:r>
              <a:rPr lang="ar-DZ" b="1" dirty="0">
                <a:latin typeface="Arabic Typesetting" pitchFamily="66" charset="-78"/>
                <a:cs typeface="Arabic Typesetting" pitchFamily="66" charset="-78"/>
              </a:rPr>
              <a:t>شروط المحكم:</a:t>
            </a:r>
          </a:p>
          <a:p>
            <a:pPr lvl="0" algn="just"/>
            <a:r>
              <a:rPr lang="ar-SA" b="1" dirty="0">
                <a:latin typeface="Arabic Typesetting" pitchFamily="66" charset="-78"/>
                <a:cs typeface="Arabic Typesetting" pitchFamily="66" charset="-78"/>
              </a:rPr>
              <a:t>يجب أن يكون المحكم متمتعا بالأهلية، </a:t>
            </a:r>
            <a:endParaRPr lang="en-US" b="1" dirty="0">
              <a:latin typeface="Arabic Typesetting" pitchFamily="66" charset="-78"/>
              <a:cs typeface="Arabic Typesetting" pitchFamily="66" charset="-78"/>
            </a:endParaRPr>
          </a:p>
          <a:p>
            <a:pPr lvl="0" algn="just"/>
            <a:r>
              <a:rPr lang="ar-SA" b="1" dirty="0">
                <a:latin typeface="Arabic Typesetting" pitchFamily="66" charset="-78"/>
                <a:cs typeface="Arabic Typesetting" pitchFamily="66" charset="-78"/>
              </a:rPr>
              <a:t>ألا يعرض له عارض يؤدي إلى الحجر عليه؛</a:t>
            </a:r>
            <a:endParaRPr lang="en-US" b="1" dirty="0">
              <a:latin typeface="Arabic Typesetting" pitchFamily="66" charset="-78"/>
              <a:cs typeface="Arabic Typesetting" pitchFamily="66" charset="-78"/>
            </a:endParaRPr>
          </a:p>
          <a:p>
            <a:pPr lvl="0" algn="just"/>
            <a:r>
              <a:rPr lang="ar-SA" b="1" dirty="0">
                <a:latin typeface="Arabic Typesetting" pitchFamily="66" charset="-78"/>
                <a:cs typeface="Arabic Typesetting" pitchFamily="66" charset="-78"/>
              </a:rPr>
              <a:t> وأن لا يكون محروما من حقوقه المدينة كالحكم عليه في جناية أو جنحة مخلة بالشرف أو شهر إفلاسه طالما لم يسترد اعتباره، </a:t>
            </a:r>
            <a:endParaRPr lang="ar-DZ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571868" y="3143248"/>
            <a:ext cx="2500330" cy="32861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DZ" b="1" dirty="0" smtClean="0">
                <a:latin typeface="Arabic Typesetting" pitchFamily="66" charset="-78"/>
                <a:cs typeface="Arabic Typesetting" pitchFamily="66" charset="-78"/>
              </a:rPr>
              <a:t>حالات رد المحكم: </a:t>
            </a:r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طبقا </a:t>
            </a:r>
            <a:r>
              <a:rPr lang="ar-SA" b="1" dirty="0">
                <a:latin typeface="Arabic Typesetting" pitchFamily="66" charset="-78"/>
                <a:cs typeface="Arabic Typesetting" pitchFamily="66" charset="-78"/>
              </a:rPr>
              <a:t>للمادة 1016 </a:t>
            </a:r>
            <a:r>
              <a:rPr lang="ar-SA" b="1" dirty="0" err="1">
                <a:latin typeface="Arabic Typesetting" pitchFamily="66" charset="-78"/>
                <a:cs typeface="Arabic Typesetting" pitchFamily="66" charset="-78"/>
              </a:rPr>
              <a:t>ق</a:t>
            </a:r>
            <a:r>
              <a:rPr lang="ar-SA" b="1" dirty="0">
                <a:latin typeface="Arabic Typesetting" pitchFamily="66" charset="-78"/>
                <a:cs typeface="Arabic Typesetting" pitchFamily="66" charset="-78"/>
              </a:rPr>
              <a:t> إ </a:t>
            </a:r>
            <a:r>
              <a:rPr lang="ar-SA" b="1" dirty="0" err="1">
                <a:latin typeface="Arabic Typesetting" pitchFamily="66" charset="-78"/>
                <a:cs typeface="Arabic Typesetting" pitchFamily="66" charset="-78"/>
              </a:rPr>
              <a:t>م</a:t>
            </a:r>
            <a:r>
              <a:rPr lang="ar-SA" b="1" dirty="0">
                <a:latin typeface="Arabic Typesetting" pitchFamily="66" charset="-78"/>
                <a:cs typeface="Arabic Typesetting" pitchFamily="66" charset="-78"/>
              </a:rPr>
              <a:t> إ:</a:t>
            </a:r>
            <a:r>
              <a:rPr lang="fr-FR" b="1" dirty="0">
                <a:latin typeface="Arabic Typesetting" pitchFamily="66" charset="-78"/>
                <a:cs typeface="Arabic Typesetting" pitchFamily="66" charset="-78"/>
              </a:rPr>
              <a:t> »</a:t>
            </a:r>
            <a:r>
              <a:rPr lang="ar-SA" b="1" dirty="0">
                <a:latin typeface="Arabic Typesetting" pitchFamily="66" charset="-78"/>
                <a:cs typeface="Arabic Typesetting" pitchFamily="66" charset="-78"/>
              </a:rPr>
              <a:t>يجوز رد المحكم في الحالات الآتية:</a:t>
            </a:r>
            <a:endParaRPr lang="en-US" b="1" dirty="0"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r>
              <a:rPr lang="ar-SA" b="1" dirty="0">
                <a:latin typeface="Arabic Typesetting" pitchFamily="66" charset="-78"/>
                <a:cs typeface="Arabic Typesetting" pitchFamily="66" charset="-78"/>
              </a:rPr>
              <a:t>1- عندما لا تتوفر فيه المؤهلات المتفق عليها بين الأطراف.</a:t>
            </a:r>
            <a:endParaRPr lang="en-US" b="1" dirty="0"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r>
              <a:rPr lang="ar-SA" b="1" dirty="0">
                <a:latin typeface="Arabic Typesetting" pitchFamily="66" charset="-78"/>
                <a:cs typeface="Arabic Typesetting" pitchFamily="66" charset="-78"/>
              </a:rPr>
              <a:t>2- عندما يوجد سب رد منصوص عليه في نظام التحكيم الموافق عليه من قبل الأطراف.</a:t>
            </a:r>
            <a:endParaRPr lang="en-US" b="1" dirty="0"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r>
              <a:rPr lang="ar-SA" b="1" dirty="0">
                <a:latin typeface="Arabic Typesetting" pitchFamily="66" charset="-78"/>
                <a:cs typeface="Arabic Typesetting" pitchFamily="66" charset="-78"/>
              </a:rPr>
              <a:t>3- عندما تتبين من الظروف شبهة مشروعة في استقلاليته، لاسيما بسبب وجود مصلحة أو علاقة اقتصادية أو عائلية مع أحد الأطراف مباشرة أو عن طريق وسيط</a:t>
            </a:r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.</a:t>
            </a:r>
            <a:endParaRPr lang="en-US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6357950" y="6000768"/>
            <a:ext cx="2214578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b="1" dirty="0">
                <a:latin typeface="Arabic Typesetting" pitchFamily="66" charset="-78"/>
                <a:cs typeface="Arabic Typesetting" pitchFamily="66" charset="-78"/>
              </a:rPr>
              <a:t>ينتهي التحكيم عند صدور المحكم حكمه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28596" y="2143116"/>
            <a:ext cx="2714644" cy="11430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DZ" b="1" dirty="0">
                <a:latin typeface="Arabic Typesetting" pitchFamily="66" charset="-78"/>
                <a:cs typeface="Arabic Typesetting" pitchFamily="66" charset="-78"/>
              </a:rPr>
              <a:t>1- إرادة الأطراف: فيكون تشكيل الهيئة بناءاً على </a:t>
            </a:r>
            <a:r>
              <a:rPr lang="ar-DZ" b="1" dirty="0" err="1">
                <a:latin typeface="Arabic Typesetting" pitchFamily="66" charset="-78"/>
                <a:cs typeface="Arabic Typesetting" pitchFamily="66" charset="-78"/>
              </a:rPr>
              <a:t>ارادة</a:t>
            </a:r>
            <a:r>
              <a:rPr lang="ar-DZ" b="1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b="1" dirty="0" err="1">
                <a:latin typeface="Arabic Typesetting" pitchFamily="66" charset="-78"/>
                <a:cs typeface="Arabic Typesetting" pitchFamily="66" charset="-78"/>
              </a:rPr>
              <a:t>الطراف</a:t>
            </a:r>
            <a:r>
              <a:rPr lang="ar-DZ" b="1" dirty="0" smtClean="0">
                <a:latin typeface="Arabic Typesetting" pitchFamily="66" charset="-78"/>
                <a:cs typeface="Arabic Typesetting" pitchFamily="66" charset="-78"/>
              </a:rPr>
              <a:t>. </a:t>
            </a:r>
            <a:r>
              <a:rPr lang="ar-DZ" b="1" dirty="0" err="1" smtClean="0">
                <a:latin typeface="Arabic Typesetting" pitchFamily="66" charset="-78"/>
                <a:cs typeface="Arabic Typesetting" pitchFamily="66" charset="-78"/>
              </a:rPr>
              <a:t>سواءا</a:t>
            </a:r>
            <a:r>
              <a:rPr lang="ar-DZ" b="1" dirty="0" smtClean="0">
                <a:latin typeface="Arabic Typesetting" pitchFamily="66" charset="-78"/>
                <a:cs typeface="Arabic Typesetting" pitchFamily="66" charset="-78"/>
              </a:rPr>
              <a:t> كان فرديا أو جماعياً.</a:t>
            </a:r>
            <a:endParaRPr lang="ar-DZ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500034" y="3500438"/>
            <a:ext cx="2714644" cy="8572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ar-DZ" b="1" dirty="0" smtClean="0">
                <a:latin typeface="Arabic Typesetting" pitchFamily="66" charset="-78"/>
                <a:cs typeface="Arabic Typesetting" pitchFamily="66" charset="-78"/>
              </a:rPr>
              <a:t>ملاحظة 1 : </a:t>
            </a:r>
            <a:r>
              <a:rPr lang="ar-DZ" b="1" dirty="0">
                <a:latin typeface="Arabic Typesetting" pitchFamily="66" charset="-78"/>
                <a:cs typeface="Arabic Typesetting" pitchFamily="66" charset="-78"/>
              </a:rPr>
              <a:t>شروط المحكم وحالات الرد، ترجع لنظام الهيئة وقانونها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214282" y="4714884"/>
            <a:ext cx="3071834" cy="92869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b="1" dirty="0">
                <a:latin typeface="Arabic Typesetting" pitchFamily="66" charset="-78"/>
                <a:cs typeface="Arabic Typesetting" pitchFamily="66" charset="-78"/>
              </a:rPr>
              <a:t>ملاحظة 2: الهيئات هي قواعد </a:t>
            </a:r>
            <a:r>
              <a:rPr lang="ar-DZ" b="1" dirty="0" err="1">
                <a:latin typeface="Arabic Typesetting" pitchFamily="66" charset="-78"/>
                <a:cs typeface="Arabic Typesetting" pitchFamily="66" charset="-78"/>
              </a:rPr>
              <a:t>اليونسترال</a:t>
            </a:r>
            <a:r>
              <a:rPr lang="ar-DZ" b="1" dirty="0">
                <a:latin typeface="Arabic Typesetting" pitchFamily="66" charset="-78"/>
                <a:cs typeface="Arabic Typesetting" pitchFamily="66" charset="-78"/>
              </a:rPr>
              <a:t>، محكمة التحكيم بباريس، محكمة التحكيم </a:t>
            </a:r>
            <a:r>
              <a:rPr lang="ar-DZ" b="1" dirty="0" err="1">
                <a:latin typeface="Arabic Typesetting" pitchFamily="66" charset="-78"/>
                <a:cs typeface="Arabic Typesetting" pitchFamily="66" charset="-78"/>
              </a:rPr>
              <a:t>بالندن</a:t>
            </a:r>
            <a:r>
              <a:rPr lang="ar-DZ" b="1" dirty="0">
                <a:latin typeface="Arabic Typesetting" pitchFamily="66" charset="-78"/>
                <a:cs typeface="Arabic Typesetting" pitchFamily="66" charset="-78"/>
              </a:rPr>
              <a:t>، محكمة التحكيم بواشنطن</a:t>
            </a:r>
          </a:p>
        </p:txBody>
      </p:sp>
      <p:cxnSp>
        <p:nvCxnSpPr>
          <p:cNvPr id="16" name="Connecteur droit avec flèche 15"/>
          <p:cNvCxnSpPr/>
          <p:nvPr/>
        </p:nvCxnSpPr>
        <p:spPr>
          <a:xfrm rot="10800000" flipV="1">
            <a:off x="3643306" y="857232"/>
            <a:ext cx="242889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endCxn id="5" idx="0"/>
          </p:cNvCxnSpPr>
          <p:nvPr/>
        </p:nvCxnSpPr>
        <p:spPr>
          <a:xfrm>
            <a:off x="6000760" y="857232"/>
            <a:ext cx="142876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152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leptop</dc:creator>
  <cp:lastModifiedBy>leptop</cp:lastModifiedBy>
  <cp:revision>4</cp:revision>
  <dcterms:created xsi:type="dcterms:W3CDTF">2022-05-20T18:56:16Z</dcterms:created>
  <dcterms:modified xsi:type="dcterms:W3CDTF">2022-05-20T19:24:12Z</dcterms:modified>
</cp:coreProperties>
</file>