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85B719-A783-4285-9702-5DACA61FE864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DZ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8868C7-4256-4725-95BE-DE4CE9C189BE}" type="slidenum">
              <a:rPr lang="ar-DZ" smtClean="0"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toile à 8 branches 3"/>
          <p:cNvSpPr/>
          <p:nvPr/>
        </p:nvSpPr>
        <p:spPr>
          <a:xfrm>
            <a:off x="5000628" y="357166"/>
            <a:ext cx="3500462" cy="714380"/>
          </a:xfrm>
          <a:prstGeom prst="star8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solidFill>
                  <a:schemeClr val="dk1"/>
                </a:solidFill>
                <a:latin typeface="Arabic Typesetting" pitchFamily="66" charset="-78"/>
                <a:cs typeface="Arabic Typesetting" pitchFamily="66" charset="-78"/>
              </a:rPr>
              <a:t>الدرس الأول: تعريف التحكيم وطبيعته القانونية</a:t>
            </a:r>
          </a:p>
        </p:txBody>
      </p:sp>
      <p:sp>
        <p:nvSpPr>
          <p:cNvPr id="5" name="Forme libre 4"/>
          <p:cNvSpPr/>
          <p:nvPr/>
        </p:nvSpPr>
        <p:spPr>
          <a:xfrm>
            <a:off x="6286512" y="1643050"/>
            <a:ext cx="2500330" cy="2928958"/>
          </a:xfrm>
          <a:custGeom>
            <a:avLst/>
            <a:gdLst>
              <a:gd name="connsiteX0" fmla="*/ 0 w 1714512"/>
              <a:gd name="connsiteY0" fmla="*/ 285758 h 2857520"/>
              <a:gd name="connsiteX1" fmla="*/ 83697 w 1714512"/>
              <a:gd name="connsiteY1" fmla="*/ 83697 h 2857520"/>
              <a:gd name="connsiteX2" fmla="*/ 285759 w 1714512"/>
              <a:gd name="connsiteY2" fmla="*/ 1 h 2857520"/>
              <a:gd name="connsiteX3" fmla="*/ 1428754 w 1714512"/>
              <a:gd name="connsiteY3" fmla="*/ 0 h 2857520"/>
              <a:gd name="connsiteX4" fmla="*/ 1630815 w 1714512"/>
              <a:gd name="connsiteY4" fmla="*/ 83697 h 2857520"/>
              <a:gd name="connsiteX5" fmla="*/ 1714511 w 1714512"/>
              <a:gd name="connsiteY5" fmla="*/ 285759 h 2857520"/>
              <a:gd name="connsiteX6" fmla="*/ 1714512 w 1714512"/>
              <a:gd name="connsiteY6" fmla="*/ 2571762 h 2857520"/>
              <a:gd name="connsiteX7" fmla="*/ 1630815 w 1714512"/>
              <a:gd name="connsiteY7" fmla="*/ 2773823 h 2857520"/>
              <a:gd name="connsiteX8" fmla="*/ 1428753 w 1714512"/>
              <a:gd name="connsiteY8" fmla="*/ 2857520 h 2857520"/>
              <a:gd name="connsiteX9" fmla="*/ 285758 w 1714512"/>
              <a:gd name="connsiteY9" fmla="*/ 2857520 h 2857520"/>
              <a:gd name="connsiteX10" fmla="*/ 83697 w 1714512"/>
              <a:gd name="connsiteY10" fmla="*/ 2773823 h 2857520"/>
              <a:gd name="connsiteX11" fmla="*/ 1 w 1714512"/>
              <a:gd name="connsiteY11" fmla="*/ 2571761 h 2857520"/>
              <a:gd name="connsiteX12" fmla="*/ 0 w 1714512"/>
              <a:gd name="connsiteY12" fmla="*/ 285758 h 2857520"/>
              <a:gd name="connsiteX0" fmla="*/ 0 w 1714512"/>
              <a:gd name="connsiteY0" fmla="*/ 285758 h 2857520"/>
              <a:gd name="connsiteX1" fmla="*/ 83697 w 1714512"/>
              <a:gd name="connsiteY1" fmla="*/ 83697 h 2857520"/>
              <a:gd name="connsiteX2" fmla="*/ 285759 w 1714512"/>
              <a:gd name="connsiteY2" fmla="*/ 1 h 2857520"/>
              <a:gd name="connsiteX3" fmla="*/ 1428754 w 1714512"/>
              <a:gd name="connsiteY3" fmla="*/ 0 h 2857520"/>
              <a:gd name="connsiteX4" fmla="*/ 1630815 w 1714512"/>
              <a:gd name="connsiteY4" fmla="*/ 83697 h 2857520"/>
              <a:gd name="connsiteX5" fmla="*/ 1714511 w 1714512"/>
              <a:gd name="connsiteY5" fmla="*/ 285759 h 2857520"/>
              <a:gd name="connsiteX6" fmla="*/ 1714512 w 1714512"/>
              <a:gd name="connsiteY6" fmla="*/ 2571762 h 2857520"/>
              <a:gd name="connsiteX7" fmla="*/ 1630815 w 1714512"/>
              <a:gd name="connsiteY7" fmla="*/ 2773823 h 2857520"/>
              <a:gd name="connsiteX8" fmla="*/ 1428753 w 1714512"/>
              <a:gd name="connsiteY8" fmla="*/ 2857520 h 2857520"/>
              <a:gd name="connsiteX9" fmla="*/ 500040 w 1714512"/>
              <a:gd name="connsiteY9" fmla="*/ 2643182 h 2857520"/>
              <a:gd name="connsiteX10" fmla="*/ 83697 w 1714512"/>
              <a:gd name="connsiteY10" fmla="*/ 2773823 h 2857520"/>
              <a:gd name="connsiteX11" fmla="*/ 1 w 1714512"/>
              <a:gd name="connsiteY11" fmla="*/ 2571761 h 2857520"/>
              <a:gd name="connsiteX12" fmla="*/ 0 w 1714512"/>
              <a:gd name="connsiteY12" fmla="*/ 285758 h 2857520"/>
              <a:gd name="connsiteX0" fmla="*/ 398553 w 2113065"/>
              <a:gd name="connsiteY0" fmla="*/ 285758 h 2857520"/>
              <a:gd name="connsiteX1" fmla="*/ 53590 w 2113065"/>
              <a:gd name="connsiteY1" fmla="*/ 83697 h 2857520"/>
              <a:gd name="connsiteX2" fmla="*/ 684312 w 2113065"/>
              <a:gd name="connsiteY2" fmla="*/ 1 h 2857520"/>
              <a:gd name="connsiteX3" fmla="*/ 1827307 w 2113065"/>
              <a:gd name="connsiteY3" fmla="*/ 0 h 2857520"/>
              <a:gd name="connsiteX4" fmla="*/ 2029368 w 2113065"/>
              <a:gd name="connsiteY4" fmla="*/ 83697 h 2857520"/>
              <a:gd name="connsiteX5" fmla="*/ 2113064 w 2113065"/>
              <a:gd name="connsiteY5" fmla="*/ 285759 h 2857520"/>
              <a:gd name="connsiteX6" fmla="*/ 2113065 w 2113065"/>
              <a:gd name="connsiteY6" fmla="*/ 2571762 h 2857520"/>
              <a:gd name="connsiteX7" fmla="*/ 2029368 w 2113065"/>
              <a:gd name="connsiteY7" fmla="*/ 2773823 h 2857520"/>
              <a:gd name="connsiteX8" fmla="*/ 1827306 w 2113065"/>
              <a:gd name="connsiteY8" fmla="*/ 2857520 h 2857520"/>
              <a:gd name="connsiteX9" fmla="*/ 898593 w 2113065"/>
              <a:gd name="connsiteY9" fmla="*/ 2643182 h 2857520"/>
              <a:gd name="connsiteX10" fmla="*/ 482250 w 2113065"/>
              <a:gd name="connsiteY10" fmla="*/ 2773823 h 2857520"/>
              <a:gd name="connsiteX11" fmla="*/ 398554 w 2113065"/>
              <a:gd name="connsiteY11" fmla="*/ 2571761 h 2857520"/>
              <a:gd name="connsiteX12" fmla="*/ 398553 w 2113065"/>
              <a:gd name="connsiteY12" fmla="*/ 285758 h 2857520"/>
              <a:gd name="connsiteX0" fmla="*/ 398553 w 2147855"/>
              <a:gd name="connsiteY0" fmla="*/ 285758 h 2857520"/>
              <a:gd name="connsiteX1" fmla="*/ 53590 w 2147855"/>
              <a:gd name="connsiteY1" fmla="*/ 83697 h 2857520"/>
              <a:gd name="connsiteX2" fmla="*/ 684312 w 2147855"/>
              <a:gd name="connsiteY2" fmla="*/ 1 h 2857520"/>
              <a:gd name="connsiteX3" fmla="*/ 1827307 w 2147855"/>
              <a:gd name="connsiteY3" fmla="*/ 0 h 2857520"/>
              <a:gd name="connsiteX4" fmla="*/ 1402139 w 2147855"/>
              <a:gd name="connsiteY4" fmla="*/ 308421 h 2857520"/>
              <a:gd name="connsiteX5" fmla="*/ 2029368 w 2147855"/>
              <a:gd name="connsiteY5" fmla="*/ 83697 h 2857520"/>
              <a:gd name="connsiteX6" fmla="*/ 2113064 w 2147855"/>
              <a:gd name="connsiteY6" fmla="*/ 285759 h 2857520"/>
              <a:gd name="connsiteX7" fmla="*/ 2113065 w 2147855"/>
              <a:gd name="connsiteY7" fmla="*/ 2571762 h 2857520"/>
              <a:gd name="connsiteX8" fmla="*/ 2029368 w 2147855"/>
              <a:gd name="connsiteY8" fmla="*/ 2773823 h 2857520"/>
              <a:gd name="connsiteX9" fmla="*/ 1827306 w 2147855"/>
              <a:gd name="connsiteY9" fmla="*/ 2857520 h 2857520"/>
              <a:gd name="connsiteX10" fmla="*/ 898593 w 2147855"/>
              <a:gd name="connsiteY10" fmla="*/ 2643182 h 2857520"/>
              <a:gd name="connsiteX11" fmla="*/ 482250 w 2147855"/>
              <a:gd name="connsiteY11" fmla="*/ 2773823 h 2857520"/>
              <a:gd name="connsiteX12" fmla="*/ 398554 w 2147855"/>
              <a:gd name="connsiteY12" fmla="*/ 2571761 h 2857520"/>
              <a:gd name="connsiteX13" fmla="*/ 398553 w 2147855"/>
              <a:gd name="connsiteY13" fmla="*/ 285758 h 285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47855" h="2857520">
                <a:moveTo>
                  <a:pt x="398553" y="285758"/>
                </a:moveTo>
                <a:cubicBezTo>
                  <a:pt x="398553" y="209970"/>
                  <a:pt x="0" y="137287"/>
                  <a:pt x="53590" y="83697"/>
                </a:cubicBezTo>
                <a:cubicBezTo>
                  <a:pt x="107180" y="30107"/>
                  <a:pt x="608524" y="1"/>
                  <a:pt x="684312" y="1"/>
                </a:cubicBezTo>
                <a:lnTo>
                  <a:pt x="1827307" y="0"/>
                </a:lnTo>
                <a:cubicBezTo>
                  <a:pt x="2025211" y="3782"/>
                  <a:pt x="1368462" y="294472"/>
                  <a:pt x="1402139" y="308421"/>
                </a:cubicBezTo>
                <a:cubicBezTo>
                  <a:pt x="1435816" y="322371"/>
                  <a:pt x="1910881" y="87474"/>
                  <a:pt x="2029368" y="83697"/>
                </a:cubicBezTo>
                <a:cubicBezTo>
                  <a:pt x="2147855" y="79920"/>
                  <a:pt x="2113064" y="209971"/>
                  <a:pt x="2113064" y="285759"/>
                </a:cubicBezTo>
                <a:cubicBezTo>
                  <a:pt x="2113064" y="1047760"/>
                  <a:pt x="2113065" y="1809761"/>
                  <a:pt x="2113065" y="2571762"/>
                </a:cubicBezTo>
                <a:cubicBezTo>
                  <a:pt x="2113065" y="2647550"/>
                  <a:pt x="2082958" y="2720233"/>
                  <a:pt x="2029368" y="2773823"/>
                </a:cubicBezTo>
                <a:cubicBezTo>
                  <a:pt x="1975778" y="2827413"/>
                  <a:pt x="1903094" y="2857520"/>
                  <a:pt x="1827306" y="2857520"/>
                </a:cubicBezTo>
                <a:lnTo>
                  <a:pt x="898593" y="2643182"/>
                </a:lnTo>
                <a:cubicBezTo>
                  <a:pt x="822805" y="2643182"/>
                  <a:pt x="565590" y="2785726"/>
                  <a:pt x="482250" y="2773823"/>
                </a:cubicBezTo>
                <a:cubicBezTo>
                  <a:pt x="398910" y="2761920"/>
                  <a:pt x="398554" y="2647549"/>
                  <a:pt x="398554" y="2571761"/>
                </a:cubicBezTo>
                <a:cubicBezTo>
                  <a:pt x="398554" y="1809760"/>
                  <a:pt x="398553" y="1047759"/>
                  <a:pt x="398553" y="285758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t"/>
          <a:lstStyle/>
          <a:p>
            <a:endParaRPr lang="ar-DZ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D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أولاً: تعريف 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التحكيم</a:t>
            </a:r>
            <a:r>
              <a:rPr lang="ar-D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اتفاق أطراف علاقة قانونية معينة 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عقدية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،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أو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غير عقدية على أن يتم 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الفصل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في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المنازعة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التي ثارت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بينهم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بالفعل، أو التي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يحتمل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أن تثور 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عن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طريق أشخاص يتم اختيارهم 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كمحكمين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، ويتولى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الأطراف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تحديد أشخاص المحكمين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71934" y="1071546"/>
            <a:ext cx="1928826" cy="6429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ثانياً: صور </a:t>
            </a:r>
            <a:r>
              <a:rPr lang="ar-D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التحكيم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072066" y="1857364"/>
            <a:ext cx="1143008" cy="1714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شرط التحكيم 1007: وهو اتفاق الذي يكون سابقا على النزاع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3857620" y="1785926"/>
            <a:ext cx="1143008" cy="21431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المشارطة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 1011: وتكون عندما يقع 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النزاع، ويجب تحديد موضوع النزاع؛و المحكم أو كيفية تعيينه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Arrondir un rectangle avec un coin diagonal 12"/>
          <p:cNvSpPr/>
          <p:nvPr/>
        </p:nvSpPr>
        <p:spPr>
          <a:xfrm>
            <a:off x="1928794" y="1500174"/>
            <a:ext cx="1571636" cy="2714644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DZ" b="1" u="sng" dirty="0">
                <a:latin typeface="Arabic Typesetting" pitchFamily="66" charset="-78"/>
                <a:cs typeface="Arabic Typesetting" pitchFamily="66" charset="-78"/>
              </a:rPr>
              <a:t>عيوبه:</a:t>
            </a:r>
          </a:p>
          <a:p>
            <a:pPr algn="just"/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استبعاد القضاء من حل المنازعات قد يؤدي الى اهدار حقوق الأفراد</a:t>
            </a:r>
            <a:endParaRPr lang="en-US" b="1" dirty="0" err="1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لا يوجد استئناف في التحكيم التجاري الدولي</a:t>
            </a:r>
            <a:endParaRPr lang="en-US" b="1" dirty="0" err="1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استبعاد قانون الدولة، </a:t>
            </a:r>
            <a:endParaRPr lang="en-US" b="1" dirty="0" err="1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لا يتميز بتخفيف المالي،</a:t>
            </a:r>
            <a:endParaRPr lang="en-US" b="1" dirty="0" err="1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Arrondir un rectangle avec un coin diagonal 13"/>
          <p:cNvSpPr/>
          <p:nvPr/>
        </p:nvSpPr>
        <p:spPr>
          <a:xfrm>
            <a:off x="142844" y="1643050"/>
            <a:ext cx="1643074" cy="321471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/>
            <a:r>
              <a:rPr lang="ar-DZ" b="1" u="sng" dirty="0" smtClean="0">
                <a:latin typeface="Arabic Typesetting" pitchFamily="66" charset="-78"/>
                <a:cs typeface="Arabic Typesetting" pitchFamily="66" charset="-78"/>
              </a:rPr>
              <a:t>مزاياه:</a:t>
            </a:r>
          </a:p>
          <a:p>
            <a:pPr lvl="0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السهولة في </a:t>
            </a:r>
            <a:r>
              <a:rPr lang="ar-SA" b="1" dirty="0" err="1">
                <a:latin typeface="Arabic Typesetting" pitchFamily="66" charset="-78"/>
                <a:cs typeface="Arabic Typesetting" pitchFamily="66" charset="-78"/>
              </a:rPr>
              <a:t>الاجراءات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؛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ميزة السرية : 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ميزة السرعة وتوفير </a:t>
            </a:r>
            <a:r>
              <a:rPr lang="ar-SA" b="1" dirty="0" smtClean="0">
                <a:latin typeface="Arabic Typesetting" pitchFamily="66" charset="-78"/>
                <a:cs typeface="Arabic Typesetting" pitchFamily="66" charset="-78"/>
              </a:rPr>
              <a:t>الوقت: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ميزة حرية اختيار المحكم وهيئة التحكيم : 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ميزة اختيار القوانين الملائمة حل النزاع :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التحكيم هو أجراء فوري : 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/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التحكيم عملية حيادية ونزيهة ومستقلة 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357158" y="642918"/>
            <a:ext cx="2500330" cy="875879"/>
          </a:xfrm>
          <a:custGeom>
            <a:avLst/>
            <a:gdLst>
              <a:gd name="connsiteX0" fmla="*/ 107159 w 2500330"/>
              <a:gd name="connsiteY0" fmla="*/ 0 h 642942"/>
              <a:gd name="connsiteX1" fmla="*/ 2500330 w 2500330"/>
              <a:gd name="connsiteY1" fmla="*/ 0 h 642942"/>
              <a:gd name="connsiteX2" fmla="*/ 2500330 w 2500330"/>
              <a:gd name="connsiteY2" fmla="*/ 0 h 642942"/>
              <a:gd name="connsiteX3" fmla="*/ 2500330 w 2500330"/>
              <a:gd name="connsiteY3" fmla="*/ 0 h 642942"/>
              <a:gd name="connsiteX4" fmla="*/ 2500330 w 2500330"/>
              <a:gd name="connsiteY4" fmla="*/ 535783 h 642942"/>
              <a:gd name="connsiteX5" fmla="*/ 2468944 w 2500330"/>
              <a:gd name="connsiteY5" fmla="*/ 611556 h 642942"/>
              <a:gd name="connsiteX6" fmla="*/ 2393171 w 2500330"/>
              <a:gd name="connsiteY6" fmla="*/ 642942 h 642942"/>
              <a:gd name="connsiteX7" fmla="*/ 0 w 2500330"/>
              <a:gd name="connsiteY7" fmla="*/ 642942 h 642942"/>
              <a:gd name="connsiteX8" fmla="*/ 0 w 2500330"/>
              <a:gd name="connsiteY8" fmla="*/ 642942 h 642942"/>
              <a:gd name="connsiteX9" fmla="*/ 0 w 2500330"/>
              <a:gd name="connsiteY9" fmla="*/ 642942 h 642942"/>
              <a:gd name="connsiteX10" fmla="*/ 0 w 2500330"/>
              <a:gd name="connsiteY10" fmla="*/ 107159 h 642942"/>
              <a:gd name="connsiteX11" fmla="*/ 31386 w 2500330"/>
              <a:gd name="connsiteY11" fmla="*/ 31386 h 642942"/>
              <a:gd name="connsiteX12" fmla="*/ 107159 w 2500330"/>
              <a:gd name="connsiteY12" fmla="*/ 0 h 642942"/>
              <a:gd name="connsiteX0" fmla="*/ 107159 w 2500330"/>
              <a:gd name="connsiteY0" fmla="*/ 0 h 642942"/>
              <a:gd name="connsiteX1" fmla="*/ 2500330 w 2500330"/>
              <a:gd name="connsiteY1" fmla="*/ 0 h 642942"/>
              <a:gd name="connsiteX2" fmla="*/ 2500330 w 2500330"/>
              <a:gd name="connsiteY2" fmla="*/ 0 h 642942"/>
              <a:gd name="connsiteX3" fmla="*/ 2500330 w 2500330"/>
              <a:gd name="connsiteY3" fmla="*/ 0 h 642942"/>
              <a:gd name="connsiteX4" fmla="*/ 2500330 w 2500330"/>
              <a:gd name="connsiteY4" fmla="*/ 535783 h 642942"/>
              <a:gd name="connsiteX5" fmla="*/ 2468944 w 2500330"/>
              <a:gd name="connsiteY5" fmla="*/ 611556 h 642942"/>
              <a:gd name="connsiteX6" fmla="*/ 2393171 w 2500330"/>
              <a:gd name="connsiteY6" fmla="*/ 642942 h 642942"/>
              <a:gd name="connsiteX7" fmla="*/ 0 w 2500330"/>
              <a:gd name="connsiteY7" fmla="*/ 642942 h 642942"/>
              <a:gd name="connsiteX8" fmla="*/ 0 w 2500330"/>
              <a:gd name="connsiteY8" fmla="*/ 642942 h 642942"/>
              <a:gd name="connsiteX9" fmla="*/ 0 w 2500330"/>
              <a:gd name="connsiteY9" fmla="*/ 642942 h 642942"/>
              <a:gd name="connsiteX10" fmla="*/ 0 w 2500330"/>
              <a:gd name="connsiteY10" fmla="*/ 107159 h 642942"/>
              <a:gd name="connsiteX11" fmla="*/ 31386 w 2500330"/>
              <a:gd name="connsiteY11" fmla="*/ 31386 h 642942"/>
              <a:gd name="connsiteX12" fmla="*/ 107159 w 2500330"/>
              <a:gd name="connsiteY12" fmla="*/ 0 h 642942"/>
              <a:gd name="connsiteX0" fmla="*/ 107159 w 2500330"/>
              <a:gd name="connsiteY0" fmla="*/ 0 h 1082015"/>
              <a:gd name="connsiteX1" fmla="*/ 2500330 w 2500330"/>
              <a:gd name="connsiteY1" fmla="*/ 0 h 1082015"/>
              <a:gd name="connsiteX2" fmla="*/ 2500330 w 2500330"/>
              <a:gd name="connsiteY2" fmla="*/ 0 h 1082015"/>
              <a:gd name="connsiteX3" fmla="*/ 2500330 w 2500330"/>
              <a:gd name="connsiteY3" fmla="*/ 0 h 1082015"/>
              <a:gd name="connsiteX4" fmla="*/ 2500330 w 2500330"/>
              <a:gd name="connsiteY4" fmla="*/ 535783 h 1082015"/>
              <a:gd name="connsiteX5" fmla="*/ 2468944 w 2500330"/>
              <a:gd name="connsiteY5" fmla="*/ 611556 h 1082015"/>
              <a:gd name="connsiteX6" fmla="*/ 2393171 w 2500330"/>
              <a:gd name="connsiteY6" fmla="*/ 642942 h 1082015"/>
              <a:gd name="connsiteX7" fmla="*/ 0 w 2500330"/>
              <a:gd name="connsiteY7" fmla="*/ 642942 h 1082015"/>
              <a:gd name="connsiteX8" fmla="*/ 0 w 2500330"/>
              <a:gd name="connsiteY8" fmla="*/ 642942 h 1082015"/>
              <a:gd name="connsiteX9" fmla="*/ 0 w 2500330"/>
              <a:gd name="connsiteY9" fmla="*/ 642942 h 1082015"/>
              <a:gd name="connsiteX10" fmla="*/ 0 w 2500330"/>
              <a:gd name="connsiteY10" fmla="*/ 107159 h 1082015"/>
              <a:gd name="connsiteX11" fmla="*/ 31386 w 2500330"/>
              <a:gd name="connsiteY11" fmla="*/ 31386 h 1082015"/>
              <a:gd name="connsiteX12" fmla="*/ 107159 w 2500330"/>
              <a:gd name="connsiteY12" fmla="*/ 0 h 1082015"/>
              <a:gd name="connsiteX0" fmla="*/ 107159 w 2500330"/>
              <a:gd name="connsiteY0" fmla="*/ 0 h 875879"/>
              <a:gd name="connsiteX1" fmla="*/ 2500330 w 2500330"/>
              <a:gd name="connsiteY1" fmla="*/ 0 h 875879"/>
              <a:gd name="connsiteX2" fmla="*/ 2500330 w 2500330"/>
              <a:gd name="connsiteY2" fmla="*/ 0 h 875879"/>
              <a:gd name="connsiteX3" fmla="*/ 2500330 w 2500330"/>
              <a:gd name="connsiteY3" fmla="*/ 0 h 875879"/>
              <a:gd name="connsiteX4" fmla="*/ 2500330 w 2500330"/>
              <a:gd name="connsiteY4" fmla="*/ 535783 h 875879"/>
              <a:gd name="connsiteX5" fmla="*/ 2468944 w 2500330"/>
              <a:gd name="connsiteY5" fmla="*/ 611556 h 875879"/>
              <a:gd name="connsiteX6" fmla="*/ 2393171 w 2500330"/>
              <a:gd name="connsiteY6" fmla="*/ 642942 h 875879"/>
              <a:gd name="connsiteX7" fmla="*/ 0 w 2500330"/>
              <a:gd name="connsiteY7" fmla="*/ 642942 h 875879"/>
              <a:gd name="connsiteX8" fmla="*/ 0 w 2500330"/>
              <a:gd name="connsiteY8" fmla="*/ 642942 h 875879"/>
              <a:gd name="connsiteX9" fmla="*/ 0 w 2500330"/>
              <a:gd name="connsiteY9" fmla="*/ 642942 h 875879"/>
              <a:gd name="connsiteX10" fmla="*/ 0 w 2500330"/>
              <a:gd name="connsiteY10" fmla="*/ 107159 h 875879"/>
              <a:gd name="connsiteX11" fmla="*/ 31386 w 2500330"/>
              <a:gd name="connsiteY11" fmla="*/ 31386 h 875879"/>
              <a:gd name="connsiteX12" fmla="*/ 107159 w 2500330"/>
              <a:gd name="connsiteY12" fmla="*/ 0 h 87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0330" h="875879">
                <a:moveTo>
                  <a:pt x="107159" y="0"/>
                </a:moveTo>
                <a:lnTo>
                  <a:pt x="2500330" y="0"/>
                </a:lnTo>
                <a:lnTo>
                  <a:pt x="2500330" y="0"/>
                </a:lnTo>
                <a:lnTo>
                  <a:pt x="2500330" y="0"/>
                </a:lnTo>
                <a:lnTo>
                  <a:pt x="2500330" y="535783"/>
                </a:lnTo>
                <a:cubicBezTo>
                  <a:pt x="2500330" y="564203"/>
                  <a:pt x="2489040" y="591460"/>
                  <a:pt x="2468944" y="611556"/>
                </a:cubicBezTo>
                <a:cubicBezTo>
                  <a:pt x="2448848" y="631652"/>
                  <a:pt x="2421591" y="642942"/>
                  <a:pt x="2393171" y="642942"/>
                </a:cubicBezTo>
                <a:cubicBezTo>
                  <a:pt x="1595447" y="642942"/>
                  <a:pt x="409743" y="875879"/>
                  <a:pt x="0" y="642942"/>
                </a:cubicBezTo>
                <a:lnTo>
                  <a:pt x="0" y="642942"/>
                </a:lnTo>
                <a:lnTo>
                  <a:pt x="0" y="642942"/>
                </a:lnTo>
                <a:lnTo>
                  <a:pt x="0" y="107159"/>
                </a:lnTo>
                <a:cubicBezTo>
                  <a:pt x="0" y="78739"/>
                  <a:pt x="11290" y="51482"/>
                  <a:pt x="31386" y="31386"/>
                </a:cubicBezTo>
                <a:cubicBezTo>
                  <a:pt x="51482" y="11290"/>
                  <a:pt x="78739" y="0"/>
                  <a:pt x="107159" y="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ثالثاً: مزايا التحكيم وعيوبه</a:t>
            </a:r>
            <a:endParaRPr lang="ar-D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3571868" y="3929066"/>
            <a:ext cx="3500462" cy="1065145"/>
          </a:xfrm>
          <a:custGeom>
            <a:avLst/>
            <a:gdLst>
              <a:gd name="connsiteX0" fmla="*/ 0 w 2428892"/>
              <a:gd name="connsiteY0" fmla="*/ 119066 h 714380"/>
              <a:gd name="connsiteX1" fmla="*/ 34874 w 2428892"/>
              <a:gd name="connsiteY1" fmla="*/ 34874 h 714380"/>
              <a:gd name="connsiteX2" fmla="*/ 119066 w 2428892"/>
              <a:gd name="connsiteY2" fmla="*/ 0 h 714380"/>
              <a:gd name="connsiteX3" fmla="*/ 2309826 w 2428892"/>
              <a:gd name="connsiteY3" fmla="*/ 0 h 714380"/>
              <a:gd name="connsiteX4" fmla="*/ 2394018 w 2428892"/>
              <a:gd name="connsiteY4" fmla="*/ 34874 h 714380"/>
              <a:gd name="connsiteX5" fmla="*/ 2428892 w 2428892"/>
              <a:gd name="connsiteY5" fmla="*/ 119066 h 714380"/>
              <a:gd name="connsiteX6" fmla="*/ 2428892 w 2428892"/>
              <a:gd name="connsiteY6" fmla="*/ 595314 h 714380"/>
              <a:gd name="connsiteX7" fmla="*/ 2394018 w 2428892"/>
              <a:gd name="connsiteY7" fmla="*/ 679506 h 714380"/>
              <a:gd name="connsiteX8" fmla="*/ 2309826 w 2428892"/>
              <a:gd name="connsiteY8" fmla="*/ 714380 h 714380"/>
              <a:gd name="connsiteX9" fmla="*/ 119066 w 2428892"/>
              <a:gd name="connsiteY9" fmla="*/ 714380 h 714380"/>
              <a:gd name="connsiteX10" fmla="*/ 34874 w 2428892"/>
              <a:gd name="connsiteY10" fmla="*/ 679506 h 714380"/>
              <a:gd name="connsiteX11" fmla="*/ 0 w 2428892"/>
              <a:gd name="connsiteY11" fmla="*/ 595314 h 714380"/>
              <a:gd name="connsiteX12" fmla="*/ 0 w 2428892"/>
              <a:gd name="connsiteY12" fmla="*/ 119066 h 714380"/>
              <a:gd name="connsiteX0" fmla="*/ 0 w 2428892"/>
              <a:gd name="connsiteY0" fmla="*/ 119066 h 1005791"/>
              <a:gd name="connsiteX1" fmla="*/ 34874 w 2428892"/>
              <a:gd name="connsiteY1" fmla="*/ 34874 h 1005791"/>
              <a:gd name="connsiteX2" fmla="*/ 119066 w 2428892"/>
              <a:gd name="connsiteY2" fmla="*/ 0 h 1005791"/>
              <a:gd name="connsiteX3" fmla="*/ 2309826 w 2428892"/>
              <a:gd name="connsiteY3" fmla="*/ 0 h 1005791"/>
              <a:gd name="connsiteX4" fmla="*/ 2394018 w 2428892"/>
              <a:gd name="connsiteY4" fmla="*/ 34874 h 1005791"/>
              <a:gd name="connsiteX5" fmla="*/ 2428892 w 2428892"/>
              <a:gd name="connsiteY5" fmla="*/ 119066 h 1005791"/>
              <a:gd name="connsiteX6" fmla="*/ 2428892 w 2428892"/>
              <a:gd name="connsiteY6" fmla="*/ 595314 h 1005791"/>
              <a:gd name="connsiteX7" fmla="*/ 2394018 w 2428892"/>
              <a:gd name="connsiteY7" fmla="*/ 679506 h 1005791"/>
              <a:gd name="connsiteX8" fmla="*/ 2309826 w 2428892"/>
              <a:gd name="connsiteY8" fmla="*/ 714380 h 1005791"/>
              <a:gd name="connsiteX9" fmla="*/ 119066 w 2428892"/>
              <a:gd name="connsiteY9" fmla="*/ 714380 h 1005791"/>
              <a:gd name="connsiteX10" fmla="*/ 34874 w 2428892"/>
              <a:gd name="connsiteY10" fmla="*/ 679506 h 1005791"/>
              <a:gd name="connsiteX11" fmla="*/ 0 w 2428892"/>
              <a:gd name="connsiteY11" fmla="*/ 595314 h 1005791"/>
              <a:gd name="connsiteX12" fmla="*/ 0 w 2428892"/>
              <a:gd name="connsiteY12" fmla="*/ 119066 h 1005791"/>
              <a:gd name="connsiteX0" fmla="*/ 344540 w 2773432"/>
              <a:gd name="connsiteY0" fmla="*/ 119066 h 1032553"/>
              <a:gd name="connsiteX1" fmla="*/ 379414 w 2773432"/>
              <a:gd name="connsiteY1" fmla="*/ 34874 h 1032553"/>
              <a:gd name="connsiteX2" fmla="*/ 463606 w 2773432"/>
              <a:gd name="connsiteY2" fmla="*/ 0 h 1032553"/>
              <a:gd name="connsiteX3" fmla="*/ 2654366 w 2773432"/>
              <a:gd name="connsiteY3" fmla="*/ 0 h 1032553"/>
              <a:gd name="connsiteX4" fmla="*/ 2738558 w 2773432"/>
              <a:gd name="connsiteY4" fmla="*/ 34874 h 1032553"/>
              <a:gd name="connsiteX5" fmla="*/ 2773432 w 2773432"/>
              <a:gd name="connsiteY5" fmla="*/ 119066 h 1032553"/>
              <a:gd name="connsiteX6" fmla="*/ 2773432 w 2773432"/>
              <a:gd name="connsiteY6" fmla="*/ 595314 h 1032553"/>
              <a:gd name="connsiteX7" fmla="*/ 2738558 w 2773432"/>
              <a:gd name="connsiteY7" fmla="*/ 679506 h 1032553"/>
              <a:gd name="connsiteX8" fmla="*/ 2654366 w 2773432"/>
              <a:gd name="connsiteY8" fmla="*/ 714380 h 1032553"/>
              <a:gd name="connsiteX9" fmla="*/ 463606 w 2773432"/>
              <a:gd name="connsiteY9" fmla="*/ 714380 h 1032553"/>
              <a:gd name="connsiteX10" fmla="*/ 379414 w 2773432"/>
              <a:gd name="connsiteY10" fmla="*/ 679506 h 1032553"/>
              <a:gd name="connsiteX11" fmla="*/ 344540 w 2773432"/>
              <a:gd name="connsiteY11" fmla="*/ 595314 h 1032553"/>
              <a:gd name="connsiteX12" fmla="*/ 344540 w 2773432"/>
              <a:gd name="connsiteY12" fmla="*/ 119066 h 1032553"/>
              <a:gd name="connsiteX0" fmla="*/ 344540 w 3189484"/>
              <a:gd name="connsiteY0" fmla="*/ 119066 h 1032553"/>
              <a:gd name="connsiteX1" fmla="*/ 379414 w 3189484"/>
              <a:gd name="connsiteY1" fmla="*/ 34874 h 1032553"/>
              <a:gd name="connsiteX2" fmla="*/ 463606 w 3189484"/>
              <a:gd name="connsiteY2" fmla="*/ 0 h 1032553"/>
              <a:gd name="connsiteX3" fmla="*/ 2654366 w 3189484"/>
              <a:gd name="connsiteY3" fmla="*/ 0 h 1032553"/>
              <a:gd name="connsiteX4" fmla="*/ 2738558 w 3189484"/>
              <a:gd name="connsiteY4" fmla="*/ 34874 h 1032553"/>
              <a:gd name="connsiteX5" fmla="*/ 2773432 w 3189484"/>
              <a:gd name="connsiteY5" fmla="*/ 119066 h 1032553"/>
              <a:gd name="connsiteX6" fmla="*/ 2773432 w 3189484"/>
              <a:gd name="connsiteY6" fmla="*/ 595314 h 1032553"/>
              <a:gd name="connsiteX7" fmla="*/ 3167154 w 3189484"/>
              <a:gd name="connsiteY7" fmla="*/ 965234 h 1032553"/>
              <a:gd name="connsiteX8" fmla="*/ 2654366 w 3189484"/>
              <a:gd name="connsiteY8" fmla="*/ 714380 h 1032553"/>
              <a:gd name="connsiteX9" fmla="*/ 463606 w 3189484"/>
              <a:gd name="connsiteY9" fmla="*/ 714380 h 1032553"/>
              <a:gd name="connsiteX10" fmla="*/ 379414 w 3189484"/>
              <a:gd name="connsiteY10" fmla="*/ 679506 h 1032553"/>
              <a:gd name="connsiteX11" fmla="*/ 344540 w 3189484"/>
              <a:gd name="connsiteY11" fmla="*/ 595314 h 1032553"/>
              <a:gd name="connsiteX12" fmla="*/ 344540 w 3189484"/>
              <a:gd name="connsiteY12" fmla="*/ 119066 h 1032553"/>
              <a:gd name="connsiteX0" fmla="*/ 344540 w 3189484"/>
              <a:gd name="connsiteY0" fmla="*/ 119066 h 1032553"/>
              <a:gd name="connsiteX1" fmla="*/ 379414 w 3189484"/>
              <a:gd name="connsiteY1" fmla="*/ 34874 h 1032553"/>
              <a:gd name="connsiteX2" fmla="*/ 463606 w 3189484"/>
              <a:gd name="connsiteY2" fmla="*/ 214290 h 1032553"/>
              <a:gd name="connsiteX3" fmla="*/ 2654366 w 3189484"/>
              <a:gd name="connsiteY3" fmla="*/ 0 h 1032553"/>
              <a:gd name="connsiteX4" fmla="*/ 2738558 w 3189484"/>
              <a:gd name="connsiteY4" fmla="*/ 34874 h 1032553"/>
              <a:gd name="connsiteX5" fmla="*/ 2773432 w 3189484"/>
              <a:gd name="connsiteY5" fmla="*/ 119066 h 1032553"/>
              <a:gd name="connsiteX6" fmla="*/ 2773432 w 3189484"/>
              <a:gd name="connsiteY6" fmla="*/ 595314 h 1032553"/>
              <a:gd name="connsiteX7" fmla="*/ 3167154 w 3189484"/>
              <a:gd name="connsiteY7" fmla="*/ 965234 h 1032553"/>
              <a:gd name="connsiteX8" fmla="*/ 2654366 w 3189484"/>
              <a:gd name="connsiteY8" fmla="*/ 714380 h 1032553"/>
              <a:gd name="connsiteX9" fmla="*/ 463606 w 3189484"/>
              <a:gd name="connsiteY9" fmla="*/ 714380 h 1032553"/>
              <a:gd name="connsiteX10" fmla="*/ 379414 w 3189484"/>
              <a:gd name="connsiteY10" fmla="*/ 679506 h 1032553"/>
              <a:gd name="connsiteX11" fmla="*/ 344540 w 3189484"/>
              <a:gd name="connsiteY11" fmla="*/ 595314 h 1032553"/>
              <a:gd name="connsiteX12" fmla="*/ 344540 w 3189484"/>
              <a:gd name="connsiteY12" fmla="*/ 119066 h 1032553"/>
              <a:gd name="connsiteX0" fmla="*/ 344540 w 3189484"/>
              <a:gd name="connsiteY0" fmla="*/ 151658 h 1065145"/>
              <a:gd name="connsiteX1" fmla="*/ 379414 w 3189484"/>
              <a:gd name="connsiteY1" fmla="*/ 67466 h 1065145"/>
              <a:gd name="connsiteX2" fmla="*/ 463606 w 3189484"/>
              <a:gd name="connsiteY2" fmla="*/ 246882 h 1065145"/>
              <a:gd name="connsiteX3" fmla="*/ 2654366 w 3189484"/>
              <a:gd name="connsiteY3" fmla="*/ 32592 h 1065145"/>
              <a:gd name="connsiteX4" fmla="*/ 2738558 w 3189484"/>
              <a:gd name="connsiteY4" fmla="*/ 67466 h 1065145"/>
              <a:gd name="connsiteX5" fmla="*/ 2773432 w 3189484"/>
              <a:gd name="connsiteY5" fmla="*/ 437386 h 1065145"/>
              <a:gd name="connsiteX6" fmla="*/ 2773432 w 3189484"/>
              <a:gd name="connsiteY6" fmla="*/ 627906 h 1065145"/>
              <a:gd name="connsiteX7" fmla="*/ 3167154 w 3189484"/>
              <a:gd name="connsiteY7" fmla="*/ 997826 h 1065145"/>
              <a:gd name="connsiteX8" fmla="*/ 2654366 w 3189484"/>
              <a:gd name="connsiteY8" fmla="*/ 746972 h 1065145"/>
              <a:gd name="connsiteX9" fmla="*/ 463606 w 3189484"/>
              <a:gd name="connsiteY9" fmla="*/ 746972 h 1065145"/>
              <a:gd name="connsiteX10" fmla="*/ 379414 w 3189484"/>
              <a:gd name="connsiteY10" fmla="*/ 712098 h 1065145"/>
              <a:gd name="connsiteX11" fmla="*/ 344540 w 3189484"/>
              <a:gd name="connsiteY11" fmla="*/ 627906 h 1065145"/>
              <a:gd name="connsiteX12" fmla="*/ 344540 w 3189484"/>
              <a:gd name="connsiteY12" fmla="*/ 151658 h 106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9484" h="1065145">
                <a:moveTo>
                  <a:pt x="344540" y="151658"/>
                </a:moveTo>
                <a:cubicBezTo>
                  <a:pt x="344540" y="120080"/>
                  <a:pt x="359570" y="51595"/>
                  <a:pt x="379414" y="67466"/>
                </a:cubicBezTo>
                <a:cubicBezTo>
                  <a:pt x="399258" y="83337"/>
                  <a:pt x="432028" y="246882"/>
                  <a:pt x="463606" y="246882"/>
                </a:cubicBezTo>
                <a:lnTo>
                  <a:pt x="2654366" y="32592"/>
                </a:lnTo>
                <a:cubicBezTo>
                  <a:pt x="2685944" y="32592"/>
                  <a:pt x="2718714" y="0"/>
                  <a:pt x="2738558" y="67466"/>
                </a:cubicBezTo>
                <a:cubicBezTo>
                  <a:pt x="2758402" y="134932"/>
                  <a:pt x="2773432" y="405808"/>
                  <a:pt x="2773432" y="437386"/>
                </a:cubicBezTo>
                <a:lnTo>
                  <a:pt x="2773432" y="627906"/>
                </a:lnTo>
                <a:cubicBezTo>
                  <a:pt x="2773432" y="659484"/>
                  <a:pt x="3189484" y="975497"/>
                  <a:pt x="3167154" y="997826"/>
                </a:cubicBezTo>
                <a:cubicBezTo>
                  <a:pt x="3144825" y="1020155"/>
                  <a:pt x="2685944" y="746972"/>
                  <a:pt x="2654366" y="746972"/>
                </a:cubicBezTo>
                <a:cubicBezTo>
                  <a:pt x="1924113" y="746972"/>
                  <a:pt x="1106994" y="1038383"/>
                  <a:pt x="463606" y="746972"/>
                </a:cubicBezTo>
                <a:cubicBezTo>
                  <a:pt x="0" y="1065145"/>
                  <a:pt x="401743" y="734428"/>
                  <a:pt x="379414" y="712098"/>
                </a:cubicBezTo>
                <a:cubicBezTo>
                  <a:pt x="357085" y="689769"/>
                  <a:pt x="344540" y="659484"/>
                  <a:pt x="344540" y="627906"/>
                </a:cubicBezTo>
                <a:lnTo>
                  <a:pt x="344540" y="151658"/>
                </a:ln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رابعاً: تمييز التحكيم عن بعض النظم المشابهة له</a:t>
            </a:r>
            <a:endParaRPr lang="ar-D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857752" y="5072074"/>
            <a:ext cx="2500330" cy="14287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تمييز التحكيم عن الصلح</a:t>
            </a:r>
          </a:p>
          <a:p>
            <a:pPr algn="just"/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أوجه التشابه: كل منهما وسلة لحل النزاع.</a:t>
            </a:r>
          </a:p>
          <a:p>
            <a:pPr algn="just"/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الاختلاف: التحكيم يصدر حكم منهي للخصومة. أما الصلح فهو تنازل بين الأطراف</a:t>
            </a:r>
          </a:p>
          <a:p>
            <a:pPr algn="ctr"/>
            <a:endParaRPr lang="ar-DZ" dirty="0"/>
          </a:p>
        </p:txBody>
      </p:sp>
      <p:sp>
        <p:nvSpPr>
          <p:cNvPr id="18" name="Forme libre 17"/>
          <p:cNvSpPr/>
          <p:nvPr/>
        </p:nvSpPr>
        <p:spPr>
          <a:xfrm>
            <a:off x="2786050" y="5000636"/>
            <a:ext cx="1928826" cy="1571636"/>
          </a:xfrm>
          <a:custGeom>
            <a:avLst/>
            <a:gdLst>
              <a:gd name="connsiteX0" fmla="*/ 0 w 1928826"/>
              <a:gd name="connsiteY0" fmla="*/ 261945 h 1571636"/>
              <a:gd name="connsiteX1" fmla="*/ 76722 w 1928826"/>
              <a:gd name="connsiteY1" fmla="*/ 76722 h 1571636"/>
              <a:gd name="connsiteX2" fmla="*/ 261945 w 1928826"/>
              <a:gd name="connsiteY2" fmla="*/ 0 h 1571636"/>
              <a:gd name="connsiteX3" fmla="*/ 1666881 w 1928826"/>
              <a:gd name="connsiteY3" fmla="*/ 0 h 1571636"/>
              <a:gd name="connsiteX4" fmla="*/ 1852104 w 1928826"/>
              <a:gd name="connsiteY4" fmla="*/ 76722 h 1571636"/>
              <a:gd name="connsiteX5" fmla="*/ 1928826 w 1928826"/>
              <a:gd name="connsiteY5" fmla="*/ 261945 h 1571636"/>
              <a:gd name="connsiteX6" fmla="*/ 1928826 w 1928826"/>
              <a:gd name="connsiteY6" fmla="*/ 1309691 h 1571636"/>
              <a:gd name="connsiteX7" fmla="*/ 1852104 w 1928826"/>
              <a:gd name="connsiteY7" fmla="*/ 1494914 h 1571636"/>
              <a:gd name="connsiteX8" fmla="*/ 1666881 w 1928826"/>
              <a:gd name="connsiteY8" fmla="*/ 1571636 h 1571636"/>
              <a:gd name="connsiteX9" fmla="*/ 261945 w 1928826"/>
              <a:gd name="connsiteY9" fmla="*/ 1571636 h 1571636"/>
              <a:gd name="connsiteX10" fmla="*/ 76722 w 1928826"/>
              <a:gd name="connsiteY10" fmla="*/ 1494914 h 1571636"/>
              <a:gd name="connsiteX11" fmla="*/ 0 w 1928826"/>
              <a:gd name="connsiteY11" fmla="*/ 1309691 h 1571636"/>
              <a:gd name="connsiteX12" fmla="*/ 0 w 1928826"/>
              <a:gd name="connsiteY12" fmla="*/ 261945 h 15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8826" h="1571636">
                <a:moveTo>
                  <a:pt x="0" y="261945"/>
                </a:moveTo>
                <a:cubicBezTo>
                  <a:pt x="0" y="192473"/>
                  <a:pt x="27598" y="125846"/>
                  <a:pt x="76722" y="76722"/>
                </a:cubicBezTo>
                <a:cubicBezTo>
                  <a:pt x="125846" y="27598"/>
                  <a:pt x="192473" y="0"/>
                  <a:pt x="261945" y="0"/>
                </a:cubicBezTo>
                <a:lnTo>
                  <a:pt x="1666881" y="0"/>
                </a:lnTo>
                <a:cubicBezTo>
                  <a:pt x="1736353" y="0"/>
                  <a:pt x="1802980" y="27598"/>
                  <a:pt x="1852104" y="76722"/>
                </a:cubicBezTo>
                <a:cubicBezTo>
                  <a:pt x="1901228" y="125846"/>
                  <a:pt x="1928826" y="192473"/>
                  <a:pt x="1928826" y="261945"/>
                </a:cubicBezTo>
                <a:lnTo>
                  <a:pt x="1928826" y="1309691"/>
                </a:lnTo>
                <a:cubicBezTo>
                  <a:pt x="1928826" y="1379163"/>
                  <a:pt x="1901228" y="1445790"/>
                  <a:pt x="1852104" y="1494914"/>
                </a:cubicBezTo>
                <a:cubicBezTo>
                  <a:pt x="1802980" y="1544038"/>
                  <a:pt x="1736353" y="1571636"/>
                  <a:pt x="1666881" y="1571636"/>
                </a:cubicBezTo>
                <a:lnTo>
                  <a:pt x="261945" y="1571636"/>
                </a:lnTo>
                <a:cubicBezTo>
                  <a:pt x="192473" y="1571636"/>
                  <a:pt x="125846" y="1544038"/>
                  <a:pt x="76722" y="1494914"/>
                </a:cubicBezTo>
                <a:cubicBezTo>
                  <a:pt x="27598" y="1445790"/>
                  <a:pt x="0" y="1379163"/>
                  <a:pt x="0" y="1309691"/>
                </a:cubicBezTo>
                <a:lnTo>
                  <a:pt x="0" y="2619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تمييز التحكيم عن الوساطة</a:t>
            </a:r>
          </a:p>
          <a:p>
            <a:pPr algn="just"/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الوساطة عبارة عن تقارب وجهات النظر واقتراح للحلول</a:t>
            </a:r>
          </a:p>
          <a:p>
            <a:pPr algn="just"/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التحكيم وهو مصدور حكم منهي للخصومة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7572396" y="4786322"/>
            <a:ext cx="1571604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تمييز التحكيم عن الخبرة</a:t>
            </a:r>
          </a:p>
          <a:p>
            <a:pPr algn="ctr"/>
            <a: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وهو عمل فني ويعطي الخبير رأيه.</a:t>
            </a:r>
          </a:p>
          <a:p>
            <a:pPr algn="ctr"/>
            <a:r>
              <a:rPr lang="ar-D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اما</a:t>
            </a:r>
            <a: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التحكيم </a:t>
            </a:r>
            <a: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فهو صدور حكم نهائي</a:t>
            </a:r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285720" y="5072074"/>
            <a:ext cx="2143140" cy="135732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/>
            <a:r>
              <a:rPr lang="ar-D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خامساً: الطبيعة القانونية للتحكيم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ar-D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الطبيعة </a:t>
            </a:r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العقدية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الطبيعة القضائية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ar-D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الطبيعة المختلطة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238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leptop</dc:creator>
  <cp:lastModifiedBy>leptop</cp:lastModifiedBy>
  <cp:revision>8</cp:revision>
  <dcterms:created xsi:type="dcterms:W3CDTF">2022-05-20T15:28:04Z</dcterms:created>
  <dcterms:modified xsi:type="dcterms:W3CDTF">2022-05-20T16:25:44Z</dcterms:modified>
</cp:coreProperties>
</file>