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0" r:id="rId3"/>
    <p:sldId id="257" r:id="rId4"/>
    <p:sldId id="258" r:id="rId5"/>
    <p:sldId id="259" r:id="rId6"/>
    <p:sldId id="260" r:id="rId7"/>
    <p:sldId id="262" r:id="rId8"/>
    <p:sldId id="264" r:id="rId9"/>
    <p:sldId id="266" r:id="rId10"/>
    <p:sldId id="267" r:id="rId11"/>
    <p:sldId id="268" r:id="rId12"/>
    <p:sldId id="269"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9/30/2022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9/30/2022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9/30/2022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9/30/2022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9/30/2022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9/30/2022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9/30/2022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9/30/2022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9/30/2022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9/30/2022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9/30/2022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9/30/2022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9/30/2022</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45465" y="914400"/>
            <a:ext cx="9199294" cy="2150091"/>
          </a:xfrm>
        </p:spPr>
        <p:style>
          <a:lnRef idx="1">
            <a:schemeClr val="accent1"/>
          </a:lnRef>
          <a:fillRef idx="3">
            <a:schemeClr val="accent1"/>
          </a:fillRef>
          <a:effectRef idx="2">
            <a:schemeClr val="accent1"/>
          </a:effectRef>
          <a:fontRef idx="minor">
            <a:schemeClr val="lt1"/>
          </a:fontRef>
        </p:style>
        <p:txBody>
          <a:bodyPr>
            <a:noAutofit/>
          </a:bodyPr>
          <a:lstStyle/>
          <a:p>
            <a:pPr algn="ctr" rtl="1"/>
            <a:r>
              <a:rPr lang="ar-DZ" sz="6000" dirty="0" smtClean="0"/>
              <a:t>البحث الأول: الأنظمة المحاسبية</a:t>
            </a:r>
            <a:endParaRPr lang="fr-FR" sz="6000" dirty="0"/>
          </a:p>
        </p:txBody>
      </p:sp>
      <p:sp>
        <p:nvSpPr>
          <p:cNvPr id="3" name="Sous-titre 2"/>
          <p:cNvSpPr>
            <a:spLocks noGrp="1"/>
          </p:cNvSpPr>
          <p:nvPr>
            <p:ph type="subTitle" idx="1"/>
          </p:nvPr>
        </p:nvSpPr>
        <p:spPr>
          <a:xfrm>
            <a:off x="7843234" y="4353059"/>
            <a:ext cx="3661378" cy="1550603"/>
          </a:xfrm>
        </p:spPr>
        <p:style>
          <a:lnRef idx="2">
            <a:schemeClr val="accent1"/>
          </a:lnRef>
          <a:fillRef idx="1">
            <a:schemeClr val="lt1"/>
          </a:fillRef>
          <a:effectRef idx="0">
            <a:schemeClr val="accent1"/>
          </a:effectRef>
          <a:fontRef idx="minor">
            <a:schemeClr val="dk1"/>
          </a:fontRef>
        </p:style>
        <p:txBody>
          <a:bodyPr>
            <a:normAutofit fontScale="92500" lnSpcReduction="20000"/>
          </a:bodyPr>
          <a:lstStyle/>
          <a:p>
            <a:pPr algn="r" rtl="1"/>
            <a:r>
              <a:rPr lang="ar-DZ" b="1" dirty="0" smtClean="0"/>
              <a:t>د. جرموني أسماء</a:t>
            </a:r>
          </a:p>
          <a:p>
            <a:pPr algn="r" rtl="1"/>
            <a:r>
              <a:rPr lang="ar-DZ" b="1" dirty="0" smtClean="0"/>
              <a:t>تخصص إدارة مالية</a:t>
            </a:r>
          </a:p>
          <a:p>
            <a:pPr algn="r" rtl="1"/>
            <a:r>
              <a:rPr lang="ar-DZ" b="1" dirty="0" smtClean="0"/>
              <a:t>مقياس الأنظمة المحاسبية</a:t>
            </a:r>
          </a:p>
          <a:p>
            <a:pPr algn="r" rtl="1"/>
            <a:r>
              <a:rPr lang="ar-DZ" b="1" dirty="0" smtClean="0"/>
              <a:t>جامعة العربي بن مهيدي ام البواقي</a:t>
            </a:r>
            <a:endParaRPr lang="fr-FR" b="1" dirty="0"/>
          </a:p>
        </p:txBody>
      </p:sp>
    </p:spTree>
    <p:extLst>
      <p:ext uri="{BB962C8B-B14F-4D97-AF65-F5344CB8AC3E}">
        <p14:creationId xmlns:p14="http://schemas.microsoft.com/office/powerpoint/2010/main" val="31322380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82A9C7D0-48DA-0E40-A3F9-966EF07FB5FB}"/>
              </a:ext>
            </a:extLst>
          </p:cNvPr>
          <p:cNvSpPr>
            <a:spLocks noGrp="1"/>
          </p:cNvSpPr>
          <p:nvPr>
            <p:ph type="title"/>
          </p:nvPr>
        </p:nvSpPr>
        <p:spPr/>
        <p:txBody>
          <a:bodyPr anchor="ctr"/>
          <a:lstStyle/>
          <a:p>
            <a:pPr algn="ctr" rtl="1"/>
            <a:r>
              <a:rPr lang="ar-SA" dirty="0"/>
              <a:t>نموذج الطريقة الأمريكة</a:t>
            </a:r>
            <a:endParaRPr lang="" dirty="0"/>
          </a:p>
        </p:txBody>
      </p:sp>
      <p:pic>
        <p:nvPicPr>
          <p:cNvPr id="4" name="Image 4">
            <a:extLst>
              <a:ext uri="{FF2B5EF4-FFF2-40B4-BE49-F238E27FC236}">
                <a16:creationId xmlns="" xmlns:a16="http://schemas.microsoft.com/office/drawing/2014/main" id="{71B8042B-7AD5-0A4F-90DF-5CECAF433029}"/>
              </a:ext>
            </a:extLst>
          </p:cNvPr>
          <p:cNvPicPr>
            <a:picLocks noGrp="1" noChangeAspect="1"/>
          </p:cNvPicPr>
          <p:nvPr>
            <p:ph idx="1"/>
          </p:nvPr>
        </p:nvPicPr>
        <p:blipFill>
          <a:blip r:embed="rId2"/>
          <a:stretch>
            <a:fillRect/>
          </a:stretch>
        </p:blipFill>
        <p:spPr>
          <a:xfrm>
            <a:off x="1965881" y="2097088"/>
            <a:ext cx="8257061" cy="3933350"/>
          </a:xfrm>
        </p:spPr>
      </p:pic>
    </p:spTree>
    <p:extLst>
      <p:ext uri="{BB962C8B-B14F-4D97-AF65-F5344CB8AC3E}">
        <p14:creationId xmlns:p14="http://schemas.microsoft.com/office/powerpoint/2010/main" val="2600746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82A9C7D0-48DA-0E40-A3F9-966EF07FB5FB}"/>
              </a:ext>
            </a:extLst>
          </p:cNvPr>
          <p:cNvSpPr>
            <a:spLocks noGrp="1"/>
          </p:cNvSpPr>
          <p:nvPr>
            <p:ph type="title"/>
          </p:nvPr>
        </p:nvSpPr>
        <p:spPr/>
        <p:txBody>
          <a:bodyPr anchor="ctr"/>
          <a:lstStyle/>
          <a:p>
            <a:pPr algn="ctr" rtl="1"/>
            <a:r>
              <a:rPr lang="ar-SA" b="1" dirty="0"/>
              <a:t>نموذج الطريقة الأمريكة</a:t>
            </a:r>
            <a:endParaRPr lang="" b="1" dirty="0"/>
          </a:p>
        </p:txBody>
      </p:sp>
      <p:pic>
        <p:nvPicPr>
          <p:cNvPr id="4" name="Image 4">
            <a:extLst>
              <a:ext uri="{FF2B5EF4-FFF2-40B4-BE49-F238E27FC236}">
                <a16:creationId xmlns="" xmlns:a16="http://schemas.microsoft.com/office/drawing/2014/main" id="{71B8042B-7AD5-0A4F-90DF-5CECAF433029}"/>
              </a:ext>
            </a:extLst>
          </p:cNvPr>
          <p:cNvPicPr>
            <a:picLocks noGrp="1" noChangeAspect="1"/>
          </p:cNvPicPr>
          <p:nvPr>
            <p:ph idx="1"/>
          </p:nvPr>
        </p:nvPicPr>
        <p:blipFill>
          <a:blip r:embed="rId2"/>
          <a:stretch>
            <a:fillRect/>
          </a:stretch>
        </p:blipFill>
        <p:spPr>
          <a:xfrm>
            <a:off x="1965881" y="2097088"/>
            <a:ext cx="8257061" cy="3933350"/>
          </a:xfrm>
        </p:spPr>
      </p:pic>
    </p:spTree>
    <p:extLst>
      <p:ext uri="{BB962C8B-B14F-4D97-AF65-F5344CB8AC3E}">
        <p14:creationId xmlns:p14="http://schemas.microsoft.com/office/powerpoint/2010/main" val="10128754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65F112C6-FC82-B64F-B9C9-E2975ADA1875}"/>
              </a:ext>
            </a:extLst>
          </p:cNvPr>
          <p:cNvSpPr>
            <a:spLocks noGrp="1"/>
          </p:cNvSpPr>
          <p:nvPr>
            <p:ph type="title"/>
          </p:nvPr>
        </p:nvSpPr>
        <p:spPr/>
        <p:txBody>
          <a:bodyPr/>
          <a:lstStyle/>
          <a:p>
            <a:pPr algn="ctr" rtl="1"/>
            <a:r>
              <a:rPr lang="ar-SA" b="1" dirty="0" smtClean="0"/>
              <a:t>نموذج </a:t>
            </a:r>
            <a:r>
              <a:rPr lang="ar-SA" b="1" dirty="0"/>
              <a:t>الطريقة الألمانية </a:t>
            </a:r>
            <a:endParaRPr lang="" b="1" dirty="0"/>
          </a:p>
        </p:txBody>
      </p:sp>
      <p:pic>
        <p:nvPicPr>
          <p:cNvPr id="4" name="Image 4">
            <a:extLst>
              <a:ext uri="{FF2B5EF4-FFF2-40B4-BE49-F238E27FC236}">
                <a16:creationId xmlns="" xmlns:a16="http://schemas.microsoft.com/office/drawing/2014/main" id="{AF3C4B64-4885-1B48-933C-F0F22602B0D7}"/>
              </a:ext>
            </a:extLst>
          </p:cNvPr>
          <p:cNvPicPr>
            <a:picLocks noGrp="1" noChangeAspect="1"/>
          </p:cNvPicPr>
          <p:nvPr>
            <p:ph idx="1"/>
          </p:nvPr>
        </p:nvPicPr>
        <p:blipFill>
          <a:blip r:embed="rId2"/>
          <a:stretch>
            <a:fillRect/>
          </a:stretch>
        </p:blipFill>
        <p:spPr>
          <a:xfrm>
            <a:off x="1892631" y="1966851"/>
            <a:ext cx="7830291" cy="4532404"/>
          </a:xfrm>
        </p:spPr>
      </p:pic>
    </p:spTree>
    <p:extLst>
      <p:ext uri="{BB962C8B-B14F-4D97-AF65-F5344CB8AC3E}">
        <p14:creationId xmlns:p14="http://schemas.microsoft.com/office/powerpoint/2010/main" val="42789356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058400" y="624110"/>
            <a:ext cx="1446212" cy="612262"/>
          </a:xfrm>
        </p:spPr>
        <p:txBody>
          <a:bodyPr>
            <a:normAutofit fontScale="90000"/>
          </a:bodyPr>
          <a:lstStyle/>
          <a:p>
            <a:pPr algn="r" rtl="1"/>
            <a:r>
              <a:rPr lang="ar-DZ" b="1" dirty="0" smtClean="0"/>
              <a:t>تمهيد</a:t>
            </a:r>
            <a:endParaRPr lang="fr-FR" b="1" dirty="0"/>
          </a:p>
        </p:txBody>
      </p:sp>
      <p:sp>
        <p:nvSpPr>
          <p:cNvPr id="3" name="Espace réservé du contenu 2"/>
          <p:cNvSpPr>
            <a:spLocks noGrp="1"/>
          </p:cNvSpPr>
          <p:nvPr>
            <p:ph idx="1"/>
          </p:nvPr>
        </p:nvSpPr>
        <p:spPr>
          <a:xfrm>
            <a:off x="965915" y="2133600"/>
            <a:ext cx="10538697" cy="2992192"/>
          </a:xfrm>
        </p:spPr>
        <p:style>
          <a:lnRef idx="2">
            <a:schemeClr val="accent2"/>
          </a:lnRef>
          <a:fillRef idx="1">
            <a:schemeClr val="lt1"/>
          </a:fillRef>
          <a:effectRef idx="0">
            <a:schemeClr val="accent2"/>
          </a:effectRef>
          <a:fontRef idx="minor">
            <a:schemeClr val="dk1"/>
          </a:fontRef>
        </p:style>
        <p:txBody>
          <a:bodyPr>
            <a:noAutofit/>
          </a:bodyPr>
          <a:lstStyle/>
          <a:p>
            <a:pPr marL="0" indent="0" algn="r" rtl="1">
              <a:lnSpc>
                <a:spcPct val="170000"/>
              </a:lnSpc>
              <a:buNone/>
            </a:pPr>
            <a:r>
              <a:rPr lang="ar-DZ" sz="2000" dirty="0"/>
              <a:t>لقد تطورت وظيفة المحاسبة واتسعت أهدافها بتطور النشاط الاقتصادي والتكنولوجي، وأنها لم تعد تسعى إلى إظهار نتائج الأعمال للأنشطة </a:t>
            </a:r>
            <a:r>
              <a:rPr lang="ar-DZ" sz="2000" dirty="0" smtClean="0"/>
              <a:t>التجارية فقط، </a:t>
            </a:r>
            <a:r>
              <a:rPr lang="ar-DZ" sz="2000" dirty="0"/>
              <a:t>بل اتسعت مهامها لتشمل تنظيم مجرى الأموال والتخطيط لها والرقابة عليها وصنع القرارات الإدارية لاختيار البديل الأمثل، الذي يحقق أهداف الأطراف المتعارضة في المؤسسة بالإضافة إلى توفير </a:t>
            </a:r>
            <a:r>
              <a:rPr lang="ar-DZ" sz="2000" dirty="0" smtClean="0"/>
              <a:t>المعلومات، وبهذا أصبحت نظاما لها أسس ومبادئ.</a:t>
            </a:r>
            <a:endParaRPr lang="fr-FR" sz="2000" dirty="0"/>
          </a:p>
          <a:p>
            <a:pPr marL="0" indent="0" algn="r" rtl="1">
              <a:lnSpc>
                <a:spcPct val="170000"/>
              </a:lnSpc>
              <a:buNone/>
            </a:pPr>
            <a:endParaRPr lang="fr-FR" sz="2000" dirty="0"/>
          </a:p>
        </p:txBody>
      </p:sp>
    </p:spTree>
    <p:extLst>
      <p:ext uri="{BB962C8B-B14F-4D97-AF65-F5344CB8AC3E}">
        <p14:creationId xmlns:p14="http://schemas.microsoft.com/office/powerpoint/2010/main" val="10108149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915955" y="237743"/>
            <a:ext cx="5000781" cy="779687"/>
          </a:xfrm>
        </p:spPr>
        <p:style>
          <a:lnRef idx="2">
            <a:schemeClr val="accent4">
              <a:shade val="50000"/>
            </a:schemeClr>
          </a:lnRef>
          <a:fillRef idx="1">
            <a:schemeClr val="accent4"/>
          </a:fillRef>
          <a:effectRef idx="0">
            <a:schemeClr val="accent4"/>
          </a:effectRef>
          <a:fontRef idx="minor">
            <a:schemeClr val="lt1"/>
          </a:fontRef>
        </p:style>
        <p:txBody>
          <a:bodyPr/>
          <a:lstStyle/>
          <a:p>
            <a:pPr algn="r" rtl="1"/>
            <a:r>
              <a:rPr lang="ar-DZ" dirty="0" smtClean="0"/>
              <a:t>تعريف النظام المحاسبي</a:t>
            </a:r>
            <a:endParaRPr lang="fr-FR" dirty="0"/>
          </a:p>
        </p:txBody>
      </p:sp>
      <p:sp>
        <p:nvSpPr>
          <p:cNvPr id="3" name="Espace réservé du contenu 2"/>
          <p:cNvSpPr>
            <a:spLocks noGrp="1"/>
          </p:cNvSpPr>
          <p:nvPr>
            <p:ph idx="1"/>
          </p:nvPr>
        </p:nvSpPr>
        <p:spPr>
          <a:xfrm>
            <a:off x="1455313" y="1463899"/>
            <a:ext cx="10023542" cy="789904"/>
          </a:xfrm>
        </p:spPr>
        <p:style>
          <a:lnRef idx="2">
            <a:schemeClr val="accent5"/>
          </a:lnRef>
          <a:fillRef idx="1">
            <a:schemeClr val="lt1"/>
          </a:fillRef>
          <a:effectRef idx="0">
            <a:schemeClr val="accent5"/>
          </a:effectRef>
          <a:fontRef idx="minor">
            <a:schemeClr val="dk1"/>
          </a:fontRef>
        </p:style>
        <p:txBody>
          <a:bodyPr/>
          <a:lstStyle/>
          <a:p>
            <a:pPr algn="just" rtl="1"/>
            <a:r>
              <a:rPr lang="ar-DZ" dirty="0"/>
              <a:t>مجموعة من الإجراءات والإرشادات والخطط والقواعد الرقابية التي يتم على أساسها المعالجات المستندية والدفترية للعمليات التجارية ذات الأثر المالي</a:t>
            </a:r>
            <a:endParaRPr lang="fr-FR" dirty="0"/>
          </a:p>
        </p:txBody>
      </p:sp>
      <p:sp>
        <p:nvSpPr>
          <p:cNvPr id="4" name="Espace réservé du contenu 2"/>
          <p:cNvSpPr txBox="1">
            <a:spLocks/>
          </p:cNvSpPr>
          <p:nvPr/>
        </p:nvSpPr>
        <p:spPr>
          <a:xfrm>
            <a:off x="1468192" y="2803304"/>
            <a:ext cx="10023542" cy="1150512"/>
          </a:xfrm>
          <a:prstGeom prst="rect">
            <a:avLst/>
          </a:prstGeom>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dk1"/>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dk1"/>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dk1"/>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dk1"/>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dk1"/>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dk1"/>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dk1"/>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dk1"/>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dk1"/>
                </a:solidFill>
                <a:latin typeface="+mn-lt"/>
                <a:ea typeface="+mn-ea"/>
                <a:cs typeface="+mn-cs"/>
              </a:defRPr>
            </a:lvl9pPr>
          </a:lstStyle>
          <a:p>
            <a:pPr algn="just" rtl="1"/>
            <a:r>
              <a:rPr lang="ar-DZ" dirty="0"/>
              <a:t>الإطار العام الذي يحدد كيفية القيام بالأعمال المحاسبية مشتملا على تحليل وتسجيل وتبويب وتصنيف العمليات، وتصميم المستندات المؤيدة للعمليات والدفاتر التي تسجل بها العمليات، وتحديد الإجراءات المتبعة في جمع المعلومات المالية في المؤسسة</a:t>
            </a:r>
            <a:endParaRPr lang="fr-FR" dirty="0"/>
          </a:p>
        </p:txBody>
      </p:sp>
      <p:sp>
        <p:nvSpPr>
          <p:cNvPr id="6" name="Espace réservé du contenu 2"/>
          <p:cNvSpPr txBox="1">
            <a:spLocks/>
          </p:cNvSpPr>
          <p:nvPr/>
        </p:nvSpPr>
        <p:spPr>
          <a:xfrm>
            <a:off x="1493949" y="4629955"/>
            <a:ext cx="10023542" cy="1150512"/>
          </a:xfrm>
          <a:prstGeom prst="rect">
            <a:avLst/>
          </a:prstGeom>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dk1"/>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dk1"/>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dk1"/>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dk1"/>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dk1"/>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dk1"/>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dk1"/>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dk1"/>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dk1"/>
                </a:solidFill>
                <a:latin typeface="+mn-lt"/>
                <a:ea typeface="+mn-ea"/>
                <a:cs typeface="+mn-cs"/>
              </a:defRPr>
            </a:lvl9pPr>
          </a:lstStyle>
          <a:p>
            <a:pPr algn="just" rtl="1"/>
            <a:r>
              <a:rPr lang="ar-DZ" dirty="0"/>
              <a:t>سلسلة المهمات التي تعالج بموجبها المعاملات كوسيلة لحفظ السجلات المالية، ومثل هذا النظام لا بد أن يشمل الاعتراف بالمعاملات واحتسابها وتصنيفها وترحيلها وتلخيصها والتقرير عنها</a:t>
            </a:r>
            <a:endParaRPr lang="fr-FR" dirty="0"/>
          </a:p>
        </p:txBody>
      </p:sp>
    </p:spTree>
    <p:extLst>
      <p:ext uri="{BB962C8B-B14F-4D97-AF65-F5344CB8AC3E}">
        <p14:creationId xmlns:p14="http://schemas.microsoft.com/office/powerpoint/2010/main" val="19307855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93721" y="353396"/>
            <a:ext cx="6108364" cy="895597"/>
          </a:xfrm>
        </p:spPr>
        <p:style>
          <a:lnRef idx="2">
            <a:schemeClr val="accent4">
              <a:shade val="50000"/>
            </a:schemeClr>
          </a:lnRef>
          <a:fillRef idx="1">
            <a:schemeClr val="accent4"/>
          </a:fillRef>
          <a:effectRef idx="0">
            <a:schemeClr val="accent4"/>
          </a:effectRef>
          <a:fontRef idx="minor">
            <a:schemeClr val="lt1"/>
          </a:fontRef>
        </p:style>
        <p:txBody>
          <a:bodyPr/>
          <a:lstStyle/>
          <a:p>
            <a:pPr algn="r" rtl="1"/>
            <a:r>
              <a:rPr lang="ar-DZ" b="1" dirty="0"/>
              <a:t>خصائص النظام المحاسبي</a:t>
            </a:r>
            <a:endParaRPr lang="fr-FR" dirty="0"/>
          </a:p>
        </p:txBody>
      </p:sp>
      <p:sp>
        <p:nvSpPr>
          <p:cNvPr id="3" name="Espace réservé du contenu 2"/>
          <p:cNvSpPr>
            <a:spLocks noGrp="1"/>
          </p:cNvSpPr>
          <p:nvPr>
            <p:ph idx="1"/>
          </p:nvPr>
        </p:nvSpPr>
        <p:spPr>
          <a:xfrm>
            <a:off x="9607640" y="2301027"/>
            <a:ext cx="1896972" cy="3777622"/>
          </a:xfrm>
        </p:spPr>
        <p:style>
          <a:lnRef idx="2">
            <a:schemeClr val="accent5"/>
          </a:lnRef>
          <a:fillRef idx="1">
            <a:schemeClr val="lt1"/>
          </a:fillRef>
          <a:effectRef idx="0">
            <a:schemeClr val="accent5"/>
          </a:effectRef>
          <a:fontRef idx="minor">
            <a:schemeClr val="dk1"/>
          </a:fontRef>
        </p:style>
        <p:txBody>
          <a:bodyPr>
            <a:normAutofit/>
          </a:bodyPr>
          <a:lstStyle/>
          <a:p>
            <a:pPr marL="0" lvl="0" indent="0" rtl="1">
              <a:buNone/>
            </a:pPr>
            <a:r>
              <a:rPr lang="ar-DZ" dirty="0"/>
              <a:t>أن يتصف النظام المحاسبي بقدرته على توفير المعلومات اللازمة، وبالسرعة المطلوبة وبالدقة في تنفيذ العمليات الحسابية لتوصيلها للمستفيدين منها في الوقت المناسب؛</a:t>
            </a:r>
            <a:endParaRPr lang="fr-FR" dirty="0"/>
          </a:p>
        </p:txBody>
      </p:sp>
      <p:sp>
        <p:nvSpPr>
          <p:cNvPr id="4" name="Espace réservé du contenu 2"/>
          <p:cNvSpPr txBox="1">
            <a:spLocks/>
          </p:cNvSpPr>
          <p:nvPr/>
        </p:nvSpPr>
        <p:spPr>
          <a:xfrm>
            <a:off x="2966951" y="2286000"/>
            <a:ext cx="1896972" cy="3777622"/>
          </a:xfrm>
          <a:prstGeom prst="rect">
            <a:avLst/>
          </a:prstGeom>
        </p:spPr>
        <p:style>
          <a:lnRef idx="2">
            <a:schemeClr val="accent4"/>
          </a:lnRef>
          <a:fillRef idx="1">
            <a:schemeClr val="lt1"/>
          </a:fillRef>
          <a:effectRef idx="0">
            <a:schemeClr val="accent4"/>
          </a:effectRef>
          <a:fontRef idx="minor">
            <a:schemeClr val="dk1"/>
          </a:fontRef>
        </p:style>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lgn="just" rtl="1">
              <a:buNone/>
            </a:pPr>
            <a:r>
              <a:rPr lang="ar-DZ" dirty="0"/>
              <a:t>توفير النظام المحاسبي لمجموعة منتظمة من الدفاتر والسجلات المحاسبية وبأقل تكلفة ممكنة (تناسب تكاليف النظام مع الفائدة المتوقعة منه)؛</a:t>
            </a:r>
            <a:endParaRPr lang="fr-FR" dirty="0"/>
          </a:p>
        </p:txBody>
      </p:sp>
      <p:sp>
        <p:nvSpPr>
          <p:cNvPr id="5" name="Espace réservé du contenu 2"/>
          <p:cNvSpPr txBox="1">
            <a:spLocks/>
          </p:cNvSpPr>
          <p:nvPr/>
        </p:nvSpPr>
        <p:spPr>
          <a:xfrm>
            <a:off x="5199417" y="2286000"/>
            <a:ext cx="1896972" cy="3777622"/>
          </a:xfrm>
          <a:prstGeom prst="rect">
            <a:avLst/>
          </a:prstGeom>
        </p:spPr>
        <p:style>
          <a:lnRef idx="2">
            <a:schemeClr val="accent4"/>
          </a:lnRef>
          <a:fillRef idx="1">
            <a:schemeClr val="lt1"/>
          </a:fillRef>
          <a:effectRef idx="0">
            <a:schemeClr val="accent4"/>
          </a:effectRef>
          <a:fontRef idx="minor">
            <a:schemeClr val="dk1"/>
          </a:fontRef>
        </p:style>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lvl="0" indent="0" algn="r" rtl="1">
              <a:buNone/>
            </a:pPr>
            <a:r>
              <a:rPr lang="ar-DZ" dirty="0"/>
              <a:t>أن يشتمل النظام المحاسبي على مجموعة من تعليمات الضبط الداخلي والرقابة عليها؛</a:t>
            </a:r>
            <a:endParaRPr lang="fr-FR" dirty="0"/>
          </a:p>
        </p:txBody>
      </p:sp>
      <p:sp>
        <p:nvSpPr>
          <p:cNvPr id="6" name="Espace réservé du contenu 2"/>
          <p:cNvSpPr txBox="1">
            <a:spLocks/>
          </p:cNvSpPr>
          <p:nvPr/>
        </p:nvSpPr>
        <p:spPr>
          <a:xfrm>
            <a:off x="7431883" y="2266682"/>
            <a:ext cx="1896972" cy="3777622"/>
          </a:xfrm>
          <a:prstGeom prst="rect">
            <a:avLst/>
          </a:prstGeom>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lvl="0" indent="0" algn="just" rtl="1">
              <a:buNone/>
            </a:pPr>
            <a:r>
              <a:rPr lang="ar-DZ" b="1" dirty="0"/>
              <a:t>المرونة</a:t>
            </a:r>
            <a:r>
              <a:rPr lang="ar-DZ" dirty="0"/>
              <a:t>: بما أن المؤسسة عبارة عن نظام مفتوح فهي تؤثر وتتأثر بالبيئة المحيطة بها، الأمر الذي يستدعي إحداث بعض التغييرات والتعديلات، ومن ثم قابلية هذا النظام للتطوير </a:t>
            </a:r>
            <a:r>
              <a:rPr lang="ar-DZ" dirty="0" smtClean="0"/>
              <a:t>والملائمة</a:t>
            </a:r>
            <a:endParaRPr lang="fr-FR" dirty="0"/>
          </a:p>
        </p:txBody>
      </p:sp>
      <p:sp>
        <p:nvSpPr>
          <p:cNvPr id="7" name="Espace réservé du contenu 2"/>
          <p:cNvSpPr txBox="1">
            <a:spLocks/>
          </p:cNvSpPr>
          <p:nvPr/>
        </p:nvSpPr>
        <p:spPr>
          <a:xfrm>
            <a:off x="551646" y="2266682"/>
            <a:ext cx="1896972" cy="3777622"/>
          </a:xfrm>
          <a:prstGeom prst="rect">
            <a:avLst/>
          </a:prstGeom>
        </p:spPr>
        <p:style>
          <a:lnRef idx="2">
            <a:schemeClr val="accent4"/>
          </a:lnRef>
          <a:fillRef idx="1">
            <a:schemeClr val="lt1"/>
          </a:fillRef>
          <a:effectRef idx="0">
            <a:schemeClr val="accent4"/>
          </a:effectRef>
          <a:fontRef idx="minor">
            <a:schemeClr val="dk1"/>
          </a:fontRef>
        </p:style>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rtl="1">
              <a:buNone/>
            </a:pPr>
            <a:r>
              <a:rPr lang="ar-DZ" dirty="0"/>
              <a:t>ملائمة النظام المحاسبي للمؤسسة من حيث طبيعة نشاطها وحجم عملياتها وشكلها القانوني</a:t>
            </a:r>
            <a:endParaRPr lang="fr-FR" dirty="0"/>
          </a:p>
        </p:txBody>
      </p:sp>
      <p:cxnSp>
        <p:nvCxnSpPr>
          <p:cNvPr id="9" name="Connecteur droit 8"/>
          <p:cNvCxnSpPr/>
          <p:nvPr/>
        </p:nvCxnSpPr>
        <p:spPr>
          <a:xfrm flipH="1">
            <a:off x="1644978" y="1893194"/>
            <a:ext cx="9005850" cy="0"/>
          </a:xfrm>
          <a:prstGeom prst="line">
            <a:avLst/>
          </a:prstGeom>
        </p:spPr>
        <p:style>
          <a:lnRef idx="3">
            <a:schemeClr val="accent2"/>
          </a:lnRef>
          <a:fillRef idx="0">
            <a:schemeClr val="accent2"/>
          </a:fillRef>
          <a:effectRef idx="2">
            <a:schemeClr val="accent2"/>
          </a:effectRef>
          <a:fontRef idx="minor">
            <a:schemeClr val="tx1"/>
          </a:fontRef>
        </p:style>
      </p:cxnSp>
      <p:cxnSp>
        <p:nvCxnSpPr>
          <p:cNvPr id="11" name="Connecteur droit avec flèche 10"/>
          <p:cNvCxnSpPr/>
          <p:nvPr/>
        </p:nvCxnSpPr>
        <p:spPr>
          <a:xfrm>
            <a:off x="1644978" y="1893194"/>
            <a:ext cx="0" cy="373488"/>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5" name="Connecteur droit avec flèche 14"/>
          <p:cNvCxnSpPr/>
          <p:nvPr/>
        </p:nvCxnSpPr>
        <p:spPr>
          <a:xfrm>
            <a:off x="3915437" y="1908219"/>
            <a:ext cx="0" cy="373488"/>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6" name="Connecteur droit avec flèche 15"/>
          <p:cNvCxnSpPr/>
          <p:nvPr/>
        </p:nvCxnSpPr>
        <p:spPr>
          <a:xfrm>
            <a:off x="6147903" y="1908219"/>
            <a:ext cx="0" cy="373488"/>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7" name="Connecteur droit avec flèche 16"/>
          <p:cNvCxnSpPr/>
          <p:nvPr/>
        </p:nvCxnSpPr>
        <p:spPr>
          <a:xfrm>
            <a:off x="8450430" y="1912512"/>
            <a:ext cx="0" cy="373488"/>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8" name="Connecteur droit avec flèche 17"/>
          <p:cNvCxnSpPr/>
          <p:nvPr/>
        </p:nvCxnSpPr>
        <p:spPr>
          <a:xfrm>
            <a:off x="10650828" y="1912512"/>
            <a:ext cx="0" cy="373488"/>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8049632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821251" y="624110"/>
            <a:ext cx="5683361" cy="972870"/>
          </a:xfrm>
        </p:spPr>
        <p:style>
          <a:lnRef idx="2">
            <a:schemeClr val="accent4">
              <a:shade val="50000"/>
            </a:schemeClr>
          </a:lnRef>
          <a:fillRef idx="1">
            <a:schemeClr val="accent4"/>
          </a:fillRef>
          <a:effectRef idx="0">
            <a:schemeClr val="accent4"/>
          </a:effectRef>
          <a:fontRef idx="minor">
            <a:schemeClr val="lt1"/>
          </a:fontRef>
        </p:style>
        <p:txBody>
          <a:bodyPr/>
          <a:lstStyle/>
          <a:p>
            <a:pPr algn="r" rtl="1"/>
            <a:r>
              <a:rPr lang="ar-DZ" b="1" dirty="0"/>
              <a:t>أهداف النظام المحاسبي</a:t>
            </a:r>
            <a:endParaRPr lang="fr-FR" dirty="0"/>
          </a:p>
        </p:txBody>
      </p:sp>
      <p:sp>
        <p:nvSpPr>
          <p:cNvPr id="3" name="Espace réservé du contenu 2"/>
          <p:cNvSpPr>
            <a:spLocks noGrp="1"/>
          </p:cNvSpPr>
          <p:nvPr>
            <p:ph idx="1"/>
          </p:nvPr>
        </p:nvSpPr>
        <p:spPr>
          <a:xfrm>
            <a:off x="1712890" y="2133600"/>
            <a:ext cx="9791722" cy="2889161"/>
          </a:xfrm>
        </p:spPr>
        <p:style>
          <a:lnRef idx="2">
            <a:schemeClr val="accent1"/>
          </a:lnRef>
          <a:fillRef idx="1">
            <a:schemeClr val="lt1"/>
          </a:fillRef>
          <a:effectRef idx="0">
            <a:schemeClr val="accent1"/>
          </a:effectRef>
          <a:fontRef idx="minor">
            <a:schemeClr val="dk1"/>
          </a:fontRef>
        </p:style>
        <p:txBody>
          <a:bodyPr/>
          <a:lstStyle/>
          <a:p>
            <a:pPr lvl="0" algn="just" rtl="1"/>
            <a:r>
              <a:rPr lang="ar-DZ" dirty="0"/>
              <a:t>تسجيل العمليات المحاسبية التي تقوم بها الوحدة الاقتصادية من خلال المستندات المؤيدة لها؛</a:t>
            </a:r>
            <a:endParaRPr lang="fr-FR" dirty="0"/>
          </a:p>
          <a:p>
            <a:pPr lvl="0" algn="just" rtl="1"/>
            <a:r>
              <a:rPr lang="ar-DZ" dirty="0"/>
              <a:t>تصنيف وتبويب العمليات المحاسبية؛</a:t>
            </a:r>
            <a:endParaRPr lang="fr-FR" dirty="0"/>
          </a:p>
          <a:p>
            <a:pPr lvl="0" algn="just" rtl="1"/>
            <a:r>
              <a:rPr lang="ar-DZ" dirty="0"/>
              <a:t>استخراج نتائج أعمال الوحدة الاقتصادية من ربح أو خسارة في نهاية كل فترة زمنية معينة؛</a:t>
            </a:r>
            <a:endParaRPr lang="fr-FR" dirty="0"/>
          </a:p>
          <a:p>
            <a:pPr lvl="0" algn="just" rtl="1"/>
            <a:r>
              <a:rPr lang="ar-DZ" dirty="0"/>
              <a:t>تقديم المعلومات اللازمة للإدارة في الوقت المناسب؛</a:t>
            </a:r>
            <a:endParaRPr lang="fr-FR" dirty="0"/>
          </a:p>
          <a:p>
            <a:pPr lvl="0" algn="just" rtl="1"/>
            <a:r>
              <a:rPr lang="ar-DZ" dirty="0"/>
              <a:t>حماية أصول وممتلكات الوحدة الاقتصادية والمحافظة عليها من السرقة أو سوء الاستخدام والتلاعب.</a:t>
            </a:r>
            <a:endParaRPr lang="fr-FR" dirty="0"/>
          </a:p>
          <a:p>
            <a:pPr algn="just" rtl="1"/>
            <a:endParaRPr lang="fr-FR" dirty="0"/>
          </a:p>
        </p:txBody>
      </p:sp>
    </p:spTree>
    <p:extLst>
      <p:ext uri="{BB962C8B-B14F-4D97-AF65-F5344CB8AC3E}">
        <p14:creationId xmlns:p14="http://schemas.microsoft.com/office/powerpoint/2010/main" val="737785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8087" y="160471"/>
            <a:ext cx="5559402" cy="1063022"/>
          </a:xfrm>
        </p:spPr>
        <p:style>
          <a:lnRef idx="2">
            <a:schemeClr val="accent4">
              <a:shade val="50000"/>
            </a:schemeClr>
          </a:lnRef>
          <a:fillRef idx="1">
            <a:schemeClr val="accent4"/>
          </a:fillRef>
          <a:effectRef idx="0">
            <a:schemeClr val="accent4"/>
          </a:effectRef>
          <a:fontRef idx="minor">
            <a:schemeClr val="lt1"/>
          </a:fontRef>
        </p:style>
        <p:txBody>
          <a:bodyPr/>
          <a:lstStyle/>
          <a:p>
            <a:pPr algn="ctr" rtl="1"/>
            <a:r>
              <a:rPr lang="ar-DZ" b="1" dirty="0" smtClean="0"/>
              <a:t>أنواع المستندات</a:t>
            </a:r>
            <a:endParaRPr lang="fr-FR" dirty="0"/>
          </a:p>
        </p:txBody>
      </p:sp>
      <p:sp>
        <p:nvSpPr>
          <p:cNvPr id="3" name="Espace réservé du contenu 2"/>
          <p:cNvSpPr>
            <a:spLocks noGrp="1"/>
          </p:cNvSpPr>
          <p:nvPr>
            <p:ph idx="1"/>
          </p:nvPr>
        </p:nvSpPr>
        <p:spPr>
          <a:xfrm>
            <a:off x="8255356" y="1618445"/>
            <a:ext cx="3609863" cy="622479"/>
          </a:xfrm>
        </p:spPr>
        <p:style>
          <a:lnRef idx="0">
            <a:schemeClr val="accent2"/>
          </a:lnRef>
          <a:fillRef idx="3">
            <a:schemeClr val="accent2"/>
          </a:fillRef>
          <a:effectRef idx="3">
            <a:schemeClr val="accent2"/>
          </a:effectRef>
          <a:fontRef idx="minor">
            <a:schemeClr val="lt1"/>
          </a:fontRef>
        </p:style>
        <p:txBody>
          <a:bodyPr/>
          <a:lstStyle/>
          <a:p>
            <a:pPr marL="0" indent="0" algn="ctr" rtl="1">
              <a:buNone/>
            </a:pPr>
            <a:r>
              <a:rPr lang="ar-DZ" b="1" dirty="0"/>
              <a:t>طبقا لجهة إصدار المستندات</a:t>
            </a:r>
            <a:endParaRPr lang="fr-FR" dirty="0"/>
          </a:p>
        </p:txBody>
      </p:sp>
      <p:sp>
        <p:nvSpPr>
          <p:cNvPr id="4" name="Espace réservé du contenu 2"/>
          <p:cNvSpPr txBox="1">
            <a:spLocks/>
          </p:cNvSpPr>
          <p:nvPr/>
        </p:nvSpPr>
        <p:spPr>
          <a:xfrm>
            <a:off x="513006" y="1627031"/>
            <a:ext cx="3609863" cy="622479"/>
          </a:xfrm>
          <a:prstGeom prst="rect">
            <a:avLst/>
          </a:prstGeom>
        </p:spPr>
        <p:style>
          <a:lnRef idx="0">
            <a:schemeClr val="accent2"/>
          </a:lnRef>
          <a:fillRef idx="3">
            <a:schemeClr val="accent2"/>
          </a:fillRef>
          <a:effectRef idx="3">
            <a:schemeClr val="accent2"/>
          </a:effectRef>
          <a:fontRef idx="minor">
            <a:schemeClr val="lt1"/>
          </a:fontRef>
        </p:style>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lt1"/>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lt1"/>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lt1"/>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lt1"/>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lt1"/>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lt1"/>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lt1"/>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lt1"/>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lt1"/>
                </a:solidFill>
                <a:latin typeface="+mn-lt"/>
                <a:ea typeface="+mn-ea"/>
                <a:cs typeface="+mn-cs"/>
              </a:defRPr>
            </a:lvl9pPr>
          </a:lstStyle>
          <a:p>
            <a:pPr marL="0" indent="0" algn="ctr" rtl="1">
              <a:buNone/>
            </a:pPr>
            <a:r>
              <a:rPr lang="ar-DZ" b="1" dirty="0"/>
              <a:t>مستندات محاسبية</a:t>
            </a:r>
            <a:endParaRPr lang="fr-FR" dirty="0"/>
          </a:p>
        </p:txBody>
      </p:sp>
      <p:sp>
        <p:nvSpPr>
          <p:cNvPr id="5" name="Espace réservé du contenu 2"/>
          <p:cNvSpPr txBox="1">
            <a:spLocks/>
          </p:cNvSpPr>
          <p:nvPr/>
        </p:nvSpPr>
        <p:spPr>
          <a:xfrm>
            <a:off x="4428698" y="1627031"/>
            <a:ext cx="3609863" cy="622479"/>
          </a:xfrm>
          <a:prstGeom prst="rect">
            <a:avLst/>
          </a:prstGeom>
        </p:spPr>
        <p:style>
          <a:lnRef idx="0">
            <a:schemeClr val="accent2"/>
          </a:lnRef>
          <a:fillRef idx="3">
            <a:schemeClr val="accent2"/>
          </a:fillRef>
          <a:effectRef idx="3">
            <a:schemeClr val="accent2"/>
          </a:effectRef>
          <a:fontRef idx="minor">
            <a:schemeClr val="lt1"/>
          </a:fontRef>
        </p:style>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lt1"/>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lt1"/>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lt1"/>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lt1"/>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lt1"/>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lt1"/>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lt1"/>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lt1"/>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lt1"/>
                </a:solidFill>
                <a:latin typeface="+mn-lt"/>
                <a:ea typeface="+mn-ea"/>
                <a:cs typeface="+mn-cs"/>
              </a:defRPr>
            </a:lvl9pPr>
          </a:lstStyle>
          <a:p>
            <a:pPr marL="0" indent="0" algn="ctr" rtl="1">
              <a:buNone/>
            </a:pPr>
            <a:r>
              <a:rPr lang="ar-DZ" b="1" dirty="0"/>
              <a:t>طبقا لمحتوى المستندات</a:t>
            </a:r>
            <a:endParaRPr lang="fr-FR" dirty="0"/>
          </a:p>
        </p:txBody>
      </p:sp>
      <p:sp>
        <p:nvSpPr>
          <p:cNvPr id="6" name="Espace réservé du contenu 2"/>
          <p:cNvSpPr txBox="1">
            <a:spLocks/>
          </p:cNvSpPr>
          <p:nvPr/>
        </p:nvSpPr>
        <p:spPr>
          <a:xfrm>
            <a:off x="8878953" y="3099515"/>
            <a:ext cx="1899122" cy="695457"/>
          </a:xfrm>
          <a:prstGeom prst="rect">
            <a:avLst/>
          </a:prstGeom>
        </p:spPr>
        <p:style>
          <a:lnRef idx="0">
            <a:schemeClr val="accent6"/>
          </a:lnRef>
          <a:fillRef idx="3">
            <a:schemeClr val="accent6"/>
          </a:fillRef>
          <a:effectRef idx="3">
            <a:schemeClr val="accent6"/>
          </a:effectRef>
          <a:fontRef idx="minor">
            <a:schemeClr val="lt1"/>
          </a:fontRef>
        </p:style>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lt1"/>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lt1"/>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lt1"/>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lt1"/>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lt1"/>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lt1"/>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lt1"/>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lt1"/>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lt1"/>
                </a:solidFill>
                <a:latin typeface="+mn-lt"/>
                <a:ea typeface="+mn-ea"/>
                <a:cs typeface="+mn-cs"/>
              </a:defRPr>
            </a:lvl9pPr>
          </a:lstStyle>
          <a:p>
            <a:pPr marL="0" indent="0" algn="ctr" rtl="1">
              <a:buNone/>
            </a:pPr>
            <a:r>
              <a:rPr lang="ar-DZ" b="1" dirty="0"/>
              <a:t>مستندات </a:t>
            </a:r>
            <a:r>
              <a:rPr lang="ar-DZ" b="1" dirty="0" smtClean="0"/>
              <a:t>داخلية</a:t>
            </a:r>
            <a:endParaRPr lang="fr-FR" dirty="0"/>
          </a:p>
        </p:txBody>
      </p:sp>
      <p:sp>
        <p:nvSpPr>
          <p:cNvPr id="7" name="Espace réservé du contenu 2"/>
          <p:cNvSpPr txBox="1">
            <a:spLocks/>
          </p:cNvSpPr>
          <p:nvPr/>
        </p:nvSpPr>
        <p:spPr>
          <a:xfrm>
            <a:off x="8861169" y="4378812"/>
            <a:ext cx="1937754" cy="845713"/>
          </a:xfrm>
          <a:prstGeom prst="rect">
            <a:avLst/>
          </a:prstGeom>
        </p:spPr>
        <p:style>
          <a:lnRef idx="0">
            <a:schemeClr val="accent6"/>
          </a:lnRef>
          <a:fillRef idx="3">
            <a:schemeClr val="accent6"/>
          </a:fillRef>
          <a:effectRef idx="3">
            <a:schemeClr val="accent6"/>
          </a:effectRef>
          <a:fontRef idx="minor">
            <a:schemeClr val="lt1"/>
          </a:fontRef>
        </p:style>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lt1"/>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lt1"/>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lt1"/>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lt1"/>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lt1"/>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lt1"/>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lt1"/>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lt1"/>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lt1"/>
                </a:solidFill>
                <a:latin typeface="+mn-lt"/>
                <a:ea typeface="+mn-ea"/>
                <a:cs typeface="+mn-cs"/>
              </a:defRPr>
            </a:lvl9pPr>
          </a:lstStyle>
          <a:p>
            <a:pPr marL="0" indent="0" algn="ctr" rtl="1">
              <a:buNone/>
            </a:pPr>
            <a:r>
              <a:rPr lang="ar-DZ" b="1" dirty="0"/>
              <a:t>مستندات </a:t>
            </a:r>
            <a:r>
              <a:rPr lang="ar-DZ" b="1" dirty="0" smtClean="0"/>
              <a:t>خارجية</a:t>
            </a:r>
            <a:endParaRPr lang="fr-FR" dirty="0"/>
          </a:p>
        </p:txBody>
      </p:sp>
      <p:sp>
        <p:nvSpPr>
          <p:cNvPr id="8" name="Espace réservé du contenu 2"/>
          <p:cNvSpPr txBox="1">
            <a:spLocks/>
          </p:cNvSpPr>
          <p:nvPr/>
        </p:nvSpPr>
        <p:spPr>
          <a:xfrm>
            <a:off x="729541" y="5276038"/>
            <a:ext cx="1899122" cy="695457"/>
          </a:xfrm>
          <a:prstGeom prst="rect">
            <a:avLst/>
          </a:prstGeom>
        </p:spPr>
        <p:style>
          <a:lnRef idx="0">
            <a:schemeClr val="accent6"/>
          </a:lnRef>
          <a:fillRef idx="3">
            <a:schemeClr val="accent6"/>
          </a:fillRef>
          <a:effectRef idx="3">
            <a:schemeClr val="accent6"/>
          </a:effectRef>
          <a:fontRef idx="minor">
            <a:schemeClr val="lt1"/>
          </a:fontRef>
        </p:style>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lt1"/>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lt1"/>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lt1"/>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lt1"/>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lt1"/>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lt1"/>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lt1"/>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lt1"/>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lt1"/>
                </a:solidFill>
                <a:latin typeface="+mn-lt"/>
                <a:ea typeface="+mn-ea"/>
                <a:cs typeface="+mn-cs"/>
              </a:defRPr>
            </a:lvl9pPr>
          </a:lstStyle>
          <a:p>
            <a:pPr marL="0" indent="0" algn="ctr" rtl="1">
              <a:buNone/>
            </a:pPr>
            <a:r>
              <a:rPr lang="ar-DZ" b="1" dirty="0" smtClean="0"/>
              <a:t>مستند قيد</a:t>
            </a:r>
            <a:endParaRPr lang="fr-FR" dirty="0"/>
          </a:p>
        </p:txBody>
      </p:sp>
      <p:sp>
        <p:nvSpPr>
          <p:cNvPr id="9" name="Espace réservé du contenu 2"/>
          <p:cNvSpPr txBox="1">
            <a:spLocks/>
          </p:cNvSpPr>
          <p:nvPr/>
        </p:nvSpPr>
        <p:spPr>
          <a:xfrm>
            <a:off x="753413" y="4106212"/>
            <a:ext cx="1899122" cy="695457"/>
          </a:xfrm>
          <a:prstGeom prst="rect">
            <a:avLst/>
          </a:prstGeom>
        </p:spPr>
        <p:style>
          <a:lnRef idx="0">
            <a:schemeClr val="accent6"/>
          </a:lnRef>
          <a:fillRef idx="3">
            <a:schemeClr val="accent6"/>
          </a:fillRef>
          <a:effectRef idx="3">
            <a:schemeClr val="accent6"/>
          </a:effectRef>
          <a:fontRef idx="minor">
            <a:schemeClr val="lt1"/>
          </a:fontRef>
        </p:style>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lt1"/>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lt1"/>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lt1"/>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lt1"/>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lt1"/>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lt1"/>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lt1"/>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lt1"/>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lt1"/>
                </a:solidFill>
                <a:latin typeface="+mn-lt"/>
                <a:ea typeface="+mn-ea"/>
                <a:cs typeface="+mn-cs"/>
              </a:defRPr>
            </a:lvl9pPr>
          </a:lstStyle>
          <a:p>
            <a:pPr marL="0" indent="0" algn="ctr" rtl="1">
              <a:buNone/>
            </a:pPr>
            <a:r>
              <a:rPr lang="ar-DZ" b="1" dirty="0" smtClean="0"/>
              <a:t>مستند دفع نقدي</a:t>
            </a:r>
            <a:endParaRPr lang="fr-FR" dirty="0"/>
          </a:p>
        </p:txBody>
      </p:sp>
      <p:sp>
        <p:nvSpPr>
          <p:cNvPr id="10" name="Espace réservé du contenu 2"/>
          <p:cNvSpPr txBox="1">
            <a:spLocks/>
          </p:cNvSpPr>
          <p:nvPr/>
        </p:nvSpPr>
        <p:spPr>
          <a:xfrm>
            <a:off x="753413" y="2947115"/>
            <a:ext cx="1899122" cy="695457"/>
          </a:xfrm>
          <a:prstGeom prst="rect">
            <a:avLst/>
          </a:prstGeom>
        </p:spPr>
        <p:style>
          <a:lnRef idx="0">
            <a:schemeClr val="accent6"/>
          </a:lnRef>
          <a:fillRef idx="3">
            <a:schemeClr val="accent6"/>
          </a:fillRef>
          <a:effectRef idx="3">
            <a:schemeClr val="accent6"/>
          </a:effectRef>
          <a:fontRef idx="minor">
            <a:schemeClr val="lt1"/>
          </a:fontRef>
        </p:style>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lt1"/>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lt1"/>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lt1"/>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lt1"/>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lt1"/>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lt1"/>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lt1"/>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lt1"/>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lt1"/>
                </a:solidFill>
                <a:latin typeface="+mn-lt"/>
                <a:ea typeface="+mn-ea"/>
                <a:cs typeface="+mn-cs"/>
              </a:defRPr>
            </a:lvl9pPr>
          </a:lstStyle>
          <a:p>
            <a:pPr marL="0" indent="0" algn="ctr" rtl="1">
              <a:buNone/>
            </a:pPr>
            <a:r>
              <a:rPr lang="ar-DZ" b="1" dirty="0"/>
              <a:t>مستند قبض نقدي</a:t>
            </a:r>
            <a:endParaRPr lang="fr-FR" dirty="0"/>
          </a:p>
        </p:txBody>
      </p:sp>
      <p:sp>
        <p:nvSpPr>
          <p:cNvPr id="11" name="Espace réservé du contenu 2"/>
          <p:cNvSpPr txBox="1">
            <a:spLocks/>
          </p:cNvSpPr>
          <p:nvPr/>
        </p:nvSpPr>
        <p:spPr>
          <a:xfrm>
            <a:off x="4646846" y="5276038"/>
            <a:ext cx="1899122" cy="695457"/>
          </a:xfrm>
          <a:prstGeom prst="rect">
            <a:avLst/>
          </a:prstGeom>
        </p:spPr>
        <p:style>
          <a:lnRef idx="0">
            <a:schemeClr val="accent6"/>
          </a:lnRef>
          <a:fillRef idx="3">
            <a:schemeClr val="accent6"/>
          </a:fillRef>
          <a:effectRef idx="3">
            <a:schemeClr val="accent6"/>
          </a:effectRef>
          <a:fontRef idx="minor">
            <a:schemeClr val="lt1"/>
          </a:fontRef>
        </p:style>
        <p:txBody>
          <a:bodyPr vert="horz" lIns="91440" tIns="45720" rIns="91440" bIns="45720" rtlCol="0">
            <a:normAutofit fontScale="85000" lnSpcReduction="20000"/>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lt1"/>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lt1"/>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lt1"/>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lt1"/>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lt1"/>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lt1"/>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lt1"/>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lt1"/>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lt1"/>
                </a:solidFill>
                <a:latin typeface="+mn-lt"/>
                <a:ea typeface="+mn-ea"/>
                <a:cs typeface="+mn-cs"/>
              </a:defRPr>
            </a:lvl9pPr>
          </a:lstStyle>
          <a:p>
            <a:pPr marL="0" indent="0" algn="ctr" rtl="1">
              <a:buNone/>
            </a:pPr>
            <a:r>
              <a:rPr lang="ar-DZ" b="1" dirty="0"/>
              <a:t>مستندات ذات محتوى قيمي وكمي</a:t>
            </a:r>
            <a:endParaRPr lang="fr-FR" dirty="0"/>
          </a:p>
        </p:txBody>
      </p:sp>
      <p:sp>
        <p:nvSpPr>
          <p:cNvPr id="12" name="Espace réservé du contenu 2"/>
          <p:cNvSpPr txBox="1">
            <a:spLocks/>
          </p:cNvSpPr>
          <p:nvPr/>
        </p:nvSpPr>
        <p:spPr>
          <a:xfrm>
            <a:off x="4696997" y="4142700"/>
            <a:ext cx="1899122" cy="695457"/>
          </a:xfrm>
          <a:prstGeom prst="rect">
            <a:avLst/>
          </a:prstGeom>
        </p:spPr>
        <p:style>
          <a:lnRef idx="0">
            <a:schemeClr val="accent6"/>
          </a:lnRef>
          <a:fillRef idx="3">
            <a:schemeClr val="accent6"/>
          </a:fillRef>
          <a:effectRef idx="3">
            <a:schemeClr val="accent6"/>
          </a:effectRef>
          <a:fontRef idx="minor">
            <a:schemeClr val="lt1"/>
          </a:fontRef>
        </p:style>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lt1"/>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lt1"/>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lt1"/>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lt1"/>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lt1"/>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lt1"/>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lt1"/>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lt1"/>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lt1"/>
                </a:solidFill>
                <a:latin typeface="+mn-lt"/>
                <a:ea typeface="+mn-ea"/>
                <a:cs typeface="+mn-cs"/>
              </a:defRPr>
            </a:lvl9pPr>
          </a:lstStyle>
          <a:p>
            <a:pPr marL="0" indent="0" algn="ctr" rtl="1">
              <a:buNone/>
            </a:pPr>
            <a:r>
              <a:rPr lang="ar-DZ" b="1" dirty="0"/>
              <a:t>مستندات ذات محتوى </a:t>
            </a:r>
            <a:r>
              <a:rPr lang="ar-DZ" b="1" dirty="0" smtClean="0"/>
              <a:t>كمي  </a:t>
            </a:r>
            <a:endParaRPr lang="fr-FR" dirty="0"/>
          </a:p>
        </p:txBody>
      </p:sp>
      <p:sp>
        <p:nvSpPr>
          <p:cNvPr id="13" name="Espace réservé du contenu 2"/>
          <p:cNvSpPr txBox="1">
            <a:spLocks/>
          </p:cNvSpPr>
          <p:nvPr/>
        </p:nvSpPr>
        <p:spPr>
          <a:xfrm>
            <a:off x="4745864" y="3099515"/>
            <a:ext cx="1899122" cy="695457"/>
          </a:xfrm>
          <a:prstGeom prst="rect">
            <a:avLst/>
          </a:prstGeom>
        </p:spPr>
        <p:style>
          <a:lnRef idx="0">
            <a:schemeClr val="accent6"/>
          </a:lnRef>
          <a:fillRef idx="3">
            <a:schemeClr val="accent6"/>
          </a:fillRef>
          <a:effectRef idx="3">
            <a:schemeClr val="accent6"/>
          </a:effectRef>
          <a:fontRef idx="minor">
            <a:schemeClr val="lt1"/>
          </a:fontRef>
        </p:style>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lt1"/>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lt1"/>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lt1"/>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lt1"/>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lt1"/>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lt1"/>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lt1"/>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lt1"/>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lt1"/>
                </a:solidFill>
                <a:latin typeface="+mn-lt"/>
                <a:ea typeface="+mn-ea"/>
                <a:cs typeface="+mn-cs"/>
              </a:defRPr>
            </a:lvl9pPr>
          </a:lstStyle>
          <a:p>
            <a:pPr marL="0" indent="0" algn="ctr" rtl="1">
              <a:buNone/>
            </a:pPr>
            <a:r>
              <a:rPr lang="ar-DZ" b="1" dirty="0" smtClean="0"/>
              <a:t>مستندات ذات محتوى كمي  </a:t>
            </a:r>
            <a:endParaRPr lang="fr-FR" dirty="0"/>
          </a:p>
        </p:txBody>
      </p:sp>
      <p:cxnSp>
        <p:nvCxnSpPr>
          <p:cNvPr id="21" name="Connecteur droit 20"/>
          <p:cNvCxnSpPr/>
          <p:nvPr/>
        </p:nvCxnSpPr>
        <p:spPr>
          <a:xfrm flipH="1">
            <a:off x="7383274" y="2249510"/>
            <a:ext cx="34955" cy="3374255"/>
          </a:xfrm>
          <a:prstGeom prst="line">
            <a:avLst/>
          </a:prstGeom>
        </p:spPr>
        <p:style>
          <a:lnRef idx="3">
            <a:schemeClr val="accent3"/>
          </a:lnRef>
          <a:fillRef idx="0">
            <a:schemeClr val="accent3"/>
          </a:fillRef>
          <a:effectRef idx="2">
            <a:schemeClr val="accent3"/>
          </a:effectRef>
          <a:fontRef idx="minor">
            <a:schemeClr val="tx1"/>
          </a:fontRef>
        </p:style>
      </p:cxnSp>
      <p:cxnSp>
        <p:nvCxnSpPr>
          <p:cNvPr id="22" name="Connecteur droit 21"/>
          <p:cNvCxnSpPr/>
          <p:nvPr/>
        </p:nvCxnSpPr>
        <p:spPr>
          <a:xfrm flipH="1">
            <a:off x="11436438" y="2266680"/>
            <a:ext cx="24728" cy="2571477"/>
          </a:xfrm>
          <a:prstGeom prst="line">
            <a:avLst/>
          </a:prstGeom>
        </p:spPr>
        <p:style>
          <a:lnRef idx="3">
            <a:schemeClr val="accent3"/>
          </a:lnRef>
          <a:fillRef idx="0">
            <a:schemeClr val="accent3"/>
          </a:fillRef>
          <a:effectRef idx="2">
            <a:schemeClr val="accent3"/>
          </a:effectRef>
          <a:fontRef idx="minor">
            <a:schemeClr val="tx1"/>
          </a:fontRef>
        </p:style>
      </p:cxnSp>
      <p:cxnSp>
        <p:nvCxnSpPr>
          <p:cNvPr id="23" name="Connecteur droit 22"/>
          <p:cNvCxnSpPr/>
          <p:nvPr/>
        </p:nvCxnSpPr>
        <p:spPr>
          <a:xfrm flipH="1">
            <a:off x="3366192" y="2266680"/>
            <a:ext cx="68175" cy="3357085"/>
          </a:xfrm>
          <a:prstGeom prst="line">
            <a:avLst/>
          </a:prstGeom>
        </p:spPr>
        <p:style>
          <a:lnRef idx="3">
            <a:schemeClr val="accent3"/>
          </a:lnRef>
          <a:fillRef idx="0">
            <a:schemeClr val="accent3"/>
          </a:fillRef>
          <a:effectRef idx="2">
            <a:schemeClr val="accent3"/>
          </a:effectRef>
          <a:fontRef idx="minor">
            <a:schemeClr val="tx1"/>
          </a:fontRef>
        </p:style>
      </p:cxnSp>
      <p:cxnSp>
        <p:nvCxnSpPr>
          <p:cNvPr id="27" name="Connecteur droit avec flèche 26"/>
          <p:cNvCxnSpPr>
            <a:endCxn id="6" idx="3"/>
          </p:cNvCxnSpPr>
          <p:nvPr/>
        </p:nvCxnSpPr>
        <p:spPr>
          <a:xfrm flipH="1">
            <a:off x="10778075" y="3447243"/>
            <a:ext cx="645486" cy="1"/>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cxnSp>
        <p:nvCxnSpPr>
          <p:cNvPr id="28" name="Connecteur droit avec flèche 27"/>
          <p:cNvCxnSpPr/>
          <p:nvPr/>
        </p:nvCxnSpPr>
        <p:spPr>
          <a:xfrm flipH="1">
            <a:off x="10790952" y="4829568"/>
            <a:ext cx="645486" cy="1"/>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cxnSp>
        <p:nvCxnSpPr>
          <p:cNvPr id="29" name="Connecteur droit avec flèche 28"/>
          <p:cNvCxnSpPr/>
          <p:nvPr/>
        </p:nvCxnSpPr>
        <p:spPr>
          <a:xfrm flipH="1">
            <a:off x="2702251" y="5623765"/>
            <a:ext cx="645486" cy="1"/>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cxnSp>
        <p:nvCxnSpPr>
          <p:cNvPr id="30" name="Connecteur droit avec flèche 29"/>
          <p:cNvCxnSpPr/>
          <p:nvPr/>
        </p:nvCxnSpPr>
        <p:spPr>
          <a:xfrm flipH="1">
            <a:off x="2662797" y="4490428"/>
            <a:ext cx="645486" cy="1"/>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cxnSp>
        <p:nvCxnSpPr>
          <p:cNvPr id="31" name="Connecteur droit avec flèche 30"/>
          <p:cNvCxnSpPr/>
          <p:nvPr/>
        </p:nvCxnSpPr>
        <p:spPr>
          <a:xfrm flipH="1">
            <a:off x="2720706" y="3192883"/>
            <a:ext cx="645486" cy="1"/>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cxnSp>
        <p:nvCxnSpPr>
          <p:cNvPr id="32" name="Connecteur droit avec flèche 31"/>
          <p:cNvCxnSpPr/>
          <p:nvPr/>
        </p:nvCxnSpPr>
        <p:spPr>
          <a:xfrm flipH="1">
            <a:off x="6737788" y="5623765"/>
            <a:ext cx="645486" cy="1"/>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cxnSp>
        <p:nvCxnSpPr>
          <p:cNvPr id="33" name="Connecteur droit avec flèche 32"/>
          <p:cNvCxnSpPr/>
          <p:nvPr/>
        </p:nvCxnSpPr>
        <p:spPr>
          <a:xfrm flipH="1">
            <a:off x="6708908" y="4340176"/>
            <a:ext cx="645486" cy="1"/>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cxnSp>
        <p:nvCxnSpPr>
          <p:cNvPr id="34" name="Connecteur droit avec flèche 33"/>
          <p:cNvCxnSpPr/>
          <p:nvPr/>
        </p:nvCxnSpPr>
        <p:spPr>
          <a:xfrm flipH="1">
            <a:off x="6708399" y="3294843"/>
            <a:ext cx="645486" cy="1"/>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spTree>
    <p:extLst>
      <p:ext uri="{BB962C8B-B14F-4D97-AF65-F5344CB8AC3E}">
        <p14:creationId xmlns:p14="http://schemas.microsoft.com/office/powerpoint/2010/main" val="34379057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359D6F8E-656C-A146-949A-AF9F9BF51E0F}"/>
              </a:ext>
            </a:extLst>
          </p:cNvPr>
          <p:cNvSpPr>
            <a:spLocks noGrp="1"/>
          </p:cNvSpPr>
          <p:nvPr>
            <p:ph type="title"/>
          </p:nvPr>
        </p:nvSpPr>
        <p:spPr>
          <a:xfrm flipH="1">
            <a:off x="10070764" y="2691683"/>
            <a:ext cx="2121236" cy="1867438"/>
          </a:xfrm>
        </p:spPr>
        <p:txBody>
          <a:bodyPr>
            <a:normAutofit/>
          </a:bodyPr>
          <a:lstStyle/>
          <a:p>
            <a:pPr algn="ctr" rtl="1"/>
            <a:r>
              <a:rPr lang="ar-SA" dirty="0"/>
              <a:t>نموذج الطريقة الإنجليزية </a:t>
            </a:r>
            <a:endParaRPr lang="" dirty="0"/>
          </a:p>
        </p:txBody>
      </p:sp>
      <p:pic>
        <p:nvPicPr>
          <p:cNvPr id="4" name="Image 4">
            <a:extLst>
              <a:ext uri="{FF2B5EF4-FFF2-40B4-BE49-F238E27FC236}">
                <a16:creationId xmlns="" xmlns:a16="http://schemas.microsoft.com/office/drawing/2014/main" id="{E15E9510-1274-474D-9F9D-D31DB95F5729}"/>
              </a:ext>
            </a:extLst>
          </p:cNvPr>
          <p:cNvPicPr>
            <a:picLocks noGrp="1" noChangeAspect="1"/>
          </p:cNvPicPr>
          <p:nvPr>
            <p:ph idx="1"/>
          </p:nvPr>
        </p:nvPicPr>
        <p:blipFill>
          <a:blip r:embed="rId2"/>
          <a:stretch>
            <a:fillRect/>
          </a:stretch>
        </p:blipFill>
        <p:spPr>
          <a:xfrm>
            <a:off x="1632857" y="1874075"/>
            <a:ext cx="8572501" cy="4365407"/>
          </a:xfrm>
        </p:spPr>
      </p:pic>
      <p:sp>
        <p:nvSpPr>
          <p:cNvPr id="5" name="Titre 1"/>
          <p:cNvSpPr txBox="1">
            <a:spLocks/>
          </p:cNvSpPr>
          <p:nvPr/>
        </p:nvSpPr>
        <p:spPr>
          <a:xfrm>
            <a:off x="2013376" y="353654"/>
            <a:ext cx="8911687" cy="128089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vert="horz" lIns="91440" tIns="45720" rIns="91440" bIns="45720" rtlCol="0" anchor="t">
            <a:normAutofit/>
          </a:bodyPr>
          <a:lstStyle>
            <a:lvl1pPr algn="l" defTabSz="457200" rtl="0" eaLnBrk="1" latinLnBrk="0" hangingPunct="1">
              <a:spcBef>
                <a:spcPct val="0"/>
              </a:spcBef>
              <a:buNone/>
              <a:defRPr sz="3600" kern="1200">
                <a:solidFill>
                  <a:schemeClr val="lt1"/>
                </a:solidFill>
                <a:latin typeface="+mn-lt"/>
                <a:ea typeface="+mn-ea"/>
                <a:cs typeface="+mn-cs"/>
              </a:defRPr>
            </a:lvl1pPr>
            <a:lvl2pPr eaLnBrk="1" hangingPunct="1">
              <a:defRPr>
                <a:solidFill>
                  <a:schemeClr val="lt1"/>
                </a:solidFill>
                <a:latin typeface="+mn-lt"/>
                <a:ea typeface="+mn-ea"/>
                <a:cs typeface="+mn-cs"/>
              </a:defRPr>
            </a:lvl2pPr>
            <a:lvl3pPr eaLnBrk="1" hangingPunct="1">
              <a:defRPr>
                <a:solidFill>
                  <a:schemeClr val="lt1"/>
                </a:solidFill>
                <a:latin typeface="+mn-lt"/>
                <a:ea typeface="+mn-ea"/>
                <a:cs typeface="+mn-cs"/>
              </a:defRPr>
            </a:lvl3pPr>
            <a:lvl4pPr eaLnBrk="1" hangingPunct="1">
              <a:defRPr>
                <a:solidFill>
                  <a:schemeClr val="lt1"/>
                </a:solidFill>
                <a:latin typeface="+mn-lt"/>
                <a:ea typeface="+mn-ea"/>
                <a:cs typeface="+mn-cs"/>
              </a:defRPr>
            </a:lvl4pPr>
            <a:lvl5pPr eaLnBrk="1" hangingPunct="1">
              <a:defRPr>
                <a:solidFill>
                  <a:schemeClr val="lt1"/>
                </a:solidFill>
                <a:latin typeface="+mn-lt"/>
                <a:ea typeface="+mn-ea"/>
                <a:cs typeface="+mn-cs"/>
              </a:defRPr>
            </a:lvl5pPr>
            <a:lvl6pPr eaLnBrk="1" hangingPunct="1">
              <a:defRPr>
                <a:solidFill>
                  <a:schemeClr val="lt1"/>
                </a:solidFill>
                <a:latin typeface="+mn-lt"/>
                <a:ea typeface="+mn-ea"/>
                <a:cs typeface="+mn-cs"/>
              </a:defRPr>
            </a:lvl6pPr>
            <a:lvl7pPr eaLnBrk="1" hangingPunct="1">
              <a:defRPr>
                <a:solidFill>
                  <a:schemeClr val="lt1"/>
                </a:solidFill>
                <a:latin typeface="+mn-lt"/>
                <a:ea typeface="+mn-ea"/>
                <a:cs typeface="+mn-cs"/>
              </a:defRPr>
            </a:lvl7pPr>
            <a:lvl8pPr eaLnBrk="1" hangingPunct="1">
              <a:defRPr>
                <a:solidFill>
                  <a:schemeClr val="lt1"/>
                </a:solidFill>
                <a:latin typeface="+mn-lt"/>
                <a:ea typeface="+mn-ea"/>
                <a:cs typeface="+mn-cs"/>
              </a:defRPr>
            </a:lvl8pPr>
            <a:lvl9pPr eaLnBrk="1" hangingPunct="1">
              <a:defRPr>
                <a:solidFill>
                  <a:schemeClr val="lt1"/>
                </a:solidFill>
                <a:latin typeface="+mn-lt"/>
                <a:ea typeface="+mn-ea"/>
                <a:cs typeface="+mn-cs"/>
              </a:defRPr>
            </a:lvl9pPr>
          </a:lstStyle>
          <a:p>
            <a:pPr algn="ctr" rtl="1"/>
            <a:r>
              <a:rPr lang="ar-DZ" smtClean="0"/>
              <a:t>الطرق المحاسبية المعتمدة في مسك الدفاتر المحاسبية</a:t>
            </a:r>
            <a:endParaRPr lang="fr-FR" dirty="0"/>
          </a:p>
        </p:txBody>
      </p:sp>
    </p:spTree>
    <p:extLst>
      <p:ext uri="{BB962C8B-B14F-4D97-AF65-F5344CB8AC3E}">
        <p14:creationId xmlns:p14="http://schemas.microsoft.com/office/powerpoint/2010/main" val="12000335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202DB4AF-AC0E-C648-AD00-093E9A52E4ED}"/>
              </a:ext>
            </a:extLst>
          </p:cNvPr>
          <p:cNvSpPr>
            <a:spLocks noGrp="1"/>
          </p:cNvSpPr>
          <p:nvPr>
            <p:ph type="title"/>
          </p:nvPr>
        </p:nvSpPr>
        <p:spPr>
          <a:xfrm>
            <a:off x="2734592" y="546837"/>
            <a:ext cx="8911687" cy="1280890"/>
          </a:xfrm>
        </p:spPr>
        <p:txBody>
          <a:bodyPr/>
          <a:lstStyle/>
          <a:p>
            <a:pPr algn="ctr" rtl="1"/>
            <a:r>
              <a:rPr lang="ar-SA" b="1" dirty="0"/>
              <a:t>نموذج الطريقة الفرنسية</a:t>
            </a:r>
            <a:endParaRPr lang="" b="1" dirty="0"/>
          </a:p>
        </p:txBody>
      </p:sp>
      <p:pic>
        <p:nvPicPr>
          <p:cNvPr id="4" name="Image 4">
            <a:extLst>
              <a:ext uri="{FF2B5EF4-FFF2-40B4-BE49-F238E27FC236}">
                <a16:creationId xmlns="" xmlns:a16="http://schemas.microsoft.com/office/drawing/2014/main" id="{3EE1287F-6987-1B45-B4C4-0B218D9BD280}"/>
              </a:ext>
            </a:extLst>
          </p:cNvPr>
          <p:cNvPicPr>
            <a:picLocks noGrp="1" noChangeAspect="1"/>
          </p:cNvPicPr>
          <p:nvPr>
            <p:ph idx="1"/>
          </p:nvPr>
        </p:nvPicPr>
        <p:blipFill>
          <a:blip r:embed="rId2"/>
          <a:stretch>
            <a:fillRect/>
          </a:stretch>
        </p:blipFill>
        <p:spPr>
          <a:xfrm>
            <a:off x="1631888" y="2097088"/>
            <a:ext cx="8925048" cy="4434950"/>
          </a:xfrm>
        </p:spPr>
      </p:pic>
    </p:spTree>
    <p:extLst>
      <p:ext uri="{BB962C8B-B14F-4D97-AF65-F5344CB8AC3E}">
        <p14:creationId xmlns:p14="http://schemas.microsoft.com/office/powerpoint/2010/main" val="20147139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D62F9791-C84D-7249-BEB9-E200969F5341}"/>
              </a:ext>
            </a:extLst>
          </p:cNvPr>
          <p:cNvSpPr>
            <a:spLocks noGrp="1"/>
          </p:cNvSpPr>
          <p:nvPr>
            <p:ph type="title"/>
          </p:nvPr>
        </p:nvSpPr>
        <p:spPr/>
        <p:txBody>
          <a:bodyPr/>
          <a:lstStyle/>
          <a:p>
            <a:pPr algn="ctr" rtl="1"/>
            <a:r>
              <a:rPr lang="ar-SA" b="1" dirty="0"/>
              <a:t>نموذج الطريقة الإيطالية  </a:t>
            </a:r>
            <a:endParaRPr lang="" b="1" dirty="0"/>
          </a:p>
        </p:txBody>
      </p:sp>
      <p:pic>
        <p:nvPicPr>
          <p:cNvPr id="7" name="Image 7">
            <a:extLst>
              <a:ext uri="{FF2B5EF4-FFF2-40B4-BE49-F238E27FC236}">
                <a16:creationId xmlns="" xmlns:a16="http://schemas.microsoft.com/office/drawing/2014/main" id="{DD4D3F25-0124-244F-AF3C-4BB9371E00D7}"/>
              </a:ext>
            </a:extLst>
          </p:cNvPr>
          <p:cNvPicPr>
            <a:picLocks noGrp="1" noChangeAspect="1"/>
          </p:cNvPicPr>
          <p:nvPr>
            <p:ph idx="1"/>
          </p:nvPr>
        </p:nvPicPr>
        <p:blipFill>
          <a:blip r:embed="rId2"/>
          <a:stretch>
            <a:fillRect/>
          </a:stretch>
        </p:blipFill>
        <p:spPr>
          <a:xfrm>
            <a:off x="1808162" y="2301196"/>
            <a:ext cx="8572500" cy="4142394"/>
          </a:xfrm>
        </p:spPr>
      </p:pic>
    </p:spTree>
    <p:extLst>
      <p:ext uri="{BB962C8B-B14F-4D97-AF65-F5344CB8AC3E}">
        <p14:creationId xmlns:p14="http://schemas.microsoft.com/office/powerpoint/2010/main" val="1204436584"/>
      </p:ext>
    </p:extLst>
  </p:cSld>
  <p:clrMapOvr>
    <a:masterClrMapping/>
  </p:clrMapOvr>
</p:sld>
</file>

<file path=ppt/theme/theme1.xml><?xml version="1.0" encoding="utf-8"?>
<a:theme xmlns:a="http://schemas.openxmlformats.org/drawingml/2006/main" name="Bri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50</TotalTime>
  <Words>390</Words>
  <Application>Microsoft Office PowerPoint</Application>
  <PresentationFormat>Grand écran</PresentationFormat>
  <Paragraphs>42</Paragraphs>
  <Slides>12</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12</vt:i4>
      </vt:variant>
    </vt:vector>
  </HeadingPairs>
  <TitlesOfParts>
    <vt:vector size="17" baseType="lpstr">
      <vt:lpstr>Arial</vt:lpstr>
      <vt:lpstr>Century Gothic</vt:lpstr>
      <vt:lpstr>Tahoma</vt:lpstr>
      <vt:lpstr>Wingdings 3</vt:lpstr>
      <vt:lpstr>Brin</vt:lpstr>
      <vt:lpstr>البحث الأول: الأنظمة المحاسبية</vt:lpstr>
      <vt:lpstr>تمهيد</vt:lpstr>
      <vt:lpstr>تعريف النظام المحاسبي</vt:lpstr>
      <vt:lpstr>خصائص النظام المحاسبي</vt:lpstr>
      <vt:lpstr>أهداف النظام المحاسبي</vt:lpstr>
      <vt:lpstr>أنواع المستندات</vt:lpstr>
      <vt:lpstr>نموذج الطريقة الإنجليزية </vt:lpstr>
      <vt:lpstr>نموذج الطريقة الفرنسية</vt:lpstr>
      <vt:lpstr>نموذج الطريقة الإيطالية  </vt:lpstr>
      <vt:lpstr>نموذج الطريقة الأمريكة</vt:lpstr>
      <vt:lpstr>نموذج الطريقة الأمريكة</vt:lpstr>
      <vt:lpstr>نموذج الطريقة الألمانية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Djarmouni</dc:creator>
  <cp:lastModifiedBy>Djarmouni</cp:lastModifiedBy>
  <cp:revision>22</cp:revision>
  <dcterms:created xsi:type="dcterms:W3CDTF">2022-09-29T19:46:32Z</dcterms:created>
  <dcterms:modified xsi:type="dcterms:W3CDTF">2022-09-30T10:40:57Z</dcterms:modified>
</cp:coreProperties>
</file>