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309" r:id="rId2"/>
    <p:sldId id="312" r:id="rId3"/>
    <p:sldId id="311" r:id="rId4"/>
    <p:sldId id="256" r:id="rId5"/>
    <p:sldId id="436" r:id="rId6"/>
    <p:sldId id="344" r:id="rId7"/>
    <p:sldId id="274" r:id="rId8"/>
    <p:sldId id="282" r:id="rId9"/>
    <p:sldId id="258" r:id="rId10"/>
    <p:sldId id="262" r:id="rId11"/>
    <p:sldId id="393" r:id="rId12"/>
    <p:sldId id="343" r:id="rId13"/>
    <p:sldId id="390" r:id="rId14"/>
    <p:sldId id="391" r:id="rId15"/>
    <p:sldId id="271" r:id="rId16"/>
    <p:sldId id="487" r:id="rId17"/>
    <p:sldId id="488" r:id="rId18"/>
    <p:sldId id="283" r:id="rId19"/>
    <p:sldId id="400" r:id="rId20"/>
    <p:sldId id="313" r:id="rId21"/>
    <p:sldId id="285" r:id="rId22"/>
    <p:sldId id="42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FF66CC"/>
    <a:srgbClr val="FCDBC0"/>
    <a:srgbClr val="11FB59"/>
    <a:srgbClr val="66FFFF"/>
    <a:srgbClr val="F6BD72"/>
    <a:srgbClr val="1CD6D6"/>
    <a:srgbClr val="DBE9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1562" autoAdjust="0"/>
  </p:normalViewPr>
  <p:slideViewPr>
    <p:cSldViewPr>
      <p:cViewPr varScale="1">
        <p:scale>
          <a:sx n="41" d="100"/>
          <a:sy n="41" d="100"/>
        </p:scale>
        <p:origin x="774"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686B8A-2AFC-4408-B144-D9F21CDF800B}" type="datetimeFigureOut">
              <a:rPr lang="en-US" smtClean="0"/>
              <a:pPr/>
              <a:t>3/5/2022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903B0D-0873-438A-BC6E-9F41495CF895}" type="slidenum">
              <a:rPr lang="en-US" smtClean="0"/>
              <a:pPr/>
              <a:t>‹#›</a:t>
            </a:fld>
            <a:endParaRPr lang="en-US"/>
          </a:p>
        </p:txBody>
      </p:sp>
    </p:spTree>
    <p:extLst>
      <p:ext uri="{BB962C8B-B14F-4D97-AF65-F5344CB8AC3E}">
        <p14:creationId xmlns:p14="http://schemas.microsoft.com/office/powerpoint/2010/main" val="1106030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a:noFill/>
        </p:spPr>
        <p:txBody>
          <a:bodyPr/>
          <a:lstStyle/>
          <a:p>
            <a:r>
              <a:rPr lang="en-US"/>
              <a:t>” </a:t>
            </a:r>
            <a:r>
              <a:rPr lang="ar-SA"/>
              <a:t>مدخل إلى التخطيط الإستراتيجي – مفاهيم وتطبيقات</a:t>
            </a:r>
            <a:r>
              <a:rPr lang="en-US"/>
              <a:t>“</a:t>
            </a:r>
          </a:p>
        </p:txBody>
      </p:sp>
      <p:sp>
        <p:nvSpPr>
          <p:cNvPr id="78851" name="Rectangle 3"/>
          <p:cNvSpPr>
            <a:spLocks noGrp="1" noChangeArrowheads="1"/>
          </p:cNvSpPr>
          <p:nvPr>
            <p:ph type="dt" sz="quarter" idx="1"/>
          </p:nvPr>
        </p:nvSpPr>
        <p:spPr>
          <a:noFill/>
        </p:spPr>
        <p:txBody>
          <a:bodyPr/>
          <a:lstStyle/>
          <a:p>
            <a:r>
              <a:rPr lang="ar-SA"/>
              <a:t>غزال نادر .د</a:t>
            </a:r>
            <a:endParaRPr lang="en-US"/>
          </a:p>
        </p:txBody>
      </p:sp>
      <p:sp>
        <p:nvSpPr>
          <p:cNvPr id="78852" name="Rectangle 6"/>
          <p:cNvSpPr>
            <a:spLocks noGrp="1" noChangeArrowheads="1"/>
          </p:cNvSpPr>
          <p:nvPr>
            <p:ph type="ftr" sz="quarter" idx="4"/>
          </p:nvPr>
        </p:nvSpPr>
        <p:spPr>
          <a:noFill/>
        </p:spPr>
        <p:txBody>
          <a:bodyPr/>
          <a:lstStyle/>
          <a:p>
            <a:r>
              <a:rPr lang="ar-SA"/>
              <a:t>أكاديمية إعداد القادة</a:t>
            </a:r>
            <a:endParaRPr lang="en-US"/>
          </a:p>
        </p:txBody>
      </p:sp>
      <p:sp>
        <p:nvSpPr>
          <p:cNvPr id="78853" name="Rectangle 7"/>
          <p:cNvSpPr>
            <a:spLocks noGrp="1" noChangeArrowheads="1"/>
          </p:cNvSpPr>
          <p:nvPr>
            <p:ph type="sldNum" sz="quarter" idx="5"/>
          </p:nvPr>
        </p:nvSpPr>
        <p:spPr>
          <a:noFill/>
        </p:spPr>
        <p:txBody>
          <a:bodyPr/>
          <a:lstStyle/>
          <a:p>
            <a:fld id="{A4604D63-048C-4EBD-A652-8D24D397FE46}" type="slidenum">
              <a:rPr lang="ar-SA"/>
              <a:pPr/>
              <a:t>2</a:t>
            </a:fld>
            <a:endParaRPr lang="en-US"/>
          </a:p>
        </p:txBody>
      </p:sp>
      <p:sp>
        <p:nvSpPr>
          <p:cNvPr id="78854" name="Rectangle 2"/>
          <p:cNvSpPr>
            <a:spLocks noGrp="1" noRot="1" noChangeAspect="1" noChangeArrowheads="1" noTextEdit="1"/>
          </p:cNvSpPr>
          <p:nvPr>
            <p:ph type="sldImg"/>
          </p:nvPr>
        </p:nvSpPr>
        <p:spPr>
          <a:xfrm>
            <a:off x="1138238" y="684213"/>
            <a:ext cx="4581525" cy="3435350"/>
          </a:xfrm>
          <a:ln w="12700" cap="flat">
            <a:solidFill>
              <a:schemeClr val="tx1"/>
            </a:solidFill>
          </a:ln>
        </p:spPr>
      </p:sp>
      <p:sp>
        <p:nvSpPr>
          <p:cNvPr id="78855" name="Rectangle 3"/>
          <p:cNvSpPr>
            <a:spLocks noGrp="1" noChangeArrowheads="1"/>
          </p:cNvSpPr>
          <p:nvPr>
            <p:ph type="body" idx="1"/>
          </p:nvPr>
        </p:nvSpPr>
        <p:spPr>
          <a:xfrm>
            <a:off x="913991" y="4337265"/>
            <a:ext cx="5030018" cy="4623769"/>
          </a:xfrm>
          <a:noFill/>
          <a:ln/>
        </p:spPr>
        <p:txBody>
          <a:bodyPr lIns="92248" tIns="46125" rIns="92248" bIns="46125"/>
          <a:lstStyle/>
          <a:p>
            <a:pPr eaLnBrk="1" hangingPunct="1"/>
            <a:endParaRPr lang="ar-AE" smtClean="0">
              <a:cs typeface="Arial" charset="0"/>
            </a:endParaRPr>
          </a:p>
        </p:txBody>
      </p:sp>
    </p:spTree>
    <p:extLst>
      <p:ext uri="{BB962C8B-B14F-4D97-AF65-F5344CB8AC3E}">
        <p14:creationId xmlns:p14="http://schemas.microsoft.com/office/powerpoint/2010/main" val="1483214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p:spPr>
        <p:txBody>
          <a:bodyPr/>
          <a:lstStyle/>
          <a:p>
            <a:r>
              <a:rPr lang="en-US"/>
              <a:t>” </a:t>
            </a:r>
            <a:r>
              <a:rPr lang="ar-SA"/>
              <a:t>مدخل إلى التخطيط الإستراتيجي – مفاهيم وتطبيقات</a:t>
            </a:r>
            <a:r>
              <a:rPr lang="en-US"/>
              <a:t>“</a:t>
            </a:r>
          </a:p>
        </p:txBody>
      </p:sp>
      <p:sp>
        <p:nvSpPr>
          <p:cNvPr id="74755" name="Rectangle 3"/>
          <p:cNvSpPr>
            <a:spLocks noGrp="1" noChangeArrowheads="1"/>
          </p:cNvSpPr>
          <p:nvPr>
            <p:ph type="dt" sz="quarter" idx="1"/>
          </p:nvPr>
        </p:nvSpPr>
        <p:spPr>
          <a:noFill/>
        </p:spPr>
        <p:txBody>
          <a:bodyPr/>
          <a:lstStyle/>
          <a:p>
            <a:r>
              <a:rPr lang="ar-SA"/>
              <a:t>غزال نادر .د</a:t>
            </a:r>
            <a:endParaRPr lang="en-US"/>
          </a:p>
        </p:txBody>
      </p:sp>
      <p:sp>
        <p:nvSpPr>
          <p:cNvPr id="74756" name="Rectangle 6"/>
          <p:cNvSpPr>
            <a:spLocks noGrp="1" noChangeArrowheads="1"/>
          </p:cNvSpPr>
          <p:nvPr>
            <p:ph type="ftr" sz="quarter" idx="4"/>
          </p:nvPr>
        </p:nvSpPr>
        <p:spPr>
          <a:noFill/>
        </p:spPr>
        <p:txBody>
          <a:bodyPr/>
          <a:lstStyle/>
          <a:p>
            <a:r>
              <a:rPr lang="ar-SA"/>
              <a:t>أكاديمية إعداد القادة</a:t>
            </a:r>
            <a:endParaRPr lang="en-US"/>
          </a:p>
        </p:txBody>
      </p:sp>
      <p:sp>
        <p:nvSpPr>
          <p:cNvPr id="74757" name="Rectangle 7"/>
          <p:cNvSpPr>
            <a:spLocks noGrp="1" noChangeArrowheads="1"/>
          </p:cNvSpPr>
          <p:nvPr>
            <p:ph type="sldNum" sz="quarter" idx="5"/>
          </p:nvPr>
        </p:nvSpPr>
        <p:spPr>
          <a:noFill/>
        </p:spPr>
        <p:txBody>
          <a:bodyPr/>
          <a:lstStyle/>
          <a:p>
            <a:fld id="{B65E91E9-50B3-4302-9A8D-0E4D21D320B3}" type="slidenum">
              <a:rPr lang="ar-SA"/>
              <a:pPr/>
              <a:t>3</a:t>
            </a:fld>
            <a:endParaRPr lang="en-US"/>
          </a:p>
        </p:txBody>
      </p:sp>
      <p:sp>
        <p:nvSpPr>
          <p:cNvPr id="74758" name="Rectangle 2"/>
          <p:cNvSpPr>
            <a:spLocks noGrp="1" noRot="1" noChangeAspect="1" noChangeArrowheads="1" noTextEdit="1"/>
          </p:cNvSpPr>
          <p:nvPr>
            <p:ph type="sldImg"/>
          </p:nvPr>
        </p:nvSpPr>
        <p:spPr>
          <a:xfrm>
            <a:off x="1141413" y="685800"/>
            <a:ext cx="4575175" cy="3430588"/>
          </a:xfrm>
          <a:ln/>
        </p:spPr>
      </p:sp>
      <p:sp>
        <p:nvSpPr>
          <p:cNvPr id="74759" name="Rectangle 3"/>
          <p:cNvSpPr>
            <a:spLocks noGrp="1" noChangeArrowheads="1"/>
          </p:cNvSpPr>
          <p:nvPr>
            <p:ph type="body" idx="1"/>
          </p:nvPr>
        </p:nvSpPr>
        <p:spPr>
          <a:xfrm>
            <a:off x="913991" y="4344357"/>
            <a:ext cx="5030018" cy="4113169"/>
          </a:xfrm>
          <a:noFill/>
          <a:ln/>
        </p:spPr>
        <p:txBody>
          <a:bodyPr lIns="87695" tIns="43846" rIns="87695" bIns="43846"/>
          <a:lstStyle/>
          <a:p>
            <a:pPr eaLnBrk="1" hangingPunct="1"/>
            <a:endParaRPr lang="en-CA" sz="1300" dirty="0" smtClean="0">
              <a:latin typeface="Helvetica" pitchFamily="34" charset="0"/>
              <a:cs typeface="Arial" charset="0"/>
            </a:endParaRPr>
          </a:p>
        </p:txBody>
      </p:sp>
    </p:spTree>
    <p:extLst>
      <p:ext uri="{BB962C8B-B14F-4D97-AF65-F5344CB8AC3E}">
        <p14:creationId xmlns:p14="http://schemas.microsoft.com/office/powerpoint/2010/main" val="58186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D8BD707-D9CF-40AE-B4C6-C98DA3205C09}" type="datetimeFigureOut">
              <a:rPr lang="en-US" smtClean="0"/>
              <a:pPr/>
              <a:t>3/5/2022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D8BD707-D9CF-40AE-B4C6-C98DA3205C09}" type="datetimeFigureOut">
              <a:rPr lang="en-US" smtClean="0"/>
              <a:pPr/>
              <a:t>3/5/2022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D8BD707-D9CF-40AE-B4C6-C98DA3205C09}" type="datetimeFigureOut">
              <a:rPr lang="en-US" smtClean="0"/>
              <a:pPr/>
              <a:t>3/5/2022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D8BD707-D9CF-40AE-B4C6-C98DA3205C09}" type="datetimeFigureOut">
              <a:rPr lang="en-US" smtClean="0"/>
              <a:pPr/>
              <a:t>3/5/2022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D8BD707-D9CF-40AE-B4C6-C98DA3205C09}" type="datetimeFigureOut">
              <a:rPr lang="en-US" smtClean="0"/>
              <a:pPr/>
              <a:t>3/5/2022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D8BD707-D9CF-40AE-B4C6-C98DA3205C09}" type="datetimeFigureOut">
              <a:rPr lang="en-US" smtClean="0"/>
              <a:pPr/>
              <a:t>3/5/2022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D8BD707-D9CF-40AE-B4C6-C98DA3205C09}" type="datetimeFigureOut">
              <a:rPr lang="en-US" smtClean="0"/>
              <a:pPr/>
              <a:t>3/5/2022</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D8BD707-D9CF-40AE-B4C6-C98DA3205C09}" type="datetimeFigureOut">
              <a:rPr lang="en-US" smtClean="0"/>
              <a:pPr/>
              <a:t>3/5/2022</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D8BD707-D9CF-40AE-B4C6-C98DA3205C09}" type="datetimeFigureOut">
              <a:rPr lang="en-US" smtClean="0"/>
              <a:pPr/>
              <a:t>3/5/2022</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D8BD707-D9CF-40AE-B4C6-C98DA3205C09}" type="datetimeFigureOut">
              <a:rPr lang="en-US" smtClean="0"/>
              <a:pPr/>
              <a:t>3/5/2022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D8BD707-D9CF-40AE-B4C6-C98DA3205C09}" type="datetimeFigureOut">
              <a:rPr lang="en-US" smtClean="0"/>
              <a:pPr/>
              <a:t>3/5/2022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3/5/2022</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1.bin"/><Relationship Id="rId4" Type="http://schemas.openxmlformats.org/officeDocument/2006/relationships/image" Target="../media/image9.gif"/></Relationships>
</file>

<file path=ppt/slides/_rels/slide2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aima\Desktop\new f\CAZXBG2P.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5791200" y="4114800"/>
            <a:ext cx="2924204" cy="1470025"/>
          </a:xfrm>
        </p:spPr>
        <p:txBody>
          <a:bodyPr>
            <a:normAutofit/>
          </a:bodyPr>
          <a:lstStyle/>
          <a:p>
            <a:pPr rtl="1"/>
            <a:r>
              <a:rPr lang="ar-DZ" sz="4400" dirty="0" smtClean="0">
                <a:solidFill>
                  <a:srgbClr val="FF0000"/>
                </a:solidFill>
                <a:latin typeface="Simplified Arabic" pitchFamily="18" charset="-78"/>
                <a:cs typeface="Simplified Arabic" pitchFamily="18" charset="-78"/>
              </a:rPr>
              <a:t>الاستراتيجية</a:t>
            </a:r>
            <a:endParaRPr lang="en-US" dirty="0">
              <a:solidFill>
                <a:srgbClr val="FF0000"/>
              </a:solidFill>
            </a:endParaRPr>
          </a:p>
        </p:txBody>
      </p:sp>
      <p:pic>
        <p:nvPicPr>
          <p:cNvPr id="4" name="Picture 2" descr="C:\Users\naima\Desktop\career-vs-family.jpg"/>
          <p:cNvPicPr>
            <a:picLocks noChangeAspect="1" noChangeArrowheads="1"/>
          </p:cNvPicPr>
          <p:nvPr/>
        </p:nvPicPr>
        <p:blipFill>
          <a:blip r:embed="rId3" cstate="print"/>
          <a:srcRect/>
          <a:stretch>
            <a:fillRect/>
          </a:stretch>
        </p:blipFill>
        <p:spPr bwMode="auto">
          <a:xfrm>
            <a:off x="1500166" y="2071678"/>
            <a:ext cx="3352800" cy="3581400"/>
          </a:xfrm>
          <a:prstGeom prst="ellipse">
            <a:avLst/>
          </a:prstGeom>
          <a:ln w="63500" cap="rnd">
            <a:solidFill>
              <a:srgbClr val="0070C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1" descr="C:\Users\Naima\Desktop\CC.jpg"/>
          <p:cNvPicPr>
            <a:picLocks noChangeAspect="1" noChangeArrowheads="1"/>
          </p:cNvPicPr>
          <p:nvPr/>
        </p:nvPicPr>
        <p:blipFill>
          <a:blip r:embed="rId4" cstate="print"/>
          <a:srcRect/>
          <a:stretch>
            <a:fillRect/>
          </a:stretch>
        </p:blipFill>
        <p:spPr bwMode="auto">
          <a:xfrm>
            <a:off x="1981200" y="3657600"/>
            <a:ext cx="685800" cy="762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descr="C:\Users\naima\Downloads\weight-loss-money.jpg"/>
          <p:cNvPicPr>
            <a:picLocks noChangeAspect="1" noChangeArrowheads="1"/>
          </p:cNvPicPr>
          <p:nvPr/>
        </p:nvPicPr>
        <p:blipFill>
          <a:blip r:embed="rId5" cstate="print"/>
          <a:srcRect/>
          <a:stretch>
            <a:fillRect/>
          </a:stretch>
        </p:blipFill>
        <p:spPr bwMode="auto">
          <a:xfrm>
            <a:off x="3657600" y="4419600"/>
            <a:ext cx="685800" cy="533400"/>
          </a:xfrm>
          <a:prstGeom prst="ellipse">
            <a:avLst/>
          </a:prstGeom>
          <a:ln w="63500" cap="rnd">
            <a:solidFill>
              <a:schemeClr val="accent2">
                <a:lumMod val="7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Rectangle 7"/>
          <p:cNvSpPr/>
          <p:nvPr/>
        </p:nvSpPr>
        <p:spPr>
          <a:xfrm>
            <a:off x="304800" y="5715000"/>
            <a:ext cx="2438400" cy="838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r-DZ" sz="2400" dirty="0" smtClean="0">
                <a:solidFill>
                  <a:srgbClr val="FF0000"/>
                </a:solidFill>
                <a:latin typeface="Simplified Arabic" pitchFamily="18" charset="-78"/>
                <a:cs typeface="Simplified Arabic" pitchFamily="18" charset="-78"/>
              </a:rPr>
              <a:t>أ</a:t>
            </a:r>
            <a:r>
              <a:rPr lang="ar-DZ" sz="2400" b="1" dirty="0" smtClean="0">
                <a:solidFill>
                  <a:srgbClr val="FF0000"/>
                </a:solidFill>
                <a:latin typeface="Simplified Arabic" pitchFamily="18" charset="-78"/>
                <a:cs typeface="Simplified Arabic" pitchFamily="18" charset="-78"/>
              </a:rPr>
              <a:t>ستاذة غنام نعيمة</a:t>
            </a:r>
            <a:endParaRPr lang="en-US" sz="2400" b="1" dirty="0">
              <a:solidFill>
                <a:srgbClr val="FF0000"/>
              </a:solidFill>
              <a:latin typeface="Simplified Arabic" pitchFamily="18" charset="-78"/>
              <a:cs typeface="Simplified Arabic" pitchFamily="18" charset="-78"/>
            </a:endParaRPr>
          </a:p>
        </p:txBody>
      </p:sp>
      <p:pic>
        <p:nvPicPr>
          <p:cNvPr id="9" name="Picture 8" descr="op1zpv"/>
          <p:cNvPicPr>
            <a:picLocks noChangeAspect="1" noChangeArrowheads="1" noCrop="1"/>
          </p:cNvPicPr>
          <p:nvPr/>
        </p:nvPicPr>
        <p:blipFill>
          <a:blip r:embed="rId6" cstate="print"/>
          <a:srcRect/>
          <a:stretch>
            <a:fillRect/>
          </a:stretch>
        </p:blipFill>
        <p:spPr bwMode="auto">
          <a:xfrm>
            <a:off x="6477000" y="228600"/>
            <a:ext cx="2209800" cy="1828800"/>
          </a:xfrm>
          <a:prstGeom prst="rect">
            <a:avLst/>
          </a:prstGeom>
          <a:noFill/>
          <a:ln w="9525">
            <a:noFill/>
            <a:miter lim="800000"/>
            <a:headEnd/>
            <a:tailEnd/>
          </a:ln>
        </p:spPr>
      </p:pic>
      <p:pic>
        <p:nvPicPr>
          <p:cNvPr id="10" name="Picture 9"/>
          <p:cNvPicPr/>
          <p:nvPr/>
        </p:nvPicPr>
        <p:blipFill>
          <a:blip r:embed="rId7" cstate="print"/>
          <a:srcRect/>
          <a:stretch>
            <a:fillRect/>
          </a:stretch>
        </p:blipFill>
        <p:spPr bwMode="auto">
          <a:xfrm>
            <a:off x="0" y="0"/>
            <a:ext cx="1981200" cy="1447800"/>
          </a:xfrm>
          <a:prstGeom prst="rect">
            <a:avLst/>
          </a:prstGeom>
          <a:ln w="88900" cap="sq" cmpd="thickThin">
            <a:solidFill>
              <a:schemeClr val="tx2">
                <a:lumMod val="40000"/>
                <a:lumOff val="60000"/>
              </a:schemeClr>
            </a:solidFill>
            <a:prstDash val="solid"/>
            <a:miter lim="800000"/>
          </a:ln>
          <a:effectLst>
            <a:innerShdw blurRad="76200">
              <a:srgbClr val="000000"/>
            </a:innerShdw>
          </a:effectLst>
        </p:spPr>
      </p:pic>
      <p:pic>
        <p:nvPicPr>
          <p:cNvPr id="11" name="Picture 2"/>
          <p:cNvPicPr>
            <a:picLocks noChangeAspect="1" noChangeArrowheads="1"/>
          </p:cNvPicPr>
          <p:nvPr/>
        </p:nvPicPr>
        <p:blipFill>
          <a:blip r:embed="rId8"/>
          <a:srcRect/>
          <a:stretch>
            <a:fillRect/>
          </a:stretch>
        </p:blipFill>
        <p:spPr bwMode="auto">
          <a:xfrm>
            <a:off x="1428728" y="2000240"/>
            <a:ext cx="3476620" cy="3714776"/>
          </a:xfrm>
          <a:prstGeom prst="ellipse">
            <a:avLst/>
          </a:prstGeom>
          <a:ln>
            <a:noFill/>
          </a:ln>
          <a:effectLst>
            <a:softEdge rad="112500"/>
          </a:effectLst>
        </p:spPr>
      </p:pic>
    </p:spTree>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e 3"/>
          <p:cNvSpPr/>
          <p:nvPr/>
        </p:nvSpPr>
        <p:spPr>
          <a:xfrm>
            <a:off x="381000" y="1219200"/>
            <a:ext cx="8763000" cy="4191000"/>
          </a:xfrm>
          <a:prstGeom prst="homePlate">
            <a:avLst/>
          </a:prstGeom>
          <a:solidFill>
            <a:srgbClr val="FCDB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1524000" y="274638"/>
            <a:ext cx="5029200" cy="487362"/>
          </a:xfrm>
          <a:solidFill>
            <a:srgbClr val="FFFF00"/>
          </a:solidFill>
        </p:spPr>
        <p:txBody>
          <a:bodyPr>
            <a:normAutofit fontScale="90000"/>
          </a:bodyPr>
          <a:lstStyle/>
          <a:p>
            <a:pPr algn="ctr" rtl="1"/>
            <a:r>
              <a:rPr lang="ar-DZ" dirty="0" smtClean="0"/>
              <a:t>الادارة الاستراتيجية</a:t>
            </a:r>
            <a:endParaRPr lang="en-US" dirty="0"/>
          </a:p>
        </p:txBody>
      </p:sp>
      <p:sp>
        <p:nvSpPr>
          <p:cNvPr id="3" name="Content Placeholder 2"/>
          <p:cNvSpPr>
            <a:spLocks noGrp="1"/>
          </p:cNvSpPr>
          <p:nvPr>
            <p:ph idx="1"/>
          </p:nvPr>
        </p:nvSpPr>
        <p:spPr>
          <a:xfrm>
            <a:off x="457200" y="1295400"/>
            <a:ext cx="6934200" cy="3581401"/>
          </a:xfrm>
        </p:spPr>
        <p:txBody>
          <a:bodyPr>
            <a:normAutofit lnSpcReduction="10000"/>
          </a:bodyPr>
          <a:lstStyle/>
          <a:p>
            <a:pPr algn="just" rtl="1"/>
            <a:r>
              <a:rPr lang="ar-DZ" sz="2800" dirty="0" smtClean="0">
                <a:latin typeface="Simplified Arabic" pitchFamily="18" charset="-78"/>
                <a:cs typeface="Simplified Arabic" pitchFamily="18" charset="-78"/>
              </a:rPr>
              <a:t>هى مجموعة من القرارات والنظم الادارية التى تحدد رؤية ورسالة المنظمة </a:t>
            </a:r>
            <a:r>
              <a:rPr lang="fr-FR" sz="2800" dirty="0" smtClean="0">
                <a:latin typeface="Simplified Arabic" pitchFamily="18" charset="-78"/>
                <a:cs typeface="Simplified Arabic" pitchFamily="18" charset="-78"/>
              </a:rPr>
              <a:t>(</a:t>
            </a:r>
            <a:r>
              <a:rPr lang="en-US" sz="2800" dirty="0" smtClean="0">
                <a:latin typeface="Simplified Arabic" pitchFamily="18" charset="-78"/>
                <a:cs typeface="Simplified Arabic" pitchFamily="18" charset="-78"/>
              </a:rPr>
              <a:t>Vision &amp; Mission)</a:t>
            </a:r>
            <a:r>
              <a:rPr lang="ar-DZ" sz="2800" dirty="0" smtClean="0">
                <a:latin typeface="Simplified Arabic" pitchFamily="18" charset="-78"/>
                <a:cs typeface="Simplified Arabic" pitchFamily="18" charset="-78"/>
              </a:rPr>
              <a:t> في الأجل الطويل فى ضوء ميزاتها التنافسية          (</a:t>
            </a:r>
            <a:r>
              <a:rPr lang="en-US" sz="2800" dirty="0" smtClean="0">
                <a:latin typeface="Simplified Arabic" pitchFamily="18" charset="-78"/>
                <a:cs typeface="Simplified Arabic" pitchFamily="18" charset="-78"/>
              </a:rPr>
              <a:t>Competitive</a:t>
            </a:r>
            <a:r>
              <a:rPr lang="ar-DZ" sz="2800" dirty="0" smtClean="0">
                <a:latin typeface="Simplified Arabic" pitchFamily="18" charset="-78"/>
                <a:cs typeface="Simplified Arabic" pitchFamily="18" charset="-78"/>
              </a:rPr>
              <a:t>  </a:t>
            </a:r>
            <a:r>
              <a:rPr lang="en-US" sz="2800" dirty="0" smtClean="0">
                <a:latin typeface="Simplified Arabic" pitchFamily="18" charset="-78"/>
                <a:cs typeface="Simplified Arabic" pitchFamily="18" charset="-78"/>
              </a:rPr>
              <a:t>Advantage</a:t>
            </a:r>
            <a:r>
              <a:rPr lang="ar-DZ" sz="2800" dirty="0" smtClean="0">
                <a:latin typeface="Simplified Arabic" pitchFamily="18" charset="-78"/>
                <a:cs typeface="Simplified Arabic" pitchFamily="18" charset="-78"/>
              </a:rPr>
              <a:t>)</a:t>
            </a:r>
            <a:r>
              <a:rPr lang="en-US" sz="2800" dirty="0" smtClean="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وتسعى نحو تتنفيذها من خلال دراسة ومتابعة وتقييم الفرص والتهديدات البيئية (</a:t>
            </a:r>
            <a:r>
              <a:rPr lang="en-US" sz="2800" dirty="0" smtClean="0">
                <a:latin typeface="Simplified Arabic" pitchFamily="18" charset="-78"/>
                <a:cs typeface="Simplified Arabic" pitchFamily="18" charset="-78"/>
              </a:rPr>
              <a:t>Threats &amp; Opportunities</a:t>
            </a:r>
            <a:r>
              <a:rPr lang="ar-DZ" sz="2800" dirty="0" smtClean="0">
                <a:latin typeface="Simplified Arabic" pitchFamily="18" charset="-78"/>
                <a:cs typeface="Simplified Arabic" pitchFamily="18" charset="-78"/>
              </a:rPr>
              <a:t>) وعلاقاتها بالقوة والضعف التنظيمى (</a:t>
            </a:r>
            <a:r>
              <a:rPr lang="en-US" sz="2800" dirty="0" smtClean="0">
                <a:latin typeface="Simplified Arabic" pitchFamily="18" charset="-78"/>
                <a:cs typeface="Simplified Arabic" pitchFamily="18" charset="-78"/>
              </a:rPr>
              <a:t>Strengths &amp; Weaknesses</a:t>
            </a:r>
            <a:r>
              <a:rPr lang="ar-DZ" sz="2800" dirty="0" smtClean="0">
                <a:latin typeface="Simplified Arabic" pitchFamily="18" charset="-78"/>
                <a:cs typeface="Simplified Arabic" pitchFamily="18" charset="-78"/>
              </a:rPr>
              <a:t>)</a:t>
            </a:r>
            <a:r>
              <a:rPr lang="en-US" sz="2800" dirty="0" smtClean="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 وتحقيق التوازن بين مصالح الأطراف المختلفة (</a:t>
            </a:r>
            <a:r>
              <a:rPr lang="en-US" sz="2800" dirty="0" smtClean="0">
                <a:latin typeface="Simplified Arabic" pitchFamily="18" charset="-78"/>
                <a:cs typeface="Simplified Arabic" pitchFamily="18" charset="-78"/>
              </a:rPr>
              <a:t>Stakeholders</a:t>
            </a:r>
            <a:r>
              <a:rPr lang="ar-DZ" sz="2800" dirty="0" smtClean="0">
                <a:latin typeface="Simplified Arabic" pitchFamily="18" charset="-78"/>
                <a:cs typeface="Simplified Arabic" pitchFamily="18" charset="-78"/>
              </a:rPr>
              <a:t>)</a:t>
            </a:r>
            <a:endParaRPr lang="en-US" sz="2800" dirty="0">
              <a:latin typeface="Simplified Arabic" pitchFamily="18" charset="-78"/>
              <a:cs typeface="Simplified Arabic" pitchFamily="18" charset="-78"/>
            </a:endParaRPr>
          </a:p>
        </p:txBody>
      </p:sp>
      <p:pic>
        <p:nvPicPr>
          <p:cNvPr id="5" name="Picture 2" descr="http://www.marketresearchforbeginners.com/wp-content/uploads/2012/08/2nd-market_research.jpg"/>
          <p:cNvPicPr>
            <a:picLocks noChangeAspect="1" noChangeArrowheads="1"/>
          </p:cNvPicPr>
          <p:nvPr/>
        </p:nvPicPr>
        <p:blipFill>
          <a:blip r:embed="rId2" cstate="print"/>
          <a:srcRect/>
          <a:stretch>
            <a:fillRect/>
          </a:stretch>
        </p:blipFill>
        <p:spPr bwMode="auto">
          <a:xfrm>
            <a:off x="685800" y="5562600"/>
            <a:ext cx="1676400" cy="1076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4" descr="https://encrypted-tbn3.gstatic.com/images?q=tbn:ANd9GcT_FRZN5QuXUOxBCZbDfdLkTx9-LtYom8ncKRH-cpJnUhqYQ2RIQw"/>
          <p:cNvPicPr>
            <a:picLocks noChangeAspect="1" noChangeArrowheads="1"/>
          </p:cNvPicPr>
          <p:nvPr/>
        </p:nvPicPr>
        <p:blipFill>
          <a:blip r:embed="rId3" cstate="print"/>
          <a:srcRect/>
          <a:stretch>
            <a:fillRect/>
          </a:stretch>
        </p:blipFill>
        <p:spPr bwMode="auto">
          <a:xfrm>
            <a:off x="7086600" y="304800"/>
            <a:ext cx="2057400" cy="1219199"/>
          </a:xfrm>
          <a:prstGeom prst="ellipse">
            <a:avLst/>
          </a:prstGeom>
          <a:ln w="63500" cap="rnd">
            <a:solidFill>
              <a:srgbClr val="FFFF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from="(-#ppt_w/2)" to="(#ppt_x)" calcmode="lin" valueType="num">
                                      <p:cBhvr>
                                        <p:cTn id="12" dur="600" fill="hold">
                                          <p:stCondLst>
                                            <p:cond delay="0"/>
                                          </p:stCondLst>
                                        </p:cTn>
                                        <p:tgtEl>
                                          <p:spTgt spid="4"/>
                                        </p:tgtEl>
                                        <p:attrNameLst>
                                          <p:attrName>ppt_x</p:attrName>
                                        </p:attrNameLst>
                                      </p:cBhvr>
                                    </p:anim>
                                    <p:anim from="0" to="-1.0" calcmode="lin" valueType="num">
                                      <p:cBhvr>
                                        <p:cTn id="13" dur="200" decel="50000" autoRev="1" fill="hold">
                                          <p:stCondLst>
                                            <p:cond delay="600"/>
                                          </p:stCondLst>
                                        </p:cTn>
                                        <p:tgtEl>
                                          <p:spTgt spid="4"/>
                                        </p:tgtEl>
                                        <p:attrNameLst>
                                          <p:attrName>xshear</p:attrName>
                                        </p:attrNameLst>
                                      </p:cBhvr>
                                    </p:anim>
                                    <p:animScale>
                                      <p:cBhvr>
                                        <p:cTn id="14" dur="200" decel="100000" autoRev="1" fill="hold">
                                          <p:stCondLst>
                                            <p:cond delay="600"/>
                                          </p:stCondLst>
                                        </p:cTn>
                                        <p:tgtEl>
                                          <p:spTgt spid="4"/>
                                        </p:tgtEl>
                                      </p:cBhvr>
                                      <p:from x="100000" y="100000"/>
                                      <p:to x="80000" y="100000"/>
                                    </p:animScale>
                                    <p:anim by="(#ppt_h/3+#ppt_w*0.1)" calcmode="lin" valueType="num">
                                      <p:cBhvr additive="sum">
                                        <p:cTn id="15" dur="200" decel="100000" autoRev="1" fill="hold">
                                          <p:stCondLst>
                                            <p:cond delay="600"/>
                                          </p:stCondLst>
                                        </p:cTn>
                                        <p:tgtEl>
                                          <p:spTgt spid="4"/>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Scale>
                                      <p:cBhvr>
                                        <p:cTn id="20"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3">
                                            <p:txEl>
                                              <p:pRg st="0" end="0"/>
                                            </p:txEl>
                                          </p:spTgt>
                                        </p:tgtEl>
                                        <p:attrNameLst>
                                          <p:attrName>ppt_x</p:attrName>
                                          <p:attrName>ppt_y</p:attrName>
                                        </p:attrNameLst>
                                      </p:cBhvr>
                                    </p:animMotion>
                                    <p:animEffect transition="in" filter="fade">
                                      <p:cBhvr>
                                        <p:cTn id="2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a:grpSpLocks/>
          </p:cNvGrpSpPr>
          <p:nvPr/>
        </p:nvGrpSpPr>
        <p:grpSpPr bwMode="auto">
          <a:xfrm>
            <a:off x="126877" y="46039"/>
            <a:ext cx="8999538" cy="1800225"/>
            <a:chOff x="91" y="1298"/>
            <a:chExt cx="5669" cy="1134"/>
          </a:xfrm>
        </p:grpSpPr>
        <p:sp>
          <p:nvSpPr>
            <p:cNvPr id="50181" name="AutoShape 6"/>
            <p:cNvSpPr>
              <a:spLocks noChangeArrowheads="1"/>
            </p:cNvSpPr>
            <p:nvPr/>
          </p:nvSpPr>
          <p:spPr bwMode="auto">
            <a:xfrm>
              <a:off x="4608" y="1570"/>
              <a:ext cx="313" cy="182"/>
            </a:xfrm>
            <a:prstGeom prst="leftArrow">
              <a:avLst>
                <a:gd name="adj1" fmla="val 50000"/>
                <a:gd name="adj2" fmla="val 68544"/>
              </a:avLst>
            </a:prstGeom>
            <a:solidFill>
              <a:schemeClr val="tx2"/>
            </a:solidFill>
            <a:ln w="9525">
              <a:solidFill>
                <a:schemeClr val="tx1"/>
              </a:solidFill>
              <a:miter lim="800000"/>
              <a:headEnd/>
              <a:tailEnd/>
            </a:ln>
          </p:spPr>
          <p:txBody>
            <a:bodyPr wrap="none" anchor="ctr"/>
            <a:lstStyle/>
            <a:p>
              <a:endParaRPr lang="ar-DZ"/>
            </a:p>
          </p:txBody>
        </p:sp>
        <p:sp>
          <p:nvSpPr>
            <p:cNvPr id="50182" name="Rectangle 8"/>
            <p:cNvSpPr>
              <a:spLocks noChangeArrowheads="1"/>
            </p:cNvSpPr>
            <p:nvPr/>
          </p:nvSpPr>
          <p:spPr bwMode="auto">
            <a:xfrm>
              <a:off x="4921" y="1298"/>
              <a:ext cx="839" cy="590"/>
            </a:xfrm>
            <a:prstGeom prst="rect">
              <a:avLst/>
            </a:prstGeom>
            <a:solidFill>
              <a:srgbClr val="FFFF99"/>
            </a:solidFill>
            <a:ln w="76200" cmpd="tri">
              <a:solidFill>
                <a:srgbClr val="0033CC"/>
              </a:solidFill>
              <a:miter lim="800000"/>
              <a:headEnd/>
              <a:tailEnd/>
            </a:ln>
          </p:spPr>
          <p:txBody>
            <a:bodyPr wrap="none" anchor="ctr"/>
            <a:lstStyle/>
            <a:p>
              <a:pPr algn="ctr"/>
              <a:r>
                <a:rPr lang="ar-DZ" sz="2400" b="1" dirty="0" smtClean="0"/>
                <a:t>التفكير </a:t>
              </a:r>
            </a:p>
            <a:p>
              <a:pPr algn="ctr"/>
              <a:r>
                <a:rPr lang="ar-DZ" sz="2400" b="1" dirty="0" smtClean="0"/>
                <a:t>الاستراتيجي</a:t>
              </a:r>
              <a:endParaRPr lang="en-US" sz="2400" b="1" dirty="0"/>
            </a:p>
          </p:txBody>
        </p:sp>
        <p:sp>
          <p:nvSpPr>
            <p:cNvPr id="50183" name="Rectangle 9"/>
            <p:cNvSpPr>
              <a:spLocks noChangeArrowheads="1"/>
            </p:cNvSpPr>
            <p:nvPr/>
          </p:nvSpPr>
          <p:spPr bwMode="auto">
            <a:xfrm>
              <a:off x="3656" y="1344"/>
              <a:ext cx="952" cy="544"/>
            </a:xfrm>
            <a:prstGeom prst="rect">
              <a:avLst/>
            </a:prstGeom>
            <a:solidFill>
              <a:srgbClr val="FFFF99"/>
            </a:solidFill>
            <a:ln w="76200" cmpd="tri">
              <a:solidFill>
                <a:srgbClr val="0033CC"/>
              </a:solidFill>
              <a:miter lim="800000"/>
              <a:headEnd/>
              <a:tailEnd/>
            </a:ln>
          </p:spPr>
          <p:txBody>
            <a:bodyPr wrap="none" anchor="ctr"/>
            <a:lstStyle/>
            <a:p>
              <a:pPr algn="ctr"/>
              <a:r>
                <a:rPr lang="ar-DZ" sz="2400" b="1" dirty="0" smtClean="0"/>
                <a:t>التخطيط</a:t>
              </a:r>
              <a:r>
                <a:rPr lang="ar-SA" sz="2400" b="1" dirty="0" smtClean="0"/>
                <a:t> </a:t>
              </a:r>
              <a:endParaRPr lang="ar-SA" sz="2400" b="1" dirty="0"/>
            </a:p>
            <a:p>
              <a:pPr algn="ctr"/>
              <a:r>
                <a:rPr lang="ar-SA" sz="2400" b="1" dirty="0" smtClean="0">
                  <a:solidFill>
                    <a:srgbClr val="0033CC"/>
                  </a:solidFill>
                </a:rPr>
                <a:t>الاستراتيج</a:t>
              </a:r>
              <a:r>
                <a:rPr lang="ar-DZ" sz="2400" b="1" dirty="0" smtClean="0">
                  <a:solidFill>
                    <a:srgbClr val="0033CC"/>
                  </a:solidFill>
                </a:rPr>
                <a:t>ي</a:t>
              </a:r>
              <a:endParaRPr lang="en-US" sz="2400" b="1" dirty="0">
                <a:solidFill>
                  <a:srgbClr val="0033CC"/>
                </a:solidFill>
              </a:endParaRPr>
            </a:p>
          </p:txBody>
        </p:sp>
        <p:sp>
          <p:nvSpPr>
            <p:cNvPr id="50184" name="AutoShape 10"/>
            <p:cNvSpPr>
              <a:spLocks noChangeArrowheads="1"/>
            </p:cNvSpPr>
            <p:nvPr/>
          </p:nvSpPr>
          <p:spPr bwMode="auto">
            <a:xfrm>
              <a:off x="3343" y="1570"/>
              <a:ext cx="281" cy="182"/>
            </a:xfrm>
            <a:prstGeom prst="leftArrow">
              <a:avLst>
                <a:gd name="adj1" fmla="val 50000"/>
                <a:gd name="adj2" fmla="val 68544"/>
              </a:avLst>
            </a:prstGeom>
            <a:solidFill>
              <a:schemeClr val="tx2"/>
            </a:solidFill>
            <a:ln w="9525">
              <a:solidFill>
                <a:schemeClr val="tx1"/>
              </a:solidFill>
              <a:miter lim="800000"/>
              <a:headEnd/>
              <a:tailEnd/>
            </a:ln>
          </p:spPr>
          <p:txBody>
            <a:bodyPr wrap="none" anchor="ctr"/>
            <a:lstStyle/>
            <a:p>
              <a:endParaRPr lang="ar-DZ"/>
            </a:p>
          </p:txBody>
        </p:sp>
        <p:sp>
          <p:nvSpPr>
            <p:cNvPr id="50185" name="Rectangle 12"/>
            <p:cNvSpPr>
              <a:spLocks noChangeArrowheads="1"/>
            </p:cNvSpPr>
            <p:nvPr/>
          </p:nvSpPr>
          <p:spPr bwMode="auto">
            <a:xfrm>
              <a:off x="2421" y="1344"/>
              <a:ext cx="952" cy="544"/>
            </a:xfrm>
            <a:prstGeom prst="rect">
              <a:avLst/>
            </a:prstGeom>
            <a:solidFill>
              <a:srgbClr val="FFFF99"/>
            </a:solidFill>
            <a:ln w="76200" cmpd="tri">
              <a:solidFill>
                <a:srgbClr val="0033CC"/>
              </a:solidFill>
              <a:miter lim="800000"/>
              <a:headEnd/>
              <a:tailEnd/>
            </a:ln>
          </p:spPr>
          <p:txBody>
            <a:bodyPr wrap="none" anchor="ctr"/>
            <a:lstStyle/>
            <a:p>
              <a:pPr algn="ctr"/>
              <a:r>
                <a:rPr lang="ar-DZ" sz="2400" b="1" dirty="0" smtClean="0"/>
                <a:t>اختيار </a:t>
              </a:r>
            </a:p>
            <a:p>
              <a:pPr algn="ctr"/>
              <a:r>
                <a:rPr lang="ar-DZ" sz="2400" b="1" dirty="0" smtClean="0"/>
                <a:t>الاستراتيجية</a:t>
              </a:r>
              <a:endParaRPr lang="en-US" sz="2400" b="1" dirty="0">
                <a:solidFill>
                  <a:srgbClr val="0033CC"/>
                </a:solidFill>
              </a:endParaRPr>
            </a:p>
          </p:txBody>
        </p:sp>
        <p:sp>
          <p:nvSpPr>
            <p:cNvPr id="50186" name="AutoShape 13"/>
            <p:cNvSpPr>
              <a:spLocks noChangeArrowheads="1"/>
            </p:cNvSpPr>
            <p:nvPr/>
          </p:nvSpPr>
          <p:spPr bwMode="auto">
            <a:xfrm>
              <a:off x="1047" y="1587"/>
              <a:ext cx="201" cy="165"/>
            </a:xfrm>
            <a:prstGeom prst="leftArrow">
              <a:avLst>
                <a:gd name="adj1" fmla="val 50000"/>
                <a:gd name="adj2" fmla="val 68544"/>
              </a:avLst>
            </a:prstGeom>
            <a:solidFill>
              <a:schemeClr val="tx2"/>
            </a:solidFill>
            <a:ln w="9525">
              <a:solidFill>
                <a:schemeClr val="tx1"/>
              </a:solidFill>
              <a:miter lim="800000"/>
              <a:headEnd/>
              <a:tailEnd/>
            </a:ln>
          </p:spPr>
          <p:txBody>
            <a:bodyPr wrap="none" anchor="ctr"/>
            <a:lstStyle/>
            <a:p>
              <a:endParaRPr lang="ar-DZ"/>
            </a:p>
          </p:txBody>
        </p:sp>
        <p:sp>
          <p:nvSpPr>
            <p:cNvPr id="50187" name="Rectangle 14"/>
            <p:cNvSpPr>
              <a:spLocks noChangeArrowheads="1"/>
            </p:cNvSpPr>
            <p:nvPr/>
          </p:nvSpPr>
          <p:spPr bwMode="auto">
            <a:xfrm>
              <a:off x="91" y="1344"/>
              <a:ext cx="952" cy="544"/>
            </a:xfrm>
            <a:prstGeom prst="rect">
              <a:avLst/>
            </a:prstGeom>
            <a:solidFill>
              <a:srgbClr val="FFFF99"/>
            </a:solidFill>
            <a:ln w="76200" cmpd="tri">
              <a:solidFill>
                <a:srgbClr val="0033CC"/>
              </a:solidFill>
              <a:miter lim="800000"/>
              <a:headEnd/>
              <a:tailEnd/>
            </a:ln>
          </p:spPr>
          <p:txBody>
            <a:bodyPr wrap="none" anchor="ctr"/>
            <a:lstStyle/>
            <a:p>
              <a:pPr algn="ctr"/>
              <a:r>
                <a:rPr lang="ar-SA" sz="2400" b="1"/>
                <a:t>التقييم </a:t>
              </a:r>
            </a:p>
            <a:p>
              <a:pPr algn="ctr"/>
              <a:r>
                <a:rPr lang="ar-SA" sz="2400" b="1"/>
                <a:t>والرقابة </a:t>
              </a:r>
              <a:endParaRPr lang="en-US" sz="2400" b="1"/>
            </a:p>
          </p:txBody>
        </p:sp>
        <p:sp>
          <p:nvSpPr>
            <p:cNvPr id="50188" name="Line 18"/>
            <p:cNvSpPr>
              <a:spLocks noChangeShapeType="1"/>
            </p:cNvSpPr>
            <p:nvPr/>
          </p:nvSpPr>
          <p:spPr bwMode="auto">
            <a:xfrm>
              <a:off x="793" y="1888"/>
              <a:ext cx="0" cy="544"/>
            </a:xfrm>
            <a:prstGeom prst="line">
              <a:avLst/>
            </a:prstGeom>
            <a:noFill/>
            <a:ln w="76200">
              <a:solidFill>
                <a:schemeClr val="tx1"/>
              </a:solidFill>
              <a:round/>
              <a:headEnd/>
              <a:tailEnd type="triangle" w="med" len="med"/>
            </a:ln>
          </p:spPr>
          <p:txBody>
            <a:bodyPr/>
            <a:lstStyle/>
            <a:p>
              <a:endParaRPr lang="fr-FR"/>
            </a:p>
          </p:txBody>
        </p:sp>
        <p:sp>
          <p:nvSpPr>
            <p:cNvPr id="50189" name="Line 19"/>
            <p:cNvSpPr>
              <a:spLocks noChangeShapeType="1"/>
            </p:cNvSpPr>
            <p:nvPr/>
          </p:nvSpPr>
          <p:spPr bwMode="auto">
            <a:xfrm>
              <a:off x="793" y="2358"/>
              <a:ext cx="3176" cy="0"/>
            </a:xfrm>
            <a:prstGeom prst="line">
              <a:avLst/>
            </a:prstGeom>
            <a:noFill/>
            <a:ln w="76200">
              <a:solidFill>
                <a:schemeClr val="tx1"/>
              </a:solidFill>
              <a:round/>
              <a:headEnd/>
              <a:tailEnd/>
            </a:ln>
          </p:spPr>
          <p:txBody>
            <a:bodyPr/>
            <a:lstStyle/>
            <a:p>
              <a:endParaRPr lang="fr-FR"/>
            </a:p>
          </p:txBody>
        </p:sp>
        <p:sp>
          <p:nvSpPr>
            <p:cNvPr id="50190" name="Line 20"/>
            <p:cNvSpPr>
              <a:spLocks noChangeShapeType="1"/>
            </p:cNvSpPr>
            <p:nvPr/>
          </p:nvSpPr>
          <p:spPr bwMode="auto">
            <a:xfrm flipV="1">
              <a:off x="3923" y="1933"/>
              <a:ext cx="0" cy="454"/>
            </a:xfrm>
            <a:prstGeom prst="line">
              <a:avLst/>
            </a:prstGeom>
            <a:noFill/>
            <a:ln w="76200">
              <a:solidFill>
                <a:schemeClr val="tx1"/>
              </a:solidFill>
              <a:round/>
              <a:headEnd/>
              <a:tailEnd type="triangle" w="med" len="med"/>
            </a:ln>
          </p:spPr>
          <p:txBody>
            <a:bodyPr/>
            <a:lstStyle/>
            <a:p>
              <a:endParaRPr lang="fr-FR"/>
            </a:p>
          </p:txBody>
        </p:sp>
        <p:sp>
          <p:nvSpPr>
            <p:cNvPr id="50191" name="Line 21"/>
            <p:cNvSpPr>
              <a:spLocks noChangeShapeType="1"/>
            </p:cNvSpPr>
            <p:nvPr/>
          </p:nvSpPr>
          <p:spPr bwMode="auto">
            <a:xfrm flipV="1">
              <a:off x="2897" y="1933"/>
              <a:ext cx="0" cy="454"/>
            </a:xfrm>
            <a:prstGeom prst="line">
              <a:avLst/>
            </a:prstGeom>
            <a:noFill/>
            <a:ln w="76200">
              <a:solidFill>
                <a:schemeClr val="tx1"/>
              </a:solidFill>
              <a:round/>
              <a:headEnd/>
              <a:tailEnd type="triangle" w="med" len="med"/>
            </a:ln>
          </p:spPr>
          <p:txBody>
            <a:bodyPr/>
            <a:lstStyle/>
            <a:p>
              <a:endParaRPr lang="fr-FR"/>
            </a:p>
          </p:txBody>
        </p:sp>
      </p:grpSp>
      <p:sp>
        <p:nvSpPr>
          <p:cNvPr id="16" name="AutoShape 13"/>
          <p:cNvSpPr>
            <a:spLocks noChangeArrowheads="1"/>
          </p:cNvSpPr>
          <p:nvPr/>
        </p:nvSpPr>
        <p:spPr bwMode="auto">
          <a:xfrm>
            <a:off x="3591171" y="415376"/>
            <a:ext cx="319088" cy="261938"/>
          </a:xfrm>
          <a:prstGeom prst="leftArrow">
            <a:avLst>
              <a:gd name="adj1" fmla="val 50000"/>
              <a:gd name="adj2" fmla="val 68544"/>
            </a:avLst>
          </a:prstGeom>
          <a:solidFill>
            <a:schemeClr val="tx2"/>
          </a:solidFill>
          <a:ln w="9525">
            <a:solidFill>
              <a:schemeClr val="tx1"/>
            </a:solidFill>
            <a:miter lim="800000"/>
            <a:headEnd/>
            <a:tailEnd/>
          </a:ln>
        </p:spPr>
        <p:txBody>
          <a:bodyPr wrap="none" anchor="ctr"/>
          <a:lstStyle/>
          <a:p>
            <a:endParaRPr lang="ar-DZ"/>
          </a:p>
        </p:txBody>
      </p:sp>
      <p:sp>
        <p:nvSpPr>
          <p:cNvPr id="17" name="Rectangle 12"/>
          <p:cNvSpPr>
            <a:spLocks noChangeArrowheads="1"/>
          </p:cNvSpPr>
          <p:nvPr/>
        </p:nvSpPr>
        <p:spPr bwMode="auto">
          <a:xfrm>
            <a:off x="2018568" y="108561"/>
            <a:ext cx="1511300" cy="863600"/>
          </a:xfrm>
          <a:prstGeom prst="rect">
            <a:avLst/>
          </a:prstGeom>
          <a:solidFill>
            <a:srgbClr val="FFFF99"/>
          </a:solidFill>
          <a:ln w="76200" cmpd="tri">
            <a:solidFill>
              <a:srgbClr val="0033CC"/>
            </a:solidFill>
            <a:miter lim="800000"/>
            <a:headEnd/>
            <a:tailEnd/>
          </a:ln>
        </p:spPr>
        <p:txBody>
          <a:bodyPr wrap="none" anchor="ctr"/>
          <a:lstStyle/>
          <a:p>
            <a:pPr algn="ctr"/>
            <a:r>
              <a:rPr lang="ar-DZ" sz="2400" b="1" dirty="0" smtClean="0"/>
              <a:t>تنفيذ</a:t>
            </a:r>
            <a:r>
              <a:rPr lang="ar-DZ" sz="2400" b="1" dirty="0" smtClean="0"/>
              <a:t> </a:t>
            </a:r>
          </a:p>
          <a:p>
            <a:pPr algn="ctr"/>
            <a:r>
              <a:rPr lang="ar-DZ" sz="2400" b="1" dirty="0" smtClean="0"/>
              <a:t>الاستراتيجية</a:t>
            </a:r>
            <a:endParaRPr lang="en-US" sz="2400" b="1" dirty="0">
              <a:solidFill>
                <a:srgbClr val="0033CC"/>
              </a:solidFill>
            </a:endParaRPr>
          </a:p>
        </p:txBody>
      </p:sp>
      <p:pic>
        <p:nvPicPr>
          <p:cNvPr id="18" name="Picture 11" descr="ترابط العناصر"/>
          <p:cNvPicPr>
            <a:picLocks noChangeAspect="1" noChangeArrowheads="1"/>
          </p:cNvPicPr>
          <p:nvPr/>
        </p:nvPicPr>
        <p:blipFill>
          <a:blip r:embed="rId3"/>
          <a:srcRect/>
          <a:stretch>
            <a:fillRect/>
          </a:stretch>
        </p:blipFill>
        <p:spPr bwMode="auto">
          <a:xfrm>
            <a:off x="-17585" y="2403477"/>
            <a:ext cx="7812087" cy="4454523"/>
          </a:xfrm>
          <a:prstGeom prst="rect">
            <a:avLst/>
          </a:prstGeom>
          <a:noFill/>
          <a:ln w="9525">
            <a:noFill/>
            <a:miter lim="800000"/>
            <a:headEnd/>
            <a:tailEnd/>
          </a:ln>
        </p:spPr>
      </p:pic>
      <p:sp>
        <p:nvSpPr>
          <p:cNvPr id="3" name="Rectangle 2"/>
          <p:cNvSpPr/>
          <p:nvPr/>
        </p:nvSpPr>
        <p:spPr>
          <a:xfrm>
            <a:off x="-15267" y="1839607"/>
            <a:ext cx="8999538" cy="8512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smtClean="0">
                <a:solidFill>
                  <a:schemeClr val="tx1"/>
                </a:solidFill>
              </a:rPr>
              <a:t>العناصر الأساساية في الإدارة الاستراتيجية حيث تكون مترابطة مع بعضه</a:t>
            </a:r>
            <a:r>
              <a:rPr lang="ar-DZ" sz="2400" b="1" dirty="0">
                <a:solidFill>
                  <a:schemeClr val="tx1"/>
                </a:solidFill>
              </a:rPr>
              <a:t>ا</a:t>
            </a:r>
            <a:endParaRPr lang="fr-FR" sz="2400" b="1" dirty="0">
              <a:solidFill>
                <a:schemeClr val="tx1"/>
              </a:solidFill>
            </a:endParaRPr>
          </a:p>
        </p:txBody>
      </p:sp>
    </p:spTree>
  </p:cSld>
  <p:clrMapOvr>
    <a:masterClrMapping/>
  </p:clrMapOvr>
  <p:transition>
    <p:dissolv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0.70"/>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Naima\Desktop\stratgy mangement2.GIF"/>
          <p:cNvPicPr>
            <a:picLocks noGrp="1" noChangeAspect="1" noChangeArrowheads="1"/>
          </p:cNvPicPr>
          <p:nvPr>
            <p:ph idx="1"/>
          </p:nvPr>
        </p:nvPicPr>
        <p:blipFill>
          <a:blip r:embed="rId2" cstate="print"/>
          <a:srcRect/>
          <a:stretch>
            <a:fillRect/>
          </a:stretch>
        </p:blipFill>
        <p:spPr bwMode="auto">
          <a:xfrm>
            <a:off x="-609600" y="304800"/>
            <a:ext cx="8991600" cy="6553200"/>
          </a:xfrm>
          <a:prstGeom prst="rect">
            <a:avLst/>
          </a:prstGeom>
          <a:noFill/>
        </p:spPr>
      </p:pic>
    </p:spTree>
  </p:cSld>
  <p:clrMapOvr>
    <a:masterClrMapping/>
  </p:clrMapOvr>
  <p:transition>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naima\Desktop\thumbnailCAUAPILV.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pic>
        <p:nvPicPr>
          <p:cNvPr id="1031" name="Picture 7" descr="C:\Users\naima\Desktop\Question-mark-funny-face[1].jpg"/>
          <p:cNvPicPr>
            <a:picLocks noChangeAspect="1" noChangeArrowheads="1"/>
          </p:cNvPicPr>
          <p:nvPr/>
        </p:nvPicPr>
        <p:blipFill>
          <a:blip r:embed="rId3" cstate="print"/>
          <a:srcRect/>
          <a:stretch>
            <a:fillRect/>
          </a:stretch>
        </p:blipFill>
        <p:spPr bwMode="auto">
          <a:xfrm>
            <a:off x="5407844" y="2204864"/>
            <a:ext cx="3736156" cy="4118446"/>
          </a:xfrm>
          <a:prstGeom prst="rect">
            <a:avLst/>
          </a:prstGeom>
          <a:noFill/>
        </p:spPr>
      </p:pic>
      <p:sp>
        <p:nvSpPr>
          <p:cNvPr id="3" name="Content Placeholder 2"/>
          <p:cNvSpPr>
            <a:spLocks noGrp="1"/>
          </p:cNvSpPr>
          <p:nvPr>
            <p:ph idx="1"/>
          </p:nvPr>
        </p:nvSpPr>
        <p:spPr>
          <a:xfrm>
            <a:off x="457200" y="5733256"/>
            <a:ext cx="8229600" cy="392907"/>
          </a:xfrm>
        </p:spPr>
        <p:txBody>
          <a:bodyPr>
            <a:normAutofit fontScale="70000" lnSpcReduction="20000"/>
          </a:bodyPr>
          <a:lstStyle/>
          <a:p>
            <a:pPr>
              <a:buNone/>
            </a:pPr>
            <a:endParaRPr lang="en-US" dirty="0"/>
          </a:p>
        </p:txBody>
      </p:sp>
      <p:sp>
        <p:nvSpPr>
          <p:cNvPr id="6" name="Oval 7"/>
          <p:cNvSpPr>
            <a:spLocks noChangeArrowheads="1"/>
          </p:cNvSpPr>
          <p:nvPr/>
        </p:nvSpPr>
        <p:spPr bwMode="auto">
          <a:xfrm>
            <a:off x="533400" y="914400"/>
            <a:ext cx="5111750" cy="4824413"/>
          </a:xfrm>
          <a:prstGeom prst="ellipse">
            <a:avLst/>
          </a:prstGeom>
          <a:noFill/>
          <a:ln w="9525">
            <a:noFill/>
            <a:round/>
            <a:headEnd/>
            <a:tailEnd/>
          </a:ln>
        </p:spPr>
        <p:txBody>
          <a:bodyPr wrap="none" anchor="ctr"/>
          <a:lstStyle/>
          <a:p>
            <a:pPr algn="ctr"/>
            <a:r>
              <a:rPr lang="ar-SA" sz="4800" b="1" dirty="0" smtClean="0"/>
              <a:t>ما </a:t>
            </a:r>
            <a:r>
              <a:rPr lang="ar-SA" sz="4800" b="1" dirty="0"/>
              <a:t>الفرق بين</a:t>
            </a:r>
          </a:p>
          <a:p>
            <a:pPr algn="ctr"/>
            <a:r>
              <a:rPr lang="ar-SA" sz="4800" b="1" dirty="0"/>
              <a:t> الإدارة العادية</a:t>
            </a:r>
          </a:p>
          <a:p>
            <a:pPr algn="ctr"/>
            <a:r>
              <a:rPr lang="ar-SA" sz="4800" b="1" dirty="0"/>
              <a:t>والإدارة الإستراتيجية؟</a:t>
            </a:r>
            <a:endParaRPr lang="en-US" sz="4800" b="1"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heel(4)">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heel(4)">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heel(4)">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5"/>
          <p:cNvSpPr txBox="1">
            <a:spLocks noChangeArrowheads="1"/>
          </p:cNvSpPr>
          <p:nvPr/>
        </p:nvSpPr>
        <p:spPr bwMode="auto">
          <a:xfrm>
            <a:off x="1331913" y="765175"/>
            <a:ext cx="6551612" cy="584200"/>
          </a:xfrm>
          <a:prstGeom prst="rect">
            <a:avLst/>
          </a:prstGeom>
          <a:noFill/>
          <a:ln w="57150" cmpd="thinThick">
            <a:solidFill>
              <a:srgbClr val="FF6600"/>
            </a:solidFill>
            <a:miter lim="800000"/>
            <a:headEnd/>
            <a:tailEnd/>
          </a:ln>
        </p:spPr>
        <p:txBody>
          <a:bodyPr>
            <a:spAutoFit/>
          </a:bodyPr>
          <a:lstStyle/>
          <a:p>
            <a:r>
              <a:rPr lang="ar-SA" sz="3200" b="1"/>
              <a:t>الفرق بين الإدارة العادية و الإدارة </a:t>
            </a:r>
            <a:r>
              <a:rPr lang="ar-SA" sz="3200" b="1">
                <a:solidFill>
                  <a:srgbClr val="003399"/>
                </a:solidFill>
              </a:rPr>
              <a:t>الإستراتيجية</a:t>
            </a:r>
            <a:r>
              <a:rPr lang="ar-SA" sz="3200" b="1"/>
              <a:t> </a:t>
            </a:r>
            <a:endParaRPr lang="en-US" sz="3200" b="1"/>
          </a:p>
        </p:txBody>
      </p:sp>
      <p:sp>
        <p:nvSpPr>
          <p:cNvPr id="43011" name="Line 6"/>
          <p:cNvSpPr>
            <a:spLocks noChangeShapeType="1"/>
          </p:cNvSpPr>
          <p:nvPr/>
        </p:nvSpPr>
        <p:spPr bwMode="auto">
          <a:xfrm>
            <a:off x="4786313" y="1412875"/>
            <a:ext cx="0" cy="431800"/>
          </a:xfrm>
          <a:prstGeom prst="line">
            <a:avLst/>
          </a:prstGeom>
          <a:noFill/>
          <a:ln w="57150" cmpd="thinThick">
            <a:solidFill>
              <a:srgbClr val="FF6600"/>
            </a:solidFill>
            <a:round/>
            <a:headEnd/>
            <a:tailEnd/>
          </a:ln>
        </p:spPr>
        <p:txBody>
          <a:bodyPr/>
          <a:lstStyle/>
          <a:p>
            <a:endParaRPr lang="fr-FR"/>
          </a:p>
        </p:txBody>
      </p:sp>
      <p:sp>
        <p:nvSpPr>
          <p:cNvPr id="43012" name="Line 7"/>
          <p:cNvSpPr>
            <a:spLocks noChangeShapeType="1"/>
          </p:cNvSpPr>
          <p:nvPr/>
        </p:nvSpPr>
        <p:spPr bwMode="auto">
          <a:xfrm flipH="1">
            <a:off x="1619250" y="1844675"/>
            <a:ext cx="6192838" cy="0"/>
          </a:xfrm>
          <a:prstGeom prst="line">
            <a:avLst/>
          </a:prstGeom>
          <a:noFill/>
          <a:ln w="57150" cmpd="thinThick">
            <a:solidFill>
              <a:srgbClr val="FF6600"/>
            </a:solidFill>
            <a:round/>
            <a:headEnd/>
            <a:tailEnd/>
          </a:ln>
        </p:spPr>
        <p:txBody>
          <a:bodyPr/>
          <a:lstStyle/>
          <a:p>
            <a:endParaRPr lang="fr-FR"/>
          </a:p>
        </p:txBody>
      </p:sp>
      <p:sp>
        <p:nvSpPr>
          <p:cNvPr id="43013" name="Text Box 8"/>
          <p:cNvSpPr txBox="1">
            <a:spLocks noChangeArrowheads="1"/>
          </p:cNvSpPr>
          <p:nvPr/>
        </p:nvSpPr>
        <p:spPr bwMode="auto">
          <a:xfrm>
            <a:off x="5507038" y="2133600"/>
            <a:ext cx="3025775" cy="1569660"/>
          </a:xfrm>
          <a:prstGeom prst="rect">
            <a:avLst/>
          </a:prstGeom>
          <a:noFill/>
          <a:ln w="57150" cmpd="thinThick">
            <a:solidFill>
              <a:srgbClr val="FF6600"/>
            </a:solidFill>
            <a:miter lim="800000"/>
            <a:headEnd/>
            <a:tailEnd/>
          </a:ln>
        </p:spPr>
        <p:txBody>
          <a:bodyPr>
            <a:spAutoFit/>
          </a:bodyPr>
          <a:lstStyle/>
          <a:p>
            <a:pPr algn="ctr" rtl="1"/>
            <a:r>
              <a:rPr lang="ar-SA" sz="3200" b="1" dirty="0"/>
              <a:t>الادارة العادية تهتم بالمنظمة من الداخل </a:t>
            </a:r>
            <a:r>
              <a:rPr lang="ar-DZ" sz="3200" b="1" dirty="0" smtClean="0"/>
              <a:t>فقط</a:t>
            </a:r>
            <a:r>
              <a:rPr lang="ar-SA" sz="3200" b="1" dirty="0" smtClean="0"/>
              <a:t>.</a:t>
            </a:r>
            <a:endParaRPr lang="en-US" sz="3200" b="1" dirty="0"/>
          </a:p>
        </p:txBody>
      </p:sp>
      <p:sp>
        <p:nvSpPr>
          <p:cNvPr id="43014" name="Text Box 9"/>
          <p:cNvSpPr txBox="1">
            <a:spLocks noChangeArrowheads="1"/>
          </p:cNvSpPr>
          <p:nvPr/>
        </p:nvSpPr>
        <p:spPr bwMode="auto">
          <a:xfrm>
            <a:off x="468313" y="2133600"/>
            <a:ext cx="4176712" cy="1569660"/>
          </a:xfrm>
          <a:prstGeom prst="rect">
            <a:avLst/>
          </a:prstGeom>
          <a:noFill/>
          <a:ln w="57150" cmpd="thinThick">
            <a:solidFill>
              <a:srgbClr val="FF6600"/>
            </a:solidFill>
            <a:miter lim="800000"/>
            <a:headEnd/>
            <a:tailEnd/>
          </a:ln>
        </p:spPr>
        <p:txBody>
          <a:bodyPr>
            <a:spAutoFit/>
          </a:bodyPr>
          <a:lstStyle/>
          <a:p>
            <a:pPr algn="ctr"/>
            <a:r>
              <a:rPr lang="ar-SA" sz="3200" b="1" dirty="0"/>
              <a:t>الادارة </a:t>
            </a:r>
            <a:r>
              <a:rPr lang="ar-SA" sz="3200" b="1" dirty="0">
                <a:solidFill>
                  <a:srgbClr val="0033CC"/>
                </a:solidFill>
              </a:rPr>
              <a:t>الاستراتيجية</a:t>
            </a:r>
            <a:r>
              <a:rPr lang="ar-SA" sz="3200" b="1" dirty="0"/>
              <a:t> تركز على </a:t>
            </a:r>
            <a:r>
              <a:rPr lang="ar-SA" sz="3200" b="1" dirty="0" smtClean="0"/>
              <a:t> </a:t>
            </a:r>
            <a:r>
              <a:rPr lang="ar-DZ" sz="3200" b="1" dirty="0" smtClean="0"/>
              <a:t>البيئة الداخلية و</a:t>
            </a:r>
            <a:r>
              <a:rPr lang="ar-SA" sz="3200" b="1" dirty="0" smtClean="0"/>
              <a:t>البيئة </a:t>
            </a:r>
            <a:r>
              <a:rPr lang="ar-SA" sz="3200" b="1" dirty="0"/>
              <a:t>الخارجية .</a:t>
            </a:r>
            <a:endParaRPr lang="en-US" sz="3200" b="1" dirty="0"/>
          </a:p>
        </p:txBody>
      </p:sp>
      <p:sp>
        <p:nvSpPr>
          <p:cNvPr id="43015" name="Line 10"/>
          <p:cNvSpPr>
            <a:spLocks noChangeShapeType="1"/>
          </p:cNvSpPr>
          <p:nvPr/>
        </p:nvSpPr>
        <p:spPr bwMode="auto">
          <a:xfrm>
            <a:off x="7812088" y="1844675"/>
            <a:ext cx="0" cy="288925"/>
          </a:xfrm>
          <a:prstGeom prst="line">
            <a:avLst/>
          </a:prstGeom>
          <a:noFill/>
          <a:ln w="57150" cmpd="thinThick">
            <a:solidFill>
              <a:srgbClr val="FF6600"/>
            </a:solidFill>
            <a:round/>
            <a:headEnd/>
            <a:tailEnd/>
          </a:ln>
        </p:spPr>
        <p:txBody>
          <a:bodyPr/>
          <a:lstStyle/>
          <a:p>
            <a:endParaRPr lang="fr-FR"/>
          </a:p>
        </p:txBody>
      </p:sp>
      <p:sp>
        <p:nvSpPr>
          <p:cNvPr id="43016" name="Line 11"/>
          <p:cNvSpPr>
            <a:spLocks noChangeShapeType="1"/>
          </p:cNvSpPr>
          <p:nvPr/>
        </p:nvSpPr>
        <p:spPr bwMode="auto">
          <a:xfrm>
            <a:off x="1619250" y="1844675"/>
            <a:ext cx="0" cy="288925"/>
          </a:xfrm>
          <a:prstGeom prst="line">
            <a:avLst/>
          </a:prstGeom>
          <a:noFill/>
          <a:ln w="57150" cmpd="thinThick">
            <a:solidFill>
              <a:srgbClr val="FF6600"/>
            </a:solidFill>
            <a:round/>
            <a:headEnd/>
            <a:tailEnd/>
          </a:ln>
        </p:spPr>
        <p:txBody>
          <a:bodyPr/>
          <a:lstStyle/>
          <a:p>
            <a:endParaRPr lang="fr-FR"/>
          </a:p>
        </p:txBody>
      </p:sp>
      <p:pic>
        <p:nvPicPr>
          <p:cNvPr id="43017" name="Picture 13" descr="BCKLN059"/>
          <p:cNvPicPr>
            <a:picLocks noChangeAspect="1" noChangeArrowheads="1"/>
          </p:cNvPicPr>
          <p:nvPr/>
        </p:nvPicPr>
        <p:blipFill>
          <a:blip r:embed="rId3"/>
          <a:srcRect/>
          <a:stretch>
            <a:fillRect/>
          </a:stretch>
        </p:blipFill>
        <p:spPr bwMode="auto">
          <a:xfrm>
            <a:off x="468313" y="3500438"/>
            <a:ext cx="7991475" cy="3168650"/>
          </a:xfrm>
          <a:prstGeom prst="rect">
            <a:avLst/>
          </a:prstGeom>
          <a:noFill/>
          <a:ln w="9525">
            <a:noFill/>
            <a:miter lim="800000"/>
            <a:headEnd/>
            <a:tailEnd/>
          </a:ln>
        </p:spPr>
      </p:pic>
      <p:sp>
        <p:nvSpPr>
          <p:cNvPr id="43018" name="Text Box 14"/>
          <p:cNvSpPr txBox="1">
            <a:spLocks noChangeArrowheads="1"/>
          </p:cNvSpPr>
          <p:nvPr/>
        </p:nvSpPr>
        <p:spPr bwMode="auto">
          <a:xfrm>
            <a:off x="1258888" y="3908425"/>
            <a:ext cx="6265862" cy="2062163"/>
          </a:xfrm>
          <a:prstGeom prst="rect">
            <a:avLst/>
          </a:prstGeom>
          <a:noFill/>
          <a:ln w="57150" cmpd="thinThick">
            <a:noFill/>
            <a:miter lim="800000"/>
            <a:headEnd/>
            <a:tailEnd/>
          </a:ln>
        </p:spPr>
        <p:txBody>
          <a:bodyPr>
            <a:spAutoFit/>
          </a:bodyPr>
          <a:lstStyle/>
          <a:p>
            <a:r>
              <a:rPr lang="ar-SA" sz="3200" b="1"/>
              <a:t>ومفهوم الإدارة </a:t>
            </a:r>
            <a:r>
              <a:rPr lang="ar-SA" sz="3200" b="1">
                <a:solidFill>
                  <a:srgbClr val="0033CC"/>
                </a:solidFill>
              </a:rPr>
              <a:t>الإستراتيجية</a:t>
            </a:r>
            <a:r>
              <a:rPr lang="ar-SA" sz="3200" b="1"/>
              <a:t> لم يطبق في العالم العربي إلا في السنوات القليلة الماضية ولكنه طبق ولا يزال يطبق بشكل أساسي في معظم بلدان العالم المتقدم .</a:t>
            </a:r>
            <a:endParaRPr lang="en-US" sz="3200" b="1"/>
          </a:p>
        </p:txBody>
      </p:sp>
    </p:spTree>
  </p:cSld>
  <p:clrMapOvr>
    <a:masterClrMapping/>
  </p:clrMapOvr>
  <p:transition>
    <p:wheel spokes="2"/>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Naima\Desktop\stratg2.gif"/>
          <p:cNvPicPr>
            <a:picLocks noGrp="1" noChangeAspect="1" noChangeArrowheads="1"/>
          </p:cNvPicPr>
          <p:nvPr>
            <p:ph idx="1"/>
          </p:nvPr>
        </p:nvPicPr>
        <p:blipFill>
          <a:blip r:embed="rId2" cstate="print"/>
          <a:srcRect/>
          <a:stretch>
            <a:fillRect/>
          </a:stretch>
        </p:blipFill>
        <p:spPr bwMode="auto">
          <a:xfrm>
            <a:off x="0" y="-8626"/>
            <a:ext cx="9144000" cy="6638026"/>
          </a:xfrm>
          <a:prstGeom prst="rect">
            <a:avLst/>
          </a:prstGeom>
          <a:noFill/>
        </p:spPr>
      </p:pic>
      <p:sp>
        <p:nvSpPr>
          <p:cNvPr id="4" name="Rectangle 3"/>
          <p:cNvSpPr/>
          <p:nvPr/>
        </p:nvSpPr>
        <p:spPr>
          <a:xfrm>
            <a:off x="4572000" y="1600200"/>
            <a:ext cx="2743200" cy="1477328"/>
          </a:xfrm>
          <a:prstGeom prst="rect">
            <a:avLst/>
          </a:prstGeom>
        </p:spPr>
        <p:txBody>
          <a:bodyPr wrap="square">
            <a:spAutoFit/>
          </a:bodyPr>
          <a:lstStyle/>
          <a:p>
            <a:pPr algn="just" rtl="1"/>
            <a:r>
              <a:rPr lang="ar-DZ" dirty="0" smtClean="0">
                <a:latin typeface="Simplified Arabic" pitchFamily="18" charset="-78"/>
                <a:cs typeface="Simplified Arabic" pitchFamily="18" charset="-78"/>
              </a:rPr>
              <a:t>وهى تصف توجهات المنظمة الكلية نحو النمو وإدارة أعمالها وخطوط منتجاتها لتحقيق التوازن فى مزيج منتجاتها. واستراتيجية المنظمة محدد للقرارات التى تحدد نوع الأعمال</a:t>
            </a:r>
          </a:p>
        </p:txBody>
      </p:sp>
      <p:sp>
        <p:nvSpPr>
          <p:cNvPr id="5" name="Rectangle 4"/>
          <p:cNvSpPr/>
          <p:nvPr/>
        </p:nvSpPr>
        <p:spPr>
          <a:xfrm>
            <a:off x="6324600" y="3352800"/>
            <a:ext cx="1066800" cy="1723549"/>
          </a:xfrm>
          <a:prstGeom prst="rect">
            <a:avLst/>
          </a:prstGeom>
        </p:spPr>
        <p:txBody>
          <a:bodyPr wrap="square">
            <a:spAutoFit/>
          </a:bodyPr>
          <a:lstStyle/>
          <a:p>
            <a:pPr algn="just" rtl="1"/>
            <a:r>
              <a:rPr lang="ar-DZ" sz="1100" dirty="0" smtClean="0">
                <a:latin typeface="Simplified Arabic" pitchFamily="18" charset="-78"/>
                <a:cs typeface="Simplified Arabic" pitchFamily="18" charset="-78"/>
              </a:rPr>
              <a:t>يطلق عليها أحياناً الاستراتيجية التنافسية تركز على تحسين الوضع التنافسى لمنتجات أو خدمات المنظمة فى صناعة معينة أو فى قطاع سوقى معين</a:t>
            </a:r>
            <a:r>
              <a:rPr lang="ar-DZ" b="1" dirty="0" smtClean="0"/>
              <a:t>. </a:t>
            </a:r>
            <a:endParaRPr lang="ar-DZ" dirty="0" smtClean="0"/>
          </a:p>
        </p:txBody>
      </p:sp>
      <p:sp>
        <p:nvSpPr>
          <p:cNvPr id="6" name="Rectangle 5"/>
          <p:cNvSpPr/>
          <p:nvPr/>
        </p:nvSpPr>
        <p:spPr>
          <a:xfrm>
            <a:off x="4572000" y="6211669"/>
            <a:ext cx="4572000" cy="646331"/>
          </a:xfrm>
          <a:prstGeom prst="rect">
            <a:avLst/>
          </a:prstGeom>
        </p:spPr>
        <p:txBody>
          <a:bodyPr>
            <a:spAutoFit/>
          </a:bodyPr>
          <a:lstStyle/>
          <a:p>
            <a:pPr algn="just" rtl="1"/>
            <a:r>
              <a:rPr lang="ar-DZ" dirty="0" smtClean="0">
                <a:latin typeface="Simplified Arabic" pitchFamily="18" charset="-78"/>
                <a:cs typeface="Simplified Arabic" pitchFamily="18" charset="-78"/>
              </a:rPr>
              <a:t>تتعلق أساساً بتعظيم الكفاءة فهى تطور وتضع الاستراتيجيات لتحسين الأداء فى ظل القيود الداخلية المتاحة.</a:t>
            </a:r>
          </a:p>
        </p:txBody>
      </p:sp>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DZ" dirty="0" smtClean="0"/>
              <a:t>الفرق بين القرارات الاستراتيجية والتشغيلية والادارية</a:t>
            </a:r>
            <a:endParaRPr lang="fr-F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574951"/>
              </p:ext>
            </p:extLst>
          </p:nvPr>
        </p:nvGraphicFramePr>
        <p:xfrm>
          <a:off x="457200" y="1600200"/>
          <a:ext cx="8229600" cy="495300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302377207"/>
                    </a:ext>
                  </a:extLst>
                </a:gridCol>
                <a:gridCol w="1828800">
                  <a:extLst>
                    <a:ext uri="{9D8B030D-6E8A-4147-A177-3AD203B41FA5}">
                      <a16:colId xmlns:a16="http://schemas.microsoft.com/office/drawing/2014/main" val="1610871789"/>
                    </a:ext>
                  </a:extLst>
                </a:gridCol>
                <a:gridCol w="1828800">
                  <a:extLst>
                    <a:ext uri="{9D8B030D-6E8A-4147-A177-3AD203B41FA5}">
                      <a16:colId xmlns:a16="http://schemas.microsoft.com/office/drawing/2014/main" val="668941543"/>
                    </a:ext>
                  </a:extLst>
                </a:gridCol>
                <a:gridCol w="2362200">
                  <a:extLst>
                    <a:ext uri="{9D8B030D-6E8A-4147-A177-3AD203B41FA5}">
                      <a16:colId xmlns:a16="http://schemas.microsoft.com/office/drawing/2014/main" val="3062362654"/>
                    </a:ext>
                  </a:extLst>
                </a:gridCol>
              </a:tblGrid>
              <a:tr h="453094">
                <a:tc gridSpan="3">
                  <a:txBody>
                    <a:bodyPr/>
                    <a:lstStyle/>
                    <a:p>
                      <a:pPr algn="ctr" rtl="1"/>
                      <a:r>
                        <a:rPr lang="ar-DZ" b="1" dirty="0" smtClean="0"/>
                        <a:t>نوع القرار</a:t>
                      </a:r>
                      <a:endParaRPr lang="fr-FR" b="1" dirty="0"/>
                    </a:p>
                  </a:txBody>
                  <a:tcPr/>
                </a:tc>
                <a:tc hMerge="1">
                  <a:txBody>
                    <a:bodyPr/>
                    <a:lstStyle/>
                    <a:p>
                      <a:pPr algn="r" rtl="1"/>
                      <a:endParaRPr lang="fr-FR" dirty="0"/>
                    </a:p>
                  </a:txBody>
                  <a:tcPr/>
                </a:tc>
                <a:tc hMerge="1">
                  <a:txBody>
                    <a:bodyPr/>
                    <a:lstStyle/>
                    <a:p>
                      <a:pPr algn="r" rtl="1"/>
                      <a:endParaRPr lang="fr-FR" dirty="0"/>
                    </a:p>
                  </a:txBody>
                  <a:tcPr/>
                </a:tc>
                <a:tc rowSpan="2">
                  <a:txBody>
                    <a:bodyPr/>
                    <a:lstStyle/>
                    <a:p>
                      <a:pPr algn="ctr" rtl="1"/>
                      <a:r>
                        <a:rPr lang="ar-DZ" b="1" dirty="0" smtClean="0"/>
                        <a:t>الخصائص</a:t>
                      </a:r>
                      <a:endParaRPr lang="fr-FR" b="1" dirty="0"/>
                    </a:p>
                  </a:txBody>
                  <a:tcPr/>
                </a:tc>
                <a:extLst>
                  <a:ext uri="{0D108BD9-81ED-4DB2-BD59-A6C34878D82A}">
                    <a16:rowId xmlns:a16="http://schemas.microsoft.com/office/drawing/2014/main" val="2097720848"/>
                  </a:ext>
                </a:extLst>
              </a:tr>
              <a:tr h="453094">
                <a:tc>
                  <a:txBody>
                    <a:bodyPr/>
                    <a:lstStyle/>
                    <a:p>
                      <a:pPr algn="ctr" rtl="1"/>
                      <a:r>
                        <a:rPr lang="ar-DZ" b="1" dirty="0" smtClean="0"/>
                        <a:t>استراتيجي</a:t>
                      </a:r>
                      <a:endParaRPr lang="fr-FR" b="1" dirty="0"/>
                    </a:p>
                  </a:txBody>
                  <a:tcPr/>
                </a:tc>
                <a:tc>
                  <a:txBody>
                    <a:bodyPr/>
                    <a:lstStyle/>
                    <a:p>
                      <a:pPr algn="ctr" rtl="1"/>
                      <a:r>
                        <a:rPr lang="ar-DZ" b="1" dirty="0" smtClean="0"/>
                        <a:t>تكتيكي/</a:t>
                      </a:r>
                      <a:r>
                        <a:rPr lang="ar-DZ" b="1" baseline="0" dirty="0" smtClean="0"/>
                        <a:t> إداري</a:t>
                      </a:r>
                      <a:endParaRPr lang="fr-FR" b="1" dirty="0"/>
                    </a:p>
                  </a:txBody>
                  <a:tcPr/>
                </a:tc>
                <a:tc>
                  <a:txBody>
                    <a:bodyPr/>
                    <a:lstStyle/>
                    <a:p>
                      <a:pPr algn="ctr" rtl="1"/>
                      <a:r>
                        <a:rPr lang="ar-DZ" b="1" dirty="0" smtClean="0"/>
                        <a:t>تشغيلي</a:t>
                      </a:r>
                      <a:endParaRPr lang="fr-FR" b="1" dirty="0"/>
                    </a:p>
                  </a:txBody>
                  <a:tcPr/>
                </a:tc>
                <a:tc vMerge="1">
                  <a:txBody>
                    <a:bodyPr/>
                    <a:lstStyle/>
                    <a:p>
                      <a:pPr algn="r" rtl="1"/>
                      <a:endParaRPr lang="fr-FR" dirty="0"/>
                    </a:p>
                  </a:txBody>
                  <a:tcPr/>
                </a:tc>
                <a:extLst>
                  <a:ext uri="{0D108BD9-81ED-4DB2-BD59-A6C34878D82A}">
                    <a16:rowId xmlns:a16="http://schemas.microsoft.com/office/drawing/2014/main" val="2073963263"/>
                  </a:ext>
                </a:extLst>
              </a:tr>
              <a:tr h="782053">
                <a:tc>
                  <a:txBody>
                    <a:bodyPr/>
                    <a:lstStyle/>
                    <a:p>
                      <a:pPr algn="r" rtl="1"/>
                      <a:r>
                        <a:rPr lang="ar-DZ" dirty="0" smtClean="0"/>
                        <a:t>الاستراتيجية والعلاقات</a:t>
                      </a:r>
                      <a:r>
                        <a:rPr lang="ar-DZ" baseline="0" dirty="0" smtClean="0"/>
                        <a:t> مع البيئة</a:t>
                      </a:r>
                      <a:endParaRPr lang="fr-FR" dirty="0"/>
                    </a:p>
                  </a:txBody>
                  <a:tcPr/>
                </a:tc>
                <a:tc>
                  <a:txBody>
                    <a:bodyPr/>
                    <a:lstStyle/>
                    <a:p>
                      <a:pPr algn="r" rtl="1"/>
                      <a:r>
                        <a:rPr lang="ar-DZ" dirty="0" smtClean="0"/>
                        <a:t>التسيير وتسيير الموارد</a:t>
                      </a:r>
                      <a:endParaRPr lang="fr-FR" dirty="0"/>
                    </a:p>
                  </a:txBody>
                  <a:tcPr/>
                </a:tc>
                <a:tc>
                  <a:txBody>
                    <a:bodyPr/>
                    <a:lstStyle/>
                    <a:p>
                      <a:pPr algn="r" rtl="1"/>
                      <a:r>
                        <a:rPr lang="ar-DZ" dirty="0" smtClean="0"/>
                        <a:t>الاستغلال</a:t>
                      </a:r>
                      <a:r>
                        <a:rPr lang="ar-DZ" baseline="0" dirty="0" smtClean="0"/>
                        <a:t> واستخدام الموارد</a:t>
                      </a:r>
                      <a:endParaRPr lang="fr-FR" dirty="0"/>
                    </a:p>
                  </a:txBody>
                  <a:tcPr/>
                </a:tc>
                <a:tc>
                  <a:txBody>
                    <a:bodyPr/>
                    <a:lstStyle/>
                    <a:p>
                      <a:pPr algn="r" rtl="1"/>
                      <a:r>
                        <a:rPr lang="ar-DZ" dirty="0" smtClean="0"/>
                        <a:t>ميدان القرار</a:t>
                      </a:r>
                      <a:endParaRPr lang="fr-FR" dirty="0"/>
                    </a:p>
                  </a:txBody>
                  <a:tcPr/>
                </a:tc>
                <a:extLst>
                  <a:ext uri="{0D108BD9-81ED-4DB2-BD59-A6C34878D82A}">
                    <a16:rowId xmlns:a16="http://schemas.microsoft.com/office/drawing/2014/main" val="3386809690"/>
                  </a:ext>
                </a:extLst>
              </a:tr>
              <a:tr h="453094">
                <a:tc>
                  <a:txBody>
                    <a:bodyPr/>
                    <a:lstStyle/>
                    <a:p>
                      <a:pPr algn="r" rtl="1"/>
                      <a:r>
                        <a:rPr lang="ar-DZ" dirty="0" smtClean="0"/>
                        <a:t>متوسط طويل</a:t>
                      </a:r>
                      <a:endParaRPr lang="fr-FR" dirty="0"/>
                    </a:p>
                  </a:txBody>
                  <a:tcPr/>
                </a:tc>
                <a:tc>
                  <a:txBody>
                    <a:bodyPr/>
                    <a:lstStyle/>
                    <a:p>
                      <a:pPr algn="r" rtl="1"/>
                      <a:r>
                        <a:rPr lang="ar-DZ" dirty="0" smtClean="0"/>
                        <a:t>قصير أقصاه سنة</a:t>
                      </a:r>
                      <a:endParaRPr lang="fr-FR" dirty="0"/>
                    </a:p>
                  </a:txBody>
                  <a:tcPr/>
                </a:tc>
                <a:tc>
                  <a:txBody>
                    <a:bodyPr/>
                    <a:lstStyle/>
                    <a:p>
                      <a:pPr algn="r" rtl="1"/>
                      <a:r>
                        <a:rPr lang="ar-DZ" dirty="0" smtClean="0"/>
                        <a:t>قصير جدا</a:t>
                      </a:r>
                      <a:endParaRPr lang="fr-FR" dirty="0"/>
                    </a:p>
                  </a:txBody>
                  <a:tcPr/>
                </a:tc>
                <a:tc>
                  <a:txBody>
                    <a:bodyPr/>
                    <a:lstStyle/>
                    <a:p>
                      <a:pPr algn="r" rtl="1"/>
                      <a:r>
                        <a:rPr lang="ar-DZ" dirty="0" smtClean="0"/>
                        <a:t>الأفق الزمني</a:t>
                      </a:r>
                      <a:endParaRPr lang="fr-FR" dirty="0"/>
                    </a:p>
                  </a:txBody>
                  <a:tcPr/>
                </a:tc>
                <a:extLst>
                  <a:ext uri="{0D108BD9-81ED-4DB2-BD59-A6C34878D82A}">
                    <a16:rowId xmlns:a16="http://schemas.microsoft.com/office/drawing/2014/main" val="2922159263"/>
                  </a:ext>
                </a:extLst>
              </a:tr>
              <a:tr h="453094">
                <a:tc>
                  <a:txBody>
                    <a:bodyPr/>
                    <a:lstStyle/>
                    <a:p>
                      <a:pPr algn="r" rtl="1"/>
                      <a:r>
                        <a:rPr lang="ar-DZ" dirty="0" smtClean="0"/>
                        <a:t>دائمة</a:t>
                      </a:r>
                      <a:endParaRPr lang="fr-FR" dirty="0"/>
                    </a:p>
                  </a:txBody>
                  <a:tcPr/>
                </a:tc>
                <a:tc>
                  <a:txBody>
                    <a:bodyPr/>
                    <a:lstStyle/>
                    <a:p>
                      <a:pPr algn="r" rtl="1"/>
                      <a:r>
                        <a:rPr lang="ar-DZ" dirty="0" smtClean="0"/>
                        <a:t>صغيرة</a:t>
                      </a:r>
                      <a:endParaRPr lang="fr-FR" dirty="0"/>
                    </a:p>
                  </a:txBody>
                  <a:tcPr/>
                </a:tc>
                <a:tc>
                  <a:txBody>
                    <a:bodyPr/>
                    <a:lstStyle/>
                    <a:p>
                      <a:pPr algn="r" rtl="1"/>
                      <a:r>
                        <a:rPr lang="ar-DZ" dirty="0" smtClean="0"/>
                        <a:t>صغيرة وموجزة جدا</a:t>
                      </a:r>
                      <a:endParaRPr lang="fr-FR" dirty="0"/>
                    </a:p>
                  </a:txBody>
                  <a:tcPr/>
                </a:tc>
                <a:tc>
                  <a:txBody>
                    <a:bodyPr/>
                    <a:lstStyle/>
                    <a:p>
                      <a:pPr algn="r" rtl="1"/>
                      <a:r>
                        <a:rPr lang="ar-DZ" dirty="0" smtClean="0"/>
                        <a:t>فترة التأثير</a:t>
                      </a:r>
                      <a:endParaRPr lang="fr-FR" dirty="0"/>
                    </a:p>
                  </a:txBody>
                  <a:tcPr/>
                </a:tc>
                <a:extLst>
                  <a:ext uri="{0D108BD9-81ED-4DB2-BD59-A6C34878D82A}">
                    <a16:rowId xmlns:a16="http://schemas.microsoft.com/office/drawing/2014/main" val="3206600462"/>
                  </a:ext>
                </a:extLst>
              </a:tr>
              <a:tr h="453094">
                <a:tc>
                  <a:txBody>
                    <a:bodyPr/>
                    <a:lstStyle/>
                    <a:p>
                      <a:pPr algn="r" rtl="1"/>
                      <a:r>
                        <a:rPr lang="ar-DZ" dirty="0" smtClean="0"/>
                        <a:t>منعدمة</a:t>
                      </a:r>
                      <a:endParaRPr lang="fr-FR" dirty="0"/>
                    </a:p>
                  </a:txBody>
                  <a:tcPr/>
                </a:tc>
                <a:tc>
                  <a:txBody>
                    <a:bodyPr/>
                    <a:lstStyle/>
                    <a:p>
                      <a:pPr algn="r" rtl="1"/>
                      <a:r>
                        <a:rPr lang="ar-DZ" dirty="0" smtClean="0"/>
                        <a:t>ضعيفة </a:t>
                      </a:r>
                      <a:endParaRPr lang="fr-FR" dirty="0"/>
                    </a:p>
                  </a:txBody>
                  <a:tcPr/>
                </a:tc>
                <a:tc>
                  <a:txBody>
                    <a:bodyPr/>
                    <a:lstStyle/>
                    <a:p>
                      <a:pPr algn="r" rtl="1"/>
                      <a:r>
                        <a:rPr lang="ar-DZ" dirty="0" smtClean="0"/>
                        <a:t>قوية</a:t>
                      </a:r>
                      <a:endParaRPr lang="fr-FR" dirty="0"/>
                    </a:p>
                  </a:txBody>
                  <a:tcPr/>
                </a:tc>
                <a:tc>
                  <a:txBody>
                    <a:bodyPr/>
                    <a:lstStyle/>
                    <a:p>
                      <a:pPr algn="r" rtl="1"/>
                      <a:r>
                        <a:rPr lang="ar-DZ" dirty="0" smtClean="0"/>
                        <a:t>إمكانية التراجع عن القرار</a:t>
                      </a:r>
                      <a:endParaRPr lang="fr-FR" dirty="0"/>
                    </a:p>
                  </a:txBody>
                  <a:tcPr/>
                </a:tc>
                <a:extLst>
                  <a:ext uri="{0D108BD9-81ED-4DB2-BD59-A6C34878D82A}">
                    <a16:rowId xmlns:a16="http://schemas.microsoft.com/office/drawing/2014/main" val="2590448999"/>
                  </a:ext>
                </a:extLst>
              </a:tr>
              <a:tr h="1452383">
                <a:tc>
                  <a:txBody>
                    <a:bodyPr/>
                    <a:lstStyle/>
                    <a:p>
                      <a:pPr algn="r" rtl="1"/>
                      <a:r>
                        <a:rPr lang="ar-DZ" dirty="0" smtClean="0"/>
                        <a:t>وضع أهداف على المدى الطويل</a:t>
                      </a:r>
                    </a:p>
                    <a:p>
                      <a:pPr algn="r" rtl="1"/>
                      <a:r>
                        <a:rPr lang="ar-DZ" dirty="0" smtClean="0"/>
                        <a:t>متصلة بالتحول والتغيير في المؤسسة</a:t>
                      </a:r>
                      <a:endParaRPr lang="fr-FR" dirty="0"/>
                    </a:p>
                  </a:txBody>
                  <a:tcPr/>
                </a:tc>
                <a:tc>
                  <a:txBody>
                    <a:bodyPr/>
                    <a:lstStyle/>
                    <a:p>
                      <a:pPr algn="r" rtl="1"/>
                      <a:r>
                        <a:rPr lang="ar-DZ" dirty="0" smtClean="0"/>
                        <a:t>وضع أهداف الاستغلال</a:t>
                      </a:r>
                    </a:p>
                    <a:p>
                      <a:pPr algn="r" rtl="1"/>
                      <a:r>
                        <a:rPr lang="ar-DZ" dirty="0" smtClean="0"/>
                        <a:t>السيطرة على تحقيق الأهداف</a:t>
                      </a:r>
                      <a:endParaRPr lang="fr-FR" dirty="0"/>
                    </a:p>
                  </a:txBody>
                  <a:tcPr/>
                </a:tc>
                <a:tc>
                  <a:txBody>
                    <a:bodyPr/>
                    <a:lstStyle/>
                    <a:p>
                      <a:pPr algn="r" rtl="1"/>
                      <a:r>
                        <a:rPr lang="ar-DZ" dirty="0" smtClean="0"/>
                        <a:t>التكيف مع التغيرات وتصحيح الانحرافات</a:t>
                      </a:r>
                      <a:endParaRPr lang="fr-FR" dirty="0"/>
                    </a:p>
                  </a:txBody>
                  <a:tcPr/>
                </a:tc>
                <a:tc>
                  <a:txBody>
                    <a:bodyPr/>
                    <a:lstStyle/>
                    <a:p>
                      <a:pPr algn="r" rtl="1"/>
                      <a:r>
                        <a:rPr lang="ar-DZ" dirty="0" smtClean="0"/>
                        <a:t>نمذجة القرار</a:t>
                      </a:r>
                      <a:endParaRPr lang="fr-FR" dirty="0"/>
                    </a:p>
                  </a:txBody>
                  <a:tcPr/>
                </a:tc>
                <a:extLst>
                  <a:ext uri="{0D108BD9-81ED-4DB2-BD59-A6C34878D82A}">
                    <a16:rowId xmlns:a16="http://schemas.microsoft.com/office/drawing/2014/main" val="4098911271"/>
                  </a:ext>
                </a:extLst>
              </a:tr>
              <a:tr h="453094">
                <a:tc>
                  <a:txBody>
                    <a:bodyPr/>
                    <a:lstStyle/>
                    <a:p>
                      <a:pPr algn="r" rtl="1"/>
                      <a:r>
                        <a:rPr lang="ar-DZ" dirty="0" smtClean="0"/>
                        <a:t>مستحيلة</a:t>
                      </a:r>
                      <a:endParaRPr lang="fr-FR" dirty="0"/>
                    </a:p>
                  </a:txBody>
                  <a:tcPr/>
                </a:tc>
                <a:tc>
                  <a:txBody>
                    <a:bodyPr/>
                    <a:lstStyle/>
                    <a:p>
                      <a:pPr algn="r" rtl="1"/>
                      <a:r>
                        <a:rPr lang="ar-DZ" dirty="0" smtClean="0"/>
                        <a:t>صعبة وبطيئة</a:t>
                      </a:r>
                      <a:endParaRPr lang="fr-FR" dirty="0"/>
                    </a:p>
                  </a:txBody>
                  <a:tcPr/>
                </a:tc>
                <a:tc>
                  <a:txBody>
                    <a:bodyPr/>
                    <a:lstStyle/>
                    <a:p>
                      <a:pPr algn="r" rtl="1"/>
                      <a:r>
                        <a:rPr lang="ar-DZ" dirty="0" smtClean="0"/>
                        <a:t>سهلة وسريعة</a:t>
                      </a:r>
                      <a:endParaRPr lang="fr-FR" dirty="0"/>
                    </a:p>
                  </a:txBody>
                  <a:tcPr/>
                </a:tc>
                <a:tc>
                  <a:txBody>
                    <a:bodyPr/>
                    <a:lstStyle/>
                    <a:p>
                      <a:pPr algn="r" rtl="1"/>
                      <a:r>
                        <a:rPr lang="ar-DZ" dirty="0" smtClean="0"/>
                        <a:t>الإجراءات التصحيحية</a:t>
                      </a:r>
                      <a:endParaRPr lang="fr-FR" dirty="0"/>
                    </a:p>
                  </a:txBody>
                  <a:tcPr/>
                </a:tc>
                <a:extLst>
                  <a:ext uri="{0D108BD9-81ED-4DB2-BD59-A6C34878D82A}">
                    <a16:rowId xmlns:a16="http://schemas.microsoft.com/office/drawing/2014/main" val="1401569532"/>
                  </a:ext>
                </a:extLst>
              </a:tr>
            </a:tbl>
          </a:graphicData>
        </a:graphic>
      </p:graphicFrame>
    </p:spTree>
    <p:extLst>
      <p:ext uri="{BB962C8B-B14F-4D97-AF65-F5344CB8AC3E}">
        <p14:creationId xmlns:p14="http://schemas.microsoft.com/office/powerpoint/2010/main" val="1194419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63432298"/>
              </p:ext>
            </p:extLst>
          </p:nvPr>
        </p:nvGraphicFramePr>
        <p:xfrm>
          <a:off x="0" y="0"/>
          <a:ext cx="8991599" cy="6588818"/>
        </p:xfrm>
        <a:graphic>
          <a:graphicData uri="http://schemas.openxmlformats.org/drawingml/2006/table">
            <a:tbl>
              <a:tblPr firstRow="1" bandRow="1">
                <a:tableStyleId>{5940675A-B579-460E-94D1-54222C63F5DA}</a:tableStyleId>
              </a:tblPr>
              <a:tblGrid>
                <a:gridCol w="2408464">
                  <a:extLst>
                    <a:ext uri="{9D8B030D-6E8A-4147-A177-3AD203B41FA5}">
                      <a16:colId xmlns:a16="http://schemas.microsoft.com/office/drawing/2014/main" val="1764613297"/>
                    </a:ext>
                  </a:extLst>
                </a:gridCol>
                <a:gridCol w="2247900">
                  <a:extLst>
                    <a:ext uri="{9D8B030D-6E8A-4147-A177-3AD203B41FA5}">
                      <a16:colId xmlns:a16="http://schemas.microsoft.com/office/drawing/2014/main" val="3154360996"/>
                    </a:ext>
                  </a:extLst>
                </a:gridCol>
                <a:gridCol w="1766207">
                  <a:extLst>
                    <a:ext uri="{9D8B030D-6E8A-4147-A177-3AD203B41FA5}">
                      <a16:colId xmlns:a16="http://schemas.microsoft.com/office/drawing/2014/main" val="916981858"/>
                    </a:ext>
                  </a:extLst>
                </a:gridCol>
                <a:gridCol w="1364796">
                  <a:extLst>
                    <a:ext uri="{9D8B030D-6E8A-4147-A177-3AD203B41FA5}">
                      <a16:colId xmlns:a16="http://schemas.microsoft.com/office/drawing/2014/main" val="1019574152"/>
                    </a:ext>
                  </a:extLst>
                </a:gridCol>
                <a:gridCol w="1204232">
                  <a:extLst>
                    <a:ext uri="{9D8B030D-6E8A-4147-A177-3AD203B41FA5}">
                      <a16:colId xmlns:a16="http://schemas.microsoft.com/office/drawing/2014/main" val="552611612"/>
                    </a:ext>
                  </a:extLst>
                </a:gridCol>
              </a:tblGrid>
              <a:tr h="658711">
                <a:tc>
                  <a:txBody>
                    <a:bodyPr/>
                    <a:lstStyle/>
                    <a:p>
                      <a:pPr algn="r" rtl="1"/>
                      <a:r>
                        <a:rPr lang="ar-DZ" dirty="0" smtClean="0"/>
                        <a:t>تفرد الخيار غياب</a:t>
                      </a:r>
                      <a:r>
                        <a:rPr lang="ar-DZ" baseline="0" dirty="0" smtClean="0"/>
                        <a:t> التكرار</a:t>
                      </a:r>
                      <a:endParaRPr lang="fr-FR" dirty="0"/>
                    </a:p>
                  </a:txBody>
                  <a:tcPr/>
                </a:tc>
                <a:tc>
                  <a:txBody>
                    <a:bodyPr/>
                    <a:lstStyle/>
                    <a:p>
                      <a:pPr algn="r" rtl="1"/>
                      <a:r>
                        <a:rPr lang="ar-DZ" dirty="0" smtClean="0"/>
                        <a:t>تكرار ضعيف بتردد منخفض</a:t>
                      </a:r>
                      <a:endParaRPr lang="fr-FR" dirty="0"/>
                    </a:p>
                  </a:txBody>
                  <a:tcPr/>
                </a:tc>
                <a:tc>
                  <a:txBody>
                    <a:bodyPr/>
                    <a:lstStyle/>
                    <a:p>
                      <a:pPr algn="r" rtl="1"/>
                      <a:r>
                        <a:rPr lang="ar-DZ" dirty="0" smtClean="0"/>
                        <a:t>تكرار قوي بتردد عالي</a:t>
                      </a:r>
                      <a:endParaRPr lang="fr-FR" dirty="0"/>
                    </a:p>
                  </a:txBody>
                  <a:tcPr/>
                </a:tc>
                <a:tc gridSpan="2">
                  <a:txBody>
                    <a:bodyPr/>
                    <a:lstStyle/>
                    <a:p>
                      <a:pPr algn="r" rtl="1"/>
                      <a:r>
                        <a:rPr lang="ar-DZ" dirty="0" smtClean="0"/>
                        <a:t>تكرار الخيارات</a:t>
                      </a:r>
                      <a:endParaRPr lang="fr-FR" dirty="0"/>
                    </a:p>
                  </a:txBody>
                  <a:tcPr/>
                </a:tc>
                <a:tc hMerge="1">
                  <a:txBody>
                    <a:bodyPr/>
                    <a:lstStyle/>
                    <a:p>
                      <a:pPr algn="r" rtl="1"/>
                      <a:endParaRPr lang="fr-FR" dirty="0"/>
                    </a:p>
                  </a:txBody>
                  <a:tcPr/>
                </a:tc>
                <a:extLst>
                  <a:ext uri="{0D108BD9-81ED-4DB2-BD59-A6C34878D82A}">
                    <a16:rowId xmlns:a16="http://schemas.microsoft.com/office/drawing/2014/main" val="2175095325"/>
                  </a:ext>
                </a:extLst>
              </a:tr>
              <a:tr h="381634">
                <a:tc>
                  <a:txBody>
                    <a:bodyPr/>
                    <a:lstStyle/>
                    <a:p>
                      <a:pPr algn="r" rtl="1"/>
                      <a:r>
                        <a:rPr lang="ar-DZ" dirty="0" smtClean="0"/>
                        <a:t>غير مبرمجة</a:t>
                      </a:r>
                      <a:endParaRPr lang="fr-FR" dirty="0"/>
                    </a:p>
                  </a:txBody>
                  <a:tcPr/>
                </a:tc>
                <a:tc>
                  <a:txBody>
                    <a:bodyPr/>
                    <a:lstStyle/>
                    <a:p>
                      <a:pPr algn="r" rtl="1"/>
                      <a:r>
                        <a:rPr lang="ar-DZ" dirty="0" smtClean="0"/>
                        <a:t>نصف مبرمجة</a:t>
                      </a:r>
                      <a:endParaRPr lang="fr-FR" dirty="0"/>
                    </a:p>
                  </a:txBody>
                  <a:tcPr/>
                </a:tc>
                <a:tc>
                  <a:txBody>
                    <a:bodyPr/>
                    <a:lstStyle/>
                    <a:p>
                      <a:pPr algn="r" rtl="1"/>
                      <a:r>
                        <a:rPr lang="ar-DZ" dirty="0" smtClean="0"/>
                        <a:t>مبرمجة</a:t>
                      </a:r>
                      <a:endParaRPr lang="fr-FR" dirty="0"/>
                    </a:p>
                  </a:txBody>
                  <a:tcPr/>
                </a:tc>
                <a:tc gridSpan="2">
                  <a:txBody>
                    <a:bodyPr/>
                    <a:lstStyle/>
                    <a:p>
                      <a:pPr algn="r" rtl="1"/>
                      <a:r>
                        <a:rPr lang="ar-DZ" dirty="0" smtClean="0"/>
                        <a:t>إجراءات القرار</a:t>
                      </a:r>
                      <a:endParaRPr lang="fr-FR" dirty="0"/>
                    </a:p>
                  </a:txBody>
                  <a:tcPr/>
                </a:tc>
                <a:tc hMerge="1">
                  <a:txBody>
                    <a:bodyPr/>
                    <a:lstStyle/>
                    <a:p>
                      <a:pPr algn="r" rtl="1"/>
                      <a:endParaRPr lang="fr-FR" dirty="0"/>
                    </a:p>
                  </a:txBody>
                  <a:tcPr/>
                </a:tc>
                <a:extLst>
                  <a:ext uri="{0D108BD9-81ED-4DB2-BD59-A6C34878D82A}">
                    <a16:rowId xmlns:a16="http://schemas.microsoft.com/office/drawing/2014/main" val="3897975535"/>
                  </a:ext>
                </a:extLst>
              </a:tr>
              <a:tr h="381634">
                <a:tc>
                  <a:txBody>
                    <a:bodyPr/>
                    <a:lstStyle/>
                    <a:p>
                      <a:pPr algn="r" rtl="1"/>
                      <a:r>
                        <a:rPr lang="ar-DZ" dirty="0" smtClean="0"/>
                        <a:t>الإدارة العليا</a:t>
                      </a:r>
                      <a:endParaRPr lang="fr-FR" dirty="0"/>
                    </a:p>
                  </a:txBody>
                  <a:tcPr/>
                </a:tc>
                <a:tc>
                  <a:txBody>
                    <a:bodyPr/>
                    <a:lstStyle/>
                    <a:p>
                      <a:pPr algn="r" rtl="1"/>
                      <a:r>
                        <a:rPr lang="ar-DZ" dirty="0" smtClean="0"/>
                        <a:t>الإدارة الوظيفية</a:t>
                      </a:r>
                      <a:endParaRPr lang="fr-FR" dirty="0"/>
                    </a:p>
                  </a:txBody>
                  <a:tcPr/>
                </a:tc>
                <a:tc>
                  <a:txBody>
                    <a:bodyPr/>
                    <a:lstStyle/>
                    <a:p>
                      <a:pPr algn="r" rtl="1"/>
                      <a:r>
                        <a:rPr lang="ar-DZ" dirty="0" smtClean="0"/>
                        <a:t>رؤساء</a:t>
                      </a:r>
                      <a:r>
                        <a:rPr lang="ar-DZ" baseline="0" dirty="0" smtClean="0"/>
                        <a:t> المصالح</a:t>
                      </a:r>
                      <a:endParaRPr lang="fr-FR" dirty="0"/>
                    </a:p>
                  </a:txBody>
                  <a:tcPr/>
                </a:tc>
                <a:tc gridSpan="2">
                  <a:txBody>
                    <a:bodyPr/>
                    <a:lstStyle/>
                    <a:p>
                      <a:pPr algn="r" rtl="1"/>
                      <a:r>
                        <a:rPr lang="ar-DZ" dirty="0" smtClean="0"/>
                        <a:t>مستوى اتخاذ القرار</a:t>
                      </a:r>
                      <a:endParaRPr lang="fr-FR" dirty="0"/>
                    </a:p>
                  </a:txBody>
                  <a:tcPr/>
                </a:tc>
                <a:tc hMerge="1">
                  <a:txBody>
                    <a:bodyPr/>
                    <a:lstStyle/>
                    <a:p>
                      <a:pPr algn="r" rtl="1"/>
                      <a:endParaRPr lang="fr-FR" dirty="0"/>
                    </a:p>
                  </a:txBody>
                  <a:tcPr/>
                </a:tc>
                <a:extLst>
                  <a:ext uri="{0D108BD9-81ED-4DB2-BD59-A6C34878D82A}">
                    <a16:rowId xmlns:a16="http://schemas.microsoft.com/office/drawing/2014/main" val="1882168314"/>
                  </a:ext>
                </a:extLst>
              </a:tr>
              <a:tr h="658711">
                <a:tc>
                  <a:txBody>
                    <a:bodyPr/>
                    <a:lstStyle/>
                    <a:p>
                      <a:pPr algn="r" rtl="1"/>
                      <a:r>
                        <a:rPr lang="ar-DZ" dirty="0" smtClean="0"/>
                        <a:t>غير مؤكدة وخارجية المشأ</a:t>
                      </a:r>
                      <a:endParaRPr lang="fr-FR" dirty="0"/>
                    </a:p>
                  </a:txBody>
                  <a:tcPr/>
                </a:tc>
                <a:tc>
                  <a:txBody>
                    <a:bodyPr/>
                    <a:lstStyle/>
                    <a:p>
                      <a:pPr algn="r" rtl="1"/>
                      <a:r>
                        <a:rPr lang="ar-DZ" dirty="0" smtClean="0"/>
                        <a:t>شبه كاملة وداخلية المنشأ</a:t>
                      </a:r>
                      <a:endParaRPr lang="fr-FR" dirty="0"/>
                    </a:p>
                  </a:txBody>
                  <a:tcPr/>
                </a:tc>
                <a:tc>
                  <a:txBody>
                    <a:bodyPr/>
                    <a:lstStyle/>
                    <a:p>
                      <a:pPr algn="r" rtl="1"/>
                      <a:r>
                        <a:rPr lang="ar-DZ" dirty="0" smtClean="0"/>
                        <a:t>كاملة وداخلية المنشأ</a:t>
                      </a:r>
                      <a:endParaRPr lang="fr-FR" dirty="0"/>
                    </a:p>
                  </a:txBody>
                  <a:tcPr/>
                </a:tc>
                <a:tc gridSpan="2">
                  <a:txBody>
                    <a:bodyPr/>
                    <a:lstStyle/>
                    <a:p>
                      <a:pPr algn="r" rtl="1"/>
                      <a:r>
                        <a:rPr lang="ar-DZ" dirty="0" smtClean="0"/>
                        <a:t>طبيعة</a:t>
                      </a:r>
                      <a:r>
                        <a:rPr lang="ar-DZ" baseline="0" dirty="0" smtClean="0"/>
                        <a:t> المعلومات</a:t>
                      </a:r>
                      <a:endParaRPr lang="fr-FR" dirty="0"/>
                    </a:p>
                  </a:txBody>
                  <a:tcPr/>
                </a:tc>
                <a:tc hMerge="1">
                  <a:txBody>
                    <a:bodyPr/>
                    <a:lstStyle/>
                    <a:p>
                      <a:pPr algn="r" rtl="1"/>
                      <a:endParaRPr lang="fr-FR" dirty="0"/>
                    </a:p>
                  </a:txBody>
                  <a:tcPr/>
                </a:tc>
                <a:extLst>
                  <a:ext uri="{0D108BD9-81ED-4DB2-BD59-A6C34878D82A}">
                    <a16:rowId xmlns:a16="http://schemas.microsoft.com/office/drawing/2014/main" val="2770992991"/>
                  </a:ext>
                </a:extLst>
              </a:tr>
              <a:tr h="1223320">
                <a:tc>
                  <a:txBody>
                    <a:bodyPr/>
                    <a:lstStyle/>
                    <a:p>
                      <a:pPr algn="r" rtl="1"/>
                      <a:r>
                        <a:rPr lang="ar-DZ" dirty="0" smtClean="0"/>
                        <a:t>علاقة المؤسسة</a:t>
                      </a:r>
                      <a:r>
                        <a:rPr lang="ar-DZ" baseline="0" dirty="0" smtClean="0"/>
                        <a:t> بالبيئة (أسواق، منفسين،...)</a:t>
                      </a:r>
                      <a:endParaRPr lang="fr-FR" dirty="0"/>
                    </a:p>
                  </a:txBody>
                  <a:tcPr/>
                </a:tc>
                <a:tc>
                  <a:txBody>
                    <a:bodyPr/>
                    <a:lstStyle/>
                    <a:p>
                      <a:pPr algn="r" rtl="1"/>
                      <a:r>
                        <a:rPr lang="ar-DZ" dirty="0" smtClean="0"/>
                        <a:t>تسيير الموارد</a:t>
                      </a:r>
                      <a:r>
                        <a:rPr lang="ar-DZ" baseline="0" dirty="0" smtClean="0"/>
                        <a:t> (اكتساب، تخصيص، تحسين،... )</a:t>
                      </a:r>
                      <a:endParaRPr lang="fr-FR" dirty="0"/>
                    </a:p>
                  </a:txBody>
                  <a:tcPr/>
                </a:tc>
                <a:tc>
                  <a:txBody>
                    <a:bodyPr/>
                    <a:lstStyle/>
                    <a:p>
                      <a:pPr algn="r" rtl="1"/>
                      <a:r>
                        <a:rPr lang="ar-DZ" dirty="0" smtClean="0"/>
                        <a:t>عمليات تحويل الموارد</a:t>
                      </a:r>
                      <a:endParaRPr lang="fr-FR" dirty="0"/>
                    </a:p>
                  </a:txBody>
                  <a:tcPr/>
                </a:tc>
                <a:tc>
                  <a:txBody>
                    <a:bodyPr/>
                    <a:lstStyle/>
                    <a:p>
                      <a:pPr algn="r" rtl="1"/>
                      <a:r>
                        <a:rPr lang="ar-DZ" dirty="0" smtClean="0"/>
                        <a:t>ميدان الدراسة</a:t>
                      </a:r>
                      <a:endParaRPr lang="fr-FR" dirty="0"/>
                    </a:p>
                  </a:txBody>
                  <a:tcPr/>
                </a:tc>
                <a:tc rowSpan="4">
                  <a:txBody>
                    <a:bodyPr/>
                    <a:lstStyle/>
                    <a:p>
                      <a:pPr algn="r" rtl="1"/>
                      <a:r>
                        <a:rPr lang="ar-DZ" dirty="0" smtClean="0"/>
                        <a:t>متغيرات القرار</a:t>
                      </a:r>
                      <a:endParaRPr lang="fr-FR" dirty="0"/>
                    </a:p>
                  </a:txBody>
                  <a:tcPr/>
                </a:tc>
                <a:extLst>
                  <a:ext uri="{0D108BD9-81ED-4DB2-BD59-A6C34878D82A}">
                    <a16:rowId xmlns:a16="http://schemas.microsoft.com/office/drawing/2014/main" val="1984024261"/>
                  </a:ext>
                </a:extLst>
              </a:tr>
              <a:tr h="658711">
                <a:tc>
                  <a:txBody>
                    <a:bodyPr/>
                    <a:lstStyle/>
                    <a:p>
                      <a:pPr algn="r" rtl="1"/>
                      <a:r>
                        <a:rPr lang="ar-DZ" dirty="0" smtClean="0"/>
                        <a:t>نطاق عام (كل المؤسسة)</a:t>
                      </a:r>
                      <a:endParaRPr lang="fr-FR" dirty="0"/>
                    </a:p>
                  </a:txBody>
                  <a:tcPr/>
                </a:tc>
                <a:tc>
                  <a:txBody>
                    <a:bodyPr/>
                    <a:lstStyle/>
                    <a:p>
                      <a:pPr algn="r" rtl="1"/>
                      <a:r>
                        <a:rPr lang="ar-DZ" dirty="0" smtClean="0"/>
                        <a:t>نطاق وسط (خدمات عديدة)</a:t>
                      </a:r>
                      <a:endParaRPr lang="fr-FR" dirty="0"/>
                    </a:p>
                  </a:txBody>
                  <a:tcPr/>
                </a:tc>
                <a:tc>
                  <a:txBody>
                    <a:bodyPr/>
                    <a:lstStyle/>
                    <a:p>
                      <a:pPr algn="r" rtl="1"/>
                      <a:r>
                        <a:rPr lang="ar-DZ" dirty="0" smtClean="0"/>
                        <a:t>نطاف محدود (خدمة واحدة)</a:t>
                      </a:r>
                      <a:endParaRPr lang="fr-FR" dirty="0"/>
                    </a:p>
                  </a:txBody>
                  <a:tcPr/>
                </a:tc>
                <a:tc>
                  <a:txBody>
                    <a:bodyPr/>
                    <a:lstStyle/>
                    <a:p>
                      <a:pPr algn="r" rtl="1"/>
                      <a:r>
                        <a:rPr lang="ar-DZ" dirty="0" smtClean="0"/>
                        <a:t>نطاق القرار</a:t>
                      </a:r>
                      <a:endParaRPr lang="fr-FR" dirty="0"/>
                    </a:p>
                  </a:txBody>
                  <a:tcPr/>
                </a:tc>
                <a:tc vMerge="1">
                  <a:txBody>
                    <a:bodyPr/>
                    <a:lstStyle/>
                    <a:p>
                      <a:pPr algn="r" rtl="1"/>
                      <a:endParaRPr lang="fr-FR" dirty="0"/>
                    </a:p>
                  </a:txBody>
                  <a:tcPr/>
                </a:tc>
                <a:extLst>
                  <a:ext uri="{0D108BD9-81ED-4DB2-BD59-A6C34878D82A}">
                    <a16:rowId xmlns:a16="http://schemas.microsoft.com/office/drawing/2014/main" val="3886024993"/>
                  </a:ext>
                </a:extLst>
              </a:tr>
              <a:tr h="507103">
                <a:tc>
                  <a:txBody>
                    <a:bodyPr/>
                    <a:lstStyle/>
                    <a:p>
                      <a:pPr algn="r" rtl="1"/>
                      <a:r>
                        <a:rPr lang="ar-DZ" dirty="0" smtClean="0"/>
                        <a:t>كثيرة جدا</a:t>
                      </a:r>
                      <a:endParaRPr lang="fr-FR" dirty="0"/>
                    </a:p>
                  </a:txBody>
                  <a:tcPr/>
                </a:tc>
                <a:tc>
                  <a:txBody>
                    <a:bodyPr/>
                    <a:lstStyle/>
                    <a:p>
                      <a:pPr algn="r" rtl="1"/>
                      <a:r>
                        <a:rPr lang="ar-DZ" dirty="0" smtClean="0"/>
                        <a:t>كثيرة</a:t>
                      </a:r>
                      <a:endParaRPr lang="fr-FR" dirty="0"/>
                    </a:p>
                  </a:txBody>
                  <a:tcPr/>
                </a:tc>
                <a:tc>
                  <a:txBody>
                    <a:bodyPr/>
                    <a:lstStyle/>
                    <a:p>
                      <a:pPr algn="r" rtl="1"/>
                      <a:r>
                        <a:rPr lang="ar-DZ" dirty="0" smtClean="0"/>
                        <a:t>قليلة</a:t>
                      </a:r>
                      <a:endParaRPr lang="fr-FR" dirty="0"/>
                    </a:p>
                  </a:txBody>
                  <a:tcPr/>
                </a:tc>
                <a:tc>
                  <a:txBody>
                    <a:bodyPr/>
                    <a:lstStyle/>
                    <a:p>
                      <a:pPr algn="r" rtl="1"/>
                      <a:r>
                        <a:rPr lang="ar-DZ" dirty="0" smtClean="0"/>
                        <a:t>عدد المتغيرات</a:t>
                      </a:r>
                      <a:endParaRPr lang="fr-FR" dirty="0"/>
                    </a:p>
                  </a:txBody>
                  <a:tcPr/>
                </a:tc>
                <a:tc vMerge="1">
                  <a:txBody>
                    <a:bodyPr/>
                    <a:lstStyle/>
                    <a:p>
                      <a:pPr algn="r" rtl="1"/>
                      <a:endParaRPr lang="fr-FR" dirty="0"/>
                    </a:p>
                  </a:txBody>
                  <a:tcPr/>
                </a:tc>
                <a:extLst>
                  <a:ext uri="{0D108BD9-81ED-4DB2-BD59-A6C34878D82A}">
                    <a16:rowId xmlns:a16="http://schemas.microsoft.com/office/drawing/2014/main" val="3508784142"/>
                  </a:ext>
                </a:extLst>
              </a:tr>
              <a:tr h="381634">
                <a:tc>
                  <a:txBody>
                    <a:bodyPr/>
                    <a:lstStyle/>
                    <a:p>
                      <a:pPr algn="r" rtl="1"/>
                      <a:r>
                        <a:rPr lang="ar-DZ" dirty="0" smtClean="0"/>
                        <a:t>نوعي في غالبيته</a:t>
                      </a:r>
                    </a:p>
                  </a:txBody>
                  <a:tcPr/>
                </a:tc>
                <a:tc>
                  <a:txBody>
                    <a:bodyPr/>
                    <a:lstStyle/>
                    <a:p>
                      <a:pPr algn="r" rtl="1"/>
                      <a:r>
                        <a:rPr lang="ar-DZ" dirty="0" smtClean="0"/>
                        <a:t>غالبا كمي</a:t>
                      </a:r>
                      <a:endParaRPr lang="fr-FR" dirty="0"/>
                    </a:p>
                  </a:txBody>
                  <a:tcPr/>
                </a:tc>
                <a:tc>
                  <a:txBody>
                    <a:bodyPr/>
                    <a:lstStyle/>
                    <a:p>
                      <a:pPr algn="r" rtl="1"/>
                      <a:r>
                        <a:rPr lang="ar-DZ" dirty="0" smtClean="0"/>
                        <a:t>كمي</a:t>
                      </a:r>
                      <a:endParaRPr lang="fr-FR" dirty="0"/>
                    </a:p>
                  </a:txBody>
                  <a:tcPr/>
                </a:tc>
                <a:tc>
                  <a:txBody>
                    <a:bodyPr/>
                    <a:lstStyle/>
                    <a:p>
                      <a:pPr algn="r" rtl="1"/>
                      <a:r>
                        <a:rPr lang="ar-DZ" dirty="0" smtClean="0"/>
                        <a:t>القياس</a:t>
                      </a:r>
                      <a:endParaRPr lang="fr-FR" dirty="0"/>
                    </a:p>
                  </a:txBody>
                  <a:tcPr/>
                </a:tc>
                <a:tc vMerge="1">
                  <a:txBody>
                    <a:bodyPr/>
                    <a:lstStyle/>
                    <a:p>
                      <a:pPr algn="r" rtl="1"/>
                      <a:endParaRPr lang="fr-FR" dirty="0"/>
                    </a:p>
                  </a:txBody>
                  <a:tcPr/>
                </a:tc>
                <a:extLst>
                  <a:ext uri="{0D108BD9-81ED-4DB2-BD59-A6C34878D82A}">
                    <a16:rowId xmlns:a16="http://schemas.microsoft.com/office/drawing/2014/main" val="224456538"/>
                  </a:ext>
                </a:extLst>
              </a:tr>
              <a:tr h="1701742">
                <a:tc>
                  <a:txBody>
                    <a:bodyPr/>
                    <a:lstStyle/>
                    <a:p>
                      <a:pPr algn="r" rtl="1"/>
                      <a:r>
                        <a:rPr lang="ar-DZ" dirty="0" smtClean="0"/>
                        <a:t>خيارات التنظيم </a:t>
                      </a:r>
                      <a:r>
                        <a:rPr lang="ar-DZ" dirty="0" smtClean="0"/>
                        <a:t>وإعادة الهيكلة، الاستثمار </a:t>
                      </a:r>
                      <a:r>
                        <a:rPr lang="ar-DZ" dirty="0" smtClean="0"/>
                        <a:t>والتمويل</a:t>
                      </a:r>
                    </a:p>
                    <a:p>
                      <a:pPr algn="r" rtl="1"/>
                      <a:r>
                        <a:rPr lang="ar-DZ" dirty="0" smtClean="0"/>
                        <a:t>سياسة </a:t>
                      </a:r>
                      <a:r>
                        <a:rPr lang="ar-DZ" dirty="0" smtClean="0"/>
                        <a:t>المنتجات، سياسات </a:t>
                      </a:r>
                      <a:r>
                        <a:rPr lang="ar-DZ" dirty="0" smtClean="0"/>
                        <a:t>التوزيع (نوع قناة العملاء)</a:t>
                      </a:r>
                    </a:p>
                    <a:p>
                      <a:pPr algn="r" rtl="1"/>
                      <a:r>
                        <a:rPr lang="ar-DZ" dirty="0" smtClean="0"/>
                        <a:t>برامج البحث والتطوير</a:t>
                      </a:r>
                    </a:p>
                    <a:p>
                      <a:pPr algn="r" rtl="1"/>
                      <a:r>
                        <a:rPr lang="ar-DZ" dirty="0" smtClean="0"/>
                        <a:t>التحالف مع الشركات الأخرى</a:t>
                      </a:r>
                      <a:endParaRPr lang="fr-FR" dirty="0"/>
                    </a:p>
                  </a:txBody>
                  <a:tcPr/>
                </a:tc>
                <a:tc>
                  <a:txBody>
                    <a:bodyPr/>
                    <a:lstStyle/>
                    <a:p>
                      <a:pPr algn="r" rtl="1"/>
                      <a:r>
                        <a:rPr lang="ar-DZ" dirty="0" smtClean="0"/>
                        <a:t>توقع المبيعات</a:t>
                      </a:r>
                    </a:p>
                    <a:p>
                      <a:pPr algn="r" rtl="1"/>
                      <a:r>
                        <a:rPr lang="ar-DZ" dirty="0" smtClean="0"/>
                        <a:t>برمجة الانتاج</a:t>
                      </a:r>
                    </a:p>
                    <a:p>
                      <a:pPr algn="r" rtl="1"/>
                      <a:r>
                        <a:rPr lang="ar-DZ" dirty="0" smtClean="0"/>
                        <a:t>التوظيف</a:t>
                      </a:r>
                    </a:p>
                    <a:p>
                      <a:pPr algn="r" rtl="1"/>
                      <a:r>
                        <a:rPr lang="ar-DZ" dirty="0" smtClean="0"/>
                        <a:t>خطة</a:t>
                      </a:r>
                      <a:r>
                        <a:rPr lang="ar-DZ" baseline="0" dirty="0" smtClean="0"/>
                        <a:t> المزيج التسويقي</a:t>
                      </a:r>
                    </a:p>
                    <a:p>
                      <a:pPr algn="r" rtl="1"/>
                      <a:r>
                        <a:rPr lang="ar-DZ" baseline="0" dirty="0" smtClean="0"/>
                        <a:t>تسيير الموازنة</a:t>
                      </a:r>
                    </a:p>
                    <a:p>
                      <a:pPr algn="r" rtl="1"/>
                      <a:r>
                        <a:rPr lang="ar-DZ" baseline="0" dirty="0" smtClean="0"/>
                        <a:t>مراقبة التسيير</a:t>
                      </a:r>
                      <a:endParaRPr lang="fr-FR" dirty="0"/>
                    </a:p>
                  </a:txBody>
                  <a:tcPr/>
                </a:tc>
                <a:tc>
                  <a:txBody>
                    <a:bodyPr/>
                    <a:lstStyle/>
                    <a:p>
                      <a:pPr algn="r" rtl="1"/>
                      <a:r>
                        <a:rPr lang="ar-DZ" dirty="0" smtClean="0"/>
                        <a:t>تسيير المخزون</a:t>
                      </a:r>
                    </a:p>
                    <a:p>
                      <a:pPr algn="r" rtl="1"/>
                      <a:r>
                        <a:rPr lang="ar-DZ" dirty="0" smtClean="0"/>
                        <a:t>جدولة الإنتاج</a:t>
                      </a:r>
                    </a:p>
                    <a:p>
                      <a:pPr algn="r" rtl="1"/>
                      <a:r>
                        <a:rPr lang="ar-DZ" dirty="0" smtClean="0"/>
                        <a:t>تعيين الأفراد</a:t>
                      </a:r>
                      <a:endParaRPr lang="fr-FR" dirty="0"/>
                    </a:p>
                  </a:txBody>
                  <a:tcPr/>
                </a:tc>
                <a:tc>
                  <a:txBody>
                    <a:bodyPr/>
                    <a:lstStyle/>
                    <a:p>
                      <a:pPr algn="r" rtl="1"/>
                      <a:endParaRPr lang="fr-FR" dirty="0"/>
                    </a:p>
                  </a:txBody>
                  <a:tcPr/>
                </a:tc>
                <a:tc>
                  <a:txBody>
                    <a:bodyPr/>
                    <a:lstStyle/>
                    <a:p>
                      <a:pPr algn="r" rtl="1"/>
                      <a:r>
                        <a:rPr lang="ar-DZ" dirty="0" smtClean="0"/>
                        <a:t>الأمثلة</a:t>
                      </a:r>
                      <a:endParaRPr lang="fr-FR" dirty="0"/>
                    </a:p>
                  </a:txBody>
                  <a:tcPr/>
                </a:tc>
                <a:extLst>
                  <a:ext uri="{0D108BD9-81ED-4DB2-BD59-A6C34878D82A}">
                    <a16:rowId xmlns:a16="http://schemas.microsoft.com/office/drawing/2014/main" val="697863069"/>
                  </a:ext>
                </a:extLst>
              </a:tr>
            </a:tbl>
          </a:graphicData>
        </a:graphic>
      </p:graphicFrame>
    </p:spTree>
    <p:extLst>
      <p:ext uri="{BB962C8B-B14F-4D97-AF65-F5344CB8AC3E}">
        <p14:creationId xmlns:p14="http://schemas.microsoft.com/office/powerpoint/2010/main" val="1883528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3124200" y="381000"/>
            <a:ext cx="4724400" cy="746760"/>
          </a:xfrm>
        </p:spPr>
        <p:txBody>
          <a:bodyPr>
            <a:normAutofit fontScale="90000"/>
          </a:bodyPr>
          <a:lstStyle/>
          <a:p>
            <a:pPr algn="ctr" rtl="1"/>
            <a:r>
              <a:rPr lang="ar-DZ" b="1" dirty="0" smtClean="0">
                <a:solidFill>
                  <a:srgbClr val="FF0000"/>
                </a:solidFill>
                <a:latin typeface="Simplified Arabic" pitchFamily="18" charset="-78"/>
                <a:cs typeface="Simplified Arabic" pitchFamily="18" charset="-78"/>
              </a:rPr>
              <a:t>أنواع الاستراتيجيات</a:t>
            </a:r>
            <a:endParaRPr lang="en-US" b="1" dirty="0">
              <a:solidFill>
                <a:srgbClr val="FF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1143000" y="1371600"/>
            <a:ext cx="6934200" cy="2971800"/>
          </a:xfrm>
          <a:solidFill>
            <a:srgbClr val="FFFF00"/>
          </a:solidFill>
        </p:spPr>
        <p:txBody>
          <a:bodyPr>
            <a:noAutofit/>
          </a:bodyPr>
          <a:lstStyle/>
          <a:p>
            <a:pPr algn="just" rtl="1">
              <a:buNone/>
            </a:pPr>
            <a:r>
              <a:rPr lang="ar-DZ" sz="2400" dirty="0" smtClean="0">
                <a:latin typeface="Simplified Arabic" pitchFamily="18" charset="-78"/>
                <a:cs typeface="Simplified Arabic" pitchFamily="18" charset="-78"/>
              </a:rPr>
              <a:t> </a:t>
            </a:r>
            <a:r>
              <a:rPr lang="ar-DZ" sz="2400" b="1" dirty="0" smtClean="0">
                <a:latin typeface="Simplified Arabic" pitchFamily="18" charset="-78"/>
                <a:cs typeface="Simplified Arabic" pitchFamily="18" charset="-78"/>
              </a:rPr>
              <a:t>استراتيجيات النمو :</a:t>
            </a:r>
          </a:p>
          <a:p>
            <a:pPr algn="just" rtl="1">
              <a:buNone/>
            </a:pPr>
            <a:r>
              <a:rPr lang="ar-DZ" sz="2400" dirty="0" smtClean="0">
                <a:latin typeface="Simplified Arabic" pitchFamily="18" charset="-78"/>
                <a:cs typeface="Simplified Arabic" pitchFamily="18" charset="-78"/>
              </a:rPr>
              <a:t> </a:t>
            </a:r>
            <a:br>
              <a:rPr lang="ar-DZ" sz="2400" dirty="0" smtClean="0">
                <a:latin typeface="Simplified Arabic" pitchFamily="18" charset="-78"/>
                <a:cs typeface="Simplified Arabic" pitchFamily="18" charset="-78"/>
              </a:rPr>
            </a:br>
            <a:r>
              <a:rPr lang="ar-DZ" sz="2400" b="1" dirty="0" smtClean="0">
                <a:latin typeface="Simplified Arabic" pitchFamily="18" charset="-78"/>
                <a:cs typeface="Simplified Arabic" pitchFamily="18" charset="-78"/>
              </a:rPr>
              <a:t>عندما تكون المنظمة في وضع يمكنها من تهيئة راس مال أو فوائض مالية توظفها في زيادة حجم المنظمة و زيادة حصتها السوقية ، فإنها تعتمد إستراتيجية النمو التي تتألف بدورها من استراتجيات بديلة تختار الإدارة من بينها و تنتقل من واحد إلى أخرى وفق المتغيرات البيئية الخارجية التي تعمل فيها .</a:t>
            </a:r>
            <a:endParaRPr lang="en-US" sz="2400" b="1" dirty="0" smtClean="0">
              <a:latin typeface="Simplified Arabic" pitchFamily="18" charset="-78"/>
              <a:cs typeface="Simplified Arabic" pitchFamily="18" charset="-78"/>
            </a:endParaRPr>
          </a:p>
          <a:p>
            <a:pPr algn="just" rtl="1">
              <a:buNone/>
            </a:pPr>
            <a:endParaRPr lang="en-US" sz="2400" dirty="0">
              <a:latin typeface="Simplified Arabic" pitchFamily="18" charset="-78"/>
              <a:cs typeface="Simplified Arabic" pitchFamily="18" charset="-78"/>
            </a:endParaRPr>
          </a:p>
        </p:txBody>
      </p:sp>
      <p:pic>
        <p:nvPicPr>
          <p:cNvPr id="5" name="Picture 2" descr="C:\Users\Naima\Desktop\o.gif"/>
          <p:cNvPicPr>
            <a:picLocks noChangeAspect="1" noChangeArrowheads="1" noCrop="1"/>
          </p:cNvPicPr>
          <p:nvPr/>
        </p:nvPicPr>
        <p:blipFill>
          <a:blip r:embed="rId3" cstate="print"/>
          <a:srcRect/>
          <a:stretch>
            <a:fillRect/>
          </a:stretch>
        </p:blipFill>
        <p:spPr bwMode="auto">
          <a:xfrm>
            <a:off x="0" y="5029200"/>
            <a:ext cx="2286000" cy="1828800"/>
          </a:xfrm>
          <a:prstGeom prst="rect">
            <a:avLst/>
          </a:prstGeom>
          <a:noFill/>
        </p:spPr>
      </p:pic>
      <p:sp>
        <p:nvSpPr>
          <p:cNvPr id="6" name="Text Box 5"/>
          <p:cNvSpPr txBox="1">
            <a:spLocks noChangeArrowheads="1"/>
          </p:cNvSpPr>
          <p:nvPr/>
        </p:nvSpPr>
        <p:spPr bwMode="auto">
          <a:xfrm>
            <a:off x="1905000" y="4648200"/>
            <a:ext cx="5962650" cy="1323439"/>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marL="342900" indent="-342900" algn="r" rtl="1">
              <a:buFont typeface="Wingdings" pitchFamily="2" charset="2"/>
              <a:buChar char="§"/>
              <a:defRPr/>
            </a:pPr>
            <a:r>
              <a:rPr lang="ar-EG" dirty="0" smtClean="0">
                <a:effectLst>
                  <a:outerShdw blurRad="38100" dist="38100" dir="2700000" algn="tl">
                    <a:srgbClr val="000000"/>
                  </a:outerShdw>
                </a:effectLst>
                <a:latin typeface="Verdana" pitchFamily="34" charset="0"/>
              </a:rPr>
              <a:t> </a:t>
            </a:r>
            <a:r>
              <a:rPr lang="ar-SA" sz="2000" dirty="0">
                <a:effectLst>
                  <a:outerShdw blurRad="38100" dist="38100" dir="2700000" algn="tl">
                    <a:srgbClr val="000000"/>
                  </a:outerShdw>
                </a:effectLst>
                <a:latin typeface="Verdana" pitchFamily="34" charset="0"/>
              </a:rPr>
              <a:t>زيادة أعداد </a:t>
            </a:r>
            <a:r>
              <a:rPr lang="ar-EG" sz="2000" dirty="0">
                <a:effectLst>
                  <a:outerShdw blurRad="38100" dist="38100" dir="2700000" algn="tl">
                    <a:srgbClr val="000000"/>
                  </a:outerShdw>
                </a:effectLst>
                <a:latin typeface="Verdana" pitchFamily="34" charset="0"/>
              </a:rPr>
              <a:t>العاملين بالمنظمة</a:t>
            </a:r>
            <a:r>
              <a:rPr lang="ar-SA" sz="2000" dirty="0" smtClean="0">
                <a:effectLst>
                  <a:outerShdw blurRad="38100" dist="38100" dir="2700000" algn="tl">
                    <a:srgbClr val="000000"/>
                  </a:outerShdw>
                </a:effectLst>
                <a:latin typeface="Verdana" pitchFamily="34" charset="0"/>
              </a:rPr>
              <a:t>.</a:t>
            </a:r>
            <a:endParaRPr lang="ar-DZ" sz="2000" dirty="0" smtClean="0">
              <a:effectLst>
                <a:outerShdw blurRad="38100" dist="38100" dir="2700000" algn="tl">
                  <a:srgbClr val="000000"/>
                </a:outerShdw>
              </a:effectLst>
              <a:latin typeface="Verdana" pitchFamily="34" charset="0"/>
            </a:endParaRPr>
          </a:p>
          <a:p>
            <a:pPr marL="342900" indent="-342900" algn="r" rtl="1">
              <a:buFont typeface="Wingdings" pitchFamily="2" charset="2"/>
              <a:buChar char="§"/>
              <a:defRPr/>
            </a:pPr>
            <a:r>
              <a:rPr lang="ar-EG" sz="2000" dirty="0" smtClean="0">
                <a:effectLst>
                  <a:outerShdw blurRad="38100" dist="38100" dir="2700000" algn="tl">
                    <a:srgbClr val="000000"/>
                  </a:outerShdw>
                </a:effectLst>
                <a:latin typeface="Verdana" pitchFamily="34" charset="0"/>
              </a:rPr>
              <a:t> </a:t>
            </a:r>
            <a:r>
              <a:rPr lang="ar-SA" sz="2000" dirty="0">
                <a:effectLst>
                  <a:outerShdw blurRad="38100" dist="38100" dir="2700000" algn="tl">
                    <a:srgbClr val="000000"/>
                  </a:outerShdw>
                </a:effectLst>
                <a:latin typeface="Verdana" pitchFamily="34" charset="0"/>
              </a:rPr>
              <a:t>إنشاء أقسام أو </a:t>
            </a:r>
            <a:r>
              <a:rPr lang="ar-EG" sz="2000" dirty="0">
                <a:effectLst>
                  <a:outerShdw blurRad="38100" dist="38100" dir="2700000" algn="tl">
                    <a:srgbClr val="000000"/>
                  </a:outerShdw>
                </a:effectLst>
                <a:latin typeface="Verdana" pitchFamily="34" charset="0"/>
              </a:rPr>
              <a:t>وحدات تنظيمية</a:t>
            </a:r>
            <a:r>
              <a:rPr lang="ar-SA" sz="2000" dirty="0">
                <a:effectLst>
                  <a:outerShdw blurRad="38100" dist="38100" dir="2700000" algn="tl">
                    <a:srgbClr val="000000"/>
                  </a:outerShdw>
                </a:effectLst>
                <a:latin typeface="Verdana" pitchFamily="34" charset="0"/>
              </a:rPr>
              <a:t> جديدة</a:t>
            </a:r>
            <a:r>
              <a:rPr lang="ar-SA" sz="2000" dirty="0" smtClean="0">
                <a:effectLst>
                  <a:outerShdw blurRad="38100" dist="38100" dir="2700000" algn="tl">
                    <a:srgbClr val="000000"/>
                  </a:outerShdw>
                </a:effectLst>
                <a:latin typeface="Verdana" pitchFamily="34" charset="0"/>
              </a:rPr>
              <a:t>.</a:t>
            </a:r>
            <a:endParaRPr lang="ar-DZ" sz="2000" dirty="0" smtClean="0">
              <a:effectLst>
                <a:outerShdw blurRad="38100" dist="38100" dir="2700000" algn="tl">
                  <a:srgbClr val="000000"/>
                </a:outerShdw>
              </a:effectLst>
              <a:latin typeface="Verdana" pitchFamily="34" charset="0"/>
            </a:endParaRPr>
          </a:p>
          <a:p>
            <a:pPr marL="342900" indent="-342900" algn="r" rtl="1">
              <a:buFont typeface="Wingdings" pitchFamily="2" charset="2"/>
              <a:buChar char="§"/>
              <a:defRPr/>
            </a:pPr>
            <a:r>
              <a:rPr lang="ar-EG" sz="2000" dirty="0" smtClean="0">
                <a:effectLst>
                  <a:outerShdw blurRad="38100" dist="38100" dir="2700000" algn="tl">
                    <a:srgbClr val="000000"/>
                  </a:outerShdw>
                </a:effectLst>
                <a:latin typeface="Verdana" pitchFamily="34" charset="0"/>
              </a:rPr>
              <a:t> </a:t>
            </a:r>
            <a:r>
              <a:rPr lang="ar-EG" sz="2000" dirty="0">
                <a:effectLst>
                  <a:outerShdw blurRad="38100" dist="38100" dir="2700000" algn="tl">
                    <a:srgbClr val="000000"/>
                  </a:outerShdw>
                </a:effectLst>
                <a:latin typeface="Verdana" pitchFamily="34" charset="0"/>
              </a:rPr>
              <a:t>تطوير طرق وأساليب العمل</a:t>
            </a:r>
            <a:r>
              <a:rPr lang="ar-SA" sz="2000" dirty="0" smtClean="0">
                <a:effectLst>
                  <a:outerShdw blurRad="38100" dist="38100" dir="2700000" algn="tl">
                    <a:srgbClr val="000000"/>
                  </a:outerShdw>
                </a:effectLst>
                <a:latin typeface="Verdana" pitchFamily="34" charset="0"/>
              </a:rPr>
              <a:t>.</a:t>
            </a:r>
            <a:endParaRPr lang="ar-DZ" sz="2000" dirty="0" smtClean="0">
              <a:effectLst>
                <a:outerShdw blurRad="38100" dist="38100" dir="2700000" algn="tl">
                  <a:srgbClr val="000000"/>
                </a:outerShdw>
              </a:effectLst>
              <a:latin typeface="Verdana" pitchFamily="34" charset="0"/>
            </a:endParaRPr>
          </a:p>
          <a:p>
            <a:pPr marL="342900" indent="-342900" algn="r" rtl="1">
              <a:buFont typeface="Wingdings" pitchFamily="2" charset="2"/>
              <a:buChar char="§"/>
              <a:defRPr/>
            </a:pPr>
            <a:r>
              <a:rPr lang="ar-EG" sz="2000" dirty="0" smtClean="0">
                <a:effectLst>
                  <a:outerShdw blurRad="38100" dist="38100" dir="2700000" algn="tl">
                    <a:srgbClr val="000000"/>
                  </a:outerShdw>
                </a:effectLst>
                <a:latin typeface="Verdana" pitchFamily="34" charset="0"/>
              </a:rPr>
              <a:t> </a:t>
            </a:r>
            <a:r>
              <a:rPr lang="ar-EG" sz="2000" dirty="0">
                <a:effectLst>
                  <a:outerShdw blurRad="38100" dist="38100" dir="2700000" algn="tl">
                    <a:srgbClr val="000000"/>
                  </a:outerShdw>
                </a:effectLst>
                <a:latin typeface="Verdana" pitchFamily="34" charset="0"/>
              </a:rPr>
              <a:t>استخدام التكنولوجيا لتطوير أنشطة المنظمة</a:t>
            </a:r>
            <a:r>
              <a:rPr lang="ar-SA" sz="2000" dirty="0" smtClean="0">
                <a:effectLst>
                  <a:outerShdw blurRad="38100" dist="38100" dir="2700000" algn="tl">
                    <a:srgbClr val="000000"/>
                  </a:outerShdw>
                </a:effectLst>
                <a:latin typeface="Verdana" pitchFamily="34" charset="0"/>
              </a:rPr>
              <a:t>.</a:t>
            </a:r>
            <a:endParaRPr lang="ar-SA" dirty="0">
              <a:effectLst>
                <a:outerShdw blurRad="38100" dist="38100" dir="2700000" algn="tl">
                  <a:srgbClr val="000000"/>
                </a:outerShdw>
              </a:effectLst>
              <a:latin typeface="Verdana" pitchFamily="34" charset="0"/>
            </a:endParaRPr>
          </a:p>
        </p:txBody>
      </p:sp>
      <p:sp>
        <p:nvSpPr>
          <p:cNvPr id="7" name="AutoShape 9"/>
          <p:cNvSpPr>
            <a:spLocks noChangeArrowheads="1"/>
          </p:cNvSpPr>
          <p:nvPr/>
        </p:nvSpPr>
        <p:spPr bwMode="auto">
          <a:xfrm>
            <a:off x="228600" y="4343400"/>
            <a:ext cx="2303462" cy="9350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B2B2B2">
                  <a:gamma/>
                  <a:shade val="46275"/>
                  <a:invGamma/>
                </a:srgbClr>
              </a:gs>
              <a:gs pos="100000">
                <a:srgbClr val="B2B2B2"/>
              </a:gs>
            </a:gsLst>
            <a:lin ang="18900000" scaled="1"/>
          </a:gradFill>
          <a:ln w="9525">
            <a:solidFill>
              <a:schemeClr val="tx1"/>
            </a:solidFill>
            <a:miter lim="800000"/>
            <a:headEnd/>
            <a:tailEnd/>
          </a:ln>
          <a:effectLst/>
        </p:spPr>
        <p:txBody>
          <a:bodyPr wrap="none" anchor="ctr"/>
          <a:lstStyle/>
          <a:p>
            <a:pPr algn="ctr">
              <a:defRPr/>
            </a:pPr>
            <a:r>
              <a:rPr lang="ar-EG" sz="2800" b="1">
                <a:effectLst>
                  <a:outerShdw blurRad="38100" dist="38100" dir="2700000" algn="tl">
                    <a:srgbClr val="000000"/>
                  </a:outerShdw>
                </a:effectLst>
                <a:latin typeface="Verdana" pitchFamily="34" charset="0"/>
              </a:rPr>
              <a:t>أمثلة</a:t>
            </a:r>
            <a:endParaRPr lang="en-US" sz="2800" b="1">
              <a:effectLst>
                <a:outerShdw blurRad="38100" dist="38100" dir="2700000" algn="tl">
                  <a:srgbClr val="000000"/>
                </a:outerShdw>
              </a:effectLst>
              <a:latin typeface="Verdana" pitchFamily="34" charset="0"/>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1"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1"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diamond(in)">
                                      <p:cBhvr>
                                        <p:cTn id="2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6" grpId="1" animBg="1"/>
      <p:bldP spid="7" grpId="0" animBg="1" autoUpdateAnimBg="0"/>
      <p:bldP spid="7" grpId="1"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755650" y="620713"/>
            <a:ext cx="7416800" cy="915987"/>
          </a:xfrm>
        </p:spPr>
        <p:txBody>
          <a:bodyPr/>
          <a:lstStyle/>
          <a:p>
            <a:pPr eaLnBrk="1" fontAlgn="auto" hangingPunct="1">
              <a:spcAft>
                <a:spcPts val="0"/>
              </a:spcAft>
              <a:defRPr/>
            </a:pPr>
            <a:r>
              <a:rPr lang="ar-SA" sz="4000" dirty="0">
                <a:solidFill>
                  <a:schemeClr val="tx1"/>
                </a:solidFill>
                <a:cs typeface="Arabic Transparent" pitchFamily="2" charset="-78"/>
              </a:rPr>
              <a:t>من الاستراتيجيات الفرعية للنمو ما يلي</a:t>
            </a:r>
            <a:endParaRPr lang="en-US" sz="4000" dirty="0">
              <a:solidFill>
                <a:schemeClr val="tx1"/>
              </a:solidFill>
              <a:cs typeface="Arabic Transparent" pitchFamily="2" charset="-78"/>
            </a:endParaRPr>
          </a:p>
        </p:txBody>
      </p:sp>
      <p:sp>
        <p:nvSpPr>
          <p:cNvPr id="77827" name="AutoShape 3"/>
          <p:cNvSpPr>
            <a:spLocks noChangeArrowheads="1"/>
          </p:cNvSpPr>
          <p:nvPr/>
        </p:nvSpPr>
        <p:spPr bwMode="auto">
          <a:xfrm>
            <a:off x="107950" y="333375"/>
            <a:ext cx="8893175" cy="6264275"/>
          </a:xfrm>
          <a:prstGeom prst="flowChartAlternateProcess">
            <a:avLst/>
          </a:prstGeom>
          <a:noFill/>
          <a:ln w="9525">
            <a:solidFill>
              <a:schemeClr val="tx1"/>
            </a:solidFill>
            <a:miter lim="800000"/>
            <a:headEnd/>
            <a:tailEnd/>
          </a:ln>
        </p:spPr>
        <p:txBody>
          <a:bodyPr wrap="none" anchor="ctr"/>
          <a:lstStyle/>
          <a:p>
            <a:pPr algn="ctr"/>
            <a:endParaRPr lang="ar-DZ">
              <a:latin typeface="Verdana" pitchFamily="34" charset="0"/>
            </a:endParaRPr>
          </a:p>
        </p:txBody>
      </p:sp>
      <p:sp>
        <p:nvSpPr>
          <p:cNvPr id="48132" name="Text Box 4"/>
          <p:cNvSpPr txBox="1">
            <a:spLocks noChangeArrowheads="1"/>
          </p:cNvSpPr>
          <p:nvPr/>
        </p:nvSpPr>
        <p:spPr bwMode="auto">
          <a:xfrm>
            <a:off x="250825" y="1428750"/>
            <a:ext cx="8569325" cy="2923877"/>
          </a:xfrm>
          <a:prstGeom prst="rect">
            <a:avLst/>
          </a:prstGeom>
          <a:solidFill>
            <a:schemeClr val="bg1"/>
          </a:solidFill>
          <a:ln w="9525">
            <a:noFill/>
            <a:miter lim="800000"/>
            <a:headEnd/>
            <a:tailEnd/>
          </a:ln>
          <a:effectLst/>
        </p:spPr>
        <p:txBody>
          <a:bodyPr>
            <a:spAutoFit/>
          </a:bodyPr>
          <a:lstStyle/>
          <a:p>
            <a:pPr marL="342900" indent="-342900" algn="r" rtl="1">
              <a:buFontTx/>
              <a:buChar char="•"/>
              <a:defRPr/>
            </a:pPr>
            <a:r>
              <a:rPr lang="ar-EG" sz="2400" b="1" dirty="0">
                <a:solidFill>
                  <a:srgbClr val="FFFF00"/>
                </a:solidFill>
                <a:effectLst>
                  <a:outerShdw blurRad="38100" dist="38100" dir="2700000" algn="tl">
                    <a:srgbClr val="000000"/>
                  </a:outerShdw>
                </a:effectLst>
                <a:latin typeface="Verdana" pitchFamily="34" charset="0"/>
              </a:rPr>
              <a:t> </a:t>
            </a:r>
            <a:r>
              <a:rPr lang="ar-SA" sz="3200" dirty="0">
                <a:latin typeface="Verdana" pitchFamily="34" charset="0"/>
              </a:rPr>
              <a:t>إستراتيجية التركيز: وتعني التخصص في تقديم خدمة أو مجموعة محددة من الخدمات، أو خدمة منطقة أو عدة مناطق جغرافية معينة. أو </a:t>
            </a:r>
            <a:r>
              <a:rPr lang="ar-EG" sz="3200" dirty="0">
                <a:latin typeface="Verdana" pitchFamily="34" charset="0"/>
              </a:rPr>
              <a:t> </a:t>
            </a:r>
            <a:r>
              <a:rPr lang="ar-SA" sz="3200" dirty="0">
                <a:latin typeface="Verdana" pitchFamily="34" charset="0"/>
              </a:rPr>
              <a:t>التركيز على شريحة معينة من المستفيدين بخدم</a:t>
            </a:r>
            <a:r>
              <a:rPr lang="ar-EG" sz="3200" dirty="0" err="1">
                <a:latin typeface="Verdana" pitchFamily="34" charset="0"/>
              </a:rPr>
              <a:t>ات</a:t>
            </a:r>
            <a:r>
              <a:rPr lang="ar-EG" sz="3200" dirty="0">
                <a:latin typeface="Verdana" pitchFamily="34" charset="0"/>
              </a:rPr>
              <a:t> المنظمة</a:t>
            </a:r>
            <a:r>
              <a:rPr lang="ar-SA" sz="3200" dirty="0">
                <a:latin typeface="Verdana" pitchFamily="34" charset="0"/>
              </a:rPr>
              <a:t>.</a:t>
            </a:r>
          </a:p>
          <a:p>
            <a:pPr marL="342900" indent="-342900" algn="r" rtl="1">
              <a:buFontTx/>
              <a:buChar char="•"/>
              <a:defRPr/>
            </a:pPr>
            <a:endParaRPr lang="ar-SA" sz="3200" dirty="0">
              <a:latin typeface="Verdana" pitchFamily="34" charset="0"/>
            </a:endParaRPr>
          </a:p>
          <a:p>
            <a:pPr marL="342900" indent="-342900" algn="r" rtl="1">
              <a:buFont typeface="Wingdings" pitchFamily="2" charset="2"/>
              <a:buNone/>
              <a:defRPr/>
            </a:pPr>
            <a:endParaRPr lang="ar-SA" sz="2400" dirty="0">
              <a:latin typeface="Verdana" pitchFamily="34" charset="0"/>
            </a:endParaRPr>
          </a:p>
        </p:txBody>
      </p:sp>
      <p:sp>
        <p:nvSpPr>
          <p:cNvPr id="48134" name="Rectangle 6"/>
          <p:cNvSpPr>
            <a:spLocks noChangeArrowheads="1"/>
          </p:cNvSpPr>
          <p:nvPr/>
        </p:nvSpPr>
        <p:spPr bwMode="auto">
          <a:xfrm>
            <a:off x="714375" y="3500438"/>
            <a:ext cx="7961313" cy="1756508"/>
          </a:xfrm>
          <a:prstGeom prst="rect">
            <a:avLst/>
          </a:prstGeom>
          <a:noFill/>
          <a:ln w="9525">
            <a:noFill/>
            <a:miter lim="800000"/>
            <a:headEnd/>
            <a:tailEnd/>
          </a:ln>
          <a:effectLst/>
        </p:spPr>
        <p:txBody>
          <a:bodyPr lIns="90000" tIns="46800" rIns="90000" bIns="46800">
            <a:spAutoFit/>
          </a:bodyPr>
          <a:lstStyle/>
          <a:p>
            <a:pPr algn="r" rtl="1">
              <a:defRPr/>
            </a:pPr>
            <a:r>
              <a:rPr lang="ar-SA" sz="3600" b="1" dirty="0">
                <a:effectLst>
                  <a:outerShdw blurRad="38100" dist="38100" dir="2700000" algn="tl">
                    <a:srgbClr val="000000"/>
                  </a:outerShdw>
                </a:effectLst>
              </a:rPr>
              <a:t>.</a:t>
            </a:r>
            <a:r>
              <a:rPr lang="ar-SA" sz="3600" dirty="0"/>
              <a:t>إستراتيجية التنويع: وتعني إضافة  منتجات جديدة </a:t>
            </a:r>
            <a:r>
              <a:rPr lang="ar-SA" sz="3600" dirty="0" err="1"/>
              <a:t>او</a:t>
            </a:r>
            <a:r>
              <a:rPr lang="ar-SA" sz="3600" dirty="0"/>
              <a:t> تقديم أشكال جديدة من المنتجات الحالية</a:t>
            </a:r>
          </a:p>
          <a:p>
            <a:pPr>
              <a:defRPr/>
            </a:pPr>
            <a:endParaRPr lang="ar-EG" sz="3600" b="1" dirty="0">
              <a:solidFill>
                <a:srgbClr val="FFFF00"/>
              </a:solidFill>
              <a:effectLst>
                <a:outerShdw blurRad="38100" dist="38100" dir="2700000" algn="tl">
                  <a:srgbClr val="000000"/>
                </a:outerShdw>
              </a:effectLst>
            </a:endParaRPr>
          </a:p>
        </p:txBody>
      </p:sp>
    </p:spTree>
  </p:cSld>
  <p:clrMapOvr>
    <a:masterClrMapping/>
  </p:clrMapOvr>
  <p:transition>
    <p:plus/>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500" fill="hold"/>
                                        <p:tgtEl>
                                          <p:spTgt spid="48130"/>
                                        </p:tgtEl>
                                        <p:attrNameLst>
                                          <p:attrName>ppt_x</p:attrName>
                                        </p:attrNameLst>
                                      </p:cBhvr>
                                      <p:tavLst>
                                        <p:tav tm="0">
                                          <p:val>
                                            <p:strVal val="0-#ppt_w/2"/>
                                          </p:val>
                                        </p:tav>
                                        <p:tav tm="100000">
                                          <p:val>
                                            <p:strVal val="#ppt_x"/>
                                          </p:val>
                                        </p:tav>
                                      </p:tavLst>
                                    </p:anim>
                                    <p:anim calcmode="lin" valueType="num">
                                      <p:cBhvr additive="base">
                                        <p:cTn id="8" dur="500" fill="hold"/>
                                        <p:tgtEl>
                                          <p:spTgt spid="4813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8132"/>
                                        </p:tgtEl>
                                        <p:attrNameLst>
                                          <p:attrName>style.visibility</p:attrName>
                                        </p:attrNameLst>
                                      </p:cBhvr>
                                      <p:to>
                                        <p:strVal val="visible"/>
                                      </p:to>
                                    </p:set>
                                    <p:anim calcmode="lin" valueType="num">
                                      <p:cBhvr additive="base">
                                        <p:cTn id="12" dur="500" fill="hold"/>
                                        <p:tgtEl>
                                          <p:spTgt spid="48132"/>
                                        </p:tgtEl>
                                        <p:attrNameLst>
                                          <p:attrName>ppt_x</p:attrName>
                                        </p:attrNameLst>
                                      </p:cBhvr>
                                      <p:tavLst>
                                        <p:tav tm="0">
                                          <p:val>
                                            <p:strVal val="0-#ppt_w/2"/>
                                          </p:val>
                                        </p:tav>
                                        <p:tav tm="100000">
                                          <p:val>
                                            <p:strVal val="#ppt_x"/>
                                          </p:val>
                                        </p:tav>
                                      </p:tavLst>
                                    </p:anim>
                                    <p:anim calcmode="lin" valueType="num">
                                      <p:cBhvr additive="base">
                                        <p:cTn id="13" dur="500" fill="hold"/>
                                        <p:tgtEl>
                                          <p:spTgt spid="481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3"/>
          <p:cNvSpPr>
            <a:spLocks noGrp="1" noChangeArrowheads="1"/>
          </p:cNvSpPr>
          <p:nvPr>
            <p:ph type="title"/>
          </p:nvPr>
        </p:nvSpPr>
        <p:spPr>
          <a:noFill/>
        </p:spPr>
        <p:txBody>
          <a:bodyPr lIns="93662" tIns="47625" rIns="93662" bIns="47625"/>
          <a:lstStyle/>
          <a:p>
            <a:pPr algn="ctr" rtl="1" eaLnBrk="1" hangingPunct="1"/>
            <a:r>
              <a:rPr lang="ar-LB" sz="3200" dirty="0" smtClean="0"/>
              <a:t>الباب ال</a:t>
            </a:r>
            <a:r>
              <a:rPr lang="ar-DZ" sz="3200" dirty="0" smtClean="0"/>
              <a:t>أول</a:t>
            </a:r>
            <a:endParaRPr lang="en-US" sz="3200" dirty="0" smtClean="0"/>
          </a:p>
        </p:txBody>
      </p:sp>
      <p:sp>
        <p:nvSpPr>
          <p:cNvPr id="2051" name="Footer Placeholder 4"/>
          <p:cNvSpPr>
            <a:spLocks noGrp="1"/>
          </p:cNvSpPr>
          <p:nvPr>
            <p:ph type="ftr" sz="quarter" idx="11"/>
          </p:nvPr>
        </p:nvSpPr>
        <p:spPr>
          <a:noFill/>
        </p:spPr>
        <p:txBody>
          <a:bodyPr/>
          <a:lstStyle/>
          <a:p>
            <a:r>
              <a:rPr lang="en-US" dirty="0"/>
              <a:t>” </a:t>
            </a:r>
            <a:r>
              <a:rPr lang="ar-SA" dirty="0"/>
              <a:t>مدخل إلى التخطيط </a:t>
            </a:r>
            <a:r>
              <a:rPr lang="ar-SA" dirty="0" err="1"/>
              <a:t>الإستراتيجي</a:t>
            </a:r>
            <a:r>
              <a:rPr lang="ar-SA"/>
              <a:t> – مفاهيم وتطبيقات</a:t>
            </a:r>
            <a:r>
              <a:rPr lang="en-US"/>
              <a:t>“</a:t>
            </a:r>
          </a:p>
        </p:txBody>
      </p:sp>
      <p:sp>
        <p:nvSpPr>
          <p:cNvPr id="2052" name="Slide Number Placeholder 5"/>
          <p:cNvSpPr>
            <a:spLocks noGrp="1"/>
          </p:cNvSpPr>
          <p:nvPr>
            <p:ph type="sldNum" sz="quarter" idx="12"/>
          </p:nvPr>
        </p:nvSpPr>
        <p:spPr>
          <a:noFill/>
        </p:spPr>
        <p:txBody>
          <a:bodyPr/>
          <a:lstStyle/>
          <a:p>
            <a:fld id="{87366FE4-9B8E-450F-BCF1-D9781181DA61}" type="slidenum">
              <a:rPr lang="ar-SA">
                <a:latin typeface="Arial" charset="0"/>
                <a:cs typeface="Arial" charset="0"/>
              </a:rPr>
              <a:pPr/>
              <a:t>2</a:t>
            </a:fld>
            <a:endParaRPr lang="en-US">
              <a:latin typeface="Arial" charset="0"/>
              <a:cs typeface="Arial" charset="0"/>
            </a:endParaRPr>
          </a:p>
        </p:txBody>
      </p:sp>
      <p:pic>
        <p:nvPicPr>
          <p:cNvPr id="2053" name="Picture 2" descr="office_hilighter_rolling_md_wht"/>
          <p:cNvPicPr>
            <a:picLocks noChangeAspect="1" noChangeArrowheads="1" noCrop="1"/>
          </p:cNvPicPr>
          <p:nvPr/>
        </p:nvPicPr>
        <p:blipFill>
          <a:blip r:embed="rId4"/>
          <a:srcRect/>
          <a:stretch>
            <a:fillRect/>
          </a:stretch>
        </p:blipFill>
        <p:spPr bwMode="auto">
          <a:xfrm>
            <a:off x="-1" y="1441450"/>
            <a:ext cx="2837745" cy="4883150"/>
          </a:xfrm>
          <a:prstGeom prst="rect">
            <a:avLst/>
          </a:prstGeom>
          <a:noFill/>
          <a:ln w="9525">
            <a:noFill/>
            <a:miter lim="800000"/>
            <a:headEnd/>
            <a:tailEnd/>
          </a:ln>
        </p:spPr>
      </p:pic>
      <p:graphicFrame>
        <p:nvGraphicFramePr>
          <p:cNvPr id="2050" name="Object 4"/>
          <p:cNvGraphicFramePr>
            <a:graphicFrameLocks/>
          </p:cNvGraphicFramePr>
          <p:nvPr/>
        </p:nvGraphicFramePr>
        <p:xfrm>
          <a:off x="2226734" y="1600200"/>
          <a:ext cx="5596467" cy="4103688"/>
        </p:xfrm>
        <a:graphic>
          <a:graphicData uri="http://schemas.openxmlformats.org/presentationml/2006/ole">
            <mc:AlternateContent xmlns:mc="http://schemas.openxmlformats.org/markup-compatibility/2006">
              <mc:Choice xmlns:v="urn:schemas-microsoft-com:vml" Requires="v">
                <p:oleObj spid="_x0000_s2100" name="Clip" r:id="rId5" imgW="7839000" imgH="6467400" progId="">
                  <p:embed/>
                </p:oleObj>
              </mc:Choice>
              <mc:Fallback>
                <p:oleObj name="Clip" r:id="rId5" imgW="7839000" imgH="6467400" progId="">
                  <p:embed/>
                  <p:pic>
                    <p:nvPicPr>
                      <p:cNvPr id="0" name="Object 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26734" y="1600200"/>
                        <a:ext cx="5596467" cy="410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5" name="Rectangle 5"/>
          <p:cNvSpPr>
            <a:spLocks noChangeArrowheads="1"/>
          </p:cNvSpPr>
          <p:nvPr/>
        </p:nvSpPr>
        <p:spPr bwMode="auto">
          <a:xfrm>
            <a:off x="3499555" y="2819400"/>
            <a:ext cx="2765778" cy="1570303"/>
          </a:xfrm>
          <a:prstGeom prst="rect">
            <a:avLst/>
          </a:prstGeom>
          <a:noFill/>
          <a:ln w="9525">
            <a:noFill/>
            <a:miter lim="800000"/>
            <a:headEnd/>
            <a:tailEnd/>
          </a:ln>
        </p:spPr>
        <p:txBody>
          <a:bodyPr lIns="92075" tIns="46038" rIns="92075" bIns="46038">
            <a:spAutoFit/>
          </a:bodyPr>
          <a:lstStyle/>
          <a:p>
            <a:pPr algn="ctr" rtl="1" eaLnBrk="0" hangingPunct="0">
              <a:spcBef>
                <a:spcPct val="50000"/>
              </a:spcBef>
            </a:pPr>
            <a:r>
              <a:rPr lang="ar-LB" sz="3200" b="1" dirty="0">
                <a:latin typeface="Simplified Arabic" pitchFamily="18" charset="-78"/>
                <a:cs typeface="Simplified Arabic" pitchFamily="18" charset="-78"/>
              </a:rPr>
              <a:t>الاستراتيجية (مفاهيم، </a:t>
            </a:r>
            <a:r>
              <a:rPr lang="ar-LB" sz="3200" b="1" dirty="0" smtClean="0">
                <a:latin typeface="Simplified Arabic" pitchFamily="18" charset="-78"/>
                <a:cs typeface="Simplified Arabic" pitchFamily="18" charset="-78"/>
              </a:rPr>
              <a:t>نماذج</a:t>
            </a:r>
            <a:r>
              <a:rPr lang="ar-LB" sz="3200" b="1" dirty="0">
                <a:latin typeface="Simplified Arabic" pitchFamily="18" charset="-78"/>
                <a:cs typeface="Simplified Arabic" pitchFamily="18" charset="-78"/>
              </a:rPr>
              <a:t>، وأدوات)</a:t>
            </a:r>
            <a:endParaRPr lang="en-US" sz="3200" b="1" dirty="0">
              <a:latin typeface="Simplified Arabic" pitchFamily="18" charset="-78"/>
              <a:cs typeface="Simplified Arabic" pitchFamily="18" charset="-78"/>
            </a:endParaRPr>
          </a:p>
        </p:txBody>
      </p:sp>
    </p:spTree>
  </p:cSld>
  <p:clrMapOvr>
    <a:masterClrMapping/>
  </p:clrMapOvr>
  <p:transition>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Espace réservé du contenu 2"/>
          <p:cNvSpPr>
            <a:spLocks noGrp="1"/>
          </p:cNvSpPr>
          <p:nvPr>
            <p:ph idx="1"/>
          </p:nvPr>
        </p:nvSpPr>
        <p:spPr>
          <a:solidFill>
            <a:srgbClr val="66FFFF"/>
          </a:solidFill>
        </p:spPr>
        <p:txBody>
          <a:bodyPr>
            <a:normAutofit fontScale="92500" lnSpcReduction="10000"/>
          </a:bodyPr>
          <a:lstStyle/>
          <a:p>
            <a:pPr algn="just" rtl="1"/>
            <a:r>
              <a:rPr lang="ar-SA" sz="3000" b="1" dirty="0" smtClean="0">
                <a:latin typeface="Simplified Arabic" pitchFamily="18" charset="-78"/>
                <a:cs typeface="Simplified Arabic" pitchFamily="18" charset="-78"/>
              </a:rPr>
              <a:t>استراتجيات الاستقرار</a:t>
            </a:r>
            <a:endParaRPr lang="en-US" sz="3000" b="1" dirty="0" smtClean="0">
              <a:latin typeface="Simplified Arabic" pitchFamily="18" charset="-78"/>
              <a:cs typeface="Simplified Arabic" pitchFamily="18" charset="-78"/>
            </a:endParaRPr>
          </a:p>
          <a:p>
            <a:pPr algn="just" rtl="1"/>
            <a:r>
              <a:rPr lang="ar-SA" sz="3000" dirty="0" smtClean="0">
                <a:latin typeface="Simplified Arabic" pitchFamily="18" charset="-78"/>
                <a:cs typeface="Simplified Arabic" pitchFamily="18" charset="-78"/>
              </a:rPr>
              <a:t>عندما لا تتمكن شركة من النمو بينما تستطيع الاستمرار في تقديم نفس المنتجات لنفس الأسواق فإنها تحتاج لإستراتيجية الاستقرار ، في هذه الإستراتيجية تسعى الشركة للحفاظ على وضعها السوقي، وبرغم هذا يستطيع المديرون زيادة الأرباح من خلال زيادة الإنتاجية وتحقيق حجم أعمال اكبر من نفس العملاء .</a:t>
            </a:r>
            <a:endParaRPr lang="fr-FR" sz="3000" dirty="0" smtClean="0">
              <a:latin typeface="Simplified Arabic" pitchFamily="18" charset="-78"/>
              <a:cs typeface="Simplified Arabic" pitchFamily="18" charset="-78"/>
            </a:endParaRPr>
          </a:p>
          <a:p>
            <a:pPr algn="just" rtl="1"/>
            <a:r>
              <a:rPr lang="ar-SA" sz="3000" dirty="0" smtClean="0">
                <a:latin typeface="Simplified Arabic" pitchFamily="18" charset="-78"/>
                <a:cs typeface="Simplified Arabic" pitchFamily="18" charset="-78"/>
              </a:rPr>
              <a:t>ومن دواعي تبني إستراتيجية الاستقرار ، شعور المديرين ب</a:t>
            </a:r>
            <a:r>
              <a:rPr lang="ar-DZ" sz="3000" dirty="0" smtClean="0">
                <a:latin typeface="Simplified Arabic" pitchFamily="18" charset="-78"/>
                <a:cs typeface="Simplified Arabic" pitchFamily="18" charset="-78"/>
              </a:rPr>
              <a:t>أ</a:t>
            </a:r>
            <a:r>
              <a:rPr lang="ar-SA" sz="3000" dirty="0" smtClean="0">
                <a:latin typeface="Simplified Arabic" pitchFamily="18" charset="-78"/>
                <a:cs typeface="Simplified Arabic" pitchFamily="18" charset="-78"/>
              </a:rPr>
              <a:t>ن </a:t>
            </a:r>
            <a:r>
              <a:rPr lang="ar-DZ" sz="3000" dirty="0" smtClean="0">
                <a:latin typeface="Simplified Arabic" pitchFamily="18" charset="-78"/>
                <a:cs typeface="Simplified Arabic" pitchFamily="18" charset="-78"/>
              </a:rPr>
              <a:t>أداء </a:t>
            </a:r>
            <a:r>
              <a:rPr lang="ar-SA" sz="3000" dirty="0" smtClean="0">
                <a:latin typeface="Simplified Arabic" pitchFamily="18" charset="-78"/>
                <a:cs typeface="Simplified Arabic" pitchFamily="18" charset="-78"/>
              </a:rPr>
              <a:t>الشركة جيد، أو إدراكهم أن الاتجاه للتغيير سيحمل معه مخاطر مؤثرة، وان الشركة تحتاج لفترة راحة بعد فترة من العدو السريع نحو النمو،عموما فان استراتيجيات الاستقرار يمكن أن تكون أكثر نجاحا في الأجل القصير </a:t>
            </a:r>
            <a:endParaRPr lang="en-US" sz="3000" dirty="0" smtClean="0">
              <a:latin typeface="Simplified Arabic" pitchFamily="18" charset="-78"/>
              <a:cs typeface="Simplified Arabic" pitchFamily="18" charset="-78"/>
            </a:endParaRPr>
          </a:p>
          <a:p>
            <a:endParaRPr lang="fr-FR" dirty="0"/>
          </a:p>
        </p:txBody>
      </p:sp>
      <p:pic>
        <p:nvPicPr>
          <p:cNvPr id="4" name="Picture 2" descr="https://encrypted-tbn3.gstatic.com/images?q=tbn:ANd9GcQ8BdRlX2ihRslVNDny7itqzt512PTzhTpEUxv7RMHiiJjjTxKziw"/>
          <p:cNvPicPr>
            <a:picLocks noChangeAspect="1" noChangeArrowheads="1"/>
          </p:cNvPicPr>
          <p:nvPr/>
        </p:nvPicPr>
        <p:blipFill>
          <a:blip r:embed="rId3" cstate="print"/>
          <a:srcRect/>
          <a:stretch>
            <a:fillRect/>
          </a:stretch>
        </p:blipFill>
        <p:spPr bwMode="auto">
          <a:xfrm>
            <a:off x="457200" y="0"/>
            <a:ext cx="3276600" cy="1524000"/>
          </a:xfrm>
          <a:prstGeom prst="rect">
            <a:avLst/>
          </a:prstGeom>
          <a:noFill/>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2057400"/>
            <a:ext cx="8229600" cy="4068763"/>
          </a:xfrm>
          <a:solidFill>
            <a:srgbClr val="FCDBC0"/>
          </a:solidFill>
        </p:spPr>
        <p:txBody>
          <a:bodyPr>
            <a:normAutofit/>
          </a:bodyPr>
          <a:lstStyle/>
          <a:p>
            <a:pPr algn="just" rtl="1"/>
            <a:r>
              <a:rPr lang="ar-SA" sz="2800" b="1" dirty="0" smtClean="0">
                <a:latin typeface="Simplified Arabic" pitchFamily="18" charset="-78"/>
                <a:cs typeface="Simplified Arabic" pitchFamily="18" charset="-78"/>
              </a:rPr>
              <a:t>إستراتيجية الانكماش</a:t>
            </a:r>
            <a:endParaRPr lang="ar-DZ" sz="2800" b="1" dirty="0" smtClean="0">
              <a:latin typeface="Simplified Arabic" pitchFamily="18" charset="-78"/>
              <a:cs typeface="Simplified Arabic" pitchFamily="18" charset="-78"/>
            </a:endParaRPr>
          </a:p>
          <a:p>
            <a:pPr algn="just" rtl="1"/>
            <a:r>
              <a:rPr lang="ar-SA" sz="2800" dirty="0" smtClean="0">
                <a:latin typeface="Simplified Arabic" pitchFamily="18" charset="-78"/>
                <a:cs typeface="Simplified Arabic" pitchFamily="18" charset="-78"/>
              </a:rPr>
              <a:t>و تعرف أيضا بالإستراتيجية الدفاعية ، هنا تحتاج الإدارة إلى خفض العمليات و تقليص حجم النشاط، وذلك عندما تواجه موقفا ماليا صعبا، أو تهديدا مؤثرا من منافس قوي أو أكثر سواء من المنافسين الحاليين أو الجدد، أو أية مشكلات مؤثرة ضمن المتغيرات في بيئة الخارجية، أو عندما تجد الإدارة أنها يمكن أن تحقق ربحا على أن هي خفضت حجم نشاطها </a:t>
            </a:r>
            <a:endParaRPr lang="en-US" sz="2800" dirty="0">
              <a:latin typeface="Simplified Arabic" pitchFamily="18" charset="-78"/>
              <a:cs typeface="Simplified Arabic" pitchFamily="18" charset="-78"/>
            </a:endParaRPr>
          </a:p>
        </p:txBody>
      </p:sp>
      <p:pic>
        <p:nvPicPr>
          <p:cNvPr id="4" name="Picture 3" descr="C:\Users\Naima\Desktop\xxxQQ.jpg"/>
          <p:cNvPicPr>
            <a:picLocks noChangeAspect="1" noChangeArrowheads="1"/>
          </p:cNvPicPr>
          <p:nvPr/>
        </p:nvPicPr>
        <p:blipFill>
          <a:blip r:embed="rId3" cstate="print"/>
          <a:srcRect/>
          <a:stretch>
            <a:fillRect/>
          </a:stretch>
        </p:blipFill>
        <p:spPr bwMode="auto">
          <a:xfrm>
            <a:off x="609600" y="152400"/>
            <a:ext cx="2362200" cy="1676399"/>
          </a:xfrm>
          <a:prstGeom prst="rect">
            <a:avLst/>
          </a:prstGeom>
          <a:noFill/>
        </p:spPr>
      </p:pic>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5334000" cy="792162"/>
          </a:xfrm>
        </p:spPr>
        <p:style>
          <a:lnRef idx="1">
            <a:schemeClr val="accent4"/>
          </a:lnRef>
          <a:fillRef idx="2">
            <a:schemeClr val="accent4"/>
          </a:fillRef>
          <a:effectRef idx="1">
            <a:schemeClr val="accent4"/>
          </a:effectRef>
          <a:fontRef idx="minor">
            <a:schemeClr val="dk1"/>
          </a:fontRef>
        </p:style>
        <p:txBody>
          <a:bodyPr>
            <a:normAutofit/>
          </a:bodyPr>
          <a:lstStyle/>
          <a:p>
            <a:r>
              <a:rPr lang="ar-DZ" b="1" dirty="0"/>
              <a:t>مفهوم الاستراتيجية المالية</a:t>
            </a:r>
            <a:r>
              <a:rPr lang="ar-DZ" dirty="0"/>
              <a:t> </a:t>
            </a:r>
            <a:endParaRPr lang="fr-FR" dirty="0"/>
          </a:p>
        </p:txBody>
      </p:sp>
      <p:sp>
        <p:nvSpPr>
          <p:cNvPr id="3" name="Content Placeholder 2"/>
          <p:cNvSpPr>
            <a:spLocks noGrp="1"/>
          </p:cNvSpPr>
          <p:nvPr>
            <p:ph idx="1"/>
          </p:nvPr>
        </p:nvSpPr>
        <p:spPr>
          <a:xfrm>
            <a:off x="152400" y="1295400"/>
            <a:ext cx="8534400" cy="52578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r" rtl="1"/>
            <a:r>
              <a:rPr lang="ar-DZ" dirty="0"/>
              <a:t>ت</a:t>
            </a:r>
            <a:r>
              <a:rPr lang="ar-DZ" dirty="0" smtClean="0"/>
              <a:t>عني </a:t>
            </a:r>
            <a:r>
              <a:rPr lang="ar-DZ" dirty="0"/>
              <a:t>اختيار معايير اتخاذ القرارات </a:t>
            </a:r>
            <a:r>
              <a:rPr lang="ar-DZ" dirty="0" smtClean="0"/>
              <a:t>الاستراتيجية المالية ، </a:t>
            </a:r>
            <a:r>
              <a:rPr lang="ar-DZ" dirty="0"/>
              <a:t>وذلك </a:t>
            </a:r>
            <a:r>
              <a:rPr lang="ar-DZ" dirty="0" smtClean="0"/>
              <a:t>لأنها تهدف </a:t>
            </a:r>
            <a:r>
              <a:rPr lang="ar-DZ" dirty="0"/>
              <a:t>لتوجيه بشكل </a:t>
            </a:r>
            <a:r>
              <a:rPr lang="ar-DZ" dirty="0" smtClean="0"/>
              <a:t>قطعي، ولمدة </a:t>
            </a:r>
            <a:r>
              <a:rPr lang="ar-DZ" dirty="0"/>
              <a:t>طويلة نشاطات وهياكل تنظيم المؤسسة. فعلى ضوئها يتم </a:t>
            </a:r>
            <a:r>
              <a:rPr lang="ar-DZ" dirty="0" smtClean="0"/>
              <a:t>تحديد:</a:t>
            </a:r>
          </a:p>
          <a:p>
            <a:pPr algn="r" rtl="1"/>
            <a:r>
              <a:rPr lang="ar-DZ" dirty="0" smtClean="0"/>
              <a:t> </a:t>
            </a:r>
            <a:r>
              <a:rPr lang="ar-DZ" dirty="0"/>
              <a:t>مستوى </a:t>
            </a:r>
            <a:r>
              <a:rPr lang="ar-DZ" dirty="0" smtClean="0"/>
              <a:t>المبيعات</a:t>
            </a:r>
          </a:p>
          <a:p>
            <a:pPr algn="r" rtl="1"/>
            <a:r>
              <a:rPr lang="ar-DZ" dirty="0" smtClean="0"/>
              <a:t>الربح المراد بلوغهما</a:t>
            </a:r>
            <a:r>
              <a:rPr lang="ar-DZ" dirty="0"/>
              <a:t>، </a:t>
            </a:r>
            <a:endParaRPr lang="ar-DZ" dirty="0" smtClean="0"/>
          </a:p>
          <a:p>
            <a:pPr marL="0" indent="0" algn="just" rtl="1">
              <a:buNone/>
            </a:pPr>
            <a:r>
              <a:rPr lang="ar-DZ" dirty="0" smtClean="0"/>
              <a:t>تخصيص </a:t>
            </a:r>
            <a:r>
              <a:rPr lang="ar-DZ" dirty="0"/>
              <a:t>الموارد المالية للمشروعات المختلفة، </a:t>
            </a:r>
            <a:endParaRPr lang="ar-DZ" dirty="0" smtClean="0"/>
          </a:p>
          <a:p>
            <a:pPr marL="0" indent="0" algn="just" rtl="1">
              <a:buNone/>
            </a:pPr>
            <a:r>
              <a:rPr lang="ar-DZ" dirty="0" smtClean="0"/>
              <a:t>قرارات </a:t>
            </a:r>
            <a:r>
              <a:rPr lang="ar-DZ" dirty="0" smtClean="0"/>
              <a:t>التمويل </a:t>
            </a:r>
            <a:r>
              <a:rPr lang="ar-DZ" dirty="0"/>
              <a:t>اللازم </a:t>
            </a:r>
            <a:endParaRPr lang="ar-DZ" dirty="0" smtClean="0"/>
          </a:p>
          <a:p>
            <a:pPr marL="0" indent="0" algn="just" rtl="1">
              <a:buNone/>
            </a:pPr>
            <a:r>
              <a:rPr lang="ar-DZ" dirty="0" smtClean="0"/>
              <a:t>طرق </a:t>
            </a:r>
            <a:r>
              <a:rPr lang="ar-DZ" dirty="0" smtClean="0"/>
              <a:t>تحقيق </a:t>
            </a:r>
            <a:r>
              <a:rPr lang="ar-DZ" dirty="0"/>
              <a:t>التوازن </a:t>
            </a:r>
            <a:r>
              <a:rPr lang="ar-DZ" dirty="0" smtClean="0"/>
              <a:t>بين الأصول </a:t>
            </a:r>
            <a:r>
              <a:rPr lang="ar-DZ" dirty="0" smtClean="0"/>
              <a:t>والخصوم</a:t>
            </a:r>
          </a:p>
          <a:p>
            <a:pPr marL="0" indent="0" algn="just" rtl="1">
              <a:buNone/>
            </a:pPr>
            <a:r>
              <a:rPr lang="ar-DZ" dirty="0" smtClean="0"/>
              <a:t> </a:t>
            </a:r>
            <a:r>
              <a:rPr lang="ar-DZ" dirty="0"/>
              <a:t/>
            </a:r>
            <a:br>
              <a:rPr lang="ar-DZ" dirty="0"/>
            </a:br>
            <a:endParaRPr lang="fr-FR" dirty="0"/>
          </a:p>
        </p:txBody>
      </p:sp>
    </p:spTree>
    <p:extLst>
      <p:ext uri="{BB962C8B-B14F-4D97-AF65-F5344CB8AC3E}">
        <p14:creationId xmlns:p14="http://schemas.microsoft.com/office/powerpoint/2010/main" val="4233200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1227667" y="152400"/>
            <a:ext cx="6934200" cy="1143000"/>
          </a:xfrm>
          <a:noFill/>
        </p:spPr>
        <p:txBody>
          <a:bodyPr>
            <a:normAutofit fontScale="90000"/>
          </a:bodyPr>
          <a:lstStyle/>
          <a:p>
            <a:pPr eaLnBrk="1" hangingPunct="1"/>
            <a:r>
              <a:rPr lang="ar-LB" sz="3900" dirty="0" smtClean="0"/>
              <a:t>التحديات المعاصرة </a:t>
            </a:r>
            <a:r>
              <a:rPr lang="ar-LB" sz="3900" dirty="0" smtClean="0"/>
              <a:t>والتحولات</a:t>
            </a:r>
            <a:r>
              <a:rPr lang="ar-DZ" sz="3900" dirty="0"/>
              <a:t> </a:t>
            </a:r>
            <a:r>
              <a:rPr lang="ar-DZ" sz="3900" dirty="0" smtClean="0"/>
              <a:t>م التفكير على المدى القصير إلى التفكير طويل المدى</a:t>
            </a:r>
            <a:endParaRPr lang="en-CA" sz="3900" dirty="0" smtClean="0"/>
          </a:p>
        </p:txBody>
      </p:sp>
      <p:sp>
        <p:nvSpPr>
          <p:cNvPr id="5060611" name="Rectangle 3"/>
          <p:cNvSpPr>
            <a:spLocks noGrp="1" noChangeArrowheads="1"/>
          </p:cNvSpPr>
          <p:nvPr>
            <p:ph sz="half" idx="1"/>
          </p:nvPr>
        </p:nvSpPr>
        <p:spPr>
          <a:xfrm>
            <a:off x="304800" y="3124200"/>
            <a:ext cx="4038600" cy="2438400"/>
          </a:xfrm>
          <a:solidFill>
            <a:srgbClr val="CCFF99"/>
          </a:solidFill>
          <a:ln>
            <a:solidFill>
              <a:schemeClr val="tx1"/>
            </a:solidFill>
          </a:ln>
        </p:spPr>
        <p:txBody>
          <a:bodyPr>
            <a:normAutofit/>
          </a:bodyPr>
          <a:lstStyle/>
          <a:p>
            <a:pPr marL="0" indent="0" algn="r" rtl="1" eaLnBrk="1" hangingPunct="1">
              <a:spcBef>
                <a:spcPct val="28000"/>
              </a:spcBef>
              <a:buFont typeface="Wingdings" pitchFamily="2" charset="2"/>
              <a:buNone/>
            </a:pPr>
            <a:r>
              <a:rPr lang="ar-LB" sz="2400" i="1" dirty="0" smtClean="0"/>
              <a:t>التوجه نحو التنافسية في تقديم الخدمة</a:t>
            </a:r>
            <a:endParaRPr lang="en-US" sz="2400" dirty="0" smtClean="0"/>
          </a:p>
          <a:p>
            <a:pPr marL="0" indent="0" algn="r" rtl="1" eaLnBrk="1" hangingPunct="1">
              <a:spcBef>
                <a:spcPct val="28000"/>
              </a:spcBef>
              <a:buFont typeface="Wingdings" pitchFamily="2" charset="2"/>
              <a:buNone/>
            </a:pPr>
            <a:r>
              <a:rPr lang="ar-LB" sz="2400" dirty="0" smtClean="0"/>
              <a:t>قنوات خدمة متعددة</a:t>
            </a:r>
            <a:endParaRPr lang="en-US" sz="2400" dirty="0" smtClean="0"/>
          </a:p>
          <a:p>
            <a:pPr marL="0" indent="0" algn="r" rtl="1" eaLnBrk="1" hangingPunct="1">
              <a:spcBef>
                <a:spcPct val="28000"/>
              </a:spcBef>
              <a:buFont typeface="Wingdings" pitchFamily="2" charset="2"/>
              <a:buNone/>
            </a:pPr>
            <a:r>
              <a:rPr lang="ar-LB" sz="2400" dirty="0" smtClean="0"/>
              <a:t>تفكير عبر حدود المنظمات</a:t>
            </a:r>
            <a:endParaRPr lang="en-US" sz="2400" dirty="0" smtClean="0"/>
          </a:p>
          <a:p>
            <a:pPr marL="0" indent="0" algn="r" rtl="1" eaLnBrk="1" hangingPunct="1">
              <a:spcBef>
                <a:spcPct val="28000"/>
              </a:spcBef>
              <a:buFont typeface="Wingdings" pitchFamily="2" charset="2"/>
              <a:buNone/>
            </a:pPr>
            <a:r>
              <a:rPr lang="ar-LB" sz="2400" dirty="0" smtClean="0"/>
              <a:t>الإستفادة من النجاحات</a:t>
            </a:r>
            <a:endParaRPr lang="en-US" sz="2400" dirty="0" smtClean="0"/>
          </a:p>
          <a:p>
            <a:pPr marL="0" indent="0" algn="r" rtl="1" eaLnBrk="1" hangingPunct="1">
              <a:spcBef>
                <a:spcPct val="28000"/>
              </a:spcBef>
              <a:buFont typeface="Wingdings" pitchFamily="2" charset="2"/>
              <a:buNone/>
            </a:pPr>
            <a:r>
              <a:rPr lang="ar-LB" sz="2400" dirty="0" smtClean="0"/>
              <a:t>الشفافية</a:t>
            </a:r>
            <a:endParaRPr lang="en-CA" sz="2400" dirty="0" smtClean="0"/>
          </a:p>
        </p:txBody>
      </p:sp>
      <p:sp>
        <p:nvSpPr>
          <p:cNvPr id="14338" name="Footer Placeholder 5"/>
          <p:cNvSpPr>
            <a:spLocks noGrp="1"/>
          </p:cNvSpPr>
          <p:nvPr>
            <p:ph type="ftr" sz="quarter" idx="11"/>
          </p:nvPr>
        </p:nvSpPr>
        <p:spPr>
          <a:noFill/>
        </p:spPr>
        <p:txBody>
          <a:bodyPr/>
          <a:lstStyle/>
          <a:p>
            <a:r>
              <a:rPr lang="en-US"/>
              <a:t>” </a:t>
            </a:r>
            <a:r>
              <a:rPr lang="ar-SA"/>
              <a:t>مدخل إلى التخطيط الإستراتيجي – مفاهيم وتطبيقات</a:t>
            </a:r>
            <a:r>
              <a:rPr lang="en-US"/>
              <a:t>“</a:t>
            </a:r>
          </a:p>
        </p:txBody>
      </p:sp>
      <p:sp>
        <p:nvSpPr>
          <p:cNvPr id="14339" name="Slide Number Placeholder 6"/>
          <p:cNvSpPr>
            <a:spLocks noGrp="1"/>
          </p:cNvSpPr>
          <p:nvPr>
            <p:ph type="sldNum" sz="quarter" idx="12"/>
          </p:nvPr>
        </p:nvSpPr>
        <p:spPr>
          <a:noFill/>
        </p:spPr>
        <p:txBody>
          <a:bodyPr/>
          <a:lstStyle/>
          <a:p>
            <a:fld id="{54A7ABB8-B31A-4A40-AD39-FBA00E628013}" type="slidenum">
              <a:rPr lang="ar-SA">
                <a:latin typeface="Arial" charset="0"/>
                <a:cs typeface="Arial" charset="0"/>
              </a:rPr>
              <a:pPr/>
              <a:t>3</a:t>
            </a:fld>
            <a:endParaRPr lang="en-US">
              <a:latin typeface="Arial" charset="0"/>
              <a:cs typeface="Arial" charset="0"/>
            </a:endParaRPr>
          </a:p>
        </p:txBody>
      </p:sp>
      <p:grpSp>
        <p:nvGrpSpPr>
          <p:cNvPr id="2" name="Group 4"/>
          <p:cNvGrpSpPr>
            <a:grpSpLocks/>
          </p:cNvGrpSpPr>
          <p:nvPr/>
        </p:nvGrpSpPr>
        <p:grpSpPr bwMode="auto">
          <a:xfrm>
            <a:off x="4494390" y="3200400"/>
            <a:ext cx="611011" cy="2209800"/>
            <a:chOff x="2831" y="2016"/>
            <a:chExt cx="385" cy="1392"/>
          </a:xfrm>
        </p:grpSpPr>
        <p:sp>
          <p:nvSpPr>
            <p:cNvPr id="14349" name="AutoShape 5"/>
            <p:cNvSpPr>
              <a:spLocks noChangeArrowheads="1"/>
            </p:cNvSpPr>
            <p:nvPr/>
          </p:nvSpPr>
          <p:spPr bwMode="auto">
            <a:xfrm rot="10800000">
              <a:off x="2832" y="3168"/>
              <a:ext cx="384" cy="240"/>
            </a:xfrm>
            <a:prstGeom prst="rightArrow">
              <a:avLst>
                <a:gd name="adj1" fmla="val 50000"/>
                <a:gd name="adj2" fmla="val 40000"/>
              </a:avLst>
            </a:prstGeom>
            <a:solidFill>
              <a:schemeClr val="tx1"/>
            </a:solidFill>
            <a:ln w="9525">
              <a:solidFill>
                <a:schemeClr val="tx1"/>
              </a:solidFill>
              <a:miter lim="800000"/>
              <a:headEnd/>
              <a:tailEnd/>
            </a:ln>
          </p:spPr>
          <p:txBody>
            <a:bodyPr wrap="none" anchor="ctr"/>
            <a:lstStyle/>
            <a:p>
              <a:endParaRPr lang="ar-AE"/>
            </a:p>
          </p:txBody>
        </p:sp>
        <p:sp>
          <p:nvSpPr>
            <p:cNvPr id="14350" name="AutoShape 6"/>
            <p:cNvSpPr>
              <a:spLocks noChangeArrowheads="1"/>
            </p:cNvSpPr>
            <p:nvPr/>
          </p:nvSpPr>
          <p:spPr bwMode="auto">
            <a:xfrm rot="10800000">
              <a:off x="2831" y="2880"/>
              <a:ext cx="384" cy="240"/>
            </a:xfrm>
            <a:prstGeom prst="rightArrow">
              <a:avLst>
                <a:gd name="adj1" fmla="val 50000"/>
                <a:gd name="adj2" fmla="val 40000"/>
              </a:avLst>
            </a:prstGeom>
            <a:solidFill>
              <a:schemeClr val="tx1"/>
            </a:solidFill>
            <a:ln w="9525">
              <a:solidFill>
                <a:schemeClr val="tx1"/>
              </a:solidFill>
              <a:miter lim="800000"/>
              <a:headEnd/>
              <a:tailEnd/>
            </a:ln>
          </p:spPr>
          <p:txBody>
            <a:bodyPr wrap="none" anchor="ctr"/>
            <a:lstStyle/>
            <a:p>
              <a:endParaRPr lang="ar-AE"/>
            </a:p>
          </p:txBody>
        </p:sp>
        <p:sp>
          <p:nvSpPr>
            <p:cNvPr id="14351" name="AutoShape 7"/>
            <p:cNvSpPr>
              <a:spLocks noChangeArrowheads="1"/>
            </p:cNvSpPr>
            <p:nvPr/>
          </p:nvSpPr>
          <p:spPr bwMode="auto">
            <a:xfrm rot="10800000">
              <a:off x="2831" y="2592"/>
              <a:ext cx="384" cy="240"/>
            </a:xfrm>
            <a:prstGeom prst="rightArrow">
              <a:avLst>
                <a:gd name="adj1" fmla="val 50000"/>
                <a:gd name="adj2" fmla="val 40000"/>
              </a:avLst>
            </a:prstGeom>
            <a:solidFill>
              <a:schemeClr val="tx1"/>
            </a:solidFill>
            <a:ln w="9525">
              <a:solidFill>
                <a:schemeClr val="tx1"/>
              </a:solidFill>
              <a:miter lim="800000"/>
              <a:headEnd/>
              <a:tailEnd/>
            </a:ln>
          </p:spPr>
          <p:txBody>
            <a:bodyPr wrap="none" anchor="ctr"/>
            <a:lstStyle/>
            <a:p>
              <a:endParaRPr lang="ar-AE"/>
            </a:p>
          </p:txBody>
        </p:sp>
        <p:sp>
          <p:nvSpPr>
            <p:cNvPr id="14352" name="AutoShape 8"/>
            <p:cNvSpPr>
              <a:spLocks noChangeArrowheads="1"/>
            </p:cNvSpPr>
            <p:nvPr/>
          </p:nvSpPr>
          <p:spPr bwMode="auto">
            <a:xfrm rot="10800000">
              <a:off x="2831" y="2304"/>
              <a:ext cx="384" cy="240"/>
            </a:xfrm>
            <a:prstGeom prst="rightArrow">
              <a:avLst>
                <a:gd name="adj1" fmla="val 50000"/>
                <a:gd name="adj2" fmla="val 40000"/>
              </a:avLst>
            </a:prstGeom>
            <a:solidFill>
              <a:schemeClr val="tx1"/>
            </a:solidFill>
            <a:ln w="9525">
              <a:solidFill>
                <a:schemeClr val="tx1"/>
              </a:solidFill>
              <a:miter lim="800000"/>
              <a:headEnd/>
              <a:tailEnd/>
            </a:ln>
          </p:spPr>
          <p:txBody>
            <a:bodyPr wrap="none" anchor="ctr"/>
            <a:lstStyle/>
            <a:p>
              <a:endParaRPr lang="ar-AE"/>
            </a:p>
          </p:txBody>
        </p:sp>
        <p:sp>
          <p:nvSpPr>
            <p:cNvPr id="14353" name="AutoShape 9"/>
            <p:cNvSpPr>
              <a:spLocks noChangeArrowheads="1"/>
            </p:cNvSpPr>
            <p:nvPr/>
          </p:nvSpPr>
          <p:spPr bwMode="auto">
            <a:xfrm rot="10800000">
              <a:off x="2831" y="2016"/>
              <a:ext cx="384" cy="240"/>
            </a:xfrm>
            <a:prstGeom prst="rightArrow">
              <a:avLst>
                <a:gd name="adj1" fmla="val 50000"/>
                <a:gd name="adj2" fmla="val 40000"/>
              </a:avLst>
            </a:prstGeom>
            <a:solidFill>
              <a:schemeClr val="tx1"/>
            </a:solidFill>
            <a:ln w="9525">
              <a:solidFill>
                <a:schemeClr val="tx1"/>
              </a:solidFill>
              <a:miter lim="800000"/>
              <a:headEnd/>
              <a:tailEnd/>
            </a:ln>
          </p:spPr>
          <p:txBody>
            <a:bodyPr wrap="none" anchor="ctr"/>
            <a:lstStyle/>
            <a:p>
              <a:endParaRPr lang="ar-AE"/>
            </a:p>
          </p:txBody>
        </p:sp>
      </p:grpSp>
      <p:sp>
        <p:nvSpPr>
          <p:cNvPr id="5060618" name="Oval 10"/>
          <p:cNvSpPr>
            <a:spLocks noChangeArrowheads="1"/>
          </p:cNvSpPr>
          <p:nvPr/>
        </p:nvSpPr>
        <p:spPr bwMode="auto">
          <a:xfrm>
            <a:off x="152400" y="1828800"/>
            <a:ext cx="2743200" cy="762000"/>
          </a:xfrm>
          <a:prstGeom prst="ellipse">
            <a:avLst/>
          </a:prstGeom>
          <a:solidFill>
            <a:srgbClr val="3333CC">
              <a:alpha val="50195"/>
            </a:srgbClr>
          </a:solidFill>
          <a:ln w="9525">
            <a:solidFill>
              <a:schemeClr val="tx1"/>
            </a:solidFill>
            <a:round/>
            <a:headEnd/>
            <a:tailEnd/>
          </a:ln>
        </p:spPr>
        <p:txBody>
          <a:bodyPr wrap="none" anchor="ctr"/>
          <a:lstStyle/>
          <a:p>
            <a:pPr algn="ctr" rtl="1"/>
            <a:r>
              <a:rPr lang="ar-LB" sz="2400" b="1">
                <a:latin typeface="Tahoma" pitchFamily="34" charset="0"/>
              </a:rPr>
              <a:t>تغيير في متطلبات العملاء</a:t>
            </a:r>
            <a:endParaRPr lang="en-CA" sz="2400" b="1">
              <a:latin typeface="Tahoma" pitchFamily="34" charset="0"/>
            </a:endParaRPr>
          </a:p>
        </p:txBody>
      </p:sp>
      <p:sp>
        <p:nvSpPr>
          <p:cNvPr id="5060619" name="Oval 11"/>
          <p:cNvSpPr>
            <a:spLocks noChangeArrowheads="1"/>
          </p:cNvSpPr>
          <p:nvPr/>
        </p:nvSpPr>
        <p:spPr bwMode="auto">
          <a:xfrm>
            <a:off x="2514600" y="2133600"/>
            <a:ext cx="2743200" cy="762000"/>
          </a:xfrm>
          <a:prstGeom prst="ellipse">
            <a:avLst/>
          </a:prstGeom>
          <a:solidFill>
            <a:srgbClr val="CCECFF">
              <a:alpha val="50195"/>
            </a:srgbClr>
          </a:solidFill>
          <a:ln w="9525">
            <a:solidFill>
              <a:schemeClr val="tx1"/>
            </a:solidFill>
            <a:round/>
            <a:headEnd/>
            <a:tailEnd/>
          </a:ln>
        </p:spPr>
        <p:txBody>
          <a:bodyPr wrap="none" anchor="ctr"/>
          <a:lstStyle/>
          <a:p>
            <a:pPr algn="ctr" rtl="1"/>
            <a:r>
              <a:rPr lang="ar-LB" sz="2800" b="1">
                <a:latin typeface="Tahoma" pitchFamily="34" charset="0"/>
              </a:rPr>
              <a:t>العولمة</a:t>
            </a:r>
            <a:endParaRPr lang="en-CA" sz="2800" b="1">
              <a:latin typeface="Tahoma" pitchFamily="34" charset="0"/>
            </a:endParaRPr>
          </a:p>
        </p:txBody>
      </p:sp>
      <p:sp>
        <p:nvSpPr>
          <p:cNvPr id="5060620" name="Oval 12"/>
          <p:cNvSpPr>
            <a:spLocks noChangeArrowheads="1"/>
          </p:cNvSpPr>
          <p:nvPr/>
        </p:nvSpPr>
        <p:spPr bwMode="auto">
          <a:xfrm>
            <a:off x="4191000" y="1828800"/>
            <a:ext cx="2743200" cy="762000"/>
          </a:xfrm>
          <a:prstGeom prst="ellipse">
            <a:avLst/>
          </a:prstGeom>
          <a:solidFill>
            <a:srgbClr val="FFFF66">
              <a:alpha val="50195"/>
            </a:srgbClr>
          </a:solidFill>
          <a:ln w="9525">
            <a:solidFill>
              <a:schemeClr val="tx1"/>
            </a:solidFill>
            <a:round/>
            <a:headEnd/>
            <a:tailEnd/>
          </a:ln>
        </p:spPr>
        <p:txBody>
          <a:bodyPr wrap="none" anchor="ctr"/>
          <a:lstStyle/>
          <a:p>
            <a:pPr algn="ctr" rtl="1"/>
            <a:r>
              <a:rPr lang="ar-LB" sz="2800" b="1">
                <a:latin typeface="Tahoma" pitchFamily="34" charset="0"/>
              </a:rPr>
              <a:t>الضغط المالي</a:t>
            </a:r>
            <a:endParaRPr lang="en-CA" sz="2800" b="1">
              <a:latin typeface="Tahoma" pitchFamily="34" charset="0"/>
            </a:endParaRPr>
          </a:p>
        </p:txBody>
      </p:sp>
      <p:sp>
        <p:nvSpPr>
          <p:cNvPr id="5060621" name="Oval 13"/>
          <p:cNvSpPr>
            <a:spLocks noChangeArrowheads="1"/>
          </p:cNvSpPr>
          <p:nvPr/>
        </p:nvSpPr>
        <p:spPr bwMode="auto">
          <a:xfrm>
            <a:off x="6248400" y="2057400"/>
            <a:ext cx="2743200" cy="762000"/>
          </a:xfrm>
          <a:prstGeom prst="ellipse">
            <a:avLst/>
          </a:prstGeom>
          <a:solidFill>
            <a:srgbClr val="F8BAE8">
              <a:alpha val="50195"/>
            </a:srgbClr>
          </a:solidFill>
          <a:ln w="9525">
            <a:solidFill>
              <a:schemeClr val="tx1"/>
            </a:solidFill>
            <a:round/>
            <a:headEnd/>
            <a:tailEnd/>
          </a:ln>
        </p:spPr>
        <p:txBody>
          <a:bodyPr wrap="none" anchor="ctr"/>
          <a:lstStyle/>
          <a:p>
            <a:pPr algn="ctr" rtl="1"/>
            <a:r>
              <a:rPr lang="ar-LB" sz="2800" b="1">
                <a:latin typeface="Tahoma" pitchFamily="34" charset="0"/>
              </a:rPr>
              <a:t>تطورات تكنولوجية</a:t>
            </a:r>
            <a:endParaRPr lang="en-CA" sz="2800" b="1">
              <a:latin typeface="Tahoma" pitchFamily="34" charset="0"/>
            </a:endParaRPr>
          </a:p>
        </p:txBody>
      </p:sp>
      <p:sp>
        <p:nvSpPr>
          <p:cNvPr id="5060622" name="Rectangle 14"/>
          <p:cNvSpPr>
            <a:spLocks noChangeArrowheads="1"/>
          </p:cNvSpPr>
          <p:nvPr/>
        </p:nvSpPr>
        <p:spPr bwMode="auto">
          <a:xfrm>
            <a:off x="5410200" y="3124200"/>
            <a:ext cx="3352800" cy="2286000"/>
          </a:xfrm>
          <a:prstGeom prst="rect">
            <a:avLst/>
          </a:prstGeom>
          <a:solidFill>
            <a:srgbClr val="FFFFB7"/>
          </a:solidFill>
          <a:ln w="9525">
            <a:solidFill>
              <a:schemeClr val="tx1"/>
            </a:solidFill>
            <a:miter lim="800000"/>
            <a:headEnd/>
            <a:tailEnd/>
          </a:ln>
        </p:spPr>
        <p:txBody>
          <a:bodyPr lIns="91429" tIns="45714" rIns="91429" bIns="45714"/>
          <a:lstStyle/>
          <a:p>
            <a:pPr algn="r" rtl="1">
              <a:spcBef>
                <a:spcPct val="20000"/>
              </a:spcBef>
              <a:buClr>
                <a:schemeClr val="accent2"/>
              </a:buClr>
              <a:buFont typeface="Wingdings" pitchFamily="2" charset="2"/>
              <a:buNone/>
            </a:pPr>
            <a:r>
              <a:rPr lang="ar-LB" sz="2400" b="1" i="1" dirty="0">
                <a:solidFill>
                  <a:srgbClr val="000099"/>
                </a:solidFill>
              </a:rPr>
              <a:t>من البيروقراطية</a:t>
            </a:r>
            <a:endParaRPr lang="en-US" sz="2400" b="1" dirty="0">
              <a:solidFill>
                <a:srgbClr val="000099"/>
              </a:solidFill>
            </a:endParaRPr>
          </a:p>
          <a:p>
            <a:pPr algn="r" rtl="1">
              <a:spcBef>
                <a:spcPct val="20000"/>
              </a:spcBef>
              <a:buClr>
                <a:schemeClr val="accent2"/>
              </a:buClr>
              <a:buFont typeface="Wingdings" pitchFamily="2" charset="2"/>
              <a:buNone/>
            </a:pPr>
            <a:r>
              <a:rPr lang="ar-LB" sz="2400" b="1" dirty="0">
                <a:solidFill>
                  <a:srgbClr val="000099"/>
                </a:solidFill>
              </a:rPr>
              <a:t>قناة إتصال واحدة</a:t>
            </a:r>
            <a:endParaRPr lang="en-US" sz="2400" b="1" dirty="0">
              <a:solidFill>
                <a:srgbClr val="000099"/>
              </a:solidFill>
            </a:endParaRPr>
          </a:p>
          <a:p>
            <a:pPr algn="r" rtl="1">
              <a:spcBef>
                <a:spcPct val="20000"/>
              </a:spcBef>
              <a:buClr>
                <a:schemeClr val="accent2"/>
              </a:buClr>
              <a:buFont typeface="Wingdings" pitchFamily="2" charset="2"/>
              <a:buNone/>
            </a:pPr>
            <a:r>
              <a:rPr lang="ar-LB" sz="2400" b="1" dirty="0">
                <a:solidFill>
                  <a:srgbClr val="000099"/>
                </a:solidFill>
              </a:rPr>
              <a:t>تفكير محدود وقاصر</a:t>
            </a:r>
            <a:endParaRPr lang="en-US" sz="2400" b="1" dirty="0">
              <a:solidFill>
                <a:srgbClr val="000099"/>
              </a:solidFill>
            </a:endParaRPr>
          </a:p>
          <a:p>
            <a:pPr algn="r" rtl="1">
              <a:spcBef>
                <a:spcPct val="20000"/>
              </a:spcBef>
              <a:buClr>
                <a:schemeClr val="accent2"/>
              </a:buClr>
              <a:buFont typeface="Wingdings" pitchFamily="2" charset="2"/>
              <a:buNone/>
            </a:pPr>
            <a:r>
              <a:rPr lang="ar-LB" sz="2400" b="1" dirty="0">
                <a:solidFill>
                  <a:srgbClr val="000099"/>
                </a:solidFill>
              </a:rPr>
              <a:t>تكلفة غير مدروسة وهدر للمال</a:t>
            </a:r>
            <a:endParaRPr lang="en-US" sz="2400" b="1" dirty="0">
              <a:solidFill>
                <a:srgbClr val="000099"/>
              </a:solidFill>
            </a:endParaRPr>
          </a:p>
          <a:p>
            <a:pPr algn="r" rtl="1">
              <a:spcBef>
                <a:spcPct val="20000"/>
              </a:spcBef>
              <a:buClr>
                <a:schemeClr val="accent2"/>
              </a:buClr>
              <a:buFont typeface="Wingdings" pitchFamily="2" charset="2"/>
              <a:buNone/>
            </a:pPr>
            <a:r>
              <a:rPr lang="ar-LB" sz="2400" b="1" dirty="0">
                <a:solidFill>
                  <a:srgbClr val="000099"/>
                </a:solidFill>
              </a:rPr>
              <a:t>الغموض</a:t>
            </a:r>
            <a:endParaRPr lang="en-CA" sz="2400" b="1" dirty="0">
              <a:solidFill>
                <a:srgbClr val="000099"/>
              </a:solidFill>
            </a:endParaRPr>
          </a:p>
        </p:txBody>
      </p:sp>
      <p:sp>
        <p:nvSpPr>
          <p:cNvPr id="5060623" name="AutoShape 15"/>
          <p:cNvSpPr>
            <a:spLocks noChangeArrowheads="1"/>
          </p:cNvSpPr>
          <p:nvPr/>
        </p:nvSpPr>
        <p:spPr bwMode="auto">
          <a:xfrm>
            <a:off x="304800" y="5638800"/>
            <a:ext cx="8382000" cy="914400"/>
          </a:xfrm>
          <a:prstGeom prst="leftArrow">
            <a:avLst>
              <a:gd name="adj1" fmla="val 50000"/>
              <a:gd name="adj2" fmla="val 257813"/>
            </a:avLst>
          </a:prstGeom>
          <a:solidFill>
            <a:schemeClr val="accent1"/>
          </a:solidFill>
          <a:ln w="9525">
            <a:solidFill>
              <a:schemeClr val="tx1"/>
            </a:solidFill>
            <a:miter lim="800000"/>
            <a:headEnd/>
            <a:tailEnd/>
          </a:ln>
        </p:spPr>
        <p:txBody>
          <a:bodyPr wrap="none" anchor="ctr"/>
          <a:lstStyle/>
          <a:p>
            <a:pPr algn="ctr"/>
            <a:r>
              <a:rPr lang="ar-LB" sz="2800" b="1"/>
              <a:t>نحو أداء متميز</a:t>
            </a:r>
            <a:endParaRPr lang="en-US" sz="2800" b="1"/>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6062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060620"/>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5060619"/>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506061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060622"/>
                                        </p:tgtEl>
                                        <p:attrNameLst>
                                          <p:attrName>style.visibility</p:attrName>
                                        </p:attrNameLst>
                                      </p:cBhvr>
                                      <p:to>
                                        <p:strVal val="visible"/>
                                      </p:to>
                                    </p:set>
                                  </p:childTnLst>
                                </p:cTn>
                              </p:par>
                            </p:childTnLst>
                          </p:cTn>
                        </p:par>
                        <p:par>
                          <p:cTn id="20" fill="hold">
                            <p:stCondLst>
                              <p:cond delay="0"/>
                            </p:stCondLst>
                            <p:childTnLst>
                              <p:par>
                                <p:cTn id="21" presetID="1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2000"/>
                                        <p:tgtEl>
                                          <p:spTgt spid="2"/>
                                        </p:tgtEl>
                                      </p:cBhvr>
                                    </p:animEffect>
                                  </p:childTnLst>
                                </p:cTn>
                              </p:par>
                            </p:childTnLst>
                          </p:cTn>
                        </p:par>
                        <p:par>
                          <p:cTn id="24" fill="hold">
                            <p:stCondLst>
                              <p:cond delay="2000"/>
                            </p:stCondLst>
                            <p:childTnLst>
                              <p:par>
                                <p:cTn id="25" presetID="5" presetClass="entr" presetSubtype="10" fill="hold" grpId="0" nodeType="afterEffect">
                                  <p:stCondLst>
                                    <p:cond delay="0"/>
                                  </p:stCondLst>
                                  <p:childTnLst>
                                    <p:set>
                                      <p:cBhvr>
                                        <p:cTn id="26" dur="1" fill="hold">
                                          <p:stCondLst>
                                            <p:cond delay="0"/>
                                          </p:stCondLst>
                                        </p:cTn>
                                        <p:tgtEl>
                                          <p:spTgt spid="5060611">
                                            <p:bg/>
                                          </p:spTgt>
                                        </p:tgtEl>
                                        <p:attrNameLst>
                                          <p:attrName>style.visibility</p:attrName>
                                        </p:attrNameLst>
                                      </p:cBhvr>
                                      <p:to>
                                        <p:strVal val="visible"/>
                                      </p:to>
                                    </p:set>
                                    <p:animEffect transition="in" filter="checkerboard(across)">
                                      <p:cBhvr>
                                        <p:cTn id="27" dur="500"/>
                                        <p:tgtEl>
                                          <p:spTgt spid="5060611">
                                            <p:bg/>
                                          </p:spTgt>
                                        </p:tgtEl>
                                      </p:cBhvr>
                                    </p:animEffect>
                                  </p:childTnLst>
                                </p:cTn>
                              </p:par>
                            </p:childTnLst>
                          </p:cTn>
                        </p:par>
                        <p:par>
                          <p:cTn id="28" fill="hold">
                            <p:stCondLst>
                              <p:cond delay="2500"/>
                            </p:stCondLst>
                            <p:childTnLst>
                              <p:par>
                                <p:cTn id="29" presetID="5" presetClass="entr" presetSubtype="10" fill="hold" grpId="0" nodeType="afterEffect">
                                  <p:stCondLst>
                                    <p:cond delay="0"/>
                                  </p:stCondLst>
                                  <p:childTnLst>
                                    <p:set>
                                      <p:cBhvr>
                                        <p:cTn id="30" dur="1" fill="hold">
                                          <p:stCondLst>
                                            <p:cond delay="0"/>
                                          </p:stCondLst>
                                        </p:cTn>
                                        <p:tgtEl>
                                          <p:spTgt spid="5060611">
                                            <p:txEl>
                                              <p:pRg st="0" end="0"/>
                                            </p:txEl>
                                          </p:spTgt>
                                        </p:tgtEl>
                                        <p:attrNameLst>
                                          <p:attrName>style.visibility</p:attrName>
                                        </p:attrNameLst>
                                      </p:cBhvr>
                                      <p:to>
                                        <p:strVal val="visible"/>
                                      </p:to>
                                    </p:set>
                                    <p:animEffect transition="in" filter="checkerboard(across)">
                                      <p:cBhvr>
                                        <p:cTn id="31" dur="500"/>
                                        <p:tgtEl>
                                          <p:spTgt spid="5060611">
                                            <p:txEl>
                                              <p:pRg st="0" end="0"/>
                                            </p:txEl>
                                          </p:spTgt>
                                        </p:tgtEl>
                                      </p:cBhvr>
                                    </p:animEffect>
                                  </p:childTnLst>
                                </p:cTn>
                              </p:par>
                            </p:childTnLst>
                          </p:cTn>
                        </p:par>
                        <p:par>
                          <p:cTn id="32" fill="hold">
                            <p:stCondLst>
                              <p:cond delay="3000"/>
                            </p:stCondLst>
                            <p:childTnLst>
                              <p:par>
                                <p:cTn id="33" presetID="5" presetClass="entr" presetSubtype="10" fill="hold" grpId="0" nodeType="afterEffect">
                                  <p:stCondLst>
                                    <p:cond delay="0"/>
                                  </p:stCondLst>
                                  <p:childTnLst>
                                    <p:set>
                                      <p:cBhvr>
                                        <p:cTn id="34" dur="1" fill="hold">
                                          <p:stCondLst>
                                            <p:cond delay="0"/>
                                          </p:stCondLst>
                                        </p:cTn>
                                        <p:tgtEl>
                                          <p:spTgt spid="5060611">
                                            <p:txEl>
                                              <p:pRg st="1" end="1"/>
                                            </p:txEl>
                                          </p:spTgt>
                                        </p:tgtEl>
                                        <p:attrNameLst>
                                          <p:attrName>style.visibility</p:attrName>
                                        </p:attrNameLst>
                                      </p:cBhvr>
                                      <p:to>
                                        <p:strVal val="visible"/>
                                      </p:to>
                                    </p:set>
                                    <p:animEffect transition="in" filter="checkerboard(across)">
                                      <p:cBhvr>
                                        <p:cTn id="35" dur="500"/>
                                        <p:tgtEl>
                                          <p:spTgt spid="5060611">
                                            <p:txEl>
                                              <p:pRg st="1" end="1"/>
                                            </p:txEl>
                                          </p:spTgt>
                                        </p:tgtEl>
                                      </p:cBhvr>
                                    </p:animEffect>
                                  </p:childTnLst>
                                </p:cTn>
                              </p:par>
                            </p:childTnLst>
                          </p:cTn>
                        </p:par>
                        <p:par>
                          <p:cTn id="36" fill="hold">
                            <p:stCondLst>
                              <p:cond delay="3500"/>
                            </p:stCondLst>
                            <p:childTnLst>
                              <p:par>
                                <p:cTn id="37" presetID="5" presetClass="entr" presetSubtype="10" fill="hold" grpId="0" nodeType="afterEffect">
                                  <p:stCondLst>
                                    <p:cond delay="0"/>
                                  </p:stCondLst>
                                  <p:childTnLst>
                                    <p:set>
                                      <p:cBhvr>
                                        <p:cTn id="38" dur="1" fill="hold">
                                          <p:stCondLst>
                                            <p:cond delay="0"/>
                                          </p:stCondLst>
                                        </p:cTn>
                                        <p:tgtEl>
                                          <p:spTgt spid="5060611">
                                            <p:txEl>
                                              <p:pRg st="2" end="2"/>
                                            </p:txEl>
                                          </p:spTgt>
                                        </p:tgtEl>
                                        <p:attrNameLst>
                                          <p:attrName>style.visibility</p:attrName>
                                        </p:attrNameLst>
                                      </p:cBhvr>
                                      <p:to>
                                        <p:strVal val="visible"/>
                                      </p:to>
                                    </p:set>
                                    <p:animEffect transition="in" filter="checkerboard(across)">
                                      <p:cBhvr>
                                        <p:cTn id="39" dur="500"/>
                                        <p:tgtEl>
                                          <p:spTgt spid="5060611">
                                            <p:txEl>
                                              <p:pRg st="2" end="2"/>
                                            </p:txEl>
                                          </p:spTgt>
                                        </p:tgtEl>
                                      </p:cBhvr>
                                    </p:animEffect>
                                  </p:childTnLst>
                                </p:cTn>
                              </p:par>
                            </p:childTnLst>
                          </p:cTn>
                        </p:par>
                        <p:par>
                          <p:cTn id="40" fill="hold">
                            <p:stCondLst>
                              <p:cond delay="4000"/>
                            </p:stCondLst>
                            <p:childTnLst>
                              <p:par>
                                <p:cTn id="41" presetID="5" presetClass="entr" presetSubtype="10" fill="hold" grpId="0" nodeType="afterEffect">
                                  <p:stCondLst>
                                    <p:cond delay="0"/>
                                  </p:stCondLst>
                                  <p:childTnLst>
                                    <p:set>
                                      <p:cBhvr>
                                        <p:cTn id="42" dur="1" fill="hold">
                                          <p:stCondLst>
                                            <p:cond delay="0"/>
                                          </p:stCondLst>
                                        </p:cTn>
                                        <p:tgtEl>
                                          <p:spTgt spid="5060611">
                                            <p:txEl>
                                              <p:pRg st="3" end="3"/>
                                            </p:txEl>
                                          </p:spTgt>
                                        </p:tgtEl>
                                        <p:attrNameLst>
                                          <p:attrName>style.visibility</p:attrName>
                                        </p:attrNameLst>
                                      </p:cBhvr>
                                      <p:to>
                                        <p:strVal val="visible"/>
                                      </p:to>
                                    </p:set>
                                    <p:animEffect transition="in" filter="checkerboard(across)">
                                      <p:cBhvr>
                                        <p:cTn id="43" dur="500"/>
                                        <p:tgtEl>
                                          <p:spTgt spid="5060611">
                                            <p:txEl>
                                              <p:pRg st="3" end="3"/>
                                            </p:txEl>
                                          </p:spTgt>
                                        </p:tgtEl>
                                      </p:cBhvr>
                                    </p:animEffect>
                                  </p:childTnLst>
                                </p:cTn>
                              </p:par>
                            </p:childTnLst>
                          </p:cTn>
                        </p:par>
                        <p:par>
                          <p:cTn id="44" fill="hold">
                            <p:stCondLst>
                              <p:cond delay="4500"/>
                            </p:stCondLst>
                            <p:childTnLst>
                              <p:par>
                                <p:cTn id="45" presetID="5" presetClass="entr" presetSubtype="10" fill="hold" grpId="0" nodeType="afterEffect">
                                  <p:stCondLst>
                                    <p:cond delay="0"/>
                                  </p:stCondLst>
                                  <p:childTnLst>
                                    <p:set>
                                      <p:cBhvr>
                                        <p:cTn id="46" dur="1" fill="hold">
                                          <p:stCondLst>
                                            <p:cond delay="0"/>
                                          </p:stCondLst>
                                        </p:cTn>
                                        <p:tgtEl>
                                          <p:spTgt spid="5060611">
                                            <p:txEl>
                                              <p:pRg st="4" end="4"/>
                                            </p:txEl>
                                          </p:spTgt>
                                        </p:tgtEl>
                                        <p:attrNameLst>
                                          <p:attrName>style.visibility</p:attrName>
                                        </p:attrNameLst>
                                      </p:cBhvr>
                                      <p:to>
                                        <p:strVal val="visible"/>
                                      </p:to>
                                    </p:set>
                                    <p:animEffect transition="in" filter="checkerboard(across)">
                                      <p:cBhvr>
                                        <p:cTn id="47" dur="500"/>
                                        <p:tgtEl>
                                          <p:spTgt spid="5060611">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5060623"/>
                                        </p:tgtEl>
                                        <p:attrNameLst>
                                          <p:attrName>style.visibility</p:attrName>
                                        </p:attrNameLst>
                                      </p:cBhvr>
                                      <p:to>
                                        <p:strVal val="visible"/>
                                      </p:to>
                                    </p:set>
                                    <p:animEffect transition="in" filter="diamond(in)">
                                      <p:cBhvr>
                                        <p:cTn id="52" dur="2000"/>
                                        <p:tgtEl>
                                          <p:spTgt spid="50606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0611" grpId="0" build="p" animBg="1"/>
      <p:bldP spid="5060618" grpId="0" animBg="1"/>
      <p:bldP spid="5060619" grpId="0" animBg="1"/>
      <p:bldP spid="5060620" grpId="0" animBg="1"/>
      <p:bldP spid="5060621" grpId="0" animBg="1"/>
      <p:bldP spid="5060622" grpId="0" animBg="1"/>
      <p:bldP spid="50606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naima\Desktop\new f\powerpoint-desig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320040"/>
            <a:ext cx="7239000" cy="670560"/>
          </a:xfrm>
        </p:spPr>
        <p:txBody>
          <a:bodyPr>
            <a:normAutofit fontScale="90000"/>
          </a:bodyPr>
          <a:lstStyle/>
          <a:p>
            <a:pPr algn="ctr" rtl="1"/>
            <a:r>
              <a:rPr lang="ar-DZ" dirty="0" smtClean="0">
                <a:solidFill>
                  <a:srgbClr val="FF0000"/>
                </a:solidFill>
              </a:rPr>
              <a:t>النشأة</a:t>
            </a:r>
            <a:endParaRPr lang="en-US" dirty="0">
              <a:solidFill>
                <a:srgbClr val="FF0000"/>
              </a:solidFill>
            </a:endParaRPr>
          </a:p>
        </p:txBody>
      </p:sp>
      <p:sp>
        <p:nvSpPr>
          <p:cNvPr id="3" name="Content Placeholder 2"/>
          <p:cNvSpPr>
            <a:spLocks noGrp="1"/>
          </p:cNvSpPr>
          <p:nvPr>
            <p:ph idx="1"/>
          </p:nvPr>
        </p:nvSpPr>
        <p:spPr>
          <a:xfrm>
            <a:off x="304800" y="838200"/>
            <a:ext cx="8839200" cy="5334000"/>
          </a:xfrm>
        </p:spPr>
        <p:txBody>
          <a:bodyPr>
            <a:noAutofit/>
          </a:bodyPr>
          <a:lstStyle/>
          <a:p>
            <a:pPr algn="just" rtl="1"/>
            <a:r>
              <a:rPr lang="ar-DZ" sz="4000" dirty="0" smtClean="0">
                <a:latin typeface="Simplified Arabic" pitchFamily="18" charset="-78"/>
                <a:cs typeface="Simplified Arabic" pitchFamily="18" charset="-78"/>
              </a:rPr>
              <a:t>الإستراتيجية جذور المصطلح تعود إلى </a:t>
            </a:r>
            <a:r>
              <a:rPr lang="ar-DZ" sz="4000" dirty="0" smtClean="0">
                <a:latin typeface="Simplified Arabic" pitchFamily="18" charset="-78"/>
                <a:cs typeface="Simplified Arabic" pitchFamily="18" charset="-78"/>
              </a:rPr>
              <a:t>الأصل</a:t>
            </a:r>
            <a:r>
              <a:rPr lang="ar-DZ" sz="4000" dirty="0" smtClean="0"/>
              <a:t> </a:t>
            </a:r>
            <a:r>
              <a:rPr lang="ar-DZ" sz="4000" dirty="0"/>
              <a:t>اليوناني حيث تضم كلمتين </a:t>
            </a:r>
            <a:r>
              <a:rPr lang="fr-FR" sz="4000" dirty="0" smtClean="0"/>
              <a:t>Stratus</a:t>
            </a:r>
            <a:r>
              <a:rPr lang="ar-DZ" sz="4000" dirty="0" smtClean="0"/>
              <a:t> وتعني </a:t>
            </a:r>
            <a:r>
              <a:rPr lang="ar-DZ" sz="4000" dirty="0"/>
              <a:t>الجيش و </a:t>
            </a:r>
            <a:r>
              <a:rPr lang="fr-FR" sz="4000" dirty="0" smtClean="0"/>
              <a:t>egos</a:t>
            </a:r>
            <a:r>
              <a:rPr lang="ar-DZ" sz="4000" dirty="0" smtClean="0"/>
              <a:t> وتعني القيادة </a:t>
            </a:r>
            <a:r>
              <a:rPr lang="ar-DZ" sz="4000" dirty="0" smtClean="0">
                <a:latin typeface="Simplified Arabic" pitchFamily="18" charset="-78"/>
                <a:cs typeface="Simplified Arabic" pitchFamily="18" charset="-78"/>
              </a:rPr>
              <a:t>وعليه كان المصطلح مجموعا يعني " فن قيادة الحرب من قبل الجنرالات أو هيئة أركان الجيش</a:t>
            </a:r>
            <a:endParaRPr lang="ar-DZ" sz="4000" dirty="0" smtClean="0"/>
          </a:p>
        </p:txBody>
      </p:sp>
      <p:pic>
        <p:nvPicPr>
          <p:cNvPr id="4" name="Picture 4"/>
          <p:cNvPicPr>
            <a:picLocks noChangeAspect="1" noChangeArrowheads="1"/>
          </p:cNvPicPr>
          <p:nvPr/>
        </p:nvPicPr>
        <p:blipFill>
          <a:blip r:embed="rId3"/>
          <a:srcRect/>
          <a:stretch>
            <a:fillRect/>
          </a:stretch>
        </p:blipFill>
        <p:spPr bwMode="auto">
          <a:xfrm>
            <a:off x="-304800" y="5257800"/>
            <a:ext cx="2352675" cy="2100263"/>
          </a:xfrm>
          <a:prstGeom prst="rect">
            <a:avLst/>
          </a:prstGeom>
          <a:noFill/>
          <a:ln w="9525">
            <a:noFill/>
            <a:miter lim="800000"/>
            <a:headEnd/>
            <a:tailEnd/>
          </a:ln>
        </p:spPr>
      </p:pic>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77500" lnSpcReduction="20000"/>
          </a:bodyPr>
          <a:lstStyle/>
          <a:p>
            <a:pPr marL="711200" indent="-711200" algn="r" rtl="1">
              <a:lnSpc>
                <a:spcPct val="120000"/>
              </a:lnSpc>
            </a:pPr>
            <a:r>
              <a:rPr lang="en-US" sz="4100" b="1" u="sng" dirty="0" smtClean="0">
                <a:latin typeface="Simplified Arabic" panose="02020603050405020304" pitchFamily="18" charset="-78"/>
                <a:cs typeface="Simplified Arabic" panose="02020603050405020304" pitchFamily="18" charset="-78"/>
              </a:rPr>
              <a:t>1959-1950</a:t>
            </a:r>
            <a:r>
              <a:rPr lang="ar-SA" sz="4100" dirty="0">
                <a:latin typeface="Simplified Arabic" panose="02020603050405020304" pitchFamily="18" charset="-78"/>
                <a:cs typeface="Simplified Arabic" panose="02020603050405020304" pitchFamily="18" charset="-78"/>
              </a:rPr>
              <a:t>: نقل </a:t>
            </a:r>
            <a:r>
              <a:rPr lang="en-US" sz="4100" dirty="0">
                <a:latin typeface="Simplified Arabic" panose="02020603050405020304" pitchFamily="18" charset="-78"/>
                <a:cs typeface="Simplified Arabic" panose="02020603050405020304" pitchFamily="18" charset="-78"/>
              </a:rPr>
              <a:t>Newman </a:t>
            </a:r>
            <a:r>
              <a:rPr lang="ar-DZ" sz="4100" dirty="0" smtClean="0">
                <a:latin typeface="Simplified Arabic" panose="02020603050405020304" pitchFamily="18" charset="-78"/>
                <a:cs typeface="Simplified Arabic" panose="02020603050405020304" pitchFamily="18" charset="-78"/>
              </a:rPr>
              <a:t> </a:t>
            </a:r>
            <a:r>
              <a:rPr lang="ar-SA" sz="4100" dirty="0" smtClean="0">
                <a:latin typeface="Simplified Arabic" panose="02020603050405020304" pitchFamily="18" charset="-78"/>
                <a:cs typeface="Simplified Arabic" panose="02020603050405020304" pitchFamily="18" charset="-78"/>
              </a:rPr>
              <a:t>هذا </a:t>
            </a:r>
            <a:r>
              <a:rPr lang="ar-SA" sz="4100" dirty="0">
                <a:latin typeface="Simplified Arabic" panose="02020603050405020304" pitchFamily="18" charset="-78"/>
                <a:cs typeface="Simplified Arabic" panose="02020603050405020304" pitchFamily="18" charset="-78"/>
              </a:rPr>
              <a:t>المصطلح للإدارة بمعنى التخطيط للمشروع الاقتصادي ، واستخدامه كل من </a:t>
            </a:r>
            <a:r>
              <a:rPr lang="en-US" sz="4100" dirty="0">
                <a:latin typeface="Simplified Arabic" panose="02020603050405020304" pitchFamily="18" charset="-78"/>
                <a:cs typeface="Simplified Arabic" panose="02020603050405020304" pitchFamily="18" charset="-78"/>
              </a:rPr>
              <a:t>Gordon &amp;</a:t>
            </a:r>
            <a:r>
              <a:rPr lang="en-US" sz="4100" dirty="0" err="1">
                <a:latin typeface="Simplified Arabic" panose="02020603050405020304" pitchFamily="18" charset="-78"/>
                <a:cs typeface="Simplified Arabic" panose="02020603050405020304" pitchFamily="18" charset="-78"/>
              </a:rPr>
              <a:t>Pirson</a:t>
            </a:r>
            <a:r>
              <a:rPr lang="en-US" sz="4100" dirty="0">
                <a:latin typeface="Simplified Arabic" panose="02020603050405020304" pitchFamily="18" charset="-78"/>
                <a:cs typeface="Simplified Arabic" panose="02020603050405020304" pitchFamily="18" charset="-78"/>
              </a:rPr>
              <a:t> </a:t>
            </a:r>
            <a:r>
              <a:rPr lang="ar-DZ" sz="4100" dirty="0" smtClean="0">
                <a:latin typeface="Simplified Arabic" panose="02020603050405020304" pitchFamily="18" charset="-78"/>
                <a:cs typeface="Simplified Arabic" panose="02020603050405020304" pitchFamily="18" charset="-78"/>
              </a:rPr>
              <a:t> </a:t>
            </a:r>
            <a:r>
              <a:rPr lang="ar-SA" sz="4100" dirty="0" smtClean="0">
                <a:latin typeface="Simplified Arabic" panose="02020603050405020304" pitchFamily="18" charset="-78"/>
                <a:cs typeface="Simplified Arabic" panose="02020603050405020304" pitchFamily="18" charset="-78"/>
              </a:rPr>
              <a:t>بمفهوم </a:t>
            </a:r>
            <a:r>
              <a:rPr lang="ar-SA" sz="4100" dirty="0">
                <a:latin typeface="Simplified Arabic" panose="02020603050405020304" pitchFamily="18" charset="-78"/>
                <a:cs typeface="Simplified Arabic" panose="02020603050405020304" pitchFamily="18" charset="-78"/>
              </a:rPr>
              <a:t>(سياسة الإعمال) </a:t>
            </a:r>
            <a:r>
              <a:rPr lang="en-US" sz="4100" dirty="0">
                <a:latin typeface="Simplified Arabic" panose="02020603050405020304" pitchFamily="18" charset="-78"/>
                <a:cs typeface="Simplified Arabic" panose="02020603050405020304" pitchFamily="18" charset="-78"/>
              </a:rPr>
              <a:t>Business Policy</a:t>
            </a:r>
            <a:r>
              <a:rPr lang="ar-SA" sz="4100" dirty="0">
                <a:latin typeface="Simplified Arabic" panose="02020603050405020304" pitchFamily="18" charset="-78"/>
                <a:cs typeface="Simplified Arabic" panose="02020603050405020304" pitchFamily="18" charset="-78"/>
              </a:rPr>
              <a:t>.</a:t>
            </a:r>
            <a:endParaRPr lang="en-US" sz="4100" dirty="0">
              <a:latin typeface="Simplified Arabic" panose="02020603050405020304" pitchFamily="18" charset="-78"/>
              <a:cs typeface="Simplified Arabic" panose="02020603050405020304" pitchFamily="18" charset="-78"/>
            </a:endParaRPr>
          </a:p>
          <a:p>
            <a:pPr marL="711200" indent="-711200" algn="r" rtl="1">
              <a:lnSpc>
                <a:spcPct val="120000"/>
              </a:lnSpc>
            </a:pPr>
            <a:r>
              <a:rPr lang="en-US" sz="4100" b="1" u="sng" dirty="0">
                <a:latin typeface="Simplified Arabic" panose="02020603050405020304" pitchFamily="18" charset="-78"/>
                <a:cs typeface="Simplified Arabic" panose="02020603050405020304" pitchFamily="18" charset="-78"/>
              </a:rPr>
              <a:t>1969-1960</a:t>
            </a:r>
            <a:r>
              <a:rPr lang="ar-SA" sz="4100" dirty="0">
                <a:latin typeface="Simplified Arabic" panose="02020603050405020304" pitchFamily="18" charset="-78"/>
                <a:cs typeface="Simplified Arabic" panose="02020603050405020304" pitchFamily="18" charset="-78"/>
              </a:rPr>
              <a:t>: بداية التأطير الفعلي للإدارة </a:t>
            </a:r>
            <a:r>
              <a:rPr lang="ar-SA" sz="4100" dirty="0" err="1">
                <a:latin typeface="Simplified Arabic" panose="02020603050405020304" pitchFamily="18" charset="-78"/>
                <a:cs typeface="Simplified Arabic" panose="02020603050405020304" pitchFamily="18" charset="-78"/>
              </a:rPr>
              <a:t>الإستراتيجية</a:t>
            </a:r>
            <a:r>
              <a:rPr lang="ar-SA" sz="4100" dirty="0">
                <a:latin typeface="Simplified Arabic" panose="02020603050405020304" pitchFamily="18" charset="-78"/>
                <a:cs typeface="Simplified Arabic" panose="02020603050405020304" pitchFamily="18" charset="-78"/>
              </a:rPr>
              <a:t> من خلال </a:t>
            </a:r>
            <a:r>
              <a:rPr lang="ar-DZ" sz="4000" dirty="0"/>
              <a:t>مدرسة </a:t>
            </a:r>
            <a:r>
              <a:rPr lang="fr-FR" sz="4000" dirty="0" smtClean="0"/>
              <a:t>Harvard </a:t>
            </a:r>
            <a:r>
              <a:rPr lang="ar-DZ" sz="4000" dirty="0" smtClean="0"/>
              <a:t> كان </a:t>
            </a:r>
            <a:r>
              <a:rPr lang="ar-DZ" sz="4000" dirty="0"/>
              <a:t>أول من اهتم بالإدارة الاستراتيجية </a:t>
            </a:r>
            <a:r>
              <a:rPr lang="ar-DZ" sz="4000" dirty="0" smtClean="0"/>
              <a:t>والتي </a:t>
            </a:r>
            <a:r>
              <a:rPr lang="ar-DZ" sz="4000" dirty="0"/>
              <a:t>تعرف بمهد المدخل الحديث </a:t>
            </a:r>
            <a:r>
              <a:rPr lang="ar-DZ" sz="4000" dirty="0" smtClean="0"/>
              <a:t>للاستراتيجية وأهم </a:t>
            </a:r>
            <a:r>
              <a:rPr lang="ar-DZ" sz="4000" dirty="0"/>
              <a:t>روادها </a:t>
            </a:r>
            <a:r>
              <a:rPr lang="ar-SA" sz="4100" dirty="0" smtClean="0">
                <a:latin typeface="Simplified Arabic" panose="02020603050405020304" pitchFamily="18" charset="-78"/>
                <a:cs typeface="Simplified Arabic" panose="02020603050405020304" pitchFamily="18" charset="-78"/>
              </a:rPr>
              <a:t> </a:t>
            </a:r>
            <a:r>
              <a:rPr lang="en-US" sz="4100" dirty="0">
                <a:latin typeface="Simplified Arabic" panose="02020603050405020304" pitchFamily="18" charset="-78"/>
                <a:cs typeface="Simplified Arabic" panose="02020603050405020304" pitchFamily="18" charset="-78"/>
              </a:rPr>
              <a:t>Andrews </a:t>
            </a:r>
            <a:r>
              <a:rPr lang="ar-SA" sz="4100" dirty="0">
                <a:latin typeface="Simplified Arabic" panose="02020603050405020304" pitchFamily="18" charset="-78"/>
                <a:cs typeface="Simplified Arabic" panose="02020603050405020304" pitchFamily="18" charset="-78"/>
              </a:rPr>
              <a:t>حيث عرف </a:t>
            </a:r>
            <a:r>
              <a:rPr lang="ar-SA" sz="4100" dirty="0" err="1">
                <a:latin typeface="Simplified Arabic" panose="02020603050405020304" pitchFamily="18" charset="-78"/>
                <a:cs typeface="Simplified Arabic" panose="02020603050405020304" pitchFamily="18" charset="-78"/>
              </a:rPr>
              <a:t>الإستراتيجية</a:t>
            </a:r>
            <a:r>
              <a:rPr lang="ar-SA" sz="4100" dirty="0">
                <a:latin typeface="Simplified Arabic" panose="02020603050405020304" pitchFamily="18" charset="-78"/>
                <a:cs typeface="Simplified Arabic" panose="02020603050405020304" pitchFamily="18" charset="-78"/>
              </a:rPr>
              <a:t> </a:t>
            </a:r>
            <a:r>
              <a:rPr lang="ar-SA" sz="4100" dirty="0" smtClean="0">
                <a:latin typeface="Simplified Arabic" panose="02020603050405020304" pitchFamily="18" charset="-78"/>
                <a:cs typeface="Simplified Arabic" panose="02020603050405020304" pitchFamily="18" charset="-78"/>
              </a:rPr>
              <a:t>في </a:t>
            </a:r>
            <a:r>
              <a:rPr lang="ar-SA" sz="4100" dirty="0">
                <a:latin typeface="Simplified Arabic" panose="02020603050405020304" pitchFamily="18" charset="-78"/>
                <a:cs typeface="Simplified Arabic" panose="02020603050405020304" pitchFamily="18" charset="-78"/>
              </a:rPr>
              <a:t>كتاب:</a:t>
            </a:r>
            <a:r>
              <a:rPr lang="ar-DZ" sz="4100" dirty="0">
                <a:latin typeface="Simplified Arabic" panose="02020603050405020304" pitchFamily="18" charset="-78"/>
                <a:cs typeface="Simplified Arabic" panose="02020603050405020304" pitchFamily="18" charset="-78"/>
              </a:rPr>
              <a:t>  </a:t>
            </a:r>
          </a:p>
          <a:p>
            <a:pPr marL="711200" indent="-711200">
              <a:lnSpc>
                <a:spcPct val="120000"/>
              </a:lnSpc>
            </a:pPr>
            <a:r>
              <a:rPr lang="en-US" sz="4100" dirty="0">
                <a:latin typeface="Simplified Arabic" panose="02020603050405020304" pitchFamily="18" charset="-78"/>
                <a:cs typeface="Simplified Arabic" panose="02020603050405020304" pitchFamily="18" charset="-78"/>
              </a:rPr>
              <a:t>The Concept of Corporate Strategy</a:t>
            </a:r>
            <a:endParaRPr lang="ar-DZ" sz="4100" dirty="0">
              <a:latin typeface="Simplified Arabic" panose="02020603050405020304" pitchFamily="18" charset="-78"/>
              <a:cs typeface="Simplified Arabic" panose="02020603050405020304" pitchFamily="18" charset="-78"/>
            </a:endParaRPr>
          </a:p>
          <a:p>
            <a:pPr marL="711200" indent="-711200" algn="ctr">
              <a:lnSpc>
                <a:spcPct val="90000"/>
              </a:lnSpc>
              <a:buNone/>
            </a:pPr>
            <a:r>
              <a:rPr lang="en-US" dirty="0" smtClean="0"/>
              <a:t> </a:t>
            </a:r>
            <a:endParaRPr lang="fr-FR" dirty="0"/>
          </a:p>
        </p:txBody>
      </p:sp>
    </p:spTree>
    <p:extLst>
      <p:ext uri="{BB962C8B-B14F-4D97-AF65-F5344CB8AC3E}">
        <p14:creationId xmlns:p14="http://schemas.microsoft.com/office/powerpoint/2010/main" val="1623549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7" name="Oval 11"/>
          <p:cNvSpPr>
            <a:spLocks noChangeArrowheads="1"/>
          </p:cNvSpPr>
          <p:nvPr/>
        </p:nvSpPr>
        <p:spPr bwMode="auto">
          <a:xfrm>
            <a:off x="3779838" y="2997200"/>
            <a:ext cx="1800225" cy="1008063"/>
          </a:xfrm>
          <a:prstGeom prst="ellipse">
            <a:avLst/>
          </a:prstGeom>
          <a:gradFill rotWithShape="0">
            <a:gsLst>
              <a:gs pos="0">
                <a:srgbClr val="66FF99"/>
              </a:gs>
              <a:gs pos="100000">
                <a:srgbClr val="000000"/>
              </a:gs>
            </a:gsLst>
            <a:path path="shape">
              <a:fillToRect l="50000" t="50000" r="50000" b="50000"/>
            </a:path>
          </a:gradFill>
          <a:ln w="9525">
            <a:solidFill>
              <a:schemeClr val="bg2"/>
            </a:solidFill>
            <a:round/>
            <a:headEnd/>
            <a:tailEnd/>
          </a:ln>
          <a:effectLst>
            <a:outerShdw dist="71842" dir="2700000" algn="ctr" rotWithShape="0">
              <a:schemeClr val="bg2"/>
            </a:outerShdw>
          </a:effectLst>
        </p:spPr>
        <p:txBody>
          <a:bodyPr wrap="none" lIns="90000" tIns="46800" rIns="90000" bIns="46800" anchor="ctr"/>
          <a:lstStyle/>
          <a:p>
            <a:endParaRPr lang="en-US"/>
          </a:p>
        </p:txBody>
      </p:sp>
      <p:sp>
        <p:nvSpPr>
          <p:cNvPr id="106498" name="Rectangle 2"/>
          <p:cNvSpPr>
            <a:spLocks noGrp="1" noChangeArrowheads="1"/>
          </p:cNvSpPr>
          <p:nvPr>
            <p:ph type="title"/>
          </p:nvPr>
        </p:nvSpPr>
        <p:spPr>
          <a:xfrm>
            <a:off x="4643438" y="277813"/>
            <a:ext cx="4392612" cy="630237"/>
          </a:xfrm>
        </p:spPr>
        <p:txBody>
          <a:bodyPr>
            <a:normAutofit/>
          </a:bodyPr>
          <a:lstStyle/>
          <a:p>
            <a:pPr algn="r" rtl="1"/>
            <a:r>
              <a:rPr lang="ar-EG" sz="3000" b="1"/>
              <a:t>أولى خطوات التفكير الاستراتيجي</a:t>
            </a:r>
            <a:endParaRPr lang="en-US" sz="3000" b="1"/>
          </a:p>
        </p:txBody>
      </p:sp>
      <p:sp>
        <p:nvSpPr>
          <p:cNvPr id="106501" name="Rectangle 5"/>
          <p:cNvSpPr>
            <a:spLocks noChangeArrowheads="1"/>
          </p:cNvSpPr>
          <p:nvPr/>
        </p:nvSpPr>
        <p:spPr bwMode="auto">
          <a:xfrm>
            <a:off x="5795963" y="1557338"/>
            <a:ext cx="2808287" cy="1800225"/>
          </a:xfrm>
          <a:prstGeom prst="rect">
            <a:avLst/>
          </a:prstGeom>
          <a:gradFill rotWithShape="0">
            <a:gsLst>
              <a:gs pos="0">
                <a:schemeClr val="accent1"/>
              </a:gs>
              <a:gs pos="100000">
                <a:schemeClr val="accent1">
                  <a:gamma/>
                  <a:shade val="46275"/>
                  <a:invGamma/>
                </a:schemeClr>
              </a:gs>
            </a:gsLst>
            <a:path path="rect">
              <a:fillToRect t="100000" r="100000"/>
            </a:path>
          </a:gradFill>
          <a:ln w="9525">
            <a:solidFill>
              <a:schemeClr val="tx1"/>
            </a:solidFill>
            <a:miter lim="800000"/>
            <a:headEnd/>
            <a:tailEnd/>
          </a:ln>
          <a:effectLst>
            <a:outerShdw dist="71842" dir="2700000" algn="ctr" rotWithShape="0">
              <a:schemeClr val="bg2"/>
            </a:outerShdw>
          </a:effectLst>
        </p:spPr>
        <p:txBody>
          <a:bodyPr wrap="none" lIns="90000" tIns="46800" rIns="90000" bIns="46800" anchor="ctr"/>
          <a:lstStyle/>
          <a:p>
            <a:endParaRPr lang="en-US"/>
          </a:p>
        </p:txBody>
      </p:sp>
      <p:sp>
        <p:nvSpPr>
          <p:cNvPr id="106502" name="Rectangle 6"/>
          <p:cNvSpPr>
            <a:spLocks noChangeArrowheads="1"/>
          </p:cNvSpPr>
          <p:nvPr/>
        </p:nvSpPr>
        <p:spPr bwMode="auto">
          <a:xfrm>
            <a:off x="827088" y="1557338"/>
            <a:ext cx="2808287" cy="1800225"/>
          </a:xfrm>
          <a:prstGeom prst="rect">
            <a:avLst/>
          </a:prstGeom>
          <a:gradFill rotWithShape="0">
            <a:gsLst>
              <a:gs pos="0">
                <a:schemeClr val="accent1"/>
              </a:gs>
              <a:gs pos="100000">
                <a:schemeClr val="accent1">
                  <a:gamma/>
                  <a:shade val="46275"/>
                  <a:invGamma/>
                </a:schemeClr>
              </a:gs>
            </a:gsLst>
            <a:path path="rect">
              <a:fillToRect l="100000" t="100000"/>
            </a:path>
          </a:gradFill>
          <a:ln w="9525">
            <a:solidFill>
              <a:schemeClr val="tx1"/>
            </a:solidFill>
            <a:miter lim="800000"/>
            <a:headEnd/>
            <a:tailEnd/>
          </a:ln>
          <a:effectLst>
            <a:outerShdw dist="71842" dir="2700000" algn="ctr" rotWithShape="0">
              <a:schemeClr val="bg2"/>
            </a:outerShdw>
          </a:effectLst>
        </p:spPr>
        <p:txBody>
          <a:bodyPr wrap="none" lIns="90000" tIns="46800" rIns="90000" bIns="46800" anchor="ctr"/>
          <a:lstStyle/>
          <a:p>
            <a:endParaRPr lang="en-US"/>
          </a:p>
        </p:txBody>
      </p:sp>
      <p:sp>
        <p:nvSpPr>
          <p:cNvPr id="106503" name="Rectangle 7"/>
          <p:cNvSpPr>
            <a:spLocks noChangeArrowheads="1"/>
          </p:cNvSpPr>
          <p:nvPr/>
        </p:nvSpPr>
        <p:spPr bwMode="auto">
          <a:xfrm>
            <a:off x="2843213" y="5229225"/>
            <a:ext cx="3887787" cy="1008063"/>
          </a:xfrm>
          <a:prstGeom prst="rect">
            <a:avLst/>
          </a:prstGeom>
          <a:gradFill rotWithShape="0">
            <a:gsLst>
              <a:gs pos="0">
                <a:schemeClr val="accent1"/>
              </a:gs>
              <a:gs pos="100000">
                <a:schemeClr val="accent1">
                  <a:gamma/>
                  <a:shade val="46275"/>
                  <a:invGamma/>
                </a:schemeClr>
              </a:gs>
            </a:gsLst>
            <a:path path="rect">
              <a:fillToRect r="100000" b="100000"/>
            </a:path>
          </a:gradFill>
          <a:ln w="9525">
            <a:solidFill>
              <a:schemeClr val="tx1"/>
            </a:solidFill>
            <a:miter lim="800000"/>
            <a:headEnd/>
            <a:tailEnd/>
          </a:ln>
          <a:effectLst>
            <a:outerShdw dist="71842" dir="2700000" algn="ctr" rotWithShape="0">
              <a:schemeClr val="bg2"/>
            </a:outerShdw>
          </a:effectLst>
        </p:spPr>
        <p:txBody>
          <a:bodyPr wrap="none" lIns="90000" tIns="46800" rIns="90000" bIns="46800" anchor="ctr"/>
          <a:lstStyle/>
          <a:p>
            <a:endParaRPr lang="en-US"/>
          </a:p>
        </p:txBody>
      </p:sp>
      <p:sp>
        <p:nvSpPr>
          <p:cNvPr id="106505" name="Line 9"/>
          <p:cNvSpPr>
            <a:spLocks noChangeShapeType="1"/>
          </p:cNvSpPr>
          <p:nvPr/>
        </p:nvSpPr>
        <p:spPr bwMode="auto">
          <a:xfrm flipH="1">
            <a:off x="3635375" y="2349500"/>
            <a:ext cx="2160588" cy="0"/>
          </a:xfrm>
          <a:prstGeom prst="line">
            <a:avLst/>
          </a:prstGeom>
          <a:noFill/>
          <a:ln w="57150">
            <a:solidFill>
              <a:schemeClr val="tx1"/>
            </a:solidFill>
            <a:round/>
            <a:headEnd type="triangle" w="med" len="med"/>
            <a:tailEnd type="triangle" w="med" len="med"/>
          </a:ln>
          <a:effectLst>
            <a:outerShdw dist="71842" dir="2700000" algn="ctr" rotWithShape="0">
              <a:schemeClr val="bg2"/>
            </a:outerShdw>
          </a:effectLst>
        </p:spPr>
        <p:txBody>
          <a:bodyPr wrap="none" lIns="90000" tIns="46800" rIns="90000" bIns="46800" anchor="ctr"/>
          <a:lstStyle/>
          <a:p>
            <a:endParaRPr lang="en-US"/>
          </a:p>
        </p:txBody>
      </p:sp>
      <p:sp>
        <p:nvSpPr>
          <p:cNvPr id="106506" name="Line 10"/>
          <p:cNvSpPr>
            <a:spLocks noChangeShapeType="1"/>
          </p:cNvSpPr>
          <p:nvPr/>
        </p:nvSpPr>
        <p:spPr bwMode="auto">
          <a:xfrm>
            <a:off x="4800600" y="2362200"/>
            <a:ext cx="0" cy="2879725"/>
          </a:xfrm>
          <a:prstGeom prst="line">
            <a:avLst/>
          </a:prstGeom>
          <a:noFill/>
          <a:ln w="57150">
            <a:solidFill>
              <a:schemeClr val="tx1"/>
            </a:solidFill>
            <a:round/>
            <a:headEnd/>
            <a:tailEnd type="triangle" w="med" len="med"/>
          </a:ln>
          <a:effectLst>
            <a:outerShdw dist="71842" dir="2700000" algn="ctr" rotWithShape="0">
              <a:schemeClr val="bg2"/>
            </a:outerShdw>
          </a:effectLst>
        </p:spPr>
        <p:txBody>
          <a:bodyPr wrap="none" lIns="90000" tIns="46800" rIns="90000" bIns="46800" anchor="ctr"/>
          <a:lstStyle/>
          <a:p>
            <a:endParaRPr lang="en-US"/>
          </a:p>
        </p:txBody>
      </p:sp>
      <p:sp>
        <p:nvSpPr>
          <p:cNvPr id="106508" name="Text Box 12"/>
          <p:cNvSpPr txBox="1">
            <a:spLocks noChangeArrowheads="1"/>
          </p:cNvSpPr>
          <p:nvPr/>
        </p:nvSpPr>
        <p:spPr bwMode="auto">
          <a:xfrm>
            <a:off x="5724525" y="2060575"/>
            <a:ext cx="3024188" cy="371513"/>
          </a:xfrm>
          <a:prstGeom prst="rect">
            <a:avLst/>
          </a:prstGeom>
          <a:noFill/>
          <a:ln w="9525">
            <a:noFill/>
            <a:miter lim="800000"/>
            <a:headEnd/>
            <a:tailEnd/>
          </a:ln>
          <a:effectLst/>
        </p:spPr>
        <p:txBody>
          <a:bodyPr lIns="90000" tIns="46800" rIns="90000" bIns="46800">
            <a:spAutoFit/>
          </a:bodyPr>
          <a:lstStyle/>
          <a:p>
            <a:pPr algn="ctr">
              <a:spcBef>
                <a:spcPct val="50000"/>
              </a:spcBef>
            </a:pPr>
            <a:r>
              <a:rPr lang="ar-EG" b="1" dirty="0">
                <a:solidFill>
                  <a:srgbClr val="FFFF00"/>
                </a:solidFill>
                <a:effectLst>
                  <a:outerShdw blurRad="38100" dist="38100" dir="2700000" algn="tl">
                    <a:srgbClr val="000000"/>
                  </a:outerShdw>
                </a:effectLst>
              </a:rPr>
              <a:t>الوضع المستهدف</a:t>
            </a:r>
            <a:endParaRPr lang="en-US" b="1" dirty="0">
              <a:solidFill>
                <a:srgbClr val="FFFF00"/>
              </a:solidFill>
              <a:effectLst>
                <a:outerShdw blurRad="38100" dist="38100" dir="2700000" algn="tl">
                  <a:srgbClr val="000000"/>
                </a:outerShdw>
              </a:effectLst>
            </a:endParaRPr>
          </a:p>
        </p:txBody>
      </p:sp>
      <p:sp>
        <p:nvSpPr>
          <p:cNvPr id="106509" name="Text Box 13"/>
          <p:cNvSpPr txBox="1">
            <a:spLocks noChangeArrowheads="1"/>
          </p:cNvSpPr>
          <p:nvPr/>
        </p:nvSpPr>
        <p:spPr bwMode="auto">
          <a:xfrm>
            <a:off x="684213" y="1797050"/>
            <a:ext cx="3024187" cy="371513"/>
          </a:xfrm>
          <a:prstGeom prst="rect">
            <a:avLst/>
          </a:prstGeom>
          <a:noFill/>
          <a:ln w="9525">
            <a:noFill/>
            <a:miter lim="800000"/>
            <a:headEnd/>
            <a:tailEnd/>
          </a:ln>
          <a:effectLst/>
        </p:spPr>
        <p:txBody>
          <a:bodyPr lIns="90000" tIns="46800" rIns="90000" bIns="46800">
            <a:spAutoFit/>
          </a:bodyPr>
          <a:lstStyle/>
          <a:p>
            <a:pPr algn="ctr" rtl="1">
              <a:spcBef>
                <a:spcPct val="50000"/>
              </a:spcBef>
            </a:pPr>
            <a:r>
              <a:rPr lang="ar-EG" b="1" dirty="0">
                <a:solidFill>
                  <a:srgbClr val="FFFF00"/>
                </a:solidFill>
                <a:effectLst>
                  <a:outerShdw blurRad="38100" dist="38100" dir="2700000" algn="tl">
                    <a:srgbClr val="000000"/>
                  </a:outerShdw>
                </a:effectLst>
              </a:rPr>
              <a:t>الواقع الحالى للمنظمة</a:t>
            </a:r>
            <a:endParaRPr lang="en-US" b="1" dirty="0">
              <a:solidFill>
                <a:srgbClr val="FFFF00"/>
              </a:solidFill>
              <a:effectLst>
                <a:outerShdw blurRad="38100" dist="38100" dir="2700000" algn="tl">
                  <a:srgbClr val="000000"/>
                </a:outerShdw>
              </a:effectLst>
            </a:endParaRPr>
          </a:p>
        </p:txBody>
      </p:sp>
      <p:sp>
        <p:nvSpPr>
          <p:cNvPr id="106510" name="Text Box 14"/>
          <p:cNvSpPr txBox="1">
            <a:spLocks noChangeArrowheads="1"/>
          </p:cNvSpPr>
          <p:nvPr/>
        </p:nvSpPr>
        <p:spPr bwMode="auto">
          <a:xfrm>
            <a:off x="3190875" y="5411788"/>
            <a:ext cx="3024188" cy="371513"/>
          </a:xfrm>
          <a:prstGeom prst="rect">
            <a:avLst/>
          </a:prstGeom>
          <a:noFill/>
          <a:ln w="9525">
            <a:noFill/>
            <a:miter lim="800000"/>
            <a:headEnd/>
            <a:tailEnd/>
          </a:ln>
          <a:effectLst/>
        </p:spPr>
        <p:txBody>
          <a:bodyPr lIns="90000" tIns="46800" rIns="90000" bIns="46800">
            <a:spAutoFit/>
          </a:bodyPr>
          <a:lstStyle/>
          <a:p>
            <a:pPr algn="ctr" rtl="1">
              <a:spcBef>
                <a:spcPct val="50000"/>
              </a:spcBef>
            </a:pPr>
            <a:r>
              <a:rPr lang="ar-EG" b="1" dirty="0">
                <a:solidFill>
                  <a:srgbClr val="FFFF00"/>
                </a:solidFill>
                <a:effectLst>
                  <a:outerShdw blurRad="38100" dist="38100" dir="2700000" algn="tl">
                    <a:srgbClr val="000000"/>
                  </a:outerShdw>
                </a:effectLst>
              </a:rPr>
              <a:t>الخطة الإستراتيجية</a:t>
            </a:r>
            <a:endParaRPr lang="en-US" b="1" dirty="0">
              <a:solidFill>
                <a:srgbClr val="FFFF00"/>
              </a:solidFill>
              <a:effectLst>
                <a:outerShdw blurRad="38100" dist="38100" dir="2700000" algn="tl">
                  <a:srgbClr val="000000"/>
                </a:outerShdw>
              </a:effectLst>
            </a:endParaRPr>
          </a:p>
        </p:txBody>
      </p:sp>
      <p:sp>
        <p:nvSpPr>
          <p:cNvPr id="106511" name="Text Box 15"/>
          <p:cNvSpPr txBox="1">
            <a:spLocks noChangeArrowheads="1"/>
          </p:cNvSpPr>
          <p:nvPr/>
        </p:nvSpPr>
        <p:spPr bwMode="auto">
          <a:xfrm>
            <a:off x="4724400" y="3276600"/>
            <a:ext cx="1295400" cy="479235"/>
          </a:xfrm>
          <a:prstGeom prst="rect">
            <a:avLst/>
          </a:prstGeom>
          <a:noFill/>
          <a:ln w="9525">
            <a:noFill/>
            <a:miter lim="800000"/>
            <a:headEnd/>
            <a:tailEnd/>
          </a:ln>
          <a:effectLst/>
        </p:spPr>
        <p:txBody>
          <a:bodyPr wrap="square" lIns="90000" tIns="46800" rIns="90000" bIns="46800">
            <a:spAutoFit/>
          </a:bodyPr>
          <a:lstStyle/>
          <a:p>
            <a:pPr algn="ctr" rtl="1">
              <a:spcBef>
                <a:spcPct val="50000"/>
              </a:spcBef>
            </a:pPr>
            <a:r>
              <a:rPr lang="ar-EG" sz="2500" b="1" dirty="0">
                <a:solidFill>
                  <a:srgbClr val="FFFF99"/>
                </a:solidFill>
                <a:effectLst>
                  <a:outerShdw blurRad="38100" dist="38100" dir="2700000" algn="tl">
                    <a:srgbClr val="000000"/>
                  </a:outerShdw>
                </a:effectLst>
              </a:rPr>
              <a:t>الفجوة</a:t>
            </a:r>
            <a:endParaRPr lang="en-US" sz="2500" b="1" dirty="0">
              <a:solidFill>
                <a:srgbClr val="FFFF99"/>
              </a:solidFill>
              <a:effectLst>
                <a:outerShdw blurRad="38100" dist="38100" dir="2700000" algn="tl">
                  <a:srgbClr val="000000"/>
                </a:outerShdw>
              </a:effectLst>
            </a:endParaRPr>
          </a:p>
        </p:txBody>
      </p:sp>
      <p:sp>
        <p:nvSpPr>
          <p:cNvPr id="106512" name="Text Box 16"/>
          <p:cNvSpPr txBox="1">
            <a:spLocks noChangeArrowheads="1"/>
          </p:cNvSpPr>
          <p:nvPr/>
        </p:nvSpPr>
        <p:spPr bwMode="auto">
          <a:xfrm>
            <a:off x="3505201" y="3316288"/>
            <a:ext cx="1282700" cy="479235"/>
          </a:xfrm>
          <a:prstGeom prst="rect">
            <a:avLst/>
          </a:prstGeom>
          <a:noFill/>
          <a:ln w="9525">
            <a:noFill/>
            <a:miter lim="800000"/>
            <a:headEnd/>
            <a:tailEnd/>
          </a:ln>
          <a:effectLst/>
        </p:spPr>
        <p:txBody>
          <a:bodyPr wrap="square" lIns="90000" tIns="46800" rIns="90000" bIns="46800">
            <a:spAutoFit/>
          </a:bodyPr>
          <a:lstStyle/>
          <a:p>
            <a:pPr algn="ctr" rtl="1">
              <a:spcBef>
                <a:spcPct val="50000"/>
              </a:spcBef>
            </a:pPr>
            <a:r>
              <a:rPr lang="ar-EG" sz="2500" b="1" dirty="0">
                <a:solidFill>
                  <a:srgbClr val="FFFF99"/>
                </a:solidFill>
                <a:effectLst>
                  <a:outerShdw blurRad="38100" dist="38100" dir="2700000" algn="tl">
                    <a:srgbClr val="000000"/>
                  </a:outerShdw>
                </a:effectLst>
              </a:rPr>
              <a:t>المأزق</a:t>
            </a:r>
            <a:endParaRPr lang="en-US" sz="2500" b="1" dirty="0">
              <a:solidFill>
                <a:srgbClr val="FFFF99"/>
              </a:solidFill>
              <a:effectLst>
                <a:outerShdw blurRad="38100" dist="38100" dir="2700000" algn="tl">
                  <a:srgbClr val="000000"/>
                </a:outerShdw>
              </a:effectLst>
            </a:endParaRPr>
          </a:p>
        </p:txBody>
      </p:sp>
      <p:sp>
        <p:nvSpPr>
          <p:cNvPr id="2" name="Rectangle 1"/>
          <p:cNvSpPr/>
          <p:nvPr/>
        </p:nvSpPr>
        <p:spPr>
          <a:xfrm>
            <a:off x="4643438" y="4087181"/>
            <a:ext cx="4392612" cy="1200329"/>
          </a:xfrm>
          <a:prstGeom prst="rect">
            <a:avLst/>
          </a:prstGeom>
        </p:spPr>
        <p:txBody>
          <a:bodyPr wrap="square">
            <a:spAutoFit/>
          </a:bodyPr>
          <a:lstStyle/>
          <a:p>
            <a:pPr marL="711200" indent="-711200" algn="r" rtl="1">
              <a:lnSpc>
                <a:spcPct val="120000"/>
              </a:lnSpc>
              <a:buNone/>
            </a:pPr>
            <a:r>
              <a:rPr lang="ar-DZ" sz="2000" b="1" dirty="0">
                <a:solidFill>
                  <a:srgbClr val="FF0000"/>
                </a:solidFill>
                <a:latin typeface="Simplified Arabic" panose="02020603050405020304" pitchFamily="18" charset="-78"/>
                <a:cs typeface="Simplified Arabic" panose="02020603050405020304" pitchFamily="18" charset="-78"/>
              </a:rPr>
              <a:t>ما يمكن للمنظمة أن تنجزه </a:t>
            </a:r>
            <a:r>
              <a:rPr lang="fr-FR" sz="2000" b="1" dirty="0" err="1">
                <a:solidFill>
                  <a:srgbClr val="FF0000"/>
                </a:solidFill>
                <a:latin typeface="Simplified Arabic" panose="02020603050405020304" pitchFamily="18" charset="-78"/>
                <a:cs typeface="Simplified Arabic" panose="02020603050405020304" pitchFamily="18" charset="-78"/>
              </a:rPr>
              <a:t>What</a:t>
            </a:r>
            <a:r>
              <a:rPr lang="fr-FR" sz="2000" b="1" dirty="0">
                <a:solidFill>
                  <a:srgbClr val="FF0000"/>
                </a:solidFill>
                <a:latin typeface="Simplified Arabic" panose="02020603050405020304" pitchFamily="18" charset="-78"/>
                <a:cs typeface="Simplified Arabic" panose="02020603050405020304" pitchFamily="18" charset="-78"/>
              </a:rPr>
              <a:t> </a:t>
            </a:r>
            <a:r>
              <a:rPr lang="fr-FR" sz="2000" b="1" dirty="0" err="1">
                <a:solidFill>
                  <a:srgbClr val="FF0000"/>
                </a:solidFill>
                <a:latin typeface="Simplified Arabic" panose="02020603050405020304" pitchFamily="18" charset="-78"/>
                <a:cs typeface="Simplified Arabic" panose="02020603050405020304" pitchFamily="18" charset="-78"/>
              </a:rPr>
              <a:t>company</a:t>
            </a:r>
            <a:r>
              <a:rPr lang="fr-FR" sz="2000" b="1" dirty="0">
                <a:solidFill>
                  <a:srgbClr val="FF0000"/>
                </a:solidFill>
                <a:latin typeface="Simplified Arabic" panose="02020603050405020304" pitchFamily="18" charset="-78"/>
                <a:cs typeface="Simplified Arabic" panose="02020603050405020304" pitchFamily="18" charset="-78"/>
              </a:rPr>
              <a:t> </a:t>
            </a:r>
            <a:r>
              <a:rPr lang="fr-FR" sz="2000" b="1" dirty="0" err="1">
                <a:solidFill>
                  <a:srgbClr val="FF0000"/>
                </a:solidFill>
                <a:latin typeface="Simplified Arabic" panose="02020603050405020304" pitchFamily="18" charset="-78"/>
                <a:cs typeface="Simplified Arabic" panose="02020603050405020304" pitchFamily="18" charset="-78"/>
              </a:rPr>
              <a:t>might</a:t>
            </a:r>
            <a:r>
              <a:rPr lang="fr-FR" sz="2000" b="1" dirty="0">
                <a:solidFill>
                  <a:srgbClr val="FF0000"/>
                </a:solidFill>
                <a:latin typeface="Simplified Arabic" panose="02020603050405020304" pitchFamily="18" charset="-78"/>
                <a:cs typeface="Simplified Arabic" panose="02020603050405020304" pitchFamily="18" charset="-78"/>
              </a:rPr>
              <a:t> do </a:t>
            </a:r>
            <a:endParaRPr lang="ar-DZ" sz="2000" b="1" dirty="0">
              <a:solidFill>
                <a:srgbClr val="FF0000"/>
              </a:solidFill>
              <a:latin typeface="Simplified Arabic" panose="02020603050405020304" pitchFamily="18" charset="-78"/>
              <a:cs typeface="Simplified Arabic" panose="02020603050405020304" pitchFamily="18" charset="-78"/>
            </a:endParaRPr>
          </a:p>
          <a:p>
            <a:pPr marL="711200" indent="-711200" algn="r" rtl="1">
              <a:lnSpc>
                <a:spcPct val="120000"/>
              </a:lnSpc>
              <a:buNone/>
            </a:pPr>
            <a:r>
              <a:rPr lang="ar-DZ" sz="2000" b="1" dirty="0">
                <a:solidFill>
                  <a:srgbClr val="FF0000"/>
                </a:solidFill>
                <a:latin typeface="Simplified Arabic" panose="02020603050405020304" pitchFamily="18" charset="-78"/>
                <a:cs typeface="Simplified Arabic" panose="02020603050405020304" pitchFamily="18" charset="-78"/>
              </a:rPr>
              <a:t>وما تستطيع أن تنجزه </a:t>
            </a:r>
            <a:r>
              <a:rPr lang="fr-FR" sz="2000" b="1" dirty="0" err="1">
                <a:solidFill>
                  <a:srgbClr val="FF0000"/>
                </a:solidFill>
                <a:latin typeface="Simplified Arabic" panose="02020603050405020304" pitchFamily="18" charset="-78"/>
                <a:cs typeface="Simplified Arabic" panose="02020603050405020304" pitchFamily="18" charset="-78"/>
              </a:rPr>
              <a:t>What</a:t>
            </a:r>
            <a:r>
              <a:rPr lang="fr-FR" sz="2000" b="1" dirty="0">
                <a:solidFill>
                  <a:srgbClr val="FF0000"/>
                </a:solidFill>
                <a:latin typeface="Simplified Arabic" panose="02020603050405020304" pitchFamily="18" charset="-78"/>
                <a:cs typeface="Simplified Arabic" panose="02020603050405020304" pitchFamily="18" charset="-78"/>
              </a:rPr>
              <a:t> </a:t>
            </a:r>
            <a:r>
              <a:rPr lang="fr-FR" sz="2000" b="1" dirty="0" err="1">
                <a:solidFill>
                  <a:srgbClr val="FF0000"/>
                </a:solidFill>
                <a:latin typeface="Simplified Arabic" panose="02020603050405020304" pitchFamily="18" charset="-78"/>
                <a:cs typeface="Simplified Arabic" panose="02020603050405020304" pitchFamily="18" charset="-78"/>
              </a:rPr>
              <a:t>it</a:t>
            </a:r>
            <a:r>
              <a:rPr lang="fr-FR" sz="2000" b="1" dirty="0">
                <a:solidFill>
                  <a:srgbClr val="FF0000"/>
                </a:solidFill>
                <a:latin typeface="Simplified Arabic" panose="02020603050405020304" pitchFamily="18" charset="-78"/>
                <a:cs typeface="Simplified Arabic" panose="02020603050405020304" pitchFamily="18" charset="-78"/>
              </a:rPr>
              <a:t> </a:t>
            </a:r>
            <a:r>
              <a:rPr lang="fr-FR" sz="2000" b="1" dirty="0" err="1">
                <a:solidFill>
                  <a:srgbClr val="FF0000"/>
                </a:solidFill>
                <a:latin typeface="Simplified Arabic" panose="02020603050405020304" pitchFamily="18" charset="-78"/>
                <a:cs typeface="Simplified Arabic" panose="02020603050405020304" pitchFamily="18" charset="-78"/>
              </a:rPr>
              <a:t>can</a:t>
            </a:r>
            <a:r>
              <a:rPr lang="fr-FR" sz="2000" b="1" dirty="0">
                <a:solidFill>
                  <a:srgbClr val="FF0000"/>
                </a:solidFill>
                <a:latin typeface="Simplified Arabic" panose="02020603050405020304" pitchFamily="18" charset="-78"/>
                <a:cs typeface="Simplified Arabic" panose="02020603050405020304" pitchFamily="18" charset="-78"/>
              </a:rPr>
              <a:t> do</a:t>
            </a:r>
            <a:endParaRPr lang="ar-DZ" sz="2000" b="1" dirty="0">
              <a:solidFill>
                <a:srgbClr val="FF0000"/>
              </a:solidFill>
            </a:endParaRPr>
          </a:p>
        </p:txBody>
      </p:sp>
    </p:spTree>
  </p:cSld>
  <p:clrMapOvr>
    <a:masterClrMapping/>
  </p:clrMapOvr>
  <p:transition>
    <p:cover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AutoShape 3"/>
          <p:cNvSpPr>
            <a:spLocks noChangeArrowheads="1"/>
          </p:cNvSpPr>
          <p:nvPr/>
        </p:nvSpPr>
        <p:spPr bwMode="auto">
          <a:xfrm>
            <a:off x="107950" y="333375"/>
            <a:ext cx="8893175" cy="6264275"/>
          </a:xfrm>
          <a:prstGeom prst="flowChartAlternateProcess">
            <a:avLst/>
          </a:prstGeom>
          <a:noFill/>
          <a:ln w="9525">
            <a:solidFill>
              <a:schemeClr val="tx1"/>
            </a:solidFill>
            <a:miter lim="800000"/>
            <a:headEnd/>
            <a:tailEnd/>
          </a:ln>
          <a:effectLst/>
        </p:spPr>
        <p:txBody>
          <a:bodyPr wrap="none" anchor="ctr"/>
          <a:lstStyle/>
          <a:p>
            <a:pPr algn="ctr" eaLnBrk="1" hangingPunct="1"/>
            <a:endParaRPr lang="en-US" sz="1800">
              <a:latin typeface="Verdana" pitchFamily="34" charset="0"/>
            </a:endParaRPr>
          </a:p>
        </p:txBody>
      </p:sp>
      <p:sp>
        <p:nvSpPr>
          <p:cNvPr id="28680" name="filecab2"/>
          <p:cNvSpPr>
            <a:spLocks noEditPoints="1" noChangeArrowheads="1"/>
          </p:cNvSpPr>
          <p:nvPr/>
        </p:nvSpPr>
        <p:spPr bwMode="auto">
          <a:xfrm rot="-17795">
            <a:off x="835025" y="989013"/>
            <a:ext cx="7416800" cy="4725987"/>
          </a:xfrm>
          <a:custGeom>
            <a:avLst/>
            <a:gdLst>
              <a:gd name="T0" fmla="*/ 10800 w 21600"/>
              <a:gd name="T1" fmla="*/ 0 h 21600"/>
              <a:gd name="T2" fmla="*/ 0 w 21600"/>
              <a:gd name="T3" fmla="*/ 0 h 21600"/>
              <a:gd name="T4" fmla="*/ 0 w 21600"/>
              <a:gd name="T5" fmla="*/ 10800 h 21600"/>
              <a:gd name="T6" fmla="*/ 0 w 21600"/>
              <a:gd name="T7" fmla="*/ 20367 h 21600"/>
              <a:gd name="T8" fmla="*/ 10800 w 21600"/>
              <a:gd name="T9" fmla="*/ 21600 h 21600"/>
              <a:gd name="T10" fmla="*/ 21600 w 21600"/>
              <a:gd name="T11" fmla="*/ 20367 h 21600"/>
              <a:gd name="T12" fmla="*/ 21600 w 21600"/>
              <a:gd name="T13" fmla="*/ 10800 h 21600"/>
              <a:gd name="T14" fmla="*/ 21600 w 21600"/>
              <a:gd name="T15" fmla="*/ 0 h 21600"/>
              <a:gd name="T16" fmla="*/ 1004 w 21600"/>
              <a:gd name="T17" fmla="*/ 511 h 21600"/>
              <a:gd name="T18" fmla="*/ 20542 w 21600"/>
              <a:gd name="T19" fmla="*/ 19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800" y="0"/>
                </a:moveTo>
                <a:lnTo>
                  <a:pt x="0" y="0"/>
                </a:lnTo>
                <a:lnTo>
                  <a:pt x="0" y="10800"/>
                </a:lnTo>
                <a:lnTo>
                  <a:pt x="0" y="20367"/>
                </a:lnTo>
                <a:lnTo>
                  <a:pt x="5807" y="20367"/>
                </a:lnTo>
                <a:lnTo>
                  <a:pt x="5807" y="20637"/>
                </a:lnTo>
                <a:lnTo>
                  <a:pt x="5970" y="20818"/>
                </a:lnTo>
                <a:lnTo>
                  <a:pt x="6133" y="20968"/>
                </a:lnTo>
                <a:lnTo>
                  <a:pt x="6404" y="21239"/>
                </a:lnTo>
                <a:lnTo>
                  <a:pt x="6567" y="21419"/>
                </a:lnTo>
                <a:lnTo>
                  <a:pt x="7055" y="21510"/>
                </a:lnTo>
                <a:lnTo>
                  <a:pt x="7544" y="21600"/>
                </a:lnTo>
                <a:lnTo>
                  <a:pt x="8141" y="21600"/>
                </a:lnTo>
                <a:lnTo>
                  <a:pt x="10800" y="21600"/>
                </a:lnTo>
                <a:lnTo>
                  <a:pt x="13188" y="21600"/>
                </a:lnTo>
                <a:lnTo>
                  <a:pt x="13948" y="21600"/>
                </a:lnTo>
                <a:lnTo>
                  <a:pt x="14436" y="21510"/>
                </a:lnTo>
                <a:lnTo>
                  <a:pt x="14708" y="21419"/>
                </a:lnTo>
                <a:lnTo>
                  <a:pt x="15033" y="21239"/>
                </a:lnTo>
                <a:lnTo>
                  <a:pt x="15359" y="20968"/>
                </a:lnTo>
                <a:lnTo>
                  <a:pt x="15522" y="20818"/>
                </a:lnTo>
                <a:lnTo>
                  <a:pt x="15684" y="20637"/>
                </a:lnTo>
                <a:lnTo>
                  <a:pt x="15684" y="20367"/>
                </a:lnTo>
                <a:lnTo>
                  <a:pt x="21600" y="20367"/>
                </a:lnTo>
                <a:lnTo>
                  <a:pt x="21600" y="10800"/>
                </a:lnTo>
                <a:lnTo>
                  <a:pt x="21600" y="0"/>
                </a:lnTo>
                <a:lnTo>
                  <a:pt x="10800" y="0"/>
                </a:lnTo>
                <a:close/>
                <a:moveTo>
                  <a:pt x="7055" y="20367"/>
                </a:moveTo>
                <a:lnTo>
                  <a:pt x="7055" y="20547"/>
                </a:lnTo>
                <a:lnTo>
                  <a:pt x="7055" y="20637"/>
                </a:lnTo>
                <a:lnTo>
                  <a:pt x="7218" y="20728"/>
                </a:lnTo>
                <a:lnTo>
                  <a:pt x="7381" y="20818"/>
                </a:lnTo>
                <a:lnTo>
                  <a:pt x="7544" y="20908"/>
                </a:lnTo>
                <a:lnTo>
                  <a:pt x="7707" y="20968"/>
                </a:lnTo>
                <a:lnTo>
                  <a:pt x="7815" y="20968"/>
                </a:lnTo>
                <a:lnTo>
                  <a:pt x="8141" y="20968"/>
                </a:lnTo>
                <a:lnTo>
                  <a:pt x="13188" y="20968"/>
                </a:lnTo>
                <a:lnTo>
                  <a:pt x="13459" y="20968"/>
                </a:lnTo>
                <a:lnTo>
                  <a:pt x="13785" y="20968"/>
                </a:lnTo>
                <a:lnTo>
                  <a:pt x="13948" y="20908"/>
                </a:lnTo>
                <a:lnTo>
                  <a:pt x="14111" y="20818"/>
                </a:lnTo>
                <a:lnTo>
                  <a:pt x="14273" y="20728"/>
                </a:lnTo>
                <a:lnTo>
                  <a:pt x="14273" y="20637"/>
                </a:lnTo>
                <a:lnTo>
                  <a:pt x="14436" y="20547"/>
                </a:lnTo>
                <a:lnTo>
                  <a:pt x="14436" y="20367"/>
                </a:lnTo>
                <a:lnTo>
                  <a:pt x="7055" y="20367"/>
                </a:lnTo>
                <a:close/>
              </a:path>
              <a:path w="21600" h="21600" extrusionOk="0">
                <a:moveTo>
                  <a:pt x="7055" y="20367"/>
                </a:moveTo>
                <a:lnTo>
                  <a:pt x="5807" y="20367"/>
                </a:lnTo>
                <a:lnTo>
                  <a:pt x="21600" y="20367"/>
                </a:lnTo>
              </a:path>
            </a:pathLst>
          </a:custGeom>
          <a:solidFill>
            <a:schemeClr val="accent2">
              <a:lumMod val="75000"/>
            </a:schemeClr>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28674" name="Rectangle 2"/>
          <p:cNvSpPr>
            <a:spLocks noGrp="1" noChangeArrowheads="1"/>
          </p:cNvSpPr>
          <p:nvPr>
            <p:ph type="ctrTitle"/>
          </p:nvPr>
        </p:nvSpPr>
        <p:spPr>
          <a:xfrm>
            <a:off x="1160463" y="1676400"/>
            <a:ext cx="6840537" cy="2592388"/>
          </a:xfrm>
        </p:spPr>
        <p:txBody>
          <a:bodyPr/>
          <a:lstStyle/>
          <a:p>
            <a:pPr algn="dist" rtl="1"/>
            <a:r>
              <a:rPr lang="ar-SA" b="1" dirty="0">
                <a:solidFill>
                  <a:srgbClr val="FFFF00"/>
                </a:solidFill>
                <a:effectLst>
                  <a:outerShdw blurRad="38100" dist="38100" dir="2700000" algn="tl">
                    <a:srgbClr val="FFFFFF"/>
                  </a:outerShdw>
                </a:effectLst>
              </a:rPr>
              <a:t>إذا كان الهدف هو النهاية المطلوب الوصول إليها فإن الاستراتيجية هي الطريق الموصل</a:t>
            </a:r>
            <a:r>
              <a:rPr lang="ar-EG" b="1" dirty="0">
                <a:solidFill>
                  <a:srgbClr val="FFFF00"/>
                </a:solidFill>
                <a:effectLst>
                  <a:outerShdw blurRad="38100" dist="38100" dir="2700000" algn="tl">
                    <a:srgbClr val="FFFFFF"/>
                  </a:outerShdw>
                </a:effectLst>
              </a:rPr>
              <a:t> </a:t>
            </a:r>
            <a:r>
              <a:rPr lang="ar-SA" b="1" dirty="0">
                <a:solidFill>
                  <a:srgbClr val="FFFF00"/>
                </a:solidFill>
                <a:effectLst>
                  <a:outerShdw blurRad="38100" dist="38100" dir="2700000" algn="tl">
                    <a:srgbClr val="FFFFFF"/>
                  </a:outerShdw>
                </a:effectLst>
              </a:rPr>
              <a:t>إلى هذه النهاية.</a:t>
            </a:r>
            <a:endParaRPr lang="en-US" b="1" dirty="0">
              <a:solidFill>
                <a:srgbClr val="FFFF00"/>
              </a:solidFill>
              <a:effectLst>
                <a:outerShdw blurRad="38100" dist="38100" dir="2700000" algn="tl">
                  <a:srgbClr val="FFFFFF"/>
                </a:outerShdw>
              </a:effectLst>
            </a:endParaRPr>
          </a:p>
        </p:txBody>
      </p:sp>
      <p:pic>
        <p:nvPicPr>
          <p:cNvPr id="5" name="Picture 2" descr="C:\Users\Naima\Desktop\index.jpg"/>
          <p:cNvPicPr>
            <a:picLocks noChangeAspect="1" noChangeArrowheads="1"/>
          </p:cNvPicPr>
          <p:nvPr/>
        </p:nvPicPr>
        <p:blipFill>
          <a:blip r:embed="rId2" cstate="print"/>
          <a:srcRect/>
          <a:stretch>
            <a:fillRect/>
          </a:stretch>
        </p:blipFill>
        <p:spPr bwMode="auto">
          <a:xfrm>
            <a:off x="0" y="3886200"/>
            <a:ext cx="2362200" cy="2971800"/>
          </a:xfrm>
          <a:prstGeom prst="ellipse">
            <a:avLst/>
          </a:prstGeom>
          <a:ln>
            <a:noFill/>
          </a:ln>
          <a:effectLst>
            <a:softEdge rad="112500"/>
          </a:effec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iterate type="wd">
                                    <p:tmAbs val="500"/>
                                  </p:iterate>
                                  <p:childTnLst>
                                    <p:set>
                                      <p:cBhvr>
                                        <p:cTn id="6" dur="1" fill="hold">
                                          <p:stCondLst>
                                            <p:cond delay="0"/>
                                          </p:stCondLst>
                                        </p:cTn>
                                        <p:tgtEl>
                                          <p:spTgt spid="28680"/>
                                        </p:tgtEl>
                                        <p:attrNameLst>
                                          <p:attrName>style.visibility</p:attrName>
                                        </p:attrNameLst>
                                      </p:cBhvr>
                                      <p:to>
                                        <p:strVal val="visible"/>
                                      </p:to>
                                    </p:set>
                                    <p:anim to="" calcmode="lin" valueType="num">
                                      <p:cBhvr>
                                        <p:cTn id="7" dur="1" fill="hold"/>
                                        <p:tgtEl>
                                          <p:spTgt spid="2868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iterate type="wd">
                                    <p:tmAbs val="500"/>
                                  </p:iterate>
                                  <p:childTnLst>
                                    <p:set>
                                      <p:cBhvr>
                                        <p:cTn id="10" dur="1" fill="hold">
                                          <p:stCondLst>
                                            <p:cond delay="0"/>
                                          </p:stCondLst>
                                        </p:cTn>
                                        <p:tgtEl>
                                          <p:spTgt spid="28674"/>
                                        </p:tgtEl>
                                        <p:attrNameLst>
                                          <p:attrName>style.visibility</p:attrName>
                                        </p:attrNameLst>
                                      </p:cBhvr>
                                      <p:to>
                                        <p:strVal val="visible"/>
                                      </p:to>
                                    </p:set>
                                    <p:anim to="" calcmode="lin" valueType="num">
                                      <p:cBhvr>
                                        <p:cTn id="11" dur="1" fill="hold"/>
                                        <p:tgtEl>
                                          <p:spTgt spid="2867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0" grpId="0" animBg="1"/>
      <p:bldP spid="2867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320040"/>
            <a:ext cx="7239000" cy="746760"/>
          </a:xfrm>
        </p:spPr>
        <p:txBody>
          <a:bodyPr>
            <a:normAutofit fontScale="90000"/>
          </a:bodyPr>
          <a:lstStyle/>
          <a:p>
            <a:pPr algn="ctr" rtl="1"/>
            <a:r>
              <a:rPr lang="ar-DZ" b="1" dirty="0" smtClean="0">
                <a:solidFill>
                  <a:srgbClr val="C00000"/>
                </a:solidFill>
                <a:latin typeface="Simplified Arabic" pitchFamily="18" charset="-78"/>
                <a:cs typeface="Simplified Arabic" pitchFamily="18" charset="-78"/>
              </a:rPr>
              <a:t>مفهوم الاستراتيجية</a:t>
            </a:r>
            <a:endParaRPr lang="en-US" b="1" dirty="0">
              <a:solidFill>
                <a:srgbClr val="C0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457199" y="1066800"/>
            <a:ext cx="8382001" cy="5388936"/>
          </a:xfrm>
        </p:spPr>
        <p:txBody>
          <a:bodyPr>
            <a:normAutofit/>
          </a:bodyPr>
          <a:lstStyle/>
          <a:p>
            <a:pPr algn="just" rtl="1"/>
            <a:r>
              <a:rPr lang="ar-DZ" sz="2800" dirty="0" smtClean="0">
                <a:latin typeface="Simplified Arabic" pitchFamily="18" charset="-78"/>
                <a:cs typeface="Simplified Arabic" pitchFamily="18" charset="-78"/>
              </a:rPr>
              <a:t>حسب مدرسة هارفرد الاستراتيجية هي مجموع القرارات طويلة المدى التي تحدد المؤسسة من خلالها مهمتها وكذا نطاق (منتجات / أسواق) التي تتعامل فيها واستخدامات الموارد المتاحة لها والميزات التنافسية التي تتمتع بها وأثر التعاضد بين مختلف وظائفها وأنشطتها بما يحقق وحدة المؤسسة الداخلية ويمكنها من تحقيق استجابة قصور لبيئتها الخارجية والوصول إلى تحقيق أهدافها وغاياتها بشكل متوازن". </a:t>
            </a:r>
          </a:p>
          <a:p>
            <a:pPr algn="just" rtl="1"/>
            <a:r>
              <a:rPr lang="ar-DZ" sz="2800" dirty="0" smtClean="0">
                <a:latin typeface="Simplified Arabic" pitchFamily="18" charset="-78"/>
                <a:cs typeface="Simplified Arabic" pitchFamily="18" charset="-78"/>
              </a:rPr>
              <a:t>تركز على تحقيق التكامل بين وظائف الإدارة والتسويق والتمويل والإنتاج والبحوث والتطوير ونظم معلومات الحاسب الآلي وذلك بغرض تحقيق نجاح المنظمة. </a:t>
            </a:r>
            <a:endParaRPr lang="fr-FR" sz="2800" dirty="0" smtClean="0">
              <a:latin typeface="Simplified Arabic" pitchFamily="18" charset="-78"/>
              <a:cs typeface="Simplified Arabic" pitchFamily="18" charset="-78"/>
            </a:endParaRPr>
          </a:p>
          <a:p>
            <a:pPr algn="just" rtl="1"/>
            <a:r>
              <a:rPr lang="ar-DZ" sz="2800" dirty="0" smtClean="0">
                <a:latin typeface="Simplified Arabic" pitchFamily="18" charset="-78"/>
                <a:cs typeface="Simplified Arabic" pitchFamily="18" charset="-78"/>
              </a:rPr>
              <a:t>أي </a:t>
            </a:r>
            <a:r>
              <a:rPr lang="ar-LB" sz="4400" b="1" i="1" baseline="3000" dirty="0" smtClean="0">
                <a:solidFill>
                  <a:srgbClr val="000099"/>
                </a:solidFill>
              </a:rPr>
              <a:t>تعني </a:t>
            </a:r>
            <a:r>
              <a:rPr lang="ar-LB" sz="2800" b="1" i="1" dirty="0" smtClean="0">
                <a:solidFill>
                  <a:srgbClr val="000099"/>
                </a:solidFill>
              </a:rPr>
              <a:t>الخ</a:t>
            </a:r>
            <a:r>
              <a:rPr lang="ar-SA" sz="2800" b="1" i="1" dirty="0" smtClean="0">
                <a:solidFill>
                  <a:srgbClr val="000099"/>
                </a:solidFill>
              </a:rPr>
              <a:t>طة </a:t>
            </a:r>
            <a:r>
              <a:rPr lang="ar-LB" sz="2800" b="1" i="1" dirty="0" smtClean="0">
                <a:solidFill>
                  <a:srgbClr val="000099"/>
                </a:solidFill>
              </a:rPr>
              <a:t>ال</a:t>
            </a:r>
            <a:r>
              <a:rPr lang="ar-SA" sz="2800" b="1" i="1" dirty="0" smtClean="0">
                <a:solidFill>
                  <a:srgbClr val="000099"/>
                </a:solidFill>
              </a:rPr>
              <a:t>شاملة </a:t>
            </a:r>
            <a:r>
              <a:rPr lang="ar-LB" sz="2800" b="1" i="1" dirty="0" smtClean="0">
                <a:solidFill>
                  <a:srgbClr val="000099"/>
                </a:solidFill>
              </a:rPr>
              <a:t>ل</a:t>
            </a:r>
            <a:r>
              <a:rPr lang="ar-SA" sz="2800" b="1" i="1" dirty="0" smtClean="0">
                <a:solidFill>
                  <a:srgbClr val="000099"/>
                </a:solidFill>
              </a:rPr>
              <a:t>تحد</a:t>
            </a:r>
            <a:r>
              <a:rPr lang="ar-LB" sz="2800" b="1" i="1" dirty="0" smtClean="0">
                <a:solidFill>
                  <a:srgbClr val="000099"/>
                </a:solidFill>
              </a:rPr>
              <a:t>ي</a:t>
            </a:r>
            <a:r>
              <a:rPr lang="ar-SA" sz="2800" b="1" i="1" dirty="0" smtClean="0">
                <a:solidFill>
                  <a:srgbClr val="000099"/>
                </a:solidFill>
              </a:rPr>
              <a:t>د كيف ستحقق </a:t>
            </a:r>
            <a:r>
              <a:rPr lang="ar-LB" sz="2800" b="1" i="1" dirty="0" smtClean="0">
                <a:solidFill>
                  <a:srgbClr val="000099"/>
                </a:solidFill>
              </a:rPr>
              <a:t>المنظمة</a:t>
            </a:r>
            <a:r>
              <a:rPr lang="ar-SA" sz="2800" b="1" i="1" dirty="0" smtClean="0">
                <a:solidFill>
                  <a:srgbClr val="000099"/>
                </a:solidFill>
              </a:rPr>
              <a:t> مهمتها </a:t>
            </a:r>
            <a:r>
              <a:rPr lang="ar-LB" sz="2800" b="1" i="1" dirty="0" smtClean="0">
                <a:solidFill>
                  <a:srgbClr val="000099"/>
                </a:solidFill>
              </a:rPr>
              <a:t>وتواجه التحديات التي تحيط بها، بهدف الإستمرار في بقائها وتطورها</a:t>
            </a:r>
            <a:endParaRPr lang="en-US" sz="2800" dirty="0" smtClean="0">
              <a:latin typeface="Simplified Arabic" pitchFamily="18" charset="-78"/>
              <a:cs typeface="Simplified Arabic" pitchFamily="18" charset="-78"/>
            </a:endParaRPr>
          </a:p>
          <a:p>
            <a:pPr algn="just" rtl="1"/>
            <a:endParaRPr lang="en-US" dirty="0"/>
          </a:p>
        </p:txBody>
      </p:sp>
      <p:pic>
        <p:nvPicPr>
          <p:cNvPr id="5" name="Picture 5" descr="C:\Users\Naima\Desktop\instruction\index.jpg"/>
          <p:cNvPicPr>
            <a:picLocks noChangeAspect="1" noChangeArrowheads="1"/>
          </p:cNvPicPr>
          <p:nvPr/>
        </p:nvPicPr>
        <p:blipFill>
          <a:blip r:embed="rId3" cstate="print"/>
          <a:srcRect/>
          <a:stretch>
            <a:fillRect/>
          </a:stretch>
        </p:blipFill>
        <p:spPr bwMode="auto">
          <a:xfrm>
            <a:off x="0" y="5388936"/>
            <a:ext cx="1219200" cy="126793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304800"/>
            <a:ext cx="7239000" cy="6150936"/>
          </a:xfrm>
        </p:spPr>
        <p:txBody>
          <a:bodyPr>
            <a:normAutofit/>
          </a:bodyPr>
          <a:lstStyle/>
          <a:p>
            <a:pPr algn="just" rtl="1"/>
            <a:r>
              <a:rPr lang="ar-DZ" sz="2800" b="1" dirty="0" smtClean="0"/>
              <a:t>مثال:</a:t>
            </a:r>
          </a:p>
          <a:p>
            <a:pPr algn="just" rtl="1"/>
            <a:r>
              <a:rPr lang="ar-DZ" sz="2800" b="1" dirty="0" smtClean="0"/>
              <a:t> أي الأسواق سنخدمها أو نعمل بها؟</a:t>
            </a:r>
          </a:p>
          <a:p>
            <a:pPr algn="just" rtl="1"/>
            <a:r>
              <a:rPr lang="ar-DZ" sz="2800" b="1" dirty="0" smtClean="0"/>
              <a:t> هل سنركز على الجودة أم السعر ؟</a:t>
            </a:r>
          </a:p>
          <a:p>
            <a:pPr algn="just" rtl="1"/>
            <a:r>
              <a:rPr lang="ar-DZ" sz="2800" b="1" dirty="0" smtClean="0"/>
              <a:t>هل سنركز على قطاع سوقي محدد أو على أكثر من قطاع ؟</a:t>
            </a:r>
          </a:p>
          <a:p>
            <a:pPr algn="just" rtl="1"/>
            <a:r>
              <a:rPr lang="ar-DZ" sz="2800" b="1" dirty="0" smtClean="0"/>
              <a:t>هل سنركز على نشاط محدد أو أنشطة منتقاة أو تنوع في أنشطة المنظمة ، بما يؤدى إلى تحقيق الأهداف الإستراتيجية .</a:t>
            </a:r>
            <a:endParaRPr lang="en-US" sz="2800" dirty="0">
              <a:latin typeface="Simplified Arabic" pitchFamily="18" charset="-78"/>
              <a:cs typeface="Simplified Arabic" pitchFamily="18"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3662</TotalTime>
  <Words>1160</Words>
  <Application>Microsoft Office PowerPoint</Application>
  <PresentationFormat>On-screen Show (4:3)</PresentationFormat>
  <Paragraphs>182</Paragraphs>
  <Slides>22</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3" baseType="lpstr">
      <vt:lpstr>Arabic Transparent</vt:lpstr>
      <vt:lpstr>Arial</vt:lpstr>
      <vt:lpstr>Calibri</vt:lpstr>
      <vt:lpstr>Helvetica</vt:lpstr>
      <vt:lpstr>Simplified Arabic</vt:lpstr>
      <vt:lpstr>Tahoma</vt:lpstr>
      <vt:lpstr>Times New Roman</vt:lpstr>
      <vt:lpstr>Verdana</vt:lpstr>
      <vt:lpstr>Wingdings</vt:lpstr>
      <vt:lpstr>Thème Office</vt:lpstr>
      <vt:lpstr>Clip</vt:lpstr>
      <vt:lpstr>الاستراتيجية</vt:lpstr>
      <vt:lpstr>الباب الأول</vt:lpstr>
      <vt:lpstr>التحديات المعاصرة والتحولات م التفكير على المدى القصير إلى التفكير طويل المدى</vt:lpstr>
      <vt:lpstr>النشأة</vt:lpstr>
      <vt:lpstr>PowerPoint Presentation</vt:lpstr>
      <vt:lpstr>أولى خطوات التفكير الاستراتيجي</vt:lpstr>
      <vt:lpstr>إذا كان الهدف هو النهاية المطلوب الوصول إليها فإن الاستراتيجية هي الطريق الموصل إلى هذه النهاية.</vt:lpstr>
      <vt:lpstr>مفهوم الاستراتيجية</vt:lpstr>
      <vt:lpstr>PowerPoint Presentation</vt:lpstr>
      <vt:lpstr>الادارة الاستراتيجية</vt:lpstr>
      <vt:lpstr>PowerPoint Presentation</vt:lpstr>
      <vt:lpstr>PowerPoint Presentation</vt:lpstr>
      <vt:lpstr>PowerPoint Presentation</vt:lpstr>
      <vt:lpstr>PowerPoint Presentation</vt:lpstr>
      <vt:lpstr>PowerPoint Presentation</vt:lpstr>
      <vt:lpstr>الفرق بين القرارات الاستراتيجية والتشغيلية والادارية</vt:lpstr>
      <vt:lpstr>PowerPoint Presentation</vt:lpstr>
      <vt:lpstr>أنواع الاستراتيجيات</vt:lpstr>
      <vt:lpstr>من الاستراتيجيات الفرعية للنمو ما يلي</vt:lpstr>
      <vt:lpstr>PowerPoint Presentation</vt:lpstr>
      <vt:lpstr>PowerPoint Presentation</vt:lpstr>
      <vt:lpstr>مفهوم الاستراتيجية المالية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الاستراتيجية</dc:title>
  <dc:creator>Naima</dc:creator>
  <cp:lastModifiedBy>pc</cp:lastModifiedBy>
  <cp:revision>195</cp:revision>
  <dcterms:created xsi:type="dcterms:W3CDTF">2006-08-16T00:00:00Z</dcterms:created>
  <dcterms:modified xsi:type="dcterms:W3CDTF">2022-03-05T13:11:38Z</dcterms:modified>
</cp:coreProperties>
</file>