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69" r:id="rId6"/>
    <p:sldId id="263" r:id="rId7"/>
    <p:sldId id="270" r:id="rId8"/>
    <p:sldId id="260" r:id="rId9"/>
    <p:sldId id="261" r:id="rId10"/>
    <p:sldId id="262" r:id="rId11"/>
    <p:sldId id="275"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7" d="100"/>
          <a:sy n="67" d="100"/>
        </p:scale>
        <p:origin x="-840"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438498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193422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437833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1331995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3345294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968194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382646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1738699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1694513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622499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4193353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AC3A4-BF1A-4E4B-8B49-4207DB197A8F}" type="datetimeFigureOut">
              <a:rPr lang="fr-FR" smtClean="0"/>
              <a:pPr/>
              <a:t>23/11/2021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3990224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177483"/>
            <a:ext cx="10789920" cy="1087437"/>
          </a:xfrm>
          <a:ln>
            <a:solidFill>
              <a:schemeClr val="accent1"/>
            </a:solidFill>
          </a:ln>
        </p:spPr>
        <p:txBody>
          <a:bodyPr>
            <a:normAutofit/>
          </a:bodyPr>
          <a:lstStyle/>
          <a:p>
            <a:pPr rtl="1"/>
            <a:r>
              <a:rPr lang="ar-DZ" sz="5400" dirty="0" smtClean="0"/>
              <a:t> </a:t>
            </a:r>
            <a:r>
              <a:rPr lang="ar-DZ" sz="5400" dirty="0"/>
              <a:t>بعض المفاهيم القاعدية في العمران العملي </a:t>
            </a:r>
            <a:endParaRPr lang="fr-FR" sz="5400" dirty="0"/>
          </a:p>
        </p:txBody>
      </p:sp>
      <p:sp>
        <p:nvSpPr>
          <p:cNvPr id="3" name="Sous-titre 2"/>
          <p:cNvSpPr>
            <a:spLocks noGrp="1"/>
          </p:cNvSpPr>
          <p:nvPr>
            <p:ph type="subTitle" idx="1"/>
          </p:nvPr>
        </p:nvSpPr>
        <p:spPr>
          <a:xfrm>
            <a:off x="533400" y="1539240"/>
            <a:ext cx="10789920" cy="3847148"/>
          </a:xfrm>
          <a:ln>
            <a:solidFill>
              <a:schemeClr val="accent1"/>
            </a:solidFill>
          </a:ln>
        </p:spPr>
        <p:txBody>
          <a:bodyPr>
            <a:normAutofit/>
          </a:bodyPr>
          <a:lstStyle/>
          <a:p>
            <a:pPr marL="342900" lvl="0" indent="-342900" algn="r" rtl="1">
              <a:lnSpc>
                <a:spcPct val="107000"/>
              </a:lnSpc>
              <a:spcAft>
                <a:spcPts val="0"/>
              </a:spcAft>
              <a:buFont typeface="+mj-lt"/>
              <a:buAutoNum type="arabicPeriod"/>
            </a:pPr>
            <a:r>
              <a:rPr lang="ar-DZ" sz="4800" b="1" dirty="0">
                <a:effectLst/>
                <a:latin typeface="Calibri" panose="020F0502020204030204" pitchFamily="34" charset="0"/>
                <a:ea typeface="Calibri" panose="020F0502020204030204" pitchFamily="34" charset="0"/>
                <a:cs typeface="Times New Roman" panose="02020603050405020304" pitchFamily="18" charset="0"/>
              </a:rPr>
              <a:t>التحصيص</a:t>
            </a:r>
            <a:endParaRPr lang="fr-FR" sz="4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ar-DZ" sz="4800" b="1" dirty="0">
                <a:effectLst/>
                <a:latin typeface="Calibri" panose="020F0502020204030204" pitchFamily="34" charset="0"/>
                <a:ea typeface="Calibri" panose="020F0502020204030204" pitchFamily="34" charset="0"/>
                <a:cs typeface="Times New Roman" panose="02020603050405020304" pitchFamily="18" charset="0"/>
              </a:rPr>
              <a:t>الحصة </a:t>
            </a:r>
            <a:endParaRPr lang="fr-FR" sz="4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ar-DZ" sz="4800" b="1" dirty="0">
                <a:effectLst/>
                <a:latin typeface="Calibri" panose="020F0502020204030204" pitchFamily="34" charset="0"/>
                <a:ea typeface="Calibri" panose="020F0502020204030204" pitchFamily="34" charset="0"/>
                <a:cs typeface="Times New Roman" panose="02020603050405020304" pitchFamily="18" charset="0"/>
              </a:rPr>
              <a:t>الجزيرة </a:t>
            </a:r>
            <a:endParaRPr lang="fr-FR" sz="4800" dirty="0">
              <a:effectLst/>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DZ" sz="4800" b="1" dirty="0" smtClean="0">
                <a:effectLst/>
                <a:latin typeface="Calibri" panose="020F0502020204030204" pitchFamily="34" charset="0"/>
                <a:ea typeface="Calibri" panose="020F0502020204030204" pitchFamily="34" charset="0"/>
                <a:cs typeface="Times New Roman" panose="02020603050405020304" pitchFamily="18" charset="0"/>
              </a:rPr>
              <a:t>5- </a:t>
            </a:r>
            <a:r>
              <a:rPr lang="ar-DZ" sz="4800" b="1" dirty="0">
                <a:effectLst/>
                <a:latin typeface="Calibri" panose="020F0502020204030204" pitchFamily="34" charset="0"/>
                <a:ea typeface="Calibri" panose="020F0502020204030204" pitchFamily="34" charset="0"/>
                <a:cs typeface="Times New Roman" panose="02020603050405020304" pitchFamily="18" charset="0"/>
              </a:rPr>
              <a:t>معامل شغل الأرض ومعامل الاستلاء على الأرض</a:t>
            </a:r>
            <a:endParaRPr lang="fr-FR" sz="4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re 1"/>
          <p:cNvSpPr txBox="1">
            <a:spLocks/>
          </p:cNvSpPr>
          <p:nvPr/>
        </p:nvSpPr>
        <p:spPr>
          <a:xfrm>
            <a:off x="571500" y="5516245"/>
            <a:ext cx="10789920" cy="1087437"/>
          </a:xfrm>
          <a:prstGeom prst="rect">
            <a:avLst/>
          </a:prstGeom>
          <a:ln>
            <a:solidFill>
              <a:schemeClr val="accent1"/>
            </a:solidFill>
          </a:ln>
        </p:spPr>
        <p:txBody>
          <a:bodyPr vert="horz" lIns="91440" tIns="45720" rIns="91440" bIns="45720" rtlCol="0" anchor="b">
            <a:normAutofit/>
          </a:bodyPr>
          <a:lstStyle/>
          <a:p>
            <a:pPr marL="0" marR="0" lvl="0" indent="0" algn="ctr" defTabSz="914400" rtl="1" eaLnBrk="1" fontAlgn="auto" latinLnBrk="0" hangingPunct="1">
              <a:lnSpc>
                <a:spcPct val="90000"/>
              </a:lnSpc>
              <a:spcBef>
                <a:spcPct val="0"/>
              </a:spcBef>
              <a:spcAft>
                <a:spcPts val="0"/>
              </a:spcAft>
              <a:buClrTx/>
              <a:buSzTx/>
              <a:buFontTx/>
              <a:buNone/>
              <a:tabLst/>
              <a:defRPr/>
            </a:pPr>
            <a:r>
              <a:rPr lang="ar-DZ" sz="5400" dirty="0" smtClean="0">
                <a:latin typeface="+mj-lt"/>
                <a:ea typeface="+mj-ea"/>
                <a:cs typeface="+mj-cs"/>
              </a:rPr>
              <a:t>الأستاذة: بركاني </a:t>
            </a:r>
            <a:r>
              <a:rPr lang="ar-DZ" sz="5400" dirty="0" err="1" smtClean="0">
                <a:latin typeface="+mj-lt"/>
                <a:ea typeface="+mj-ea"/>
                <a:cs typeface="+mj-cs"/>
              </a:rPr>
              <a:t>فطيمة</a:t>
            </a:r>
            <a:r>
              <a:rPr lang="ar-DZ" sz="5400" dirty="0" smtClean="0">
                <a:latin typeface="+mj-lt"/>
                <a:ea typeface="+mj-ea"/>
                <a:cs typeface="+mj-cs"/>
              </a:rPr>
              <a:t> الزهراء</a:t>
            </a:r>
            <a:endParaRPr kumimoji="0" lang="fr-FR" sz="5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1326739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rotWithShape="1">
          <a:blip r:embed="rId2"/>
          <a:srcRect l="13125" t="18207" r="33875" b="6423"/>
          <a:stretch/>
        </p:blipFill>
        <p:spPr>
          <a:xfrm>
            <a:off x="1935480" y="0"/>
            <a:ext cx="8610600" cy="6884418"/>
          </a:xfrm>
          <a:prstGeom prst="rect">
            <a:avLst/>
          </a:prstGeom>
        </p:spPr>
      </p:pic>
      <p:sp>
        <p:nvSpPr>
          <p:cNvPr id="8" name="Rectangle 7"/>
          <p:cNvSpPr/>
          <p:nvPr/>
        </p:nvSpPr>
        <p:spPr>
          <a:xfrm>
            <a:off x="6918960" y="502920"/>
            <a:ext cx="3169920" cy="41605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7132320" y="746760"/>
            <a:ext cx="3916680" cy="166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dirty="0"/>
              <a:t>كيفية حساب </a:t>
            </a:r>
            <a:r>
              <a:rPr lang="en-US" sz="3200" b="1" dirty="0"/>
              <a:t>COS </a:t>
            </a:r>
            <a:r>
              <a:rPr lang="ar-DZ" sz="3200" b="1" dirty="0"/>
              <a:t> و </a:t>
            </a:r>
            <a:r>
              <a:rPr lang="en-US" sz="3200" b="1" dirty="0"/>
              <a:t>CES</a:t>
            </a:r>
            <a:endParaRPr lang="fr-FR" sz="3200" b="1" dirty="0"/>
          </a:p>
        </p:txBody>
      </p:sp>
    </p:spTree>
    <p:extLst>
      <p:ext uri="{BB962C8B-B14F-4D97-AF65-F5344CB8AC3E}">
        <p14:creationId xmlns:p14="http://schemas.microsoft.com/office/powerpoint/2010/main" xmlns="" val="1696554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a:ln>
            <a:solidFill>
              <a:schemeClr val="tx1"/>
            </a:solidFill>
          </a:ln>
        </p:spPr>
        <p:txBody>
          <a:bodyPr/>
          <a:lstStyle/>
          <a:p>
            <a:pPr algn="ctr" rtl="1"/>
            <a:r>
              <a:rPr lang="ar-DZ" dirty="0"/>
              <a:t>كيفية حساب معامل شغل الأرض الأقصى </a:t>
            </a:r>
            <a:r>
              <a:rPr lang="fr-FR" dirty="0"/>
              <a:t>COS MAX</a:t>
            </a:r>
            <a:r>
              <a:rPr lang="ar-DZ" dirty="0"/>
              <a:t>          </a:t>
            </a:r>
            <a:endParaRPr lang="fr-FR" dirty="0"/>
          </a:p>
        </p:txBody>
      </p:sp>
      <p:sp>
        <p:nvSpPr>
          <p:cNvPr id="3" name="Espace réservé du contenu 2"/>
          <p:cNvSpPr>
            <a:spLocks noGrp="1"/>
          </p:cNvSpPr>
          <p:nvPr>
            <p:ph idx="1"/>
          </p:nvPr>
        </p:nvSpPr>
        <p:spPr>
          <a:ln>
            <a:solidFill>
              <a:schemeClr val="tx1"/>
            </a:solidFill>
          </a:ln>
        </p:spPr>
        <p:txBody>
          <a:bodyPr/>
          <a:lstStyle/>
          <a:p>
            <a:pPr marL="0" indent="0" algn="r" rtl="1">
              <a:buNone/>
            </a:pPr>
            <a:r>
              <a:rPr lang="ar-DZ" dirty="0"/>
              <a:t>مثال حساب معمل شغل الأرض الأقصى لتحصيص سكني :</a:t>
            </a:r>
          </a:p>
          <a:p>
            <a:pPr marL="0" indent="0" algn="r" rtl="1">
              <a:buNone/>
            </a:pPr>
            <a:endParaRPr lang="ar-DZ" dirty="0"/>
          </a:p>
          <a:p>
            <a:pPr algn="r" rtl="1">
              <a:buFontTx/>
              <a:buChar char="-"/>
            </a:pPr>
            <a:r>
              <a:rPr lang="ar-DZ" dirty="0"/>
              <a:t>نحتاج الى معرفة معامل الاستلاء على الأرض المحدد في القانون وهو 0،6 </a:t>
            </a:r>
          </a:p>
          <a:p>
            <a:pPr algn="r" rtl="1">
              <a:buFontTx/>
              <a:buChar char="-"/>
            </a:pPr>
            <a:r>
              <a:rPr lang="ar-DZ" dirty="0"/>
              <a:t>نحتاج الى معرفة مساحة التحصيص مثلا </a:t>
            </a:r>
            <a:r>
              <a:rPr lang="ar-DZ" dirty="0" smtClean="0"/>
              <a:t>300 </a:t>
            </a:r>
            <a:r>
              <a:rPr lang="ar-DZ" dirty="0"/>
              <a:t>متر مربع.</a:t>
            </a:r>
          </a:p>
          <a:p>
            <a:pPr algn="r" rtl="1">
              <a:buFontTx/>
              <a:buChar char="-"/>
            </a:pPr>
            <a:r>
              <a:rPr lang="ar-DZ" dirty="0"/>
              <a:t>نحتاج الى معرفة عدد الطوابق المسموح بها وهي محددة في القانون ب:</a:t>
            </a:r>
          </a:p>
          <a:p>
            <a:pPr marL="0" indent="0" algn="r" rtl="1">
              <a:buNone/>
            </a:pPr>
            <a:r>
              <a:rPr lang="en-US" dirty="0"/>
              <a:t>R + 2 + </a:t>
            </a:r>
            <a:r>
              <a:rPr lang="en-US" dirty="0" err="1"/>
              <a:t>terr</a:t>
            </a:r>
            <a:r>
              <a:rPr lang="fr-FR" dirty="0"/>
              <a:t>asse </a:t>
            </a:r>
            <a:r>
              <a:rPr lang="ar-DZ" dirty="0"/>
              <a:t> </a:t>
            </a:r>
            <a:r>
              <a:rPr lang="ar-DZ" dirty="0" smtClean="0"/>
              <a:t>وذلك في حالتين:</a:t>
            </a:r>
            <a:endParaRPr lang="fr-FR" dirty="0" smtClean="0"/>
          </a:p>
          <a:p>
            <a:pPr marL="0" indent="0" algn="r" rtl="1">
              <a:buFontTx/>
              <a:buChar char="-"/>
            </a:pPr>
            <a:r>
              <a:rPr lang="ar-DZ" dirty="0" smtClean="0"/>
              <a:t>الحالة 1: المساحة </a:t>
            </a:r>
            <a:r>
              <a:rPr lang="ar-DZ" dirty="0"/>
              <a:t>المبنية من السطح تقدر </a:t>
            </a:r>
            <a:r>
              <a:rPr lang="ar-DZ" dirty="0" err="1"/>
              <a:t>ب</a:t>
            </a:r>
            <a:r>
              <a:rPr lang="fr-FR" dirty="0"/>
              <a:t> </a:t>
            </a:r>
            <a:r>
              <a:rPr lang="fr-FR" dirty="0" smtClean="0"/>
              <a:t>m</a:t>
            </a:r>
            <a:r>
              <a:rPr lang="fr-FR" sz="1600" dirty="0" smtClean="0"/>
              <a:t>2</a:t>
            </a:r>
            <a:r>
              <a:rPr lang="ar-DZ" dirty="0" smtClean="0"/>
              <a:t>200  </a:t>
            </a:r>
          </a:p>
          <a:p>
            <a:pPr marL="0" indent="0" algn="r" rtl="1">
              <a:buFontTx/>
              <a:buChar char="-"/>
            </a:pPr>
            <a:r>
              <a:rPr lang="ar-DZ" dirty="0" smtClean="0"/>
              <a:t>الحالة 2: المساحة المبنية من السطح تقدر </a:t>
            </a:r>
            <a:r>
              <a:rPr lang="ar-DZ" dirty="0" err="1" smtClean="0"/>
              <a:t>ب</a:t>
            </a:r>
            <a:r>
              <a:rPr lang="ar-DZ" dirty="0" smtClean="0"/>
              <a:t>  </a:t>
            </a:r>
            <a:r>
              <a:rPr lang="fr-FR" dirty="0" smtClean="0"/>
              <a:t> m</a:t>
            </a:r>
            <a:r>
              <a:rPr lang="fr-FR" sz="1600" dirty="0" smtClean="0"/>
              <a:t>2</a:t>
            </a:r>
            <a:r>
              <a:rPr lang="ar-DZ" dirty="0" smtClean="0"/>
              <a:t>100  </a:t>
            </a:r>
            <a:endParaRPr lang="fr-FR" dirty="0"/>
          </a:p>
        </p:txBody>
      </p:sp>
    </p:spTree>
    <p:extLst>
      <p:ext uri="{BB962C8B-B14F-4D97-AF65-F5344CB8AC3E}">
        <p14:creationId xmlns:p14="http://schemas.microsoft.com/office/powerpoint/2010/main" xmlns="" val="660350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2"/>
          </a:solidFill>
          <a:ln>
            <a:solidFill>
              <a:schemeClr val="accent1"/>
            </a:solidFill>
          </a:ln>
        </p:spPr>
        <p:txBody>
          <a:bodyPr/>
          <a:lstStyle/>
          <a:p>
            <a:pPr algn="ctr" rtl="1"/>
            <a:r>
              <a:rPr lang="ar-DZ" dirty="0"/>
              <a:t>1- التحصيص (</a:t>
            </a:r>
            <a:r>
              <a:rPr lang="en-US" dirty="0"/>
              <a:t>Parcelle</a:t>
            </a:r>
            <a:r>
              <a:rPr lang="ar-DZ" dirty="0"/>
              <a:t>)</a:t>
            </a:r>
            <a:endParaRPr lang="fr-FR" dirty="0"/>
          </a:p>
        </p:txBody>
      </p:sp>
      <p:sp>
        <p:nvSpPr>
          <p:cNvPr id="3" name="Espace réservé du contenu 2"/>
          <p:cNvSpPr>
            <a:spLocks noGrp="1"/>
          </p:cNvSpPr>
          <p:nvPr>
            <p:ph idx="1"/>
          </p:nvPr>
        </p:nvSpPr>
        <p:spPr>
          <a:ln>
            <a:solidFill>
              <a:schemeClr val="tx1"/>
            </a:solidFill>
          </a:ln>
        </p:spPr>
        <p:txBody>
          <a:bodyPr/>
          <a:lstStyle/>
          <a:p>
            <a:pPr marL="0" indent="0" algn="just" rtl="1">
              <a:lnSpc>
                <a:spcPct val="150000"/>
              </a:lnSpc>
              <a:buNone/>
            </a:pPr>
            <a:r>
              <a:rPr lang="ar-DZ" dirty="0"/>
              <a:t>    هو التقسيم الجزئي للأرض حسب الملكية العقارية، وبالتالي فان التحصيص هو وحدة كاملة من الأرض (مبنية او غير مبنية) تابعة لمالك او مستعمل واحد، هذا المالك يمكن ان يكون شخص او مجموعة اشخاص او مؤسسة او غيرها، حيث ان شكل التحصيص يخضع الى شكل الجزيرة التي يقع فيها، ومخطط المدينة التي ينتمي لها. </a:t>
            </a:r>
          </a:p>
          <a:p>
            <a:pPr marL="0" indent="0" algn="just" rtl="1">
              <a:lnSpc>
                <a:spcPct val="150000"/>
              </a:lnSpc>
              <a:buNone/>
            </a:pPr>
            <a:r>
              <a:rPr lang="ar-DZ" dirty="0"/>
              <a:t>     حيث ان التحصيص المخصص للسكن يسمى </a:t>
            </a:r>
            <a:r>
              <a:rPr lang="en-US" dirty="0" err="1"/>
              <a:t>lotisse</a:t>
            </a:r>
            <a:r>
              <a:rPr lang="fr-FR" dirty="0"/>
              <a:t>ment</a:t>
            </a:r>
            <a:r>
              <a:rPr lang="ar-DZ" dirty="0"/>
              <a:t> او </a:t>
            </a:r>
            <a:r>
              <a:rPr lang="en-US" dirty="0"/>
              <a:t>Lot</a:t>
            </a:r>
            <a:r>
              <a:rPr lang="fr-FR" dirty="0"/>
              <a:t> </a:t>
            </a:r>
            <a:r>
              <a:rPr lang="ar-DZ" dirty="0"/>
              <a:t>. </a:t>
            </a:r>
            <a:endParaRPr lang="fr-FR" dirty="0"/>
          </a:p>
        </p:txBody>
      </p:sp>
    </p:spTree>
    <p:extLst>
      <p:ext uri="{BB962C8B-B14F-4D97-AF65-F5344CB8AC3E}">
        <p14:creationId xmlns:p14="http://schemas.microsoft.com/office/powerpoint/2010/main" xmlns="" val="2377572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2275904" y="0"/>
            <a:ext cx="7640191" cy="6858000"/>
          </a:xfrm>
          <a:prstGeom prst="rect">
            <a:avLst/>
          </a:prstGeom>
        </p:spPr>
      </p:pic>
      <p:sp>
        <p:nvSpPr>
          <p:cNvPr id="6" name="Forme libre 5"/>
          <p:cNvSpPr/>
          <p:nvPr/>
        </p:nvSpPr>
        <p:spPr>
          <a:xfrm>
            <a:off x="2560320" y="167640"/>
            <a:ext cx="2225040" cy="2956560"/>
          </a:xfrm>
          <a:custGeom>
            <a:avLst/>
            <a:gdLst>
              <a:gd name="connsiteX0" fmla="*/ 121920 w 2225040"/>
              <a:gd name="connsiteY0" fmla="*/ 2926080 h 2956560"/>
              <a:gd name="connsiteX1" fmla="*/ 2148840 w 2225040"/>
              <a:gd name="connsiteY1" fmla="*/ 2956560 h 2956560"/>
              <a:gd name="connsiteX2" fmla="*/ 2225040 w 2225040"/>
              <a:gd name="connsiteY2" fmla="*/ 106680 h 2956560"/>
              <a:gd name="connsiteX3" fmla="*/ 0 w 2225040"/>
              <a:gd name="connsiteY3" fmla="*/ 0 h 2956560"/>
              <a:gd name="connsiteX4" fmla="*/ 121920 w 2225040"/>
              <a:gd name="connsiteY4" fmla="*/ 2926080 h 295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5040" h="2956560">
                <a:moveTo>
                  <a:pt x="121920" y="2926080"/>
                </a:moveTo>
                <a:lnTo>
                  <a:pt x="2148840" y="2956560"/>
                </a:lnTo>
                <a:lnTo>
                  <a:pt x="2225040" y="106680"/>
                </a:lnTo>
                <a:lnTo>
                  <a:pt x="0" y="0"/>
                </a:lnTo>
                <a:lnTo>
                  <a:pt x="121920" y="2926080"/>
                </a:ln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877524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ln>
            <a:solidFill>
              <a:schemeClr val="tx1"/>
            </a:solidFill>
          </a:ln>
        </p:spPr>
        <p:txBody>
          <a:bodyPr>
            <a:normAutofit/>
          </a:bodyPr>
          <a:lstStyle/>
          <a:p>
            <a:pPr marL="0" indent="0" algn="just" rtl="1">
              <a:lnSpc>
                <a:spcPct val="150000"/>
              </a:lnSpc>
              <a:buNone/>
            </a:pPr>
            <a:r>
              <a:rPr lang="ar-DZ" sz="3600" dirty="0">
                <a:cs typeface="+mj-cs"/>
              </a:rPr>
              <a:t>     الحصة هي تجميع </a:t>
            </a:r>
            <a:r>
              <a:rPr lang="ar-DZ" sz="3600" dirty="0" err="1">
                <a:cs typeface="+mj-cs"/>
              </a:rPr>
              <a:t>التحصيصات</a:t>
            </a:r>
            <a:r>
              <a:rPr lang="ar-DZ" sz="3600" dirty="0">
                <a:cs typeface="+mj-cs"/>
              </a:rPr>
              <a:t> المتجاورة، ويمكن اعتبارها أيضا تقسيم إقليم معين الى </a:t>
            </a:r>
            <a:r>
              <a:rPr lang="ar-DZ" sz="3600" dirty="0" err="1">
                <a:cs typeface="+mj-cs"/>
              </a:rPr>
              <a:t>تحصيصات</a:t>
            </a:r>
            <a:r>
              <a:rPr lang="ar-DZ" sz="3600" dirty="0">
                <a:cs typeface="+mj-cs"/>
              </a:rPr>
              <a:t> حسب الملكية، حيث يخضع شكل الحصة الى شكل الجزيرة. </a:t>
            </a:r>
            <a:endParaRPr lang="fr-FR" sz="3600" dirty="0">
              <a:cs typeface="+mj-cs"/>
            </a:endParaRPr>
          </a:p>
        </p:txBody>
      </p:sp>
      <p:sp>
        <p:nvSpPr>
          <p:cNvPr id="4" name="Titre 1"/>
          <p:cNvSpPr>
            <a:spLocks noGrp="1"/>
          </p:cNvSpPr>
          <p:nvPr>
            <p:ph type="title"/>
          </p:nvPr>
        </p:nvSpPr>
        <p:spPr>
          <a:solidFill>
            <a:schemeClr val="bg2"/>
          </a:solidFill>
          <a:ln>
            <a:solidFill>
              <a:schemeClr val="accent1"/>
            </a:solidFill>
          </a:ln>
        </p:spPr>
        <p:txBody>
          <a:bodyPr/>
          <a:lstStyle/>
          <a:p>
            <a:pPr algn="ctr" rtl="1"/>
            <a:r>
              <a:rPr lang="ar-DZ" dirty="0"/>
              <a:t>2- الحصة (</a:t>
            </a:r>
            <a:r>
              <a:rPr lang="en-US" dirty="0"/>
              <a:t>P</a:t>
            </a:r>
            <a:r>
              <a:rPr lang="fr-FR" dirty="0" err="1"/>
              <a:t>arcel</a:t>
            </a:r>
            <a:r>
              <a:rPr lang="en-US" dirty="0"/>
              <a:t>l</a:t>
            </a:r>
            <a:r>
              <a:rPr lang="fr-FR" dirty="0"/>
              <a:t>aire</a:t>
            </a:r>
            <a:r>
              <a:rPr lang="ar-DZ" dirty="0"/>
              <a:t>) </a:t>
            </a:r>
            <a:endParaRPr lang="fr-FR" dirty="0"/>
          </a:p>
        </p:txBody>
      </p:sp>
    </p:spTree>
    <p:extLst>
      <p:ext uri="{BB962C8B-B14F-4D97-AF65-F5344CB8AC3E}">
        <p14:creationId xmlns:p14="http://schemas.microsoft.com/office/powerpoint/2010/main" xmlns="" val="2654613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2275904" y="0"/>
            <a:ext cx="7640191" cy="6858000"/>
          </a:xfrm>
          <a:prstGeom prst="rect">
            <a:avLst/>
          </a:prstGeom>
        </p:spPr>
      </p:pic>
      <p:sp>
        <p:nvSpPr>
          <p:cNvPr id="6" name="Forme libre 5"/>
          <p:cNvSpPr/>
          <p:nvPr/>
        </p:nvSpPr>
        <p:spPr>
          <a:xfrm>
            <a:off x="2560320" y="152400"/>
            <a:ext cx="6492240" cy="5913120"/>
          </a:xfrm>
          <a:custGeom>
            <a:avLst/>
            <a:gdLst>
              <a:gd name="connsiteX0" fmla="*/ 6309360 w 6492240"/>
              <a:gd name="connsiteY0" fmla="*/ 365760 h 5913120"/>
              <a:gd name="connsiteX1" fmla="*/ 0 w 6492240"/>
              <a:gd name="connsiteY1" fmla="*/ 0 h 5913120"/>
              <a:gd name="connsiteX2" fmla="*/ 182880 w 6492240"/>
              <a:gd name="connsiteY2" fmla="*/ 5791200 h 5913120"/>
              <a:gd name="connsiteX3" fmla="*/ 6492240 w 6492240"/>
              <a:gd name="connsiteY3" fmla="*/ 5913120 h 5913120"/>
              <a:gd name="connsiteX4" fmla="*/ 6309360 w 6492240"/>
              <a:gd name="connsiteY4" fmla="*/ 365760 h 5913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2240" h="5913120">
                <a:moveTo>
                  <a:pt x="6309360" y="365760"/>
                </a:moveTo>
                <a:lnTo>
                  <a:pt x="0" y="0"/>
                </a:lnTo>
                <a:lnTo>
                  <a:pt x="182880" y="5791200"/>
                </a:lnTo>
                <a:lnTo>
                  <a:pt x="6492240" y="5913120"/>
                </a:lnTo>
                <a:lnTo>
                  <a:pt x="6309360" y="365760"/>
                </a:ln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323832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ln>
            <a:solidFill>
              <a:schemeClr val="tx1"/>
            </a:solidFill>
          </a:ln>
        </p:spPr>
        <p:txBody>
          <a:bodyPr>
            <a:normAutofit/>
          </a:bodyPr>
          <a:lstStyle/>
          <a:p>
            <a:pPr marL="0" indent="0" algn="just" rtl="1">
              <a:lnSpc>
                <a:spcPct val="150000"/>
              </a:lnSpc>
              <a:buNone/>
            </a:pPr>
            <a:r>
              <a:rPr lang="ar-DZ" sz="3600" dirty="0"/>
              <a:t>     هي مجموعة من </a:t>
            </a:r>
            <a:r>
              <a:rPr lang="ar-DZ" sz="3600" dirty="0" err="1"/>
              <a:t>التحصيصات</a:t>
            </a:r>
            <a:r>
              <a:rPr lang="ar-DZ" sz="3600" dirty="0"/>
              <a:t> المبنية او غير المبنية المحددة بالطرق او الفضاءات العمومية، وهي تشكل وحدة عمرانية متجانسة،</a:t>
            </a:r>
          </a:p>
          <a:p>
            <a:pPr marL="0" indent="0" algn="just" rtl="1">
              <a:lnSpc>
                <a:spcPct val="150000"/>
              </a:lnSpc>
              <a:buNone/>
            </a:pPr>
            <a:r>
              <a:rPr lang="ar-DZ" sz="3600" dirty="0"/>
              <a:t>حيث يمكن ان يتطابق مفهوم الحصة والجزيرة اذا كانت الحصة محاطة بالطرق</a:t>
            </a:r>
            <a:endParaRPr lang="fr-FR" sz="3600" dirty="0"/>
          </a:p>
        </p:txBody>
      </p:sp>
      <p:sp>
        <p:nvSpPr>
          <p:cNvPr id="4" name="Titre 1"/>
          <p:cNvSpPr>
            <a:spLocks noGrp="1"/>
          </p:cNvSpPr>
          <p:nvPr>
            <p:ph type="title"/>
          </p:nvPr>
        </p:nvSpPr>
        <p:spPr>
          <a:solidFill>
            <a:schemeClr val="bg2"/>
          </a:solidFill>
          <a:ln>
            <a:solidFill>
              <a:schemeClr val="accent1"/>
            </a:solidFill>
          </a:ln>
        </p:spPr>
        <p:txBody>
          <a:bodyPr/>
          <a:lstStyle/>
          <a:p>
            <a:pPr algn="ctr" rtl="1"/>
            <a:r>
              <a:rPr lang="ar-DZ" dirty="0"/>
              <a:t>2- الجزيرة (</a:t>
            </a:r>
            <a:r>
              <a:rPr lang="en-US" dirty="0" err="1"/>
              <a:t>ilot</a:t>
            </a:r>
            <a:r>
              <a:rPr lang="ar-DZ" dirty="0"/>
              <a:t>) </a:t>
            </a:r>
            <a:endParaRPr lang="fr-FR" dirty="0"/>
          </a:p>
        </p:txBody>
      </p:sp>
    </p:spTree>
    <p:extLst>
      <p:ext uri="{BB962C8B-B14F-4D97-AF65-F5344CB8AC3E}">
        <p14:creationId xmlns:p14="http://schemas.microsoft.com/office/powerpoint/2010/main" xmlns="" val="3800576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2"/>
          <a:srcRect l="8750" b="1113"/>
          <a:stretch/>
        </p:blipFill>
        <p:spPr>
          <a:xfrm>
            <a:off x="1066800" y="10161"/>
            <a:ext cx="11125200" cy="6771639"/>
          </a:xfrm>
          <a:prstGeom prst="rect">
            <a:avLst/>
          </a:prstGeom>
        </p:spPr>
      </p:pic>
      <p:sp>
        <p:nvSpPr>
          <p:cNvPr id="7" name="Forme libre 6"/>
          <p:cNvSpPr/>
          <p:nvPr/>
        </p:nvSpPr>
        <p:spPr>
          <a:xfrm>
            <a:off x="5623560" y="2194560"/>
            <a:ext cx="2910840" cy="2346960"/>
          </a:xfrm>
          <a:custGeom>
            <a:avLst/>
            <a:gdLst>
              <a:gd name="connsiteX0" fmla="*/ 0 w 2910840"/>
              <a:gd name="connsiteY0" fmla="*/ 838200 h 2346960"/>
              <a:gd name="connsiteX1" fmla="*/ 0 w 2910840"/>
              <a:gd name="connsiteY1" fmla="*/ 2316480 h 2346960"/>
              <a:gd name="connsiteX2" fmla="*/ 2910840 w 2910840"/>
              <a:gd name="connsiteY2" fmla="*/ 2346960 h 2346960"/>
              <a:gd name="connsiteX3" fmla="*/ 2712720 w 2910840"/>
              <a:gd name="connsiteY3" fmla="*/ 563880 h 2346960"/>
              <a:gd name="connsiteX4" fmla="*/ 2545080 w 2910840"/>
              <a:gd name="connsiteY4" fmla="*/ 0 h 2346960"/>
              <a:gd name="connsiteX5" fmla="*/ 0 w 2910840"/>
              <a:gd name="connsiteY5" fmla="*/ 838200 h 234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0840" h="2346960">
                <a:moveTo>
                  <a:pt x="0" y="838200"/>
                </a:moveTo>
                <a:lnTo>
                  <a:pt x="0" y="2316480"/>
                </a:lnTo>
                <a:lnTo>
                  <a:pt x="2910840" y="2346960"/>
                </a:lnTo>
                <a:lnTo>
                  <a:pt x="2712720" y="563880"/>
                </a:lnTo>
                <a:lnTo>
                  <a:pt x="2545080" y="0"/>
                </a:lnTo>
                <a:lnTo>
                  <a:pt x="0" y="838200"/>
                </a:ln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orme libre 8"/>
          <p:cNvSpPr/>
          <p:nvPr/>
        </p:nvSpPr>
        <p:spPr>
          <a:xfrm>
            <a:off x="4236720" y="5044440"/>
            <a:ext cx="4861560" cy="792480"/>
          </a:xfrm>
          <a:custGeom>
            <a:avLst/>
            <a:gdLst>
              <a:gd name="connsiteX0" fmla="*/ 4861560 w 4861560"/>
              <a:gd name="connsiteY0" fmla="*/ 106680 h 792480"/>
              <a:gd name="connsiteX1" fmla="*/ 2545080 w 4861560"/>
              <a:gd name="connsiteY1" fmla="*/ 0 h 792480"/>
              <a:gd name="connsiteX2" fmla="*/ 0 w 4861560"/>
              <a:gd name="connsiteY2" fmla="*/ 137160 h 792480"/>
              <a:gd name="connsiteX3" fmla="*/ 91440 w 4861560"/>
              <a:gd name="connsiteY3" fmla="*/ 365760 h 792480"/>
              <a:gd name="connsiteX4" fmla="*/ 121920 w 4861560"/>
              <a:gd name="connsiteY4" fmla="*/ 685800 h 792480"/>
              <a:gd name="connsiteX5" fmla="*/ 137160 w 4861560"/>
              <a:gd name="connsiteY5" fmla="*/ 731520 h 792480"/>
              <a:gd name="connsiteX6" fmla="*/ 91440 w 4861560"/>
              <a:gd name="connsiteY6" fmla="*/ 777240 h 792480"/>
              <a:gd name="connsiteX7" fmla="*/ 91440 w 4861560"/>
              <a:gd name="connsiteY7" fmla="*/ 777240 h 792480"/>
              <a:gd name="connsiteX8" fmla="*/ 2346960 w 4861560"/>
              <a:gd name="connsiteY8" fmla="*/ 640080 h 792480"/>
              <a:gd name="connsiteX9" fmla="*/ 4815840 w 4861560"/>
              <a:gd name="connsiteY9" fmla="*/ 792480 h 792480"/>
              <a:gd name="connsiteX10" fmla="*/ 4861560 w 4861560"/>
              <a:gd name="connsiteY10" fmla="*/ 106680 h 79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861560" h="792480">
                <a:moveTo>
                  <a:pt x="4861560" y="106680"/>
                </a:moveTo>
                <a:lnTo>
                  <a:pt x="2545080" y="0"/>
                </a:lnTo>
                <a:lnTo>
                  <a:pt x="0" y="137160"/>
                </a:lnTo>
                <a:cubicBezTo>
                  <a:pt x="30480" y="213360"/>
                  <a:pt x="86321" y="283850"/>
                  <a:pt x="91440" y="365760"/>
                </a:cubicBezTo>
                <a:cubicBezTo>
                  <a:pt x="100118" y="504615"/>
                  <a:pt x="93310" y="571358"/>
                  <a:pt x="121920" y="685800"/>
                </a:cubicBezTo>
                <a:cubicBezTo>
                  <a:pt x="125816" y="701385"/>
                  <a:pt x="132080" y="716280"/>
                  <a:pt x="137160" y="731520"/>
                </a:cubicBezTo>
                <a:cubicBezTo>
                  <a:pt x="103862" y="781467"/>
                  <a:pt x="124996" y="777240"/>
                  <a:pt x="91440" y="777240"/>
                </a:cubicBezTo>
                <a:lnTo>
                  <a:pt x="91440" y="777240"/>
                </a:lnTo>
                <a:lnTo>
                  <a:pt x="2346960" y="640080"/>
                </a:lnTo>
                <a:lnTo>
                  <a:pt x="4815840" y="792480"/>
                </a:lnTo>
                <a:lnTo>
                  <a:pt x="4861560" y="10668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88751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ln>
            <a:solidFill>
              <a:schemeClr val="tx1"/>
            </a:solidFill>
          </a:ln>
        </p:spPr>
        <p:txBody>
          <a:bodyPr>
            <a:normAutofit fontScale="85000" lnSpcReduction="20000"/>
          </a:bodyPr>
          <a:lstStyle/>
          <a:p>
            <a:pPr marL="0" indent="0" algn="just" rtl="1">
              <a:lnSpc>
                <a:spcPct val="150000"/>
              </a:lnSpc>
              <a:buNone/>
            </a:pPr>
            <a:r>
              <a:rPr lang="ar-DZ" sz="3200" dirty="0">
                <a:cs typeface="+mj-cs"/>
              </a:rPr>
              <a:t>     يتم الاعتماد عليه في تحديد الكثافة العامة لشغل الأرض، وهو مساحة الأرض المبنية × عدد الطوابق على المساحة الاجمالية للعقار، (حيث تحسب مساحة السطح اذا كانت المساحة المبنية منه اكثر من 2/3 ).</a:t>
            </a:r>
          </a:p>
          <a:p>
            <a:pPr marL="0" indent="0" algn="just" rtl="1">
              <a:lnSpc>
                <a:spcPct val="150000"/>
              </a:lnSpc>
              <a:buNone/>
            </a:pPr>
            <a:r>
              <a:rPr lang="ar-DZ" sz="3200" dirty="0">
                <a:cs typeface="+mj-cs"/>
              </a:rPr>
              <a:t>    هل يمكن </a:t>
            </a:r>
            <a:r>
              <a:rPr lang="ar-DZ" sz="3200" dirty="0" err="1">
                <a:cs typeface="+mj-cs"/>
              </a:rPr>
              <a:t>لل</a:t>
            </a:r>
            <a:r>
              <a:rPr lang="en-US" sz="3200" dirty="0">
                <a:cs typeface="+mj-cs"/>
              </a:rPr>
              <a:t>COS </a:t>
            </a:r>
            <a:r>
              <a:rPr lang="fr-FR" sz="3200" dirty="0">
                <a:cs typeface="+mj-cs"/>
              </a:rPr>
              <a:t> </a:t>
            </a:r>
            <a:r>
              <a:rPr lang="ar-DZ" sz="3200" dirty="0">
                <a:cs typeface="+mj-cs"/>
              </a:rPr>
              <a:t> ان يتجاوز 1؟ </a:t>
            </a:r>
          </a:p>
          <a:p>
            <a:pPr marL="0" indent="0" algn="just" rtl="1">
              <a:lnSpc>
                <a:spcPct val="150000"/>
              </a:lnSpc>
              <a:buNone/>
            </a:pPr>
            <a:r>
              <a:rPr lang="ar-DZ" sz="3200" dirty="0">
                <a:cs typeface="+mj-cs"/>
              </a:rPr>
              <a:t>نعم يمكن لمعامل شغل الأرض ان يتجاوز 1 حيث تختلف الكثافة العامة باختلاف نوع النشاط الذي تضمه المنطقة مثلا اذا كان مخطط شغل الأرض مخصص للسكن الجماعي نجد ان </a:t>
            </a:r>
            <a:r>
              <a:rPr lang="en-US" sz="3200" dirty="0">
                <a:cs typeface="+mj-cs"/>
              </a:rPr>
              <a:t>COS</a:t>
            </a:r>
            <a:r>
              <a:rPr lang="fr-FR" sz="3200" dirty="0">
                <a:cs typeface="+mj-cs"/>
              </a:rPr>
              <a:t> </a:t>
            </a:r>
            <a:r>
              <a:rPr lang="ar-DZ" sz="3200" dirty="0">
                <a:cs typeface="+mj-cs"/>
              </a:rPr>
              <a:t> يتراوح بين 2 و4</a:t>
            </a:r>
            <a:endParaRPr lang="fr-FR" sz="3200" dirty="0">
              <a:cs typeface="+mj-cs"/>
            </a:endParaRPr>
          </a:p>
        </p:txBody>
      </p:sp>
      <p:sp>
        <p:nvSpPr>
          <p:cNvPr id="4" name="Titre 1"/>
          <p:cNvSpPr>
            <a:spLocks noGrp="1"/>
          </p:cNvSpPr>
          <p:nvPr>
            <p:ph type="title"/>
          </p:nvPr>
        </p:nvSpPr>
        <p:spPr>
          <a:solidFill>
            <a:schemeClr val="bg2"/>
          </a:solidFill>
          <a:ln>
            <a:solidFill>
              <a:schemeClr val="accent1"/>
            </a:solidFill>
          </a:ln>
        </p:spPr>
        <p:txBody>
          <a:bodyPr/>
          <a:lstStyle/>
          <a:p>
            <a:pPr algn="ctr" rtl="1"/>
            <a:r>
              <a:rPr lang="ar-DZ" dirty="0"/>
              <a:t>4- معمل شغل الأرض  </a:t>
            </a:r>
            <a:r>
              <a:rPr lang="en-US" dirty="0"/>
              <a:t>COS</a:t>
            </a:r>
            <a:endParaRPr lang="fr-FR" dirty="0"/>
          </a:p>
        </p:txBody>
      </p:sp>
    </p:spTree>
    <p:extLst>
      <p:ext uri="{BB962C8B-B14F-4D97-AF65-F5344CB8AC3E}">
        <p14:creationId xmlns:p14="http://schemas.microsoft.com/office/powerpoint/2010/main" xmlns="" val="103989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ln>
            <a:solidFill>
              <a:schemeClr val="tx1"/>
            </a:solidFill>
          </a:ln>
        </p:spPr>
        <p:txBody>
          <a:bodyPr>
            <a:normAutofit fontScale="92500" lnSpcReduction="10000"/>
          </a:bodyPr>
          <a:lstStyle/>
          <a:p>
            <a:pPr marL="0" indent="0" algn="just" rtl="1">
              <a:lnSpc>
                <a:spcPct val="150000"/>
              </a:lnSpc>
              <a:buNone/>
            </a:pPr>
            <a:r>
              <a:rPr lang="en-US" sz="3200" dirty="0"/>
              <a:t>     </a:t>
            </a:r>
            <a:r>
              <a:rPr lang="ar-DZ" sz="3200" dirty="0"/>
              <a:t>هو النسبة بين المساحة المبنية والمساحة الاجمالية للعقار، وهو أيضا يختلف باختلاف نوع النشاط، فمثلا معامل الاستلاء على الأرض الخاص </a:t>
            </a:r>
            <a:r>
              <a:rPr lang="ar-DZ" sz="3200" dirty="0" err="1"/>
              <a:t>بالتحصيصات</a:t>
            </a:r>
            <a:r>
              <a:rPr lang="ar-DZ" sz="3200" dirty="0"/>
              <a:t> السكنية محدد في القانون ب0،6 .</a:t>
            </a:r>
          </a:p>
          <a:p>
            <a:pPr marL="0" indent="0" algn="just" rtl="1">
              <a:lnSpc>
                <a:spcPct val="150000"/>
              </a:lnSpc>
              <a:buNone/>
            </a:pPr>
            <a:r>
              <a:rPr lang="ar-DZ" sz="3200" dirty="0"/>
              <a:t>       هل يمكن </a:t>
            </a:r>
            <a:r>
              <a:rPr lang="ar-DZ" sz="3200" dirty="0" err="1"/>
              <a:t>لل</a:t>
            </a:r>
            <a:r>
              <a:rPr lang="en-US" sz="3200" dirty="0"/>
              <a:t> CES </a:t>
            </a:r>
            <a:r>
              <a:rPr lang="fr-FR" sz="3200" dirty="0"/>
              <a:t> </a:t>
            </a:r>
            <a:r>
              <a:rPr lang="ar-DZ" sz="3200" dirty="0"/>
              <a:t>ان يتعدى 1؟ </a:t>
            </a:r>
          </a:p>
          <a:p>
            <a:pPr marL="0" indent="0" algn="just" rtl="1">
              <a:lnSpc>
                <a:spcPct val="150000"/>
              </a:lnSpc>
              <a:buNone/>
            </a:pPr>
            <a:r>
              <a:rPr lang="ar-DZ" sz="3200" dirty="0"/>
              <a:t>      من المستحيل ان يتعدى 1 لأنه من المستحيل ان نقوم ببناء مساحة اكثر من مساحة العقار المتوفر.</a:t>
            </a:r>
            <a:endParaRPr lang="fr-FR" sz="3200" dirty="0"/>
          </a:p>
        </p:txBody>
      </p:sp>
      <p:sp>
        <p:nvSpPr>
          <p:cNvPr id="4" name="Titre 1"/>
          <p:cNvSpPr>
            <a:spLocks noGrp="1"/>
          </p:cNvSpPr>
          <p:nvPr>
            <p:ph type="title"/>
          </p:nvPr>
        </p:nvSpPr>
        <p:spPr>
          <a:solidFill>
            <a:schemeClr val="bg2"/>
          </a:solidFill>
          <a:ln>
            <a:solidFill>
              <a:schemeClr val="accent1"/>
            </a:solidFill>
          </a:ln>
        </p:spPr>
        <p:txBody>
          <a:bodyPr/>
          <a:lstStyle/>
          <a:p>
            <a:pPr algn="ctr" rtl="1"/>
            <a:r>
              <a:rPr lang="ar-DZ" dirty="0"/>
              <a:t>5- معامل الاستيلاء على الأرض</a:t>
            </a:r>
            <a:r>
              <a:rPr lang="en-US" dirty="0"/>
              <a:t> </a:t>
            </a:r>
            <a:r>
              <a:rPr lang="fr-FR" dirty="0"/>
              <a:t>CES </a:t>
            </a:r>
            <a:r>
              <a:rPr lang="ar-DZ" dirty="0"/>
              <a:t>  </a:t>
            </a:r>
            <a:endParaRPr lang="fr-FR" dirty="0"/>
          </a:p>
        </p:txBody>
      </p:sp>
    </p:spTree>
    <p:extLst>
      <p:ext uri="{BB962C8B-B14F-4D97-AF65-F5344CB8AC3E}">
        <p14:creationId xmlns:p14="http://schemas.microsoft.com/office/powerpoint/2010/main" xmlns="" val="255538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411</Words>
  <Application>Microsoft Office PowerPoint</Application>
  <PresentationFormat>Personnalisé</PresentationFormat>
  <Paragraphs>32</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 بعض المفاهيم القاعدية في العمران العملي </vt:lpstr>
      <vt:lpstr>1- التحصيص (Parcelle)</vt:lpstr>
      <vt:lpstr>Diapositive 3</vt:lpstr>
      <vt:lpstr>2- الحصة (Parcellaire) </vt:lpstr>
      <vt:lpstr>Diapositive 5</vt:lpstr>
      <vt:lpstr>2- الجزيرة (ilot) </vt:lpstr>
      <vt:lpstr>Diapositive 7</vt:lpstr>
      <vt:lpstr>4- معمل شغل الأرض  COS</vt:lpstr>
      <vt:lpstr>5- معامل الاستيلاء على الأرض CES   </vt:lpstr>
      <vt:lpstr>Diapositive 10</vt:lpstr>
      <vt:lpstr>كيفية حساب معامل شغل الأرض الأقصى COS MAX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 1: بعض المفاهيم القاعدية في العمران العملي </dc:title>
  <dc:creator>User</dc:creator>
  <cp:lastModifiedBy>dell</cp:lastModifiedBy>
  <cp:revision>31</cp:revision>
  <dcterms:created xsi:type="dcterms:W3CDTF">2019-02-12T13:43:43Z</dcterms:created>
  <dcterms:modified xsi:type="dcterms:W3CDTF">2021-11-23T06:58:59Z</dcterms:modified>
</cp:coreProperties>
</file>