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8" r:id="rId3"/>
    <p:sldId id="266" r:id="rId4"/>
    <p:sldId id="267" r:id="rId5"/>
    <p:sldId id="264" r:id="rId6"/>
    <p:sldId id="259" r:id="rId7"/>
    <p:sldId id="261" r:id="rId8"/>
    <p:sldId id="260" r:id="rId9"/>
    <p:sldId id="262" r:id="rId10"/>
    <p:sldId id="263" r:id="rId11"/>
    <p:sldId id="257" r:id="rId12"/>
    <p:sldId id="268" r:id="rId13"/>
    <p:sldId id="265"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4" autoAdjust="0"/>
    <p:restoredTop sz="94624" autoAdjust="0"/>
  </p:normalViewPr>
  <p:slideViewPr>
    <p:cSldViewPr>
      <p:cViewPr varScale="1">
        <p:scale>
          <a:sx n="69" d="100"/>
          <a:sy n="69" d="100"/>
        </p:scale>
        <p:origin x="-14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A491EB5D-CFA5-4303-A617-C3862F0332CD}" type="datetimeFigureOut">
              <a:rPr lang="fr-FR" smtClean="0"/>
              <a:pPr/>
              <a:t>28/11/2017</a:t>
            </a:fld>
            <a:endParaRPr lang="fr-FR"/>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fr-FR"/>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D353BA0E-5D43-4C8B-AA27-8739A30C7A86}"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491EB5D-CFA5-4303-A617-C3862F0332CD}" type="datetimeFigureOut">
              <a:rPr lang="fr-FR" smtClean="0"/>
              <a:pPr/>
              <a:t>28/11/2017</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353BA0E-5D43-4C8B-AA27-8739A30C7A8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491EB5D-CFA5-4303-A617-C3862F0332CD}" type="datetimeFigureOut">
              <a:rPr lang="fr-FR" smtClean="0"/>
              <a:pPr/>
              <a:t>28/11/2017</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353BA0E-5D43-4C8B-AA27-8739A30C7A86}"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491EB5D-CFA5-4303-A617-C3862F0332CD}" type="datetimeFigureOut">
              <a:rPr lang="fr-FR" smtClean="0"/>
              <a:pPr/>
              <a:t>28/11/2017</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353BA0E-5D43-4C8B-AA27-8739A30C7A86}" type="slidenum">
              <a:rPr lang="fr-FR" smtClean="0"/>
              <a:pPr/>
              <a:t>‹N°›</a:t>
            </a:fld>
            <a:endParaRPr lang="fr-FR"/>
          </a:p>
        </p:txBody>
      </p:sp>
      <p:sp>
        <p:nvSpPr>
          <p:cNvPr id="7" name="Titre 6"/>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A491EB5D-CFA5-4303-A617-C3862F0332CD}" type="datetimeFigureOut">
              <a:rPr lang="fr-FR" smtClean="0"/>
              <a:pPr/>
              <a:t>28/11/2017</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353BA0E-5D43-4C8B-AA27-8739A30C7A86}" type="slidenum">
              <a:rPr lang="fr-FR" smtClean="0"/>
              <a:pPr/>
              <a:t>‹N°›</a:t>
            </a:fld>
            <a:endParaRPr lang="fr-F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491EB5D-CFA5-4303-A617-C3862F0332CD}" type="datetimeFigureOut">
              <a:rPr lang="fr-FR" smtClean="0"/>
              <a:pPr/>
              <a:t>28/11/2017</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D353BA0E-5D43-4C8B-AA27-8739A30C7A86}" type="slidenum">
              <a:rPr lang="fr-FR" smtClean="0"/>
              <a:pPr/>
              <a:t>‹N°›</a:t>
            </a:fld>
            <a:endParaRPr lang="fr-FR"/>
          </a:p>
        </p:txBody>
      </p:sp>
      <p:sp>
        <p:nvSpPr>
          <p:cNvPr id="8" name="Titre 7"/>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A491EB5D-CFA5-4303-A617-C3862F0332CD}" type="datetimeFigureOut">
              <a:rPr lang="fr-FR" smtClean="0"/>
              <a:pPr/>
              <a:t>28/11/2017</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D353BA0E-5D43-4C8B-AA27-8739A30C7A86}"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A491EB5D-CFA5-4303-A617-C3862F0332CD}" type="datetimeFigureOut">
              <a:rPr lang="fr-FR" smtClean="0"/>
              <a:pPr/>
              <a:t>28/11/2017</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D353BA0E-5D43-4C8B-AA27-8739A30C7A86}" type="slidenum">
              <a:rPr lang="fr-FR" smtClean="0"/>
              <a:pPr/>
              <a:t>‹N°›</a:t>
            </a:fld>
            <a:endParaRPr lang="fr-FR"/>
          </a:p>
        </p:txBody>
      </p:sp>
      <p:sp>
        <p:nvSpPr>
          <p:cNvPr id="6" name="Titre 5"/>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A491EB5D-CFA5-4303-A617-C3862F0332CD}" type="datetimeFigureOut">
              <a:rPr lang="fr-FR" smtClean="0"/>
              <a:pPr/>
              <a:t>28/11/2017</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D353BA0E-5D43-4C8B-AA27-8739A30C7A86}"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extLst/>
          </a:lstStyle>
          <a:p>
            <a:fld id="{A491EB5D-CFA5-4303-A617-C3862F0332CD}" type="datetimeFigureOut">
              <a:rPr lang="fr-FR" smtClean="0"/>
              <a:pPr/>
              <a:t>28/11/2017</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D353BA0E-5D43-4C8B-AA27-8739A30C7A86}"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A491EB5D-CFA5-4303-A617-C3862F0332CD}" type="datetimeFigureOut">
              <a:rPr lang="fr-FR" smtClean="0"/>
              <a:pPr/>
              <a:t>28/11/2017</a:t>
            </a:fld>
            <a:endParaRPr lang="fr-FR"/>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r-FR"/>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D353BA0E-5D43-4C8B-AA27-8739A30C7A86}" type="slidenum">
              <a:rPr lang="fr-FR" smtClean="0"/>
              <a:pPr/>
              <a:t>‹N°›</a:t>
            </a:fld>
            <a:endParaRPr lang="fr-FR"/>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Cliquez pour modifier le style du titre</a:t>
            </a:r>
            <a:endParaRPr kumimoji="0" lang="en-US"/>
          </a:p>
        </p:txBody>
      </p:sp>
      <p:sp>
        <p:nvSpPr>
          <p:cNvPr id="8" name="Forme libre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491EB5D-CFA5-4303-A617-C3862F0332CD}" type="datetimeFigureOut">
              <a:rPr lang="fr-FR" smtClean="0"/>
              <a:pPr/>
              <a:t>28/11/2017</a:t>
            </a:fld>
            <a:endParaRPr lang="fr-FR"/>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r-FR"/>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353BA0E-5D43-4C8B-AA27-8739A30C7A86}"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smtClean="0"/>
              <a:t>عناصر اللياقة البدنية</a:t>
            </a:r>
            <a:endParaRPr lang="fr-FR" dirty="0"/>
          </a:p>
        </p:txBody>
      </p:sp>
      <p:sp>
        <p:nvSpPr>
          <p:cNvPr id="4" name="Rectangle 3"/>
          <p:cNvSpPr/>
          <p:nvPr/>
        </p:nvSpPr>
        <p:spPr>
          <a:xfrm>
            <a:off x="2857488" y="642918"/>
            <a:ext cx="3357586" cy="646331"/>
          </a:xfrm>
          <a:prstGeom prst="rect">
            <a:avLst/>
          </a:prstGeom>
        </p:spPr>
        <p:txBody>
          <a:bodyPr wrap="square">
            <a:spAutoFit/>
          </a:bodyPr>
          <a:lstStyle/>
          <a:p>
            <a:pPr algn="ctr" rtl="1"/>
            <a:r>
              <a:rPr lang="ar-DZ" altLang="fr-FR" b="1" dirty="0" smtClean="0">
                <a:latin typeface="Franklin Gothic Book" pitchFamily="34" charset="0"/>
                <a:cs typeface="Traditional Arabic" pitchFamily="18" charset="-78"/>
              </a:rPr>
              <a:t>جامعة العربي بن </a:t>
            </a:r>
            <a:r>
              <a:rPr lang="ar-DZ" altLang="fr-FR" b="1" dirty="0" err="1" smtClean="0">
                <a:latin typeface="Franklin Gothic Book" pitchFamily="34" charset="0"/>
                <a:cs typeface="Traditional Arabic" pitchFamily="18" charset="-78"/>
              </a:rPr>
              <a:t>مهيدي</a:t>
            </a:r>
            <a:r>
              <a:rPr lang="ar-DZ" altLang="fr-FR" b="1" dirty="0" smtClean="0">
                <a:latin typeface="Franklin Gothic Book" pitchFamily="34" charset="0"/>
                <a:cs typeface="Traditional Arabic" pitchFamily="18" charset="-78"/>
              </a:rPr>
              <a:t> ــ أم البواقي ـــ </a:t>
            </a:r>
          </a:p>
          <a:p>
            <a:pPr algn="ctr" rtl="1"/>
            <a:r>
              <a:rPr lang="ar-DZ" altLang="fr-FR" b="1" dirty="0" smtClean="0">
                <a:latin typeface="Franklin Gothic Book" pitchFamily="34" charset="0"/>
                <a:cs typeface="Traditional Arabic" pitchFamily="18" charset="-78"/>
              </a:rPr>
              <a:t>معهد علوم وتقنيات النشاطات  البدنية </a:t>
            </a:r>
            <a:r>
              <a:rPr lang="ar-DZ" altLang="fr-FR" b="1" dirty="0" err="1" smtClean="0">
                <a:latin typeface="Franklin Gothic Book" pitchFamily="34" charset="0"/>
                <a:cs typeface="Traditional Arabic" pitchFamily="18" charset="-78"/>
              </a:rPr>
              <a:t>و</a:t>
            </a:r>
            <a:r>
              <a:rPr lang="ar-DZ" altLang="fr-FR" b="1" dirty="0" smtClean="0">
                <a:latin typeface="Franklin Gothic Book" pitchFamily="34" charset="0"/>
                <a:cs typeface="Traditional Arabic" pitchFamily="18" charset="-78"/>
              </a:rPr>
              <a:t> الرياضة</a:t>
            </a:r>
            <a:endParaRPr lang="ar-DZ" altLang="fr-FR" b="1" dirty="0">
              <a:latin typeface="Franklin Gothic Book" pitchFamily="34" charset="0"/>
              <a:cs typeface="Traditional Arabic" pitchFamily="18"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500043"/>
            <a:ext cx="8229600" cy="3214710"/>
          </a:xfrm>
        </p:spPr>
        <p:txBody>
          <a:bodyPr>
            <a:normAutofit/>
          </a:bodyPr>
          <a:lstStyle/>
          <a:p>
            <a:pPr algn="r" rtl="1">
              <a:buNone/>
            </a:pPr>
            <a:r>
              <a:rPr lang="fr-FR" b="1" u="sng" dirty="0" smtClean="0"/>
              <a:t> 5- </a:t>
            </a:r>
            <a:r>
              <a:rPr lang="ar-DZ" b="1" u="sng" dirty="0" smtClean="0"/>
              <a:t>القدرة على الاستجابة السريعة .</a:t>
            </a:r>
          </a:p>
          <a:p>
            <a:pPr algn="just" rtl="1"/>
            <a:r>
              <a:rPr lang="ar-DZ" dirty="0" smtClean="0"/>
              <a:t>هي القدرة على القيام بالتصرف الهادف بشكل سريع وصحيح استجابة </a:t>
            </a:r>
            <a:r>
              <a:rPr lang="ar-DZ" dirty="0" err="1" smtClean="0"/>
              <a:t>لاشارة</a:t>
            </a:r>
            <a:r>
              <a:rPr lang="ar-DZ" dirty="0" smtClean="0"/>
              <a:t> محددة مسبقا </a:t>
            </a:r>
            <a:r>
              <a:rPr lang="ar-DZ" dirty="0" err="1" smtClean="0"/>
              <a:t>اواشارة</a:t>
            </a:r>
            <a:r>
              <a:rPr lang="ar-DZ" dirty="0" smtClean="0"/>
              <a:t> مختارة نتيجة لتغير مفاجئ للموقف مثل الهجوم المعاكس في اللعاب الكرة ، حركات</a:t>
            </a:r>
            <a:r>
              <a:rPr lang="fr-FR" dirty="0" smtClean="0"/>
              <a:t> </a:t>
            </a:r>
            <a:r>
              <a:rPr lang="ar-DZ" dirty="0" smtClean="0"/>
              <a:t>التجنب في الفعاليات القتالية، الانطلاق في مسابقات الجري.</a:t>
            </a:r>
          </a:p>
          <a:p>
            <a:pPr algn="r" rtl="1"/>
            <a:endParaRPr lang="ar-DZ" dirty="0" smtClean="0"/>
          </a:p>
          <a:p>
            <a:pPr algn="r" rtl="1"/>
            <a:endParaRPr lang="ar-DZ" dirty="0" smtClean="0"/>
          </a:p>
          <a:p>
            <a:endParaRPr lang="fr-FR" dirty="0"/>
          </a:p>
        </p:txBody>
      </p:sp>
      <p:pic>
        <p:nvPicPr>
          <p:cNvPr id="4099" name="Picture 3"/>
          <p:cNvPicPr>
            <a:picLocks noChangeAspect="1" noChangeArrowheads="1"/>
          </p:cNvPicPr>
          <p:nvPr/>
        </p:nvPicPr>
        <p:blipFill>
          <a:blip r:embed="rId2"/>
          <a:srcRect/>
          <a:stretch>
            <a:fillRect/>
          </a:stretch>
        </p:blipFill>
        <p:spPr bwMode="auto">
          <a:xfrm>
            <a:off x="1643042" y="3929066"/>
            <a:ext cx="4429156" cy="2290769"/>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6"/>
          <p:cNvSpPr>
            <a:spLocks noGrp="1"/>
          </p:cNvSpPr>
          <p:nvPr>
            <p:ph idx="1"/>
          </p:nvPr>
        </p:nvSpPr>
        <p:spPr>
          <a:xfrm>
            <a:off x="0" y="285728"/>
            <a:ext cx="9144000" cy="6572272"/>
          </a:xfrm>
        </p:spPr>
        <p:txBody>
          <a:bodyPr>
            <a:normAutofit/>
          </a:bodyPr>
          <a:lstStyle/>
          <a:p>
            <a:pPr algn="r" rtl="1"/>
            <a:r>
              <a:rPr lang="ar-DZ" b="1" u="sng" dirty="0">
                <a:effectLst>
                  <a:outerShdw blurRad="38100" dist="38100" dir="2700000" algn="tl">
                    <a:srgbClr val="000000">
                      <a:alpha val="43137"/>
                    </a:srgbClr>
                  </a:outerShdw>
                </a:effectLst>
              </a:rPr>
              <a:t>مميزات تدريب القدرات التوافقية</a:t>
            </a:r>
            <a:r>
              <a:rPr lang="ar-DZ" u="sng" dirty="0"/>
              <a:t> </a:t>
            </a:r>
            <a:endParaRPr lang="ar-DZ" u="sng" dirty="0" smtClean="0"/>
          </a:p>
          <a:p>
            <a:pPr algn="r" rtl="1">
              <a:buNone/>
            </a:pPr>
            <a:r>
              <a:rPr lang="ar-DZ" dirty="0" smtClean="0"/>
              <a:t/>
            </a:r>
            <a:br>
              <a:rPr lang="ar-DZ" dirty="0" smtClean="0"/>
            </a:br>
            <a:r>
              <a:rPr lang="ar-DZ" dirty="0"/>
              <a:t>1. العمل على تدريب القدرات التوافقية في </a:t>
            </a:r>
            <a:r>
              <a:rPr lang="ar-DZ" dirty="0" err="1"/>
              <a:t>اجزاء</a:t>
            </a:r>
            <a:r>
              <a:rPr lang="ar-DZ" dirty="0"/>
              <a:t> مخصصة خلال الوحدة التدريبية</a:t>
            </a:r>
            <a:r>
              <a:rPr lang="ar-DZ" dirty="0" smtClean="0"/>
              <a:t>.</a:t>
            </a:r>
          </a:p>
          <a:p>
            <a:pPr algn="r" rtl="1">
              <a:buNone/>
            </a:pPr>
            <a:r>
              <a:rPr lang="ar-DZ" dirty="0" smtClean="0"/>
              <a:t/>
            </a:r>
            <a:br>
              <a:rPr lang="ar-DZ" dirty="0" smtClean="0"/>
            </a:br>
            <a:r>
              <a:rPr lang="ar-DZ" dirty="0"/>
              <a:t>2. يتم تدريبها لمدة قصيرة (45 دقيقة على </a:t>
            </a:r>
            <a:r>
              <a:rPr lang="ar-DZ" dirty="0" err="1"/>
              <a:t>اكثر</a:t>
            </a:r>
            <a:r>
              <a:rPr lang="ar-DZ" dirty="0"/>
              <a:t> تقدير) لتجنب حدوث التعب الذي </a:t>
            </a:r>
            <a:r>
              <a:rPr lang="ar-DZ" dirty="0" err="1"/>
              <a:t>لايجب</a:t>
            </a:r>
            <a:r>
              <a:rPr lang="ar-DZ" dirty="0"/>
              <a:t> حدوثه عند </a:t>
            </a:r>
            <a:r>
              <a:rPr lang="ar-DZ" dirty="0" err="1"/>
              <a:t>اداء</a:t>
            </a:r>
            <a:r>
              <a:rPr lang="ar-DZ" dirty="0"/>
              <a:t> التمرينات التوافقية </a:t>
            </a:r>
            <a:r>
              <a:rPr lang="ar-DZ" dirty="0" smtClean="0"/>
              <a:t>.</a:t>
            </a:r>
          </a:p>
          <a:p>
            <a:pPr algn="r" rtl="1">
              <a:buNone/>
            </a:pPr>
            <a:r>
              <a:rPr lang="ar-DZ" dirty="0" smtClean="0"/>
              <a:t/>
            </a:r>
            <a:br>
              <a:rPr lang="ar-DZ" dirty="0" smtClean="0"/>
            </a:br>
            <a:r>
              <a:rPr lang="ar-DZ" dirty="0"/>
              <a:t>3. استخدام عدد كبير من التمرينات المختلفة وتدريبها بشكل متنوع </a:t>
            </a:r>
            <a:r>
              <a:rPr lang="ar-DZ" dirty="0" smtClean="0"/>
              <a:t>.</a:t>
            </a:r>
          </a:p>
          <a:p>
            <a:pPr algn="r" rtl="1">
              <a:buNone/>
            </a:pPr>
            <a:r>
              <a:rPr lang="ar-DZ" dirty="0" smtClean="0"/>
              <a:t/>
            </a:r>
            <a:br>
              <a:rPr lang="ar-DZ" dirty="0" smtClean="0"/>
            </a:br>
            <a:r>
              <a:rPr lang="ar-DZ" dirty="0"/>
              <a:t>4. التبديل بين </a:t>
            </a:r>
            <a:r>
              <a:rPr lang="ar-DZ" dirty="0" err="1"/>
              <a:t>اشكال</a:t>
            </a:r>
            <a:r>
              <a:rPr lang="ar-DZ" dirty="0"/>
              <a:t> التمارين التوافقية السهلة والصعبة خلال الوحدة التدريبية </a:t>
            </a:r>
            <a:r>
              <a:rPr lang="ar-DZ" dirty="0" smtClean="0"/>
              <a:t>.</a:t>
            </a:r>
          </a:p>
          <a:p>
            <a:pPr algn="r" rtl="1">
              <a:buNone/>
            </a:pPr>
            <a:r>
              <a:rPr lang="ar-DZ" dirty="0" smtClean="0"/>
              <a:t/>
            </a:r>
            <a:br>
              <a:rPr lang="ar-DZ" dirty="0" smtClean="0"/>
            </a:br>
            <a:r>
              <a:rPr lang="ar-DZ" dirty="0"/>
              <a:t>5. </a:t>
            </a:r>
            <a:r>
              <a:rPr lang="ar-DZ" dirty="0" err="1"/>
              <a:t>اعطاء</a:t>
            </a:r>
            <a:r>
              <a:rPr lang="ar-DZ" dirty="0"/>
              <a:t> راحة كاملة بين المجموعات .</a:t>
            </a:r>
            <a:r>
              <a:rPr lang="ar-DZ" dirty="0" smtClean="0"/>
              <a:t/>
            </a:r>
            <a:br>
              <a:rPr lang="ar-DZ" dirty="0" smtClean="0"/>
            </a:br>
            <a:r>
              <a:rPr lang="ar-DZ" dirty="0" smtClean="0"/>
              <a:t>.</a:t>
            </a: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6143668"/>
          </a:xfrm>
        </p:spPr>
        <p:txBody>
          <a:bodyPr>
            <a:normAutofit/>
          </a:bodyPr>
          <a:lstStyle/>
          <a:p>
            <a:pPr algn="r" rtl="1"/>
            <a:r>
              <a:rPr lang="ar-DZ" dirty="0" smtClean="0"/>
              <a:t>6. لا تزيد الفترة الزمنية الفاصلة بين وحدات تدريب القدرات التوافقية </a:t>
            </a:r>
            <a:r>
              <a:rPr lang="ar-DZ" dirty="0" err="1" smtClean="0"/>
              <a:t>اكثر</a:t>
            </a:r>
            <a:r>
              <a:rPr lang="ar-DZ" dirty="0" smtClean="0"/>
              <a:t> من 7 </a:t>
            </a:r>
            <a:r>
              <a:rPr lang="ar-DZ" dirty="0" err="1" smtClean="0"/>
              <a:t>ايام</a:t>
            </a:r>
            <a:r>
              <a:rPr lang="ar-DZ" dirty="0" smtClean="0"/>
              <a:t>.</a:t>
            </a:r>
          </a:p>
          <a:p>
            <a:pPr algn="r" rtl="1"/>
            <a:r>
              <a:rPr lang="ar-DZ" dirty="0" smtClean="0"/>
              <a:t/>
            </a:r>
            <a:br>
              <a:rPr lang="ar-DZ" dirty="0" smtClean="0"/>
            </a:br>
            <a:r>
              <a:rPr lang="ar-DZ" dirty="0" smtClean="0"/>
              <a:t>7. في تدريب القدرات التوافقية يجب </a:t>
            </a:r>
            <a:r>
              <a:rPr lang="ar-DZ" dirty="0" err="1" smtClean="0"/>
              <a:t>ان</a:t>
            </a:r>
            <a:r>
              <a:rPr lang="ar-DZ" dirty="0" smtClean="0"/>
              <a:t> يعطى التمرين بشرط </a:t>
            </a:r>
            <a:r>
              <a:rPr lang="ar-DZ" dirty="0" err="1" smtClean="0"/>
              <a:t>ان</a:t>
            </a:r>
            <a:r>
              <a:rPr lang="ar-DZ" dirty="0" smtClean="0"/>
              <a:t> لا يتخلله مهارة غير معروفة من قبل المتدربين ، </a:t>
            </a:r>
            <a:r>
              <a:rPr lang="ar-DZ" dirty="0" err="1" smtClean="0"/>
              <a:t>اي</a:t>
            </a:r>
            <a:r>
              <a:rPr lang="ar-DZ" dirty="0" smtClean="0"/>
              <a:t> يجب </a:t>
            </a:r>
            <a:r>
              <a:rPr lang="ar-DZ" dirty="0" err="1" smtClean="0"/>
              <a:t>ان</a:t>
            </a:r>
            <a:r>
              <a:rPr lang="ar-DZ" dirty="0" smtClean="0"/>
              <a:t> يتقن اللاعب المهارة التي تعطى ضمن تدريب القدرات التوافقية .</a:t>
            </a:r>
          </a:p>
          <a:p>
            <a:pPr algn="r" rtl="1"/>
            <a:endParaRPr lang="ar-DZ" dirty="0" smtClean="0"/>
          </a:p>
          <a:p>
            <a:pPr algn="r" rtl="1">
              <a:buNone/>
            </a:pPr>
            <a:r>
              <a:rPr lang="ar-DZ" dirty="0"/>
              <a:t>8</a:t>
            </a:r>
            <a:r>
              <a:rPr lang="ar-DZ" dirty="0" smtClean="0"/>
              <a:t>. نحتاج تدريب القدرات التوافقية في </a:t>
            </a:r>
            <a:r>
              <a:rPr lang="ar-DZ" dirty="0" err="1" smtClean="0"/>
              <a:t>الاعمار</a:t>
            </a:r>
            <a:r>
              <a:rPr lang="ar-DZ" dirty="0" smtClean="0"/>
              <a:t> المبكرة ، لكن عند المستويات العليا نحتاجها من اجل تطوير </a:t>
            </a:r>
            <a:r>
              <a:rPr lang="ar-DZ" dirty="0" err="1" smtClean="0"/>
              <a:t>اعلى</a:t>
            </a:r>
            <a:r>
              <a:rPr lang="ar-DZ" dirty="0" smtClean="0"/>
              <a:t> المستويات وذلك من اجل تنسيق المهارة الجديدة التي ستساعدنا في تطوير المستوى .</a:t>
            </a:r>
          </a:p>
          <a:p>
            <a:pPr algn="r" rtl="1">
              <a:buNone/>
            </a:pPr>
            <a:endParaRPr lang="ar-DZ" dirty="0" smtClean="0"/>
          </a:p>
          <a:p>
            <a:pPr algn="r" rtl="1">
              <a:buNone/>
            </a:pPr>
            <a:r>
              <a:rPr lang="ar-DZ" dirty="0" smtClean="0"/>
              <a:t>9. يمكن استعمال تدريبات القدرات التوافقية في مرحلة </a:t>
            </a:r>
            <a:r>
              <a:rPr lang="ar-DZ" dirty="0" err="1" smtClean="0"/>
              <a:t>الاحماء</a:t>
            </a:r>
            <a:r>
              <a:rPr lang="ar-DZ" dirty="0" smtClean="0"/>
              <a:t> في بداية الوحدة التدريبية</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929354"/>
          </a:xfrm>
        </p:spPr>
        <p:txBody>
          <a:bodyPr>
            <a:normAutofit fontScale="92500" lnSpcReduction="20000"/>
          </a:bodyPr>
          <a:lstStyle/>
          <a:p>
            <a:pPr algn="r" rtl="1"/>
            <a:r>
              <a:rPr lang="ar-DZ" b="1" u="sng" dirty="0" err="1"/>
              <a:t>اهداف</a:t>
            </a:r>
            <a:r>
              <a:rPr lang="ar-DZ" b="1" u="sng" dirty="0"/>
              <a:t> تدريب القدرات </a:t>
            </a:r>
            <a:r>
              <a:rPr lang="ar-DZ" b="1" u="sng" dirty="0" smtClean="0"/>
              <a:t>التوافقية</a:t>
            </a:r>
          </a:p>
          <a:p>
            <a:pPr algn="r" rtl="1"/>
            <a:r>
              <a:rPr lang="ar-DZ" dirty="0" smtClean="0"/>
              <a:t/>
            </a:r>
            <a:br>
              <a:rPr lang="ar-DZ" dirty="0" smtClean="0"/>
            </a:br>
            <a:r>
              <a:rPr lang="ar-DZ" dirty="0"/>
              <a:t>1. تسهم تدريبات القدرات التوافقية </a:t>
            </a:r>
            <a:r>
              <a:rPr lang="ar-DZ" dirty="0" err="1"/>
              <a:t>الى</a:t>
            </a:r>
            <a:r>
              <a:rPr lang="ar-DZ" dirty="0"/>
              <a:t> التطور السريع في تعلم المهارات </a:t>
            </a:r>
            <a:r>
              <a:rPr lang="ar-DZ" dirty="0" err="1"/>
              <a:t>الاساسية</a:t>
            </a:r>
            <a:r>
              <a:rPr lang="ar-DZ" dirty="0"/>
              <a:t> للفعاليات الرياضية في مجال القاعدة</a:t>
            </a:r>
            <a:r>
              <a:rPr lang="ar-DZ" dirty="0" smtClean="0"/>
              <a:t>.</a:t>
            </a:r>
          </a:p>
          <a:p>
            <a:pPr algn="r" rtl="1"/>
            <a:r>
              <a:rPr lang="ar-DZ" dirty="0" smtClean="0"/>
              <a:t/>
            </a:r>
            <a:br>
              <a:rPr lang="ar-DZ" dirty="0" smtClean="0"/>
            </a:br>
            <a:r>
              <a:rPr lang="ar-DZ" dirty="0"/>
              <a:t>2. يضمن المستوى العالي والواسع للقدرات التوافقية فضلاً عن التنويع للمهارات </a:t>
            </a:r>
            <a:r>
              <a:rPr lang="ar-DZ" dirty="0" err="1"/>
              <a:t>الاساسية</a:t>
            </a:r>
            <a:r>
              <a:rPr lang="ar-DZ" dirty="0"/>
              <a:t> عملية اكتساب </a:t>
            </a:r>
            <a:r>
              <a:rPr lang="ar-DZ" dirty="0" err="1"/>
              <a:t>افضل</a:t>
            </a:r>
            <a:r>
              <a:rPr lang="ar-DZ" dirty="0"/>
              <a:t> لمهارات </a:t>
            </a:r>
            <a:r>
              <a:rPr lang="ar-DZ" dirty="0" err="1"/>
              <a:t>اصعب</a:t>
            </a:r>
            <a:r>
              <a:rPr lang="ar-DZ" dirty="0"/>
              <a:t> في مرحلة التدريب </a:t>
            </a:r>
            <a:r>
              <a:rPr lang="ar-DZ" dirty="0" err="1"/>
              <a:t>الاساسي</a:t>
            </a:r>
            <a:r>
              <a:rPr lang="ar-DZ" dirty="0"/>
              <a:t> مروراً </a:t>
            </a:r>
            <a:r>
              <a:rPr lang="ar-DZ" dirty="0" err="1"/>
              <a:t>الى</a:t>
            </a:r>
            <a:r>
              <a:rPr lang="ar-DZ" dirty="0"/>
              <a:t> مرحلة الانجاز العالي</a:t>
            </a:r>
            <a:r>
              <a:rPr lang="ar-DZ" dirty="0" smtClean="0"/>
              <a:t>.</a:t>
            </a:r>
          </a:p>
          <a:p>
            <a:pPr algn="r" rtl="1"/>
            <a:r>
              <a:rPr lang="ar-DZ" dirty="0" smtClean="0"/>
              <a:t/>
            </a:r>
            <a:br>
              <a:rPr lang="ar-DZ" dirty="0" smtClean="0"/>
            </a:br>
            <a:r>
              <a:rPr lang="ar-DZ" dirty="0"/>
              <a:t>3. يسمح المستوى العالي والواسع للقدرات التوافقية من اكتساب </a:t>
            </a:r>
            <a:r>
              <a:rPr lang="ar-DZ" dirty="0" err="1"/>
              <a:t>افضل</a:t>
            </a:r>
            <a:r>
              <a:rPr lang="ar-DZ" dirty="0"/>
              <a:t> لوسائل تدريب اللياقة البدنية ، </a:t>
            </a:r>
            <a:r>
              <a:rPr lang="ar-DZ" dirty="0" err="1"/>
              <a:t>الاحماء</a:t>
            </a:r>
            <a:r>
              <a:rPr lang="ar-DZ" dirty="0"/>
              <a:t> ، التدريب التعويضي (الاسترداد</a:t>
            </a:r>
            <a:r>
              <a:rPr lang="ar-DZ" dirty="0" smtClean="0"/>
              <a:t>).</a:t>
            </a:r>
          </a:p>
          <a:p>
            <a:pPr algn="r" rtl="1"/>
            <a:r>
              <a:rPr lang="ar-DZ" dirty="0" smtClean="0"/>
              <a:t/>
            </a:r>
            <a:br>
              <a:rPr lang="ar-DZ" dirty="0" smtClean="0"/>
            </a:br>
            <a:r>
              <a:rPr lang="ar-DZ" dirty="0"/>
              <a:t>4. المحافظة على قدرات الرياضي في متابعة صقل مهارته الفنية وتطويرها .</a:t>
            </a:r>
            <a:r>
              <a:rPr lang="ar-DZ" dirty="0" smtClean="0"/>
              <a:t/>
            </a:r>
            <a:br>
              <a:rPr lang="ar-DZ" dirty="0" smtClean="0"/>
            </a:br>
            <a:r>
              <a:rPr lang="ar-DZ" dirty="0"/>
              <a:t>5. تساهم القدرات التوافقية في عملية التشخيص عند اختيار وانتقاء الموهوبين. </a:t>
            </a:r>
            <a:r>
              <a:rPr lang="ar-DZ" dirty="0" smtClean="0"/>
              <a:t/>
            </a:r>
            <a:br>
              <a:rPr lang="ar-DZ" dirty="0" smtClean="0"/>
            </a:b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a:xfrm>
            <a:off x="4429092" y="1142984"/>
            <a:ext cx="4714908" cy="4714908"/>
          </a:xfrm>
        </p:spPr>
        <p:txBody>
          <a:bodyPr>
            <a:normAutofit/>
          </a:bodyPr>
          <a:lstStyle/>
          <a:p>
            <a:pPr algn="just"/>
            <a:r>
              <a:rPr lang="ar-DZ" dirty="0" smtClean="0"/>
              <a:t>يعتبر التوافق من القدرات البدنية المركبة والذي يرتبط بالسرعة والقوة والتحمل والمرونة وتعني كلمة التوافق من وجهة النظر الفسيولوجية مقدرة العمليات العصبية في الجهاز العصبي المركزي علي التوافق ويطلق علي اللاعب أن لديه توافق استطاع تحريك أكثر من جزء من أجزاء جسمه في اتجاهات مختلفة في وقت واحد .</a:t>
            </a:r>
            <a:endParaRPr lang="fr-FR" dirty="0"/>
          </a:p>
        </p:txBody>
      </p:sp>
      <p:sp>
        <p:nvSpPr>
          <p:cNvPr id="2" name="Titre 1"/>
          <p:cNvSpPr>
            <a:spLocks noGrp="1"/>
          </p:cNvSpPr>
          <p:nvPr>
            <p:ph type="title"/>
          </p:nvPr>
        </p:nvSpPr>
        <p:spPr/>
        <p:txBody>
          <a:bodyPr>
            <a:noAutofit/>
          </a:bodyPr>
          <a:lstStyle/>
          <a:p>
            <a:pPr lvl="3" algn="ctr" rtl="0">
              <a:spcBef>
                <a:spcPct val="0"/>
              </a:spcBef>
            </a:pPr>
            <a:r>
              <a:rPr lang="ar-DZ" sz="3600" b="1" dirty="0" smtClean="0"/>
              <a:t>ماهية القدرات التوافقية </a:t>
            </a:r>
            <a:br>
              <a:rPr lang="ar-DZ" sz="3600" b="1" dirty="0" smtClean="0"/>
            </a:br>
            <a:endParaRPr lang="fr-FR" sz="3600" b="1" dirty="0"/>
          </a:p>
        </p:txBody>
      </p:sp>
      <p:pic>
        <p:nvPicPr>
          <p:cNvPr id="6147" name="Picture 3"/>
          <p:cNvPicPr>
            <a:picLocks noChangeAspect="1" noChangeArrowheads="1"/>
          </p:cNvPicPr>
          <p:nvPr/>
        </p:nvPicPr>
        <p:blipFill>
          <a:blip r:embed="rId2"/>
          <a:srcRect/>
          <a:stretch>
            <a:fillRect/>
          </a:stretch>
        </p:blipFill>
        <p:spPr bwMode="auto">
          <a:xfrm>
            <a:off x="357158" y="857232"/>
            <a:ext cx="4000528" cy="4943475"/>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214"/>
            <a:ext cx="8229600" cy="4643469"/>
          </a:xfrm>
        </p:spPr>
        <p:txBody>
          <a:bodyPr>
            <a:normAutofit/>
          </a:bodyPr>
          <a:lstStyle/>
          <a:p>
            <a:pPr algn="r" rtl="1">
              <a:buNone/>
            </a:pPr>
            <a:r>
              <a:rPr lang="ar-DZ" dirty="0"/>
              <a:t> </a:t>
            </a:r>
            <a:r>
              <a:rPr lang="ar-DZ" dirty="0" smtClean="0"/>
              <a:t/>
            </a:r>
            <a:br>
              <a:rPr lang="ar-DZ" dirty="0" smtClean="0"/>
            </a:br>
            <a:r>
              <a:rPr lang="ar-DZ" dirty="0"/>
              <a:t> </a:t>
            </a:r>
            <a:r>
              <a:rPr lang="ar-DZ" dirty="0" smtClean="0"/>
              <a:t/>
            </a:r>
            <a:br>
              <a:rPr lang="ar-DZ" dirty="0" smtClean="0"/>
            </a:br>
            <a:r>
              <a:rPr lang="ar-DZ" b="1" u="sng" dirty="0"/>
              <a:t>تعريف التوافق :</a:t>
            </a:r>
            <a:r>
              <a:rPr lang="ar-DZ" dirty="0"/>
              <a:t> </a:t>
            </a:r>
            <a:r>
              <a:rPr lang="fr-FR" dirty="0" err="1" smtClean="0"/>
              <a:t>Weineck</a:t>
            </a:r>
            <a:r>
              <a:rPr lang="fr-FR" dirty="0" smtClean="0"/>
              <a:t> (1986, 229) :</a:t>
            </a:r>
            <a:r>
              <a:rPr lang="ar-DZ" dirty="0" smtClean="0"/>
              <a:t/>
            </a:r>
            <a:br>
              <a:rPr lang="ar-DZ" dirty="0" smtClean="0"/>
            </a:br>
            <a:r>
              <a:rPr lang="ar-DZ" dirty="0" smtClean="0"/>
              <a:t>. </a:t>
            </a:r>
            <a:br>
              <a:rPr lang="ar-DZ" dirty="0" smtClean="0"/>
            </a:br>
            <a:r>
              <a:rPr lang="ar-DZ" dirty="0" smtClean="0"/>
              <a:t/>
            </a:r>
            <a:br>
              <a:rPr lang="ar-DZ" dirty="0" smtClean="0"/>
            </a:br>
            <a:r>
              <a:rPr lang="ar-DZ" dirty="0" smtClean="0"/>
              <a:t/>
            </a:r>
            <a:br>
              <a:rPr lang="ar-DZ" dirty="0" smtClean="0"/>
            </a:br>
            <a:endParaRPr lang="fr-FR" dirty="0"/>
          </a:p>
        </p:txBody>
      </p:sp>
      <p:pic>
        <p:nvPicPr>
          <p:cNvPr id="4" name="Picture 3"/>
          <p:cNvPicPr>
            <a:picLocks noChangeAspect="1" noChangeArrowheads="1"/>
          </p:cNvPicPr>
          <p:nvPr/>
        </p:nvPicPr>
        <p:blipFill>
          <a:blip r:embed="rId2"/>
          <a:srcRect/>
          <a:stretch>
            <a:fillRect/>
          </a:stretch>
        </p:blipFill>
        <p:spPr bwMode="auto">
          <a:xfrm>
            <a:off x="4143372" y="3286124"/>
            <a:ext cx="4000528" cy="3086087"/>
          </a:xfrm>
          <a:prstGeom prst="rect">
            <a:avLst/>
          </a:prstGeom>
          <a:noFill/>
          <a:ln w="9525">
            <a:noFill/>
            <a:miter lim="800000"/>
            <a:headEnd/>
            <a:tailEnd/>
          </a:ln>
          <a:effectLst/>
        </p:spPr>
      </p:pic>
      <p:sp>
        <p:nvSpPr>
          <p:cNvPr id="21505" name="Rectangle 1"/>
          <p:cNvSpPr>
            <a:spLocks noChangeArrowheads="1"/>
          </p:cNvSpPr>
          <p:nvPr/>
        </p:nvSpPr>
        <p:spPr bwMode="auto">
          <a:xfrm>
            <a:off x="928662" y="1214422"/>
            <a:ext cx="7500958" cy="1723549"/>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SA" sz="2800" b="0" i="0" u="none" strike="noStrike" cap="none" normalizeH="0" baseline="0" dirty="0" smtClean="0">
                <a:ln>
                  <a:noFill/>
                </a:ln>
                <a:solidFill>
                  <a:srgbClr val="212121"/>
                </a:solidFill>
                <a:effectLst/>
                <a:latin typeface="inherit"/>
                <a:cs typeface="Arial" pitchFamily="34" charset="0"/>
              </a:rPr>
              <a:t>وت</a:t>
            </a:r>
            <a:r>
              <a:rPr kumimoji="0" lang="ar-DZ" sz="2800" b="0" i="0" u="none" strike="noStrike" cap="none" normalizeH="0" baseline="0" dirty="0" smtClean="0">
                <a:ln>
                  <a:noFill/>
                </a:ln>
                <a:solidFill>
                  <a:srgbClr val="212121"/>
                </a:solidFill>
                <a:effectLst/>
                <a:latin typeface="inherit"/>
                <a:cs typeface="Arial" pitchFamily="34" charset="0"/>
              </a:rPr>
              <a:t>عني</a:t>
            </a:r>
            <a:r>
              <a:rPr kumimoji="0" lang="ar-DZ" sz="2800" b="0" i="0" u="none" strike="noStrike" cap="none" normalizeH="0" dirty="0" smtClean="0">
                <a:ln>
                  <a:noFill/>
                </a:ln>
                <a:solidFill>
                  <a:srgbClr val="212121"/>
                </a:solidFill>
                <a:effectLst/>
                <a:latin typeface="inherit"/>
                <a:cs typeface="Arial" pitchFamily="34" charset="0"/>
              </a:rPr>
              <a:t> </a:t>
            </a:r>
            <a:r>
              <a:rPr kumimoji="0" lang="ar-SA" sz="2800" b="0" i="0" u="none" strike="noStrike" cap="none" normalizeH="0" baseline="0" dirty="0" smtClean="0">
                <a:ln>
                  <a:noFill/>
                </a:ln>
                <a:solidFill>
                  <a:srgbClr val="212121"/>
                </a:solidFill>
                <a:effectLst/>
                <a:latin typeface="inherit"/>
                <a:cs typeface="Arial" pitchFamily="34" charset="0"/>
              </a:rPr>
              <a:t> صفات </a:t>
            </a:r>
            <a:r>
              <a:rPr kumimoji="0" lang="ar-SA" sz="2800" b="0" i="0" u="none" strike="noStrike" cap="none" normalizeH="0" baseline="0" dirty="0" err="1" smtClean="0">
                <a:ln>
                  <a:noFill/>
                </a:ln>
                <a:solidFill>
                  <a:srgbClr val="212121"/>
                </a:solidFill>
                <a:effectLst/>
                <a:latin typeface="inherit"/>
                <a:cs typeface="Arial" pitchFamily="34" charset="0"/>
              </a:rPr>
              <a:t>ا</a:t>
            </a:r>
            <a:r>
              <a:rPr lang="ar-DZ" sz="2800" dirty="0" smtClean="0">
                <a:solidFill>
                  <a:srgbClr val="212121"/>
                </a:solidFill>
                <a:latin typeface="inherit"/>
                <a:cs typeface="Arial" pitchFamily="34" charset="0"/>
              </a:rPr>
              <a:t>لتوافق </a:t>
            </a:r>
            <a:r>
              <a:rPr kumimoji="0" lang="ar-SA" sz="2800" b="0" i="0" u="none" strike="noStrike" cap="none" normalizeH="0" baseline="0" dirty="0" smtClean="0">
                <a:ln>
                  <a:noFill/>
                </a:ln>
                <a:solidFill>
                  <a:srgbClr val="212121"/>
                </a:solidFill>
                <a:effectLst/>
                <a:latin typeface="inherit"/>
                <a:cs typeface="Arial" pitchFamily="34" charset="0"/>
              </a:rPr>
              <a:t> أولا وقبل كل شيء عمليات السيطرة والتنظيم للحركة. هذا يسمح للرياضي </a:t>
            </a:r>
            <a:r>
              <a:rPr kumimoji="0" lang="ar-DZ" sz="2800" b="0" i="0" u="none" strike="noStrike" cap="none" normalizeH="0" baseline="0" dirty="0" smtClean="0">
                <a:ln>
                  <a:noFill/>
                </a:ln>
                <a:solidFill>
                  <a:srgbClr val="212121"/>
                </a:solidFill>
                <a:effectLst/>
                <a:latin typeface="inherit"/>
                <a:cs typeface="Arial" pitchFamily="34" charset="0"/>
              </a:rPr>
              <a:t>ب</a:t>
            </a:r>
            <a:r>
              <a:rPr kumimoji="0" lang="ar-SA" sz="2800" b="0" i="0" u="none" strike="noStrike" cap="none" normalizeH="0" baseline="0" dirty="0" smtClean="0">
                <a:ln>
                  <a:noFill/>
                </a:ln>
                <a:solidFill>
                  <a:srgbClr val="212121"/>
                </a:solidFill>
                <a:effectLst/>
                <a:latin typeface="inherit"/>
                <a:cs typeface="Arial" pitchFamily="34" charset="0"/>
              </a:rPr>
              <a:t>إتقان الإجراءات الحركي</a:t>
            </a:r>
            <a:r>
              <a:rPr kumimoji="0" lang="ar-DZ" sz="2800" b="0" i="0" u="none" strike="noStrike" cap="none" normalizeH="0" baseline="0" dirty="0" smtClean="0">
                <a:ln>
                  <a:noFill/>
                </a:ln>
                <a:solidFill>
                  <a:srgbClr val="212121"/>
                </a:solidFill>
                <a:effectLst/>
                <a:latin typeface="inherit"/>
                <a:cs typeface="Arial" pitchFamily="34" charset="0"/>
              </a:rPr>
              <a:t>ة ب</a:t>
            </a:r>
            <a:r>
              <a:rPr kumimoji="0" lang="ar-SA" sz="2800" b="0" i="0" u="none" strike="noStrike" cap="none" normalizeH="0" baseline="0" dirty="0" smtClean="0">
                <a:ln>
                  <a:noFill/>
                </a:ln>
                <a:solidFill>
                  <a:srgbClr val="212121"/>
                </a:solidFill>
                <a:effectLst/>
                <a:latin typeface="inherit"/>
                <a:cs typeface="Arial" pitchFamily="34" charset="0"/>
              </a:rPr>
              <a:t>دقة واقتصاد، في حالات محددة، والتي يمكن التنبؤ </a:t>
            </a:r>
            <a:r>
              <a:rPr kumimoji="0" lang="ar-SA" sz="2800" b="0" i="0" u="none" strike="noStrike" cap="none" normalizeH="0" baseline="0" dirty="0" err="1" smtClean="0">
                <a:ln>
                  <a:noFill/>
                </a:ln>
                <a:solidFill>
                  <a:srgbClr val="212121"/>
                </a:solidFill>
                <a:effectLst/>
                <a:latin typeface="inherit"/>
                <a:cs typeface="Arial" pitchFamily="34" charset="0"/>
              </a:rPr>
              <a:t>بها</a:t>
            </a:r>
            <a:r>
              <a:rPr kumimoji="0" lang="ar-SA" sz="2800" b="0" i="0" u="none" strike="noStrike" cap="none" normalizeH="0" baseline="0" dirty="0" smtClean="0">
                <a:ln>
                  <a:noFill/>
                </a:ln>
                <a:solidFill>
                  <a:srgbClr val="212121"/>
                </a:solidFill>
                <a:effectLst/>
                <a:latin typeface="inherit"/>
                <a:cs typeface="Arial" pitchFamily="34" charset="0"/>
              </a:rPr>
              <a:t>، أو غير المتوقعة (التكيف)، وتعلم بسرعة</a:t>
            </a:r>
            <a:r>
              <a:rPr kumimoji="0" lang="ar-DZ" sz="2800" b="0" i="0" u="none" strike="noStrike" cap="none" normalizeH="0" dirty="0" smtClean="0">
                <a:ln>
                  <a:noFill/>
                </a:ln>
                <a:solidFill>
                  <a:srgbClr val="212121"/>
                </a:solidFill>
                <a:effectLst/>
                <a:latin typeface="inherit"/>
                <a:cs typeface="Arial" pitchFamily="34" charset="0"/>
              </a:rPr>
              <a:t> المهارات الرياضية </a:t>
            </a:r>
            <a:r>
              <a:rPr kumimoji="0" lang="fr-FR" sz="2800" b="0" i="0" u="none" strike="noStrike" cap="none" normalizeH="0" baseline="0" dirty="0" smtClean="0">
                <a:ln>
                  <a:noFill/>
                </a:ln>
                <a:solidFill>
                  <a:srgbClr val="212121"/>
                </a:solidFill>
                <a:effectLst/>
                <a:latin typeface="inherit"/>
                <a:cs typeface="Arial" pitchFamily="34" charset="0"/>
              </a:rPr>
              <a:t>. "</a:t>
            </a:r>
            <a:r>
              <a:rPr kumimoji="0" lang="fr-FR" sz="28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normAutofit/>
          </a:bodyPr>
          <a:lstStyle/>
          <a:p>
            <a:pPr algn="r" rtl="1"/>
            <a:r>
              <a:rPr lang="ar-DZ" b="1" u="sng" dirty="0" smtClean="0"/>
              <a:t>أنواع التوافق :</a:t>
            </a:r>
            <a:r>
              <a:rPr lang="ar-DZ" dirty="0" smtClean="0"/>
              <a:t> </a:t>
            </a:r>
          </a:p>
          <a:p>
            <a:pPr algn="r" rtl="1"/>
            <a:r>
              <a:rPr lang="ar-DZ" dirty="0" smtClean="0"/>
              <a:t/>
            </a:r>
            <a:br>
              <a:rPr lang="ar-DZ" dirty="0" smtClean="0"/>
            </a:br>
            <a:r>
              <a:rPr lang="ar-DZ" b="1" u="sng" dirty="0" smtClean="0"/>
              <a:t>1- التوافق العام :</a:t>
            </a:r>
            <a:r>
              <a:rPr lang="ar-DZ" dirty="0" smtClean="0"/>
              <a:t> </a:t>
            </a:r>
            <a:br>
              <a:rPr lang="ar-DZ" dirty="0" smtClean="0"/>
            </a:br>
            <a:r>
              <a:rPr lang="ar-DZ" dirty="0" smtClean="0"/>
              <a:t>وهو قدرة الفرد علي </a:t>
            </a:r>
            <a:r>
              <a:rPr lang="ar-DZ" dirty="0" err="1" smtClean="0"/>
              <a:t>الأستجابة</a:t>
            </a:r>
            <a:r>
              <a:rPr lang="ar-DZ" dirty="0" smtClean="0"/>
              <a:t> لمختلف المهارات الحركية بصرف النظر عن خصائص الرياضة ويعتبر كضرورة لممارسة النشاط كما يمثل الأساس الأول لتنمية التوافق الخاص .</a:t>
            </a:r>
          </a:p>
          <a:p>
            <a:pPr algn="r" rtl="1"/>
            <a:r>
              <a:rPr lang="ar-DZ" dirty="0" smtClean="0"/>
              <a:t> </a:t>
            </a:r>
            <a:br>
              <a:rPr lang="ar-DZ" dirty="0" smtClean="0"/>
            </a:br>
            <a:r>
              <a:rPr lang="ar-DZ" b="1" u="sng" dirty="0" smtClean="0"/>
              <a:t>2- التوافق الخاص : </a:t>
            </a:r>
            <a:r>
              <a:rPr lang="ar-DZ" dirty="0" smtClean="0"/>
              <a:t/>
            </a:r>
            <a:br>
              <a:rPr lang="ar-DZ" dirty="0" smtClean="0"/>
            </a:br>
            <a:r>
              <a:rPr lang="ar-DZ" dirty="0" smtClean="0"/>
              <a:t>ويعني قدرة اللاعب علي </a:t>
            </a:r>
            <a:r>
              <a:rPr lang="ar-DZ" dirty="0" err="1" smtClean="0"/>
              <a:t>الإستجابة</a:t>
            </a:r>
            <a:r>
              <a:rPr lang="ar-DZ" dirty="0" smtClean="0"/>
              <a:t> لخصائص المهارات الحركية للنشاط الممارس والذي يعكس مقدرة اللاعب علي الأداء بفاعلية خلال التدريب والمنافسات . </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Grp="1" noChangeAspect="1" noChangeArrowheads="1"/>
          </p:cNvPicPr>
          <p:nvPr>
            <p:ph idx="1"/>
          </p:nvPr>
        </p:nvPicPr>
        <p:blipFill>
          <a:blip r:embed="rId2"/>
          <a:srcRect/>
          <a:stretch>
            <a:fillRect/>
          </a:stretch>
        </p:blipFill>
        <p:spPr bwMode="auto">
          <a:xfrm>
            <a:off x="1285852" y="2071678"/>
            <a:ext cx="4552950" cy="3095625"/>
          </a:xfrm>
          <a:prstGeom prst="rect">
            <a:avLst/>
          </a:prstGeom>
          <a:noFill/>
          <a:ln w="9525">
            <a:noFill/>
            <a:miter lim="800000"/>
            <a:headEnd/>
            <a:tailEnd/>
          </a:ln>
          <a:effectLst/>
        </p:spPr>
      </p:pic>
      <p:sp>
        <p:nvSpPr>
          <p:cNvPr id="4" name="Titre 1"/>
          <p:cNvSpPr>
            <a:spLocks noGrp="1"/>
          </p:cNvSpPr>
          <p:nvPr>
            <p:ph type="title"/>
          </p:nvPr>
        </p:nvSpPr>
        <p:spPr/>
        <p:txBody>
          <a:bodyPr>
            <a:normAutofit fontScale="90000"/>
          </a:bodyPr>
          <a:lstStyle/>
          <a:p>
            <a:r>
              <a:rPr lang="ar-DZ" b="1" u="sng" dirty="0" smtClean="0"/>
              <a:t>مكونات القدرات التوافقية</a:t>
            </a:r>
            <a:r>
              <a:rPr lang="ar-DZ" dirty="0" smtClean="0"/>
              <a:t/>
            </a:r>
            <a:br>
              <a:rPr lang="ar-DZ" dirty="0" smtClean="0"/>
            </a:br>
            <a:endParaRPr lang="fr-FR" dirty="0"/>
          </a:p>
        </p:txBody>
      </p:sp>
      <p:sp>
        <p:nvSpPr>
          <p:cNvPr id="6" name="Rectangle 5"/>
          <p:cNvSpPr/>
          <p:nvPr/>
        </p:nvSpPr>
        <p:spPr>
          <a:xfrm>
            <a:off x="5786414" y="3071810"/>
            <a:ext cx="3357586" cy="1477328"/>
          </a:xfrm>
          <a:prstGeom prst="rect">
            <a:avLst/>
          </a:prstGeom>
        </p:spPr>
        <p:txBody>
          <a:bodyPr wrap="square">
            <a:spAutoFit/>
          </a:bodyPr>
          <a:lstStyle/>
          <a:p>
            <a:r>
              <a:rPr lang="fr-FR" b="1" i="1" dirty="0"/>
              <a:t>a) Qualité d’orientation</a:t>
            </a:r>
          </a:p>
          <a:p>
            <a:r>
              <a:rPr lang="fr-FR" b="1" i="1" dirty="0"/>
              <a:t>b) Qualité </a:t>
            </a:r>
            <a:r>
              <a:rPr lang="fr-FR" b="1" i="1" dirty="0" smtClean="0"/>
              <a:t>de différenciation</a:t>
            </a:r>
            <a:endParaRPr lang="fr-FR" b="1" i="1" dirty="0"/>
          </a:p>
          <a:p>
            <a:r>
              <a:rPr lang="fr-FR" b="1" i="1" dirty="0" smtClean="0"/>
              <a:t>c</a:t>
            </a:r>
            <a:r>
              <a:rPr lang="fr-FR" b="1" i="1" dirty="0"/>
              <a:t>) Qualité de réaction</a:t>
            </a:r>
          </a:p>
          <a:p>
            <a:r>
              <a:rPr lang="fr-FR" b="1" i="1" dirty="0"/>
              <a:t>d) Qualité d’équilibre</a:t>
            </a:r>
          </a:p>
          <a:p>
            <a:r>
              <a:rPr lang="fr-FR" b="1" i="1" dirty="0"/>
              <a:t>e) Qualité de rythme</a:t>
            </a:r>
            <a:endParaRPr lang="fr-FR" dirty="0"/>
          </a:p>
        </p:txBody>
      </p:sp>
      <p:sp>
        <p:nvSpPr>
          <p:cNvPr id="7" name="Rectangle 6"/>
          <p:cNvSpPr/>
          <p:nvPr/>
        </p:nvSpPr>
        <p:spPr>
          <a:xfrm>
            <a:off x="3428992" y="5286388"/>
            <a:ext cx="2659702" cy="369332"/>
          </a:xfrm>
          <a:prstGeom prst="rect">
            <a:avLst/>
          </a:prstGeom>
        </p:spPr>
        <p:txBody>
          <a:bodyPr wrap="none">
            <a:spAutoFit/>
          </a:bodyPr>
          <a:lstStyle/>
          <a:p>
            <a:r>
              <a:rPr lang="fr-FR" i="1" dirty="0"/>
              <a:t>D’après </a:t>
            </a:r>
            <a:r>
              <a:rPr lang="fr-FR" i="1" dirty="0" err="1"/>
              <a:t>Hotz</a:t>
            </a:r>
            <a:r>
              <a:rPr lang="fr-FR" i="1" dirty="0"/>
              <a:t> (1986 a)</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r" rtl="1"/>
            <a:r>
              <a:rPr lang="ar-DZ" b="1" u="sng" dirty="0" smtClean="0"/>
              <a:t>1القدرة </a:t>
            </a:r>
            <a:r>
              <a:rPr lang="ar-DZ" b="1" u="sng" dirty="0"/>
              <a:t>على تقدير الوضع </a:t>
            </a:r>
            <a:r>
              <a:rPr lang="ar-DZ" dirty="0"/>
              <a:t>.</a:t>
            </a:r>
          </a:p>
          <a:p>
            <a:pPr algn="r" rtl="1"/>
            <a:r>
              <a:rPr lang="ar-DZ" dirty="0"/>
              <a:t>هي قدرة الرياضي على تحديد وضع حركة جسمه بالمكان نسبة </a:t>
            </a:r>
            <a:r>
              <a:rPr lang="ar-DZ" dirty="0" err="1"/>
              <a:t>الى</a:t>
            </a:r>
            <a:r>
              <a:rPr lang="ar-DZ" dirty="0"/>
              <a:t> </a:t>
            </a:r>
            <a:r>
              <a:rPr lang="ar-DZ" dirty="0" err="1"/>
              <a:t>الاشياء</a:t>
            </a:r>
            <a:r>
              <a:rPr lang="ar-DZ" dirty="0"/>
              <a:t> </a:t>
            </a:r>
            <a:r>
              <a:rPr lang="ar-DZ" dirty="0" err="1" smtClean="0"/>
              <a:t>الاخرى</a:t>
            </a:r>
            <a:r>
              <a:rPr lang="fr-FR" dirty="0" smtClean="0"/>
              <a:t> </a:t>
            </a:r>
            <a:r>
              <a:rPr lang="ar-DZ" dirty="0" smtClean="0"/>
              <a:t>المتحركة (حركة الخصم, حركة الكرة، حركة الزميل </a:t>
            </a:r>
            <a:r>
              <a:rPr lang="fr-FR" dirty="0" smtClean="0"/>
              <a:t>(</a:t>
            </a:r>
            <a:r>
              <a:rPr lang="ar-DZ" dirty="0" smtClean="0"/>
              <a:t>. </a:t>
            </a:r>
            <a:endParaRPr lang="fr-FR" dirty="0" smtClean="0"/>
          </a:p>
          <a:p>
            <a:pPr algn="r" rtl="1"/>
            <a:endParaRPr lang="ar-DZ" dirty="0"/>
          </a:p>
          <a:p>
            <a:pPr algn="r" rtl="1"/>
            <a:endParaRPr lang="ar-DZ" dirty="0"/>
          </a:p>
        </p:txBody>
      </p:sp>
      <p:pic>
        <p:nvPicPr>
          <p:cNvPr id="2050" name="Picture 2"/>
          <p:cNvPicPr>
            <a:picLocks noChangeAspect="1" noChangeArrowheads="1"/>
          </p:cNvPicPr>
          <p:nvPr/>
        </p:nvPicPr>
        <p:blipFill>
          <a:blip r:embed="rId2"/>
          <a:srcRect/>
          <a:stretch>
            <a:fillRect/>
          </a:stretch>
        </p:blipFill>
        <p:spPr bwMode="auto">
          <a:xfrm>
            <a:off x="3143240" y="4000504"/>
            <a:ext cx="4362450" cy="2124075"/>
          </a:xfrm>
          <a:prstGeom prst="rect">
            <a:avLst/>
          </a:prstGeom>
          <a:noFill/>
          <a:ln w="9525">
            <a:noFill/>
            <a:miter lim="800000"/>
            <a:headEnd/>
            <a:tailEnd/>
          </a:ln>
          <a:effectLst/>
        </p:spPr>
      </p:pic>
      <p:sp>
        <p:nvSpPr>
          <p:cNvPr id="7" name="Rectangle 6"/>
          <p:cNvSpPr/>
          <p:nvPr/>
        </p:nvSpPr>
        <p:spPr>
          <a:xfrm>
            <a:off x="2928926" y="714356"/>
            <a:ext cx="5751896" cy="523220"/>
          </a:xfrm>
          <a:prstGeom prst="rect">
            <a:avLst/>
          </a:prstGeom>
        </p:spPr>
        <p:txBody>
          <a:bodyPr wrap="none">
            <a:spAutoFit/>
          </a:bodyPr>
          <a:lstStyle/>
          <a:p>
            <a:r>
              <a:rPr lang="ar-DZ" sz="2800" b="1" i="1" dirty="0" smtClean="0"/>
              <a:t> قسم القدرات التوافقية إلي </a:t>
            </a:r>
            <a:r>
              <a:rPr lang="fr-FR" sz="2800" b="1" i="1" dirty="0" err="1" smtClean="0"/>
              <a:t>Hotz</a:t>
            </a:r>
            <a:r>
              <a:rPr lang="fr-FR" sz="2800" b="1" i="1" dirty="0" smtClean="0"/>
              <a:t> </a:t>
            </a:r>
            <a:r>
              <a:rPr lang="fr-FR" sz="2800" b="1" i="1" dirty="0"/>
              <a:t>(1986 a)</a:t>
            </a:r>
            <a:endParaRPr lang="fr-FR" sz="28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5483245"/>
          </a:xfrm>
        </p:spPr>
        <p:txBody>
          <a:bodyPr>
            <a:normAutofit/>
          </a:bodyPr>
          <a:lstStyle/>
          <a:p>
            <a:pPr algn="r" rtl="1"/>
            <a:r>
              <a:rPr lang="fr-FR" b="1" u="sng" dirty="0" smtClean="0"/>
              <a:t>2-</a:t>
            </a:r>
            <a:r>
              <a:rPr lang="ar-DZ" b="1" u="sng" dirty="0" smtClean="0"/>
              <a:t>القدرة على بذل الجهد المناسب </a:t>
            </a:r>
            <a:r>
              <a:rPr lang="ar-DZ" dirty="0" smtClean="0"/>
              <a:t>.</a:t>
            </a:r>
          </a:p>
          <a:p>
            <a:pPr algn="r" rtl="1"/>
            <a:r>
              <a:rPr lang="ar-DZ" dirty="0" smtClean="0"/>
              <a:t>هي قدرة الرياضي على تنسيق تصرفاته بدقة عالية من </a:t>
            </a:r>
            <a:r>
              <a:rPr lang="ar-DZ" dirty="0" err="1" smtClean="0"/>
              <a:t>الاحساس</a:t>
            </a:r>
            <a:r>
              <a:rPr lang="ar-DZ" dirty="0" smtClean="0"/>
              <a:t> </a:t>
            </a:r>
            <a:r>
              <a:rPr lang="ar-DZ" dirty="0" err="1" smtClean="0"/>
              <a:t>بها</a:t>
            </a:r>
            <a:r>
              <a:rPr lang="ar-DZ" dirty="0" smtClean="0"/>
              <a:t> داخليا ومجرى </a:t>
            </a:r>
            <a:r>
              <a:rPr lang="ar-DZ" dirty="0" err="1" smtClean="0"/>
              <a:t>قوتهاوزمانها</a:t>
            </a:r>
            <a:r>
              <a:rPr lang="ar-DZ" dirty="0" smtClean="0"/>
              <a:t> ومكانها والتنويع </a:t>
            </a:r>
            <a:r>
              <a:rPr lang="ar-DZ" dirty="0" err="1" smtClean="0"/>
              <a:t>بها</a:t>
            </a:r>
            <a:r>
              <a:rPr lang="ar-DZ" dirty="0" smtClean="0"/>
              <a:t> حسبما يقتضي الموقف مثل تمرير الكرة وتحديد سرعتها وقوتها</a:t>
            </a:r>
          </a:p>
          <a:p>
            <a:pPr algn="r" rtl="1"/>
            <a:endParaRPr lang="ar-DZ" dirty="0" smtClean="0"/>
          </a:p>
          <a:p>
            <a:endParaRPr lang="fr-FR" dirty="0"/>
          </a:p>
        </p:txBody>
      </p:sp>
      <p:pic>
        <p:nvPicPr>
          <p:cNvPr id="4" name="Picture 3"/>
          <p:cNvPicPr>
            <a:picLocks noChangeAspect="1" noChangeArrowheads="1"/>
          </p:cNvPicPr>
          <p:nvPr/>
        </p:nvPicPr>
        <p:blipFill>
          <a:blip r:embed="rId2"/>
          <a:srcRect/>
          <a:stretch>
            <a:fillRect/>
          </a:stretch>
        </p:blipFill>
        <p:spPr bwMode="auto">
          <a:xfrm>
            <a:off x="2071670" y="4000504"/>
            <a:ext cx="3571900" cy="2133600"/>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357167"/>
            <a:ext cx="8229600" cy="3214710"/>
          </a:xfrm>
        </p:spPr>
        <p:txBody>
          <a:bodyPr>
            <a:normAutofit/>
          </a:bodyPr>
          <a:lstStyle/>
          <a:p>
            <a:pPr algn="r" rtl="1"/>
            <a:r>
              <a:rPr lang="fr-FR" b="1" u="sng" dirty="0" smtClean="0"/>
              <a:t>3-</a:t>
            </a:r>
            <a:r>
              <a:rPr lang="ar-DZ" b="1" u="sng" dirty="0" smtClean="0"/>
              <a:t>القدرة على التوازن </a:t>
            </a:r>
            <a:r>
              <a:rPr lang="ar-DZ" dirty="0" smtClean="0"/>
              <a:t>.</a:t>
            </a:r>
          </a:p>
          <a:p>
            <a:pPr marL="342900" lvl="7" indent="-342900" algn="just" rtl="1"/>
            <a:r>
              <a:rPr lang="ar-DZ" sz="3200" dirty="0" smtClean="0"/>
              <a:t>هي قدرة الرياضي على المحافظة على وضع كامل جسمه بوضع معين حتى في الحالات</a:t>
            </a:r>
            <a:r>
              <a:rPr lang="fr-FR" sz="3200" dirty="0" smtClean="0"/>
              <a:t> </a:t>
            </a:r>
            <a:r>
              <a:rPr lang="ar-DZ" sz="3200" dirty="0" smtClean="0"/>
              <a:t>الصعبة </a:t>
            </a:r>
            <a:r>
              <a:rPr lang="ar-DZ" sz="3200" dirty="0" err="1" smtClean="0"/>
              <a:t>او</a:t>
            </a:r>
            <a:r>
              <a:rPr lang="ar-DZ" sz="3200" dirty="0" smtClean="0"/>
              <a:t> استعادة توازن جسمه </a:t>
            </a:r>
            <a:r>
              <a:rPr lang="ar-DZ" sz="3200" dirty="0" err="1" smtClean="0"/>
              <a:t>باسرع</a:t>
            </a:r>
            <a:r>
              <a:rPr lang="ar-DZ" sz="3200" dirty="0" smtClean="0"/>
              <a:t> ما يمكن بعد </a:t>
            </a:r>
            <a:r>
              <a:rPr lang="ar-DZ" sz="3200" dirty="0" err="1" smtClean="0"/>
              <a:t>اظطراب</a:t>
            </a:r>
            <a:r>
              <a:rPr lang="ar-DZ" sz="3200" dirty="0" smtClean="0"/>
              <a:t> طرأ على توازنه مثل </a:t>
            </a:r>
            <a:r>
              <a:rPr lang="ar-DZ" sz="3200" dirty="0" err="1" smtClean="0"/>
              <a:t>طيراناللاعب</a:t>
            </a:r>
            <a:r>
              <a:rPr lang="ar-DZ" sz="3200" dirty="0" smtClean="0"/>
              <a:t> في الهواء وتعرضه للمزاحمة.</a:t>
            </a:r>
          </a:p>
          <a:p>
            <a:pPr algn="r" rtl="1"/>
            <a:endParaRPr lang="ar-DZ" dirty="0" smtClean="0"/>
          </a:p>
          <a:p>
            <a:pPr algn="r" rtl="1"/>
            <a:endParaRPr lang="ar-DZ" dirty="0" smtClean="0"/>
          </a:p>
          <a:p>
            <a:pPr algn="r" rtl="1"/>
            <a:endParaRPr lang="fr-FR" dirty="0"/>
          </a:p>
        </p:txBody>
      </p:sp>
      <p:pic>
        <p:nvPicPr>
          <p:cNvPr id="3077" name="Picture 5"/>
          <p:cNvPicPr>
            <a:picLocks noChangeAspect="1" noChangeArrowheads="1"/>
          </p:cNvPicPr>
          <p:nvPr/>
        </p:nvPicPr>
        <p:blipFill>
          <a:blip r:embed="rId2"/>
          <a:srcRect/>
          <a:stretch>
            <a:fillRect/>
          </a:stretch>
        </p:blipFill>
        <p:spPr bwMode="auto">
          <a:xfrm>
            <a:off x="3000364" y="4071942"/>
            <a:ext cx="3714776" cy="2105025"/>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285729"/>
            <a:ext cx="8229600" cy="2714644"/>
          </a:xfrm>
        </p:spPr>
        <p:txBody>
          <a:bodyPr>
            <a:normAutofit/>
          </a:bodyPr>
          <a:lstStyle/>
          <a:p>
            <a:pPr algn="r" rtl="1"/>
            <a:r>
              <a:rPr lang="fr-FR" b="1" u="sng" dirty="0" smtClean="0"/>
              <a:t>4-</a:t>
            </a:r>
            <a:r>
              <a:rPr lang="ar-DZ" b="1" u="sng" dirty="0" smtClean="0"/>
              <a:t>القدرة على </a:t>
            </a:r>
            <a:r>
              <a:rPr lang="ar-DZ" b="1" u="sng" dirty="0" err="1" smtClean="0"/>
              <a:t>الايقاع</a:t>
            </a:r>
            <a:r>
              <a:rPr lang="ar-DZ" b="1" u="sng" dirty="0" smtClean="0"/>
              <a:t> الحركي .</a:t>
            </a:r>
          </a:p>
          <a:p>
            <a:pPr algn="r" rtl="1"/>
            <a:r>
              <a:rPr lang="ar-DZ" dirty="0" smtClean="0"/>
              <a:t>وهي قدرة الرياضي على </a:t>
            </a:r>
            <a:r>
              <a:rPr lang="ar-DZ" dirty="0" err="1" smtClean="0"/>
              <a:t>ايجاد</a:t>
            </a:r>
            <a:r>
              <a:rPr lang="ar-DZ" dirty="0" smtClean="0"/>
              <a:t> واستيعاب وتخزين مراحل </a:t>
            </a:r>
            <a:r>
              <a:rPr lang="ar-DZ" dirty="0" err="1" smtClean="0"/>
              <a:t>اداء</a:t>
            </a:r>
            <a:r>
              <a:rPr lang="ar-DZ" dirty="0" smtClean="0"/>
              <a:t> المجرى الحركي في الوقت</a:t>
            </a:r>
            <a:r>
              <a:rPr lang="fr-FR" dirty="0" smtClean="0"/>
              <a:t> </a:t>
            </a:r>
            <a:r>
              <a:rPr lang="ar-DZ" dirty="0" smtClean="0"/>
              <a:t>المناسب والحركة المناسبة ، وقدرته على استدعاء هذه المراحل المختزنة والتنويع في </a:t>
            </a:r>
            <a:r>
              <a:rPr lang="ar-DZ" dirty="0" err="1" smtClean="0"/>
              <a:t>ادائهامثل</a:t>
            </a:r>
            <a:r>
              <a:rPr lang="ar-DZ" dirty="0" smtClean="0"/>
              <a:t> اخذ الخطوات </a:t>
            </a:r>
            <a:r>
              <a:rPr lang="ar-DZ" dirty="0" err="1" smtClean="0"/>
              <a:t>التقربية</a:t>
            </a:r>
            <a:r>
              <a:rPr lang="ar-DZ" dirty="0" smtClean="0"/>
              <a:t> في كرة اليد </a:t>
            </a:r>
            <a:r>
              <a:rPr lang="ar-DZ" dirty="0" err="1" smtClean="0"/>
              <a:t>او</a:t>
            </a:r>
            <a:r>
              <a:rPr lang="ar-DZ" dirty="0" smtClean="0"/>
              <a:t> كرة السلة.</a:t>
            </a:r>
          </a:p>
          <a:p>
            <a:pPr algn="r" rtl="1"/>
            <a:endParaRPr lang="ar-DZ" dirty="0" smtClean="0"/>
          </a:p>
          <a:p>
            <a:pPr algn="r" rtl="1"/>
            <a:endParaRPr lang="ar-DZ" dirty="0" smtClean="0"/>
          </a:p>
        </p:txBody>
      </p:sp>
      <p:pic>
        <p:nvPicPr>
          <p:cNvPr id="5122" name="Picture 2"/>
          <p:cNvPicPr>
            <a:picLocks noChangeAspect="1" noChangeArrowheads="1"/>
          </p:cNvPicPr>
          <p:nvPr/>
        </p:nvPicPr>
        <p:blipFill>
          <a:blip r:embed="rId2"/>
          <a:srcRect/>
          <a:stretch>
            <a:fillRect/>
          </a:stretch>
        </p:blipFill>
        <p:spPr bwMode="auto">
          <a:xfrm>
            <a:off x="2786050" y="4143380"/>
            <a:ext cx="2847975" cy="1866900"/>
          </a:xfrm>
          <a:prstGeom prst="rect">
            <a:avLst/>
          </a:prstGeom>
          <a:noFill/>
          <a:ln w="9525">
            <a:noFill/>
            <a:miter lim="800000"/>
            <a:headEnd/>
            <a:tailEnd/>
          </a:ln>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137</TotalTime>
  <Words>375</Words>
  <Application>Microsoft Office PowerPoint</Application>
  <PresentationFormat>Affichage à l'écran (4:3)</PresentationFormat>
  <Paragraphs>47</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Rotonde</vt:lpstr>
      <vt:lpstr>عناصر اللياقة البدنية</vt:lpstr>
      <vt:lpstr>ماهية القدرات التوافقية  </vt:lpstr>
      <vt:lpstr>Diapositive 3</vt:lpstr>
      <vt:lpstr>Diapositive 4</vt:lpstr>
      <vt:lpstr>مكونات القدرات التوافقية </vt:lpstr>
      <vt:lpstr>Diapositive 6</vt:lpstr>
      <vt:lpstr>Diapositive 7</vt:lpstr>
      <vt:lpstr>Diapositive 8</vt:lpstr>
      <vt:lpstr>Diapositive 9</vt:lpstr>
      <vt:lpstr>Diapositive 10</vt:lpstr>
      <vt:lpstr>Diapositive 11</vt:lpstr>
      <vt:lpstr>Diapositive 12</vt:lpstr>
      <vt:lpstr>Diapositive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lenovo</dc:creator>
  <cp:lastModifiedBy>lenovo</cp:lastModifiedBy>
  <cp:revision>16</cp:revision>
  <dcterms:created xsi:type="dcterms:W3CDTF">2017-11-28T13:54:19Z</dcterms:created>
  <dcterms:modified xsi:type="dcterms:W3CDTF">2017-11-28T20:39:55Z</dcterms:modified>
</cp:coreProperties>
</file>