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290" r:id="rId3"/>
    <p:sldId id="291" r:id="rId4"/>
    <p:sldId id="393" r:id="rId5"/>
    <p:sldId id="292" r:id="rId6"/>
    <p:sldId id="293" r:id="rId7"/>
    <p:sldId id="294" r:id="rId8"/>
    <p:sldId id="295" r:id="rId9"/>
    <p:sldId id="285" r:id="rId10"/>
    <p:sldId id="288" r:id="rId11"/>
    <p:sldId id="297" r:id="rId12"/>
    <p:sldId id="312" r:id="rId13"/>
    <p:sldId id="298" r:id="rId14"/>
    <p:sldId id="299" r:id="rId15"/>
    <p:sldId id="300" r:id="rId16"/>
    <p:sldId id="301" r:id="rId17"/>
    <p:sldId id="302" r:id="rId18"/>
    <p:sldId id="303" r:id="rId19"/>
    <p:sldId id="304" r:id="rId20"/>
    <p:sldId id="305" r:id="rId21"/>
    <p:sldId id="306" r:id="rId22"/>
    <p:sldId id="307" r:id="rId23"/>
    <p:sldId id="308" r:id="rId24"/>
    <p:sldId id="309" r:id="rId25"/>
    <p:sldId id="310" r:id="rId26"/>
    <p:sldId id="311" r:id="rId27"/>
    <p:sldId id="313" r:id="rId28"/>
    <p:sldId id="314" r:id="rId29"/>
    <p:sldId id="317" r:id="rId30"/>
    <p:sldId id="315" r:id="rId31"/>
    <p:sldId id="316" r:id="rId32"/>
    <p:sldId id="319" r:id="rId33"/>
    <p:sldId id="320" r:id="rId34"/>
    <p:sldId id="321" r:id="rId35"/>
    <p:sldId id="322" r:id="rId36"/>
    <p:sldId id="323" r:id="rId37"/>
    <p:sldId id="324" r:id="rId38"/>
    <p:sldId id="326" r:id="rId39"/>
    <p:sldId id="327" r:id="rId40"/>
    <p:sldId id="328" r:id="rId41"/>
    <p:sldId id="329" r:id="rId42"/>
    <p:sldId id="330" r:id="rId43"/>
    <p:sldId id="331" r:id="rId44"/>
    <p:sldId id="332" r:id="rId4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E790DF25-42B2-418E-B1B6-C2F4C7CF7BD4}" type="datetimeFigureOut">
              <a:rPr lang="fr-FR" smtClean="0"/>
              <a:pPr/>
              <a:t>23/11/2021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8BB693-2105-4E55-A84E-453BBFB86DDC}" type="slidenum">
              <a:rPr lang="fr-FR" smtClean="0"/>
              <a:pPr/>
              <a:t>‹N°›</a:t>
            </a:fld>
            <a:endParaRPr lang="fr-FR"/>
          </a:p>
        </p:txBody>
      </p:sp>
    </p:spTree>
    <p:extLst>
      <p:ext uri="{BB962C8B-B14F-4D97-AF65-F5344CB8AC3E}">
        <p14:creationId xmlns:p14="http://schemas.microsoft.com/office/powerpoint/2010/main" xmlns="" val="4178427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790DF25-42B2-418E-B1B6-C2F4C7CF7BD4}" type="datetimeFigureOut">
              <a:rPr lang="fr-FR" smtClean="0"/>
              <a:pPr/>
              <a:t>23/11/2021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8BB693-2105-4E55-A84E-453BBFB86DDC}" type="slidenum">
              <a:rPr lang="fr-FR" smtClean="0"/>
              <a:pPr/>
              <a:t>‹N°›</a:t>
            </a:fld>
            <a:endParaRPr lang="fr-FR"/>
          </a:p>
        </p:txBody>
      </p:sp>
    </p:spTree>
    <p:extLst>
      <p:ext uri="{BB962C8B-B14F-4D97-AF65-F5344CB8AC3E}">
        <p14:creationId xmlns:p14="http://schemas.microsoft.com/office/powerpoint/2010/main" xmlns="" val="646176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790DF25-42B2-418E-B1B6-C2F4C7CF7BD4}" type="datetimeFigureOut">
              <a:rPr lang="fr-FR" smtClean="0"/>
              <a:pPr/>
              <a:t>23/11/2021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8BB693-2105-4E55-A84E-453BBFB86DDC}" type="slidenum">
              <a:rPr lang="fr-FR" smtClean="0"/>
              <a:pPr/>
              <a:t>‹N°›</a:t>
            </a:fld>
            <a:endParaRPr lang="fr-FR"/>
          </a:p>
        </p:txBody>
      </p:sp>
    </p:spTree>
    <p:extLst>
      <p:ext uri="{BB962C8B-B14F-4D97-AF65-F5344CB8AC3E}">
        <p14:creationId xmlns:p14="http://schemas.microsoft.com/office/powerpoint/2010/main" xmlns="" val="1389582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790DF25-42B2-418E-B1B6-C2F4C7CF7BD4}" type="datetimeFigureOut">
              <a:rPr lang="fr-FR" smtClean="0"/>
              <a:pPr/>
              <a:t>23/11/2021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8BB693-2105-4E55-A84E-453BBFB86DDC}" type="slidenum">
              <a:rPr lang="fr-FR" smtClean="0"/>
              <a:pPr/>
              <a:t>‹N°›</a:t>
            </a:fld>
            <a:endParaRPr lang="fr-FR"/>
          </a:p>
        </p:txBody>
      </p:sp>
    </p:spTree>
    <p:extLst>
      <p:ext uri="{BB962C8B-B14F-4D97-AF65-F5344CB8AC3E}">
        <p14:creationId xmlns:p14="http://schemas.microsoft.com/office/powerpoint/2010/main" xmlns="" val="9889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E790DF25-42B2-418E-B1B6-C2F4C7CF7BD4}" type="datetimeFigureOut">
              <a:rPr lang="fr-FR" smtClean="0"/>
              <a:pPr/>
              <a:t>23/11/2021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8BB693-2105-4E55-A84E-453BBFB86DDC}" type="slidenum">
              <a:rPr lang="fr-FR" smtClean="0"/>
              <a:pPr/>
              <a:t>‹N°›</a:t>
            </a:fld>
            <a:endParaRPr lang="fr-FR"/>
          </a:p>
        </p:txBody>
      </p:sp>
    </p:spTree>
    <p:extLst>
      <p:ext uri="{BB962C8B-B14F-4D97-AF65-F5344CB8AC3E}">
        <p14:creationId xmlns:p14="http://schemas.microsoft.com/office/powerpoint/2010/main" xmlns="" val="2802883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790DF25-42B2-418E-B1B6-C2F4C7CF7BD4}" type="datetimeFigureOut">
              <a:rPr lang="fr-FR" smtClean="0"/>
              <a:pPr/>
              <a:t>23/11/2021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28BB693-2105-4E55-A84E-453BBFB86DDC}" type="slidenum">
              <a:rPr lang="fr-FR" smtClean="0"/>
              <a:pPr/>
              <a:t>‹N°›</a:t>
            </a:fld>
            <a:endParaRPr lang="fr-FR"/>
          </a:p>
        </p:txBody>
      </p:sp>
    </p:spTree>
    <p:extLst>
      <p:ext uri="{BB962C8B-B14F-4D97-AF65-F5344CB8AC3E}">
        <p14:creationId xmlns:p14="http://schemas.microsoft.com/office/powerpoint/2010/main" xmlns="" val="1485491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790DF25-42B2-418E-B1B6-C2F4C7CF7BD4}" type="datetimeFigureOut">
              <a:rPr lang="fr-FR" smtClean="0"/>
              <a:pPr/>
              <a:t>23/11/2021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28BB693-2105-4E55-A84E-453BBFB86DDC}" type="slidenum">
              <a:rPr lang="fr-FR" smtClean="0"/>
              <a:pPr/>
              <a:t>‹N°›</a:t>
            </a:fld>
            <a:endParaRPr lang="fr-FR"/>
          </a:p>
        </p:txBody>
      </p:sp>
    </p:spTree>
    <p:extLst>
      <p:ext uri="{BB962C8B-B14F-4D97-AF65-F5344CB8AC3E}">
        <p14:creationId xmlns:p14="http://schemas.microsoft.com/office/powerpoint/2010/main" xmlns="" val="3462929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E790DF25-42B2-418E-B1B6-C2F4C7CF7BD4}" type="datetimeFigureOut">
              <a:rPr lang="fr-FR" smtClean="0"/>
              <a:pPr/>
              <a:t>23/11/2021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28BB693-2105-4E55-A84E-453BBFB86DDC}" type="slidenum">
              <a:rPr lang="fr-FR" smtClean="0"/>
              <a:pPr/>
              <a:t>‹N°›</a:t>
            </a:fld>
            <a:endParaRPr lang="fr-FR"/>
          </a:p>
        </p:txBody>
      </p:sp>
    </p:spTree>
    <p:extLst>
      <p:ext uri="{BB962C8B-B14F-4D97-AF65-F5344CB8AC3E}">
        <p14:creationId xmlns:p14="http://schemas.microsoft.com/office/powerpoint/2010/main" xmlns="" val="1942310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790DF25-42B2-418E-B1B6-C2F4C7CF7BD4}" type="datetimeFigureOut">
              <a:rPr lang="fr-FR" smtClean="0"/>
              <a:pPr/>
              <a:t>23/11/2021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28BB693-2105-4E55-A84E-453BBFB86DDC}" type="slidenum">
              <a:rPr lang="fr-FR" smtClean="0"/>
              <a:pPr/>
              <a:t>‹N°›</a:t>
            </a:fld>
            <a:endParaRPr lang="fr-FR"/>
          </a:p>
        </p:txBody>
      </p:sp>
    </p:spTree>
    <p:extLst>
      <p:ext uri="{BB962C8B-B14F-4D97-AF65-F5344CB8AC3E}">
        <p14:creationId xmlns:p14="http://schemas.microsoft.com/office/powerpoint/2010/main" xmlns="" val="504079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790DF25-42B2-418E-B1B6-C2F4C7CF7BD4}" type="datetimeFigureOut">
              <a:rPr lang="fr-FR" smtClean="0"/>
              <a:pPr/>
              <a:t>23/11/2021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28BB693-2105-4E55-A84E-453BBFB86DDC}" type="slidenum">
              <a:rPr lang="fr-FR" smtClean="0"/>
              <a:pPr/>
              <a:t>‹N°›</a:t>
            </a:fld>
            <a:endParaRPr lang="fr-FR"/>
          </a:p>
        </p:txBody>
      </p:sp>
    </p:spTree>
    <p:extLst>
      <p:ext uri="{BB962C8B-B14F-4D97-AF65-F5344CB8AC3E}">
        <p14:creationId xmlns:p14="http://schemas.microsoft.com/office/powerpoint/2010/main" xmlns="" val="1875004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790DF25-42B2-418E-B1B6-C2F4C7CF7BD4}" type="datetimeFigureOut">
              <a:rPr lang="fr-FR" smtClean="0"/>
              <a:pPr/>
              <a:t>23/11/2021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28BB693-2105-4E55-A84E-453BBFB86DDC}" type="slidenum">
              <a:rPr lang="fr-FR" smtClean="0"/>
              <a:pPr/>
              <a:t>‹N°›</a:t>
            </a:fld>
            <a:endParaRPr lang="fr-FR"/>
          </a:p>
        </p:txBody>
      </p:sp>
    </p:spTree>
    <p:extLst>
      <p:ext uri="{BB962C8B-B14F-4D97-AF65-F5344CB8AC3E}">
        <p14:creationId xmlns:p14="http://schemas.microsoft.com/office/powerpoint/2010/main" xmlns="" val="1514933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90DF25-42B2-418E-B1B6-C2F4C7CF7BD4}" type="datetimeFigureOut">
              <a:rPr lang="fr-FR" smtClean="0"/>
              <a:pPr/>
              <a:t>23/11/2021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8BB693-2105-4E55-A84E-453BBFB86DDC}" type="slidenum">
              <a:rPr lang="fr-FR" smtClean="0"/>
              <a:pPr/>
              <a:t>‹N°›</a:t>
            </a:fld>
            <a:endParaRPr lang="fr-FR"/>
          </a:p>
        </p:txBody>
      </p:sp>
    </p:spTree>
    <p:extLst>
      <p:ext uri="{BB962C8B-B14F-4D97-AF65-F5344CB8AC3E}">
        <p14:creationId xmlns:p14="http://schemas.microsoft.com/office/powerpoint/2010/main" xmlns="" val="3541222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pPr algn="ctr"/>
            <a:r>
              <a:rPr lang="ar-DZ" dirty="0"/>
              <a:t>المحاضرة رقم </a:t>
            </a:r>
            <a:r>
              <a:rPr lang="ar-DZ" dirty="0" smtClean="0"/>
              <a:t>01: </a:t>
            </a:r>
            <a:r>
              <a:rPr lang="ar-DZ" dirty="0"/>
              <a:t>تحليل المجال الحضري (تحليل الموقع)</a:t>
            </a:r>
            <a:endParaRPr lang="fr-FR" dirty="0"/>
          </a:p>
        </p:txBody>
      </p:sp>
      <p:sp>
        <p:nvSpPr>
          <p:cNvPr id="3" name="Content Placeholder 2"/>
          <p:cNvSpPr>
            <a:spLocks noGrp="1"/>
          </p:cNvSpPr>
          <p:nvPr>
            <p:ph idx="1"/>
          </p:nvPr>
        </p:nvSpPr>
        <p:spPr>
          <a:xfrm>
            <a:off x="838200" y="1825625"/>
            <a:ext cx="10515600" cy="3543209"/>
          </a:xfrm>
          <a:ln>
            <a:solidFill>
              <a:schemeClr val="accent1"/>
            </a:solidFill>
          </a:ln>
        </p:spPr>
        <p:txBody>
          <a:bodyPr>
            <a:normAutofit fontScale="55000" lnSpcReduction="20000"/>
          </a:bodyPr>
          <a:lstStyle/>
          <a:p>
            <a:pPr marL="0" indent="0" algn="ctr" rtl="1">
              <a:lnSpc>
                <a:spcPct val="150000"/>
              </a:lnSpc>
              <a:buNone/>
            </a:pPr>
            <a:r>
              <a:rPr lang="ar-DZ" sz="4000" dirty="0">
                <a:cs typeface="+mj-cs"/>
              </a:rPr>
              <a:t>1- تعريف التحليل الحضري</a:t>
            </a:r>
          </a:p>
          <a:p>
            <a:pPr marL="0" indent="0" algn="ctr" rtl="1">
              <a:lnSpc>
                <a:spcPct val="150000"/>
              </a:lnSpc>
              <a:buNone/>
            </a:pPr>
            <a:r>
              <a:rPr lang="ar-DZ" sz="4000" dirty="0">
                <a:cs typeface="+mj-cs"/>
              </a:rPr>
              <a:t>2- اهداف التحليل الحضري</a:t>
            </a:r>
          </a:p>
          <a:p>
            <a:pPr marL="0" indent="0" algn="ctr" rtl="1">
              <a:lnSpc>
                <a:spcPct val="150000"/>
              </a:lnSpc>
              <a:buNone/>
            </a:pPr>
            <a:r>
              <a:rPr lang="ar-DZ" sz="4000" dirty="0">
                <a:cs typeface="+mj-cs"/>
              </a:rPr>
              <a:t>3- خطوات التحليل الحضري</a:t>
            </a:r>
          </a:p>
          <a:p>
            <a:pPr marL="0" indent="0" algn="ctr" rtl="1">
              <a:lnSpc>
                <a:spcPct val="150000"/>
              </a:lnSpc>
              <a:buNone/>
            </a:pPr>
            <a:r>
              <a:rPr lang="ar-DZ" sz="4000" dirty="0">
                <a:cs typeface="+mj-cs"/>
              </a:rPr>
              <a:t>4- مراحل التحليل الحضري</a:t>
            </a:r>
          </a:p>
          <a:p>
            <a:pPr marL="0" indent="0" algn="ctr" rtl="1">
              <a:lnSpc>
                <a:spcPct val="150000"/>
              </a:lnSpc>
              <a:buNone/>
            </a:pPr>
            <a:r>
              <a:rPr lang="ar-DZ" sz="4000" dirty="0">
                <a:cs typeface="+mj-cs"/>
              </a:rPr>
              <a:t>5- ابعاد التحليل الحضري</a:t>
            </a:r>
          </a:p>
          <a:p>
            <a:pPr marL="0" indent="0" algn="ctr" rtl="1">
              <a:lnSpc>
                <a:spcPct val="150000"/>
              </a:lnSpc>
              <a:buNone/>
            </a:pPr>
            <a:r>
              <a:rPr lang="ar-DZ" sz="4000" dirty="0">
                <a:cs typeface="+mj-cs"/>
              </a:rPr>
              <a:t>6- استنتاج المشاكل</a:t>
            </a:r>
            <a:endParaRPr lang="fr-FR" sz="4000" dirty="0">
              <a:cs typeface="+mj-cs"/>
            </a:endParaRPr>
          </a:p>
        </p:txBody>
      </p:sp>
      <p:sp>
        <p:nvSpPr>
          <p:cNvPr id="4" name="Titre 1"/>
          <p:cNvSpPr txBox="1">
            <a:spLocks/>
          </p:cNvSpPr>
          <p:nvPr/>
        </p:nvSpPr>
        <p:spPr>
          <a:xfrm>
            <a:off x="836022" y="5516245"/>
            <a:ext cx="10525397" cy="1087437"/>
          </a:xfrm>
          <a:prstGeom prst="rect">
            <a:avLst/>
          </a:prstGeom>
          <a:ln>
            <a:solidFill>
              <a:schemeClr val="accent1"/>
            </a:solidFill>
          </a:ln>
        </p:spPr>
        <p:txBody>
          <a:bodyPr vert="horz" lIns="91440" tIns="45720" rIns="91440" bIns="45720" rtlCol="0" anchor="b">
            <a:normAutofit/>
          </a:bodyPr>
          <a:lstStyle/>
          <a:p>
            <a:pPr marL="0" marR="0" lvl="0" indent="0" algn="ctr" defTabSz="914400" rtl="1" eaLnBrk="1" fontAlgn="auto" latinLnBrk="0" hangingPunct="1">
              <a:lnSpc>
                <a:spcPct val="90000"/>
              </a:lnSpc>
              <a:spcBef>
                <a:spcPct val="0"/>
              </a:spcBef>
              <a:spcAft>
                <a:spcPts val="0"/>
              </a:spcAft>
              <a:buClrTx/>
              <a:buSzTx/>
              <a:buFontTx/>
              <a:buNone/>
              <a:tabLst/>
              <a:defRPr/>
            </a:pPr>
            <a:r>
              <a:rPr lang="ar-DZ" sz="5400" dirty="0" smtClean="0">
                <a:latin typeface="+mj-lt"/>
                <a:ea typeface="+mj-ea"/>
                <a:cs typeface="+mj-cs"/>
              </a:rPr>
              <a:t>الأستاذة: بركاني </a:t>
            </a:r>
            <a:r>
              <a:rPr lang="ar-DZ" sz="5400" dirty="0" err="1" smtClean="0">
                <a:latin typeface="+mj-lt"/>
                <a:ea typeface="+mj-ea"/>
                <a:cs typeface="+mj-cs"/>
              </a:rPr>
              <a:t>فطيمة</a:t>
            </a:r>
            <a:r>
              <a:rPr lang="ar-DZ" sz="5400" dirty="0" smtClean="0">
                <a:latin typeface="+mj-lt"/>
                <a:ea typeface="+mj-ea"/>
                <a:cs typeface="+mj-cs"/>
              </a:rPr>
              <a:t> الزهراء</a:t>
            </a:r>
            <a:endParaRPr kumimoji="0" lang="fr-FR" sz="54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xmlns="" val="3772654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a:solidFill>
              <a:schemeClr val="accent1"/>
            </a:solidFill>
          </a:ln>
        </p:spPr>
        <p:txBody>
          <a:bodyPr>
            <a:normAutofit lnSpcReduction="10000"/>
          </a:bodyPr>
          <a:lstStyle/>
          <a:p>
            <a:pPr marL="0" indent="0" algn="ctr" rtl="1">
              <a:lnSpc>
                <a:spcPct val="150000"/>
              </a:lnSpc>
              <a:buNone/>
            </a:pPr>
            <a:r>
              <a:rPr lang="ar-DZ" b="1" dirty="0">
                <a:latin typeface="Calibri" panose="020F0502020204030204" pitchFamily="34" charset="0"/>
                <a:ea typeface="Calibri" panose="020F0502020204030204" pitchFamily="34" charset="0"/>
                <a:cs typeface="Times New Roman" panose="02020603050405020304" pitchFamily="18" charset="0"/>
              </a:rPr>
              <a:t>المرحلة الاولى: رصد بيانات الموقع</a:t>
            </a:r>
            <a:endParaRPr lang="ar-DZ" dirty="0"/>
          </a:p>
          <a:p>
            <a:pPr marL="0" indent="0" algn="r" rtl="1">
              <a:lnSpc>
                <a:spcPct val="150000"/>
              </a:lnSpc>
              <a:buNone/>
            </a:pPr>
            <a:r>
              <a:rPr lang="ar-DZ" dirty="0"/>
              <a:t>1- تحديد مجال الدراسة</a:t>
            </a:r>
          </a:p>
          <a:p>
            <a:pPr marL="0" indent="0" algn="r" rtl="1">
              <a:lnSpc>
                <a:spcPct val="150000"/>
              </a:lnSpc>
              <a:buNone/>
            </a:pPr>
            <a:r>
              <a:rPr lang="ar-DZ" dirty="0"/>
              <a:t>2- التحليل البيئي</a:t>
            </a:r>
          </a:p>
          <a:p>
            <a:pPr marL="0" indent="0" algn="r" rtl="1">
              <a:lnSpc>
                <a:spcPct val="150000"/>
              </a:lnSpc>
              <a:buNone/>
            </a:pPr>
            <a:r>
              <a:rPr lang="ar-DZ" dirty="0"/>
              <a:t>3- التحليل الاجتماعي</a:t>
            </a:r>
          </a:p>
          <a:p>
            <a:pPr marL="0" indent="0" algn="r" rtl="1">
              <a:lnSpc>
                <a:spcPct val="150000"/>
              </a:lnSpc>
              <a:buNone/>
            </a:pPr>
            <a:r>
              <a:rPr lang="ar-DZ" dirty="0"/>
              <a:t>4- التحليل الاقتصادي</a:t>
            </a:r>
          </a:p>
          <a:p>
            <a:pPr marL="0" indent="0" algn="r" rtl="1">
              <a:lnSpc>
                <a:spcPct val="150000"/>
              </a:lnSpc>
              <a:buNone/>
            </a:pPr>
            <a:r>
              <a:rPr lang="ar-DZ" dirty="0"/>
              <a:t>5- التحليل العمراني </a:t>
            </a:r>
          </a:p>
        </p:txBody>
      </p:sp>
      <p:sp>
        <p:nvSpPr>
          <p:cNvPr id="5" name="Titre 1"/>
          <p:cNvSpPr>
            <a:spLocks noGrp="1"/>
          </p:cNvSpPr>
          <p:nvPr>
            <p:ph type="title"/>
          </p:nvPr>
        </p:nvSpPr>
        <p:spPr>
          <a:solidFill>
            <a:schemeClr val="accent6">
              <a:lumMod val="20000"/>
              <a:lumOff val="80000"/>
            </a:schemeClr>
          </a:solidFill>
          <a:ln>
            <a:solidFill>
              <a:schemeClr val="tx1"/>
            </a:solidFill>
          </a:ln>
        </p:spPr>
        <p:txBody>
          <a:bodyPr/>
          <a:lstStyle/>
          <a:p>
            <a:pPr algn="ctr" rtl="1"/>
            <a:r>
              <a:rPr lang="ar-DZ" dirty="0"/>
              <a:t>5- ابعاد التحليل الحضري </a:t>
            </a:r>
            <a:endParaRPr lang="fr-FR" dirty="0"/>
          </a:p>
        </p:txBody>
      </p:sp>
    </p:spTree>
    <p:extLst>
      <p:ext uri="{BB962C8B-B14F-4D97-AF65-F5344CB8AC3E}">
        <p14:creationId xmlns:p14="http://schemas.microsoft.com/office/powerpoint/2010/main" xmlns="" val="2929153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a:solidFill>
              <a:schemeClr val="accent1"/>
            </a:solidFill>
          </a:ln>
        </p:spPr>
        <p:txBody>
          <a:bodyPr>
            <a:normAutofit fontScale="85000" lnSpcReduction="20000"/>
          </a:bodyPr>
          <a:lstStyle/>
          <a:p>
            <a:pPr marL="0" indent="0" algn="just" rtl="1">
              <a:lnSpc>
                <a:spcPct val="150000"/>
              </a:lnSpc>
              <a:spcAft>
                <a:spcPts val="800"/>
              </a:spcAft>
              <a:buNone/>
            </a:pPr>
            <a:r>
              <a:rPr lang="ar-DZ" dirty="0">
                <a:latin typeface="Times New Roman" panose="02020603050405020304" pitchFamily="18" charset="0"/>
                <a:ea typeface="Calibri" panose="020F0502020204030204" pitchFamily="34" charset="0"/>
              </a:rPr>
              <a:t> كل عملية تحليل حضري تبدأ بتحديد وتوضيح حدود مجال الدراسة (</a:t>
            </a:r>
            <a:r>
              <a:rPr lang="en-US" dirty="0" err="1">
                <a:latin typeface="Times New Roman" panose="02020603050405020304" pitchFamily="18" charset="0"/>
                <a:ea typeface="Calibri" panose="020F0502020204030204" pitchFamily="34" charset="0"/>
                <a:cs typeface="Arial" panose="020B0604020202020204" pitchFamily="34" charset="0"/>
              </a:rPr>
              <a:t>périmètre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err="1">
                <a:latin typeface="Times New Roman" panose="02020603050405020304" pitchFamily="18" charset="0"/>
                <a:ea typeface="Calibri" panose="020F0502020204030204" pitchFamily="34" charset="0"/>
                <a:cs typeface="Arial" panose="020B0604020202020204" pitchFamily="34" charset="0"/>
              </a:rPr>
              <a:t>d’étude</a:t>
            </a:r>
            <a:r>
              <a:rPr lang="ar-DZ" dirty="0">
                <a:latin typeface="Calibri" panose="020F0502020204030204" pitchFamily="34" charset="0"/>
                <a:ea typeface="Calibri" panose="020F0502020204030204" pitchFamily="34" charset="0"/>
                <a:cs typeface="Times New Roman" panose="02020603050405020304" pitchFamily="18" charset="0"/>
              </a:rPr>
              <a:t>)، إذ يمكن أن يشمل التحليل الحضري تجمع سكني، أو حي، او مدينة كاملة، ويتم ذلك من خلال:</a:t>
            </a:r>
            <a:endParaRPr lang="fr-FR"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تحديد موقع المجال </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تحديد موضع المجال </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المساحة الكلية،</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 الأبعاد،                                                           </a:t>
            </a:r>
            <a:endParaRPr lang="fr-FR" sz="2000" dirty="0">
              <a:solidFill>
                <a:srgbClr val="FF0000"/>
              </a:solidFill>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80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 الشكل  الهندسي،</a:t>
            </a:r>
            <a:endParaRPr lang="fr-FR" dirty="0"/>
          </a:p>
        </p:txBody>
      </p:sp>
      <p:sp>
        <p:nvSpPr>
          <p:cNvPr id="4" name="Titre 1"/>
          <p:cNvSpPr>
            <a:spLocks noGrp="1"/>
          </p:cNvSpPr>
          <p:nvPr>
            <p:ph type="title"/>
          </p:nvPr>
        </p:nvSpPr>
        <p:spPr>
          <a:solidFill>
            <a:schemeClr val="accent6">
              <a:lumMod val="20000"/>
              <a:lumOff val="80000"/>
            </a:schemeClr>
          </a:solidFill>
          <a:ln>
            <a:solidFill>
              <a:schemeClr val="tx1"/>
            </a:solidFill>
          </a:ln>
        </p:spPr>
        <p:txBody>
          <a:bodyPr/>
          <a:lstStyle/>
          <a:p>
            <a:pPr algn="ctr" rtl="1"/>
            <a:r>
              <a:rPr lang="ar-DZ" dirty="0"/>
              <a:t>1- تحديد مجال الدراسة (بيانات هندسة الارض) </a:t>
            </a:r>
            <a:endParaRPr lang="fr-FR" dirty="0"/>
          </a:p>
        </p:txBody>
      </p:sp>
      <p:sp>
        <p:nvSpPr>
          <p:cNvPr id="2" name="Rectangle 1">
            <a:extLst>
              <a:ext uri="{FF2B5EF4-FFF2-40B4-BE49-F238E27FC236}">
                <a16:creationId xmlns:a16="http://schemas.microsoft.com/office/drawing/2014/main" xmlns="" id="{6854FFED-33A9-40E7-A7D8-D71A3DD2C511}"/>
              </a:ext>
            </a:extLst>
          </p:cNvPr>
          <p:cNvSpPr/>
          <p:nvPr/>
        </p:nvSpPr>
        <p:spPr>
          <a:xfrm>
            <a:off x="3127513" y="3457955"/>
            <a:ext cx="2650435" cy="10866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r" rtl="1">
              <a:lnSpc>
                <a:spcPct val="150000"/>
              </a:lnSpc>
              <a:buFontTx/>
              <a:buChar char="-"/>
            </a:pPr>
            <a:r>
              <a:rPr lang="ar-DZ" sz="2400" dirty="0">
                <a:solidFill>
                  <a:schemeClr val="tx1"/>
                </a:solidFill>
              </a:rPr>
              <a:t>الموقع الجغرافي</a:t>
            </a:r>
          </a:p>
          <a:p>
            <a:pPr marL="285750" indent="-285750" algn="r" rtl="1">
              <a:lnSpc>
                <a:spcPct val="150000"/>
              </a:lnSpc>
              <a:buFontTx/>
              <a:buChar char="-"/>
            </a:pPr>
            <a:r>
              <a:rPr lang="ar-DZ" sz="2400" dirty="0">
                <a:solidFill>
                  <a:schemeClr val="tx1"/>
                </a:solidFill>
              </a:rPr>
              <a:t>الموقع الفلكي </a:t>
            </a:r>
          </a:p>
          <a:p>
            <a:pPr marL="285750" indent="-285750" algn="r" rtl="1">
              <a:lnSpc>
                <a:spcPct val="150000"/>
              </a:lnSpc>
              <a:buFontTx/>
              <a:buChar char="-"/>
            </a:pPr>
            <a:r>
              <a:rPr lang="ar-DZ" sz="2400" dirty="0">
                <a:solidFill>
                  <a:schemeClr val="tx1"/>
                </a:solidFill>
              </a:rPr>
              <a:t>الموقع الاداري</a:t>
            </a:r>
          </a:p>
          <a:p>
            <a:pPr marL="285750" indent="-285750" algn="r" rtl="1">
              <a:lnSpc>
                <a:spcPct val="150000"/>
              </a:lnSpc>
              <a:buFontTx/>
              <a:buChar char="-"/>
            </a:pPr>
            <a:endParaRPr lang="fr-FR" sz="2400" dirty="0">
              <a:solidFill>
                <a:schemeClr val="tx1"/>
              </a:solidFill>
            </a:endParaRPr>
          </a:p>
        </p:txBody>
      </p:sp>
      <p:cxnSp>
        <p:nvCxnSpPr>
          <p:cNvPr id="6" name="Straight Arrow Connector 5">
            <a:extLst>
              <a:ext uri="{FF2B5EF4-FFF2-40B4-BE49-F238E27FC236}">
                <a16:creationId xmlns:a16="http://schemas.microsoft.com/office/drawing/2014/main" xmlns="" id="{8615BA29-5F1C-4986-90C1-0410BA59A50C}"/>
              </a:ext>
            </a:extLst>
          </p:cNvPr>
          <p:cNvCxnSpPr>
            <a:cxnSpLocks/>
          </p:cNvCxnSpPr>
          <p:nvPr/>
        </p:nvCxnSpPr>
        <p:spPr>
          <a:xfrm flipH="1">
            <a:off x="6096000" y="3286539"/>
            <a:ext cx="27034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Right Brace 4">
            <a:extLst>
              <a:ext uri="{FF2B5EF4-FFF2-40B4-BE49-F238E27FC236}">
                <a16:creationId xmlns:a16="http://schemas.microsoft.com/office/drawing/2014/main" xmlns="" id="{452F0115-552B-4C59-B461-769F14CBAE03}"/>
              </a:ext>
            </a:extLst>
          </p:cNvPr>
          <p:cNvSpPr/>
          <p:nvPr/>
        </p:nvSpPr>
        <p:spPr>
          <a:xfrm>
            <a:off x="5618922" y="3008243"/>
            <a:ext cx="371061" cy="1536374"/>
          </a:xfrm>
          <a:prstGeom prst="rightBrace">
            <a:avLst>
              <a:gd name="adj1" fmla="val 8333"/>
              <a:gd name="adj2" fmla="val 1894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8" name="Straight Arrow Connector 7">
            <a:extLst>
              <a:ext uri="{FF2B5EF4-FFF2-40B4-BE49-F238E27FC236}">
                <a16:creationId xmlns:a16="http://schemas.microsoft.com/office/drawing/2014/main" xmlns="" id="{884256DF-E9DF-456A-855E-A750AB7F39FC}"/>
              </a:ext>
            </a:extLst>
          </p:cNvPr>
          <p:cNvCxnSpPr>
            <a:cxnSpLocks/>
          </p:cNvCxnSpPr>
          <p:nvPr/>
        </p:nvCxnSpPr>
        <p:spPr>
          <a:xfrm>
            <a:off x="4744278" y="4544617"/>
            <a:ext cx="0" cy="4770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16401943-47C4-4594-9E12-BAA442F5B7FF}"/>
              </a:ext>
            </a:extLst>
          </p:cNvPr>
          <p:cNvSpPr/>
          <p:nvPr/>
        </p:nvSpPr>
        <p:spPr>
          <a:xfrm>
            <a:off x="2107096" y="5115339"/>
            <a:ext cx="4452730" cy="60957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a:solidFill>
                  <a:srgbClr val="FF0000"/>
                </a:solidFill>
                <a:latin typeface="Calibri" panose="020F0502020204030204" pitchFamily="34" charset="0"/>
                <a:ea typeface="Times New Roman" panose="02020603050405020304" pitchFamily="18" charset="0"/>
                <a:cs typeface="Times New Roman" panose="02020603050405020304" pitchFamily="18" charset="0"/>
              </a:rPr>
              <a:t>التاكد جيدا من توضيح الفرق بين المدينة والبلدية</a:t>
            </a:r>
            <a:endParaRPr lang="fr-FR" b="1" dirty="0">
              <a:solidFill>
                <a:srgbClr val="FF0000"/>
              </a:solidFill>
            </a:endParaRPr>
          </a:p>
        </p:txBody>
      </p:sp>
    </p:spTree>
    <p:extLst>
      <p:ext uri="{BB962C8B-B14F-4D97-AF65-F5344CB8AC3E}">
        <p14:creationId xmlns:p14="http://schemas.microsoft.com/office/powerpoint/2010/main" xmlns="" val="1574808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00"/>
                                        <p:tgtEl>
                                          <p:spTgt spid="3">
                                            <p:txEl>
                                              <p:pRg st="2" end="2"/>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down)">
                                      <p:cBhvr>
                                        <p:cTn id="31" dur="500"/>
                                        <p:tgtEl>
                                          <p:spTgt spid="3">
                                            <p:txEl>
                                              <p:pRg st="4" end="4"/>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wipe(down)">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barn(inVertical)">
                                      <p:cBhvr>
                                        <p:cTn id="39" dur="500"/>
                                        <p:tgtEl>
                                          <p:spTgt spid="6"/>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barn(inVertical)">
                                      <p:cBhvr>
                                        <p:cTn id="44" dur="500"/>
                                        <p:tgtEl>
                                          <p:spTgt spid="2"/>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fade">
                                      <p:cBhvr>
                                        <p:cTn id="49" dur="500"/>
                                        <p:tgtEl>
                                          <p:spTgt spid="8"/>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0"/>
                                        </p:tgtEl>
                                        <p:attrNameLst>
                                          <p:attrName>style.visibility</p:attrName>
                                        </p:attrNameLst>
                                      </p:cBhvr>
                                      <p:to>
                                        <p:strVal val="visible"/>
                                      </p:to>
                                    </p:set>
                                    <p:anim calcmode="lin" valueType="num">
                                      <p:cBhvr additive="base">
                                        <p:cTn id="54" dur="500" fill="hold"/>
                                        <p:tgtEl>
                                          <p:spTgt spid="10"/>
                                        </p:tgtEl>
                                        <p:attrNameLst>
                                          <p:attrName>ppt_x</p:attrName>
                                        </p:attrNameLst>
                                      </p:cBhvr>
                                      <p:tavLst>
                                        <p:tav tm="0">
                                          <p:val>
                                            <p:strVal val="#ppt_x"/>
                                          </p:val>
                                        </p:tav>
                                        <p:tav tm="100000">
                                          <p:val>
                                            <p:strVal val="#ppt_x"/>
                                          </p:val>
                                        </p:tav>
                                      </p:tavLst>
                                    </p:anim>
                                    <p:anim calcmode="lin" valueType="num">
                                      <p:cBhvr additive="base">
                                        <p:cTn id="5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E58663-32C4-4F00-981B-6C5923A48A24}"/>
              </a:ext>
            </a:extLst>
          </p:cNvPr>
          <p:cNvSpPr>
            <a:spLocks noGrp="1"/>
          </p:cNvSpPr>
          <p:nvPr>
            <p:ph type="title"/>
          </p:nvPr>
        </p:nvSpPr>
        <p:spPr/>
        <p:txBody>
          <a:bodyPr/>
          <a:lstStyle/>
          <a:p>
            <a:endParaRPr lang="fr-FR"/>
          </a:p>
        </p:txBody>
      </p:sp>
      <p:sp>
        <p:nvSpPr>
          <p:cNvPr id="3" name="Content Placeholder 2">
            <a:extLst>
              <a:ext uri="{FF2B5EF4-FFF2-40B4-BE49-F238E27FC236}">
                <a16:creationId xmlns:a16="http://schemas.microsoft.com/office/drawing/2014/main" xmlns="" id="{3EEF1B93-9DFC-460D-B475-AA6FCB656A99}"/>
              </a:ext>
            </a:extLst>
          </p:cNvPr>
          <p:cNvSpPr>
            <a:spLocks noGrp="1"/>
          </p:cNvSpPr>
          <p:nvPr>
            <p:ph idx="1"/>
          </p:nvPr>
        </p:nvSpPr>
        <p:spPr/>
        <p:txBody>
          <a:bodyPr/>
          <a:lstStyle/>
          <a:p>
            <a:endParaRPr lang="fr-FR"/>
          </a:p>
        </p:txBody>
      </p:sp>
      <p:pic>
        <p:nvPicPr>
          <p:cNvPr id="4" name="Picture 3">
            <a:extLst>
              <a:ext uri="{FF2B5EF4-FFF2-40B4-BE49-F238E27FC236}">
                <a16:creationId xmlns:a16="http://schemas.microsoft.com/office/drawing/2014/main" xmlns="" id="{26D4E1C9-F7AF-4555-89CF-849FE889CDB7}"/>
              </a:ext>
            </a:extLst>
          </p:cNvPr>
          <p:cNvPicPr>
            <a:picLocks noChangeAspect="1"/>
          </p:cNvPicPr>
          <p:nvPr/>
        </p:nvPicPr>
        <p:blipFill rotWithShape="1">
          <a:blip r:embed="rId2"/>
          <a:srcRect l="51087" t="22015" r="18370" b="9911"/>
          <a:stretch/>
        </p:blipFill>
        <p:spPr>
          <a:xfrm>
            <a:off x="3127513" y="0"/>
            <a:ext cx="5446643" cy="6824961"/>
          </a:xfrm>
          <a:prstGeom prst="rect">
            <a:avLst/>
          </a:prstGeom>
        </p:spPr>
      </p:pic>
    </p:spTree>
    <p:extLst>
      <p:ext uri="{BB962C8B-B14F-4D97-AF65-F5344CB8AC3E}">
        <p14:creationId xmlns:p14="http://schemas.microsoft.com/office/powerpoint/2010/main" xmlns="" val="1277388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a:solidFill>
              <a:schemeClr val="accent1"/>
            </a:solidFill>
          </a:ln>
        </p:spPr>
        <p:txBody>
          <a:bodyPr/>
          <a:lstStyle/>
          <a:p>
            <a:pPr marL="0" indent="0" algn="just" rtl="1">
              <a:lnSpc>
                <a:spcPct val="150000"/>
              </a:lnSpc>
              <a:buNone/>
            </a:pPr>
            <a:r>
              <a:rPr lang="ar-DZ" dirty="0">
                <a:latin typeface="Calibri" panose="020F0502020204030204" pitchFamily="34" charset="0"/>
                <a:ea typeface="Calibri" panose="020F0502020204030204" pitchFamily="34" charset="0"/>
                <a:cs typeface="Times New Roman" panose="02020603050405020304" pitchFamily="18" charset="0"/>
              </a:rPr>
              <a:t> </a:t>
            </a:r>
          </a:p>
          <a:p>
            <a:pPr marL="0" indent="0" algn="just" rtl="1">
              <a:lnSpc>
                <a:spcPct val="150000"/>
              </a:lnSpc>
              <a:buNone/>
            </a:pPr>
            <a:r>
              <a:rPr lang="ar-DZ" dirty="0">
                <a:latin typeface="Calibri" panose="020F0502020204030204" pitchFamily="34" charset="0"/>
                <a:ea typeface="Calibri" panose="020F0502020204030204" pitchFamily="34" charset="0"/>
                <a:cs typeface="Times New Roman" panose="02020603050405020304" pitchFamily="18" charset="0"/>
              </a:rPr>
              <a:t>ونقصد به تحليل الموقع ومكوناته الطبيعية، لان الموقع يضم مجموعة من المعطيات والتوجيهات والعراقيل والإرفاقات التي يجب أن تؤخذ بعين الإعتبار عند التدخل على المجال الحضري، حيث يتم تحليل الموقع من خلال:</a:t>
            </a:r>
            <a:endParaRPr lang="fr-FR" dirty="0"/>
          </a:p>
        </p:txBody>
      </p:sp>
      <p:sp>
        <p:nvSpPr>
          <p:cNvPr id="4" name="Titre 1"/>
          <p:cNvSpPr>
            <a:spLocks noGrp="1"/>
          </p:cNvSpPr>
          <p:nvPr>
            <p:ph type="title"/>
          </p:nvPr>
        </p:nvSpPr>
        <p:spPr>
          <a:solidFill>
            <a:schemeClr val="accent6">
              <a:lumMod val="20000"/>
              <a:lumOff val="80000"/>
            </a:schemeClr>
          </a:solidFill>
          <a:ln>
            <a:solidFill>
              <a:schemeClr val="tx1"/>
            </a:solidFill>
          </a:ln>
        </p:spPr>
        <p:txBody>
          <a:bodyPr/>
          <a:lstStyle/>
          <a:p>
            <a:pPr algn="ctr" rtl="1"/>
            <a:r>
              <a:rPr lang="ar-DZ" dirty="0"/>
              <a:t>2- التحليل البيئي (تحليل طبيعي)  </a:t>
            </a:r>
            <a:endParaRPr lang="fr-FR" dirty="0"/>
          </a:p>
        </p:txBody>
      </p:sp>
    </p:spTree>
    <p:extLst>
      <p:ext uri="{BB962C8B-B14F-4D97-AF65-F5344CB8AC3E}">
        <p14:creationId xmlns:p14="http://schemas.microsoft.com/office/powerpoint/2010/main" xmlns="" val="3066964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a:solidFill>
              <a:schemeClr val="accent1"/>
            </a:solidFill>
          </a:ln>
        </p:spPr>
        <p:txBody>
          <a:bodyPr>
            <a:normAutofit fontScale="92500" lnSpcReduction="20000"/>
          </a:bodyPr>
          <a:lstStyle/>
          <a:p>
            <a:pPr marL="342900" lvl="0" indent="-342900" algn="just" rtl="1">
              <a:lnSpc>
                <a:spcPct val="150000"/>
              </a:lnSpc>
              <a:spcAft>
                <a:spcPts val="0"/>
              </a:spcAft>
              <a:buFont typeface="Symbol" panose="05050102010706020507" pitchFamily="18" charset="2"/>
              <a:buChar char=""/>
            </a:pPr>
            <a:r>
              <a:rPr lang="ar-DZ" b="1" dirty="0">
                <a:latin typeface="Calibri" panose="020F0502020204030204" pitchFamily="34" charset="0"/>
                <a:ea typeface="Calibri" panose="020F0502020204030204" pitchFamily="34" charset="0"/>
                <a:cs typeface="Times New Roman" panose="02020603050405020304" pitchFamily="18" charset="0"/>
              </a:rPr>
              <a:t>دراسة الطوبوغرافية وتكوينات سطح الأرض: </a:t>
            </a:r>
            <a:r>
              <a:rPr lang="ar-DZ" dirty="0">
                <a:latin typeface="Calibri" panose="020F0502020204030204" pitchFamily="34" charset="0"/>
                <a:ea typeface="Calibri" panose="020F0502020204030204" pitchFamily="34" charset="0"/>
                <a:cs typeface="Times New Roman" panose="02020603050405020304" pitchFamily="18" charset="0"/>
              </a:rPr>
              <a:t>اي دراسة الانحدارات دراسة جيدة لانها تتحكم في توجيه الطرقات وتصريف مياه الأمطار، وتجنب الفيضانات والتموين بشبكات المياه الصالحة للشرب وشبكات الصرف الصحي، حيث: </a:t>
            </a:r>
            <a:endParaRPr lang="fr-FR"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انحدار بين 0 و5 </a:t>
            </a:r>
            <a:r>
              <a:rPr lang="fr-FR" dirty="0">
                <a:latin typeface="Times New Roman" panose="02020603050405020304" pitchFamily="18" charset="0"/>
                <a:ea typeface="Times New Roman" panose="02020603050405020304" pitchFamily="18" charset="0"/>
                <a:cs typeface="Arial" panose="020B0604020202020204" pitchFamily="34" charset="0"/>
              </a:rPr>
              <a:t>%</a:t>
            </a:r>
            <a:r>
              <a:rPr lang="ar-DZ" dirty="0">
                <a:latin typeface="Calibri" panose="020F0502020204030204" pitchFamily="34" charset="0"/>
                <a:ea typeface="Times New Roman" panose="02020603050405020304" pitchFamily="18" charset="0"/>
                <a:cs typeface="Times New Roman" panose="02020603050405020304" pitchFamily="18" charset="0"/>
              </a:rPr>
              <a:t> غير قابلة للتعمير</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انحدار بين 5 و 10 </a:t>
            </a:r>
            <a:r>
              <a:rPr lang="fr-FR" dirty="0">
                <a:latin typeface="Times New Roman" panose="02020603050405020304" pitchFamily="18" charset="0"/>
                <a:ea typeface="Times New Roman" panose="02020603050405020304" pitchFamily="18" charset="0"/>
                <a:cs typeface="Arial" panose="020B0604020202020204" pitchFamily="34" charset="0"/>
              </a:rPr>
              <a:t>%</a:t>
            </a:r>
            <a:r>
              <a:rPr lang="ar-DZ" dirty="0">
                <a:latin typeface="Calibri" panose="020F0502020204030204" pitchFamily="34" charset="0"/>
                <a:ea typeface="Times New Roman" panose="02020603050405020304" pitchFamily="18" charset="0"/>
                <a:cs typeface="Times New Roman" panose="02020603050405020304" pitchFamily="18" charset="0"/>
              </a:rPr>
              <a:t> قابلة لانشاء السكنات بمختلف انواعها</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انحدار بين 10 و15 </a:t>
            </a:r>
            <a:r>
              <a:rPr lang="fr-FR" dirty="0">
                <a:latin typeface="Times New Roman" panose="02020603050405020304" pitchFamily="18" charset="0"/>
                <a:ea typeface="Times New Roman" panose="02020603050405020304" pitchFamily="18" charset="0"/>
                <a:cs typeface="Arial" panose="020B0604020202020204" pitchFamily="34" charset="0"/>
              </a:rPr>
              <a:t>%</a:t>
            </a:r>
            <a:r>
              <a:rPr lang="ar-DZ" dirty="0">
                <a:latin typeface="Calibri" panose="020F0502020204030204" pitchFamily="34" charset="0"/>
                <a:ea typeface="Times New Roman" panose="02020603050405020304" pitchFamily="18" charset="0"/>
                <a:cs typeface="Times New Roman" panose="02020603050405020304" pitchFamily="18" charset="0"/>
              </a:rPr>
              <a:t> قابلة لانشاء المناطق الصناعية </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80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انحدار فوق 20</a:t>
            </a:r>
            <a:r>
              <a:rPr lang="fr-FR" dirty="0">
                <a:latin typeface="Times New Roman" panose="02020603050405020304" pitchFamily="18" charset="0"/>
                <a:ea typeface="Times New Roman" panose="02020603050405020304" pitchFamily="18" charset="0"/>
                <a:cs typeface="Arial" panose="020B0604020202020204" pitchFamily="34" charset="0"/>
              </a:rPr>
              <a:t>% </a:t>
            </a:r>
            <a:r>
              <a:rPr lang="ar-DZ" dirty="0">
                <a:latin typeface="Calibri" panose="020F0502020204030204" pitchFamily="34" charset="0"/>
                <a:ea typeface="Times New Roman" panose="02020603050405020304" pitchFamily="18" charset="0"/>
                <a:cs typeface="Times New Roman" panose="02020603050405020304" pitchFamily="18" charset="0"/>
              </a:rPr>
              <a:t> غير قابلة للتعمير.</a:t>
            </a:r>
            <a:endParaRPr lang="fr-FR" sz="2000" dirty="0">
              <a:latin typeface="Calibri" panose="020F0502020204030204" pitchFamily="34" charset="0"/>
              <a:ea typeface="Times New Roman" panose="02020603050405020304" pitchFamily="18" charset="0"/>
              <a:cs typeface="Arial" panose="020B0604020202020204" pitchFamily="34" charset="0"/>
            </a:endParaRPr>
          </a:p>
        </p:txBody>
      </p:sp>
      <p:sp>
        <p:nvSpPr>
          <p:cNvPr id="4" name="Titre 1"/>
          <p:cNvSpPr>
            <a:spLocks noGrp="1"/>
          </p:cNvSpPr>
          <p:nvPr>
            <p:ph type="title"/>
          </p:nvPr>
        </p:nvSpPr>
        <p:spPr>
          <a:solidFill>
            <a:schemeClr val="accent6">
              <a:lumMod val="20000"/>
              <a:lumOff val="80000"/>
            </a:schemeClr>
          </a:solidFill>
          <a:ln>
            <a:solidFill>
              <a:schemeClr val="tx1"/>
            </a:solidFill>
          </a:ln>
        </p:spPr>
        <p:txBody>
          <a:bodyPr/>
          <a:lstStyle/>
          <a:p>
            <a:pPr algn="ctr" rtl="1"/>
            <a:r>
              <a:rPr lang="ar-DZ" dirty="0"/>
              <a:t>2- التحليل البيئي (تحليل طبيعي)  </a:t>
            </a:r>
            <a:endParaRPr lang="fr-FR" dirty="0"/>
          </a:p>
        </p:txBody>
      </p:sp>
    </p:spTree>
    <p:extLst>
      <p:ext uri="{BB962C8B-B14F-4D97-AF65-F5344CB8AC3E}">
        <p14:creationId xmlns:p14="http://schemas.microsoft.com/office/powerpoint/2010/main" xmlns="" val="3508050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a:solidFill>
              <a:schemeClr val="accent1"/>
            </a:solidFill>
          </a:ln>
        </p:spPr>
        <p:txBody>
          <a:bodyPr/>
          <a:lstStyle/>
          <a:p>
            <a:pPr marL="342900" lvl="0" indent="-342900" algn="just" rtl="1">
              <a:lnSpc>
                <a:spcPct val="150000"/>
              </a:lnSpc>
              <a:spcAft>
                <a:spcPts val="800"/>
              </a:spcAft>
              <a:buFont typeface="Symbol" panose="05050102010706020507" pitchFamily="18" charset="2"/>
              <a:buChar char=""/>
            </a:pPr>
            <a:r>
              <a:rPr lang="ar-DZ" b="1" dirty="0">
                <a:latin typeface="Calibri" panose="020F0502020204030204" pitchFamily="34" charset="0"/>
                <a:ea typeface="Calibri" panose="020F0502020204030204" pitchFamily="34" charset="0"/>
                <a:cs typeface="Times New Roman" panose="02020603050405020304" pitchFamily="18" charset="0"/>
              </a:rPr>
              <a:t>الدراسة الجيولوجية:</a:t>
            </a:r>
            <a:r>
              <a:rPr lang="ar-DZ" dirty="0">
                <a:latin typeface="Calibri" panose="020F0502020204030204" pitchFamily="34" charset="0"/>
                <a:ea typeface="Calibri" panose="020F0502020204030204" pitchFamily="34" charset="0"/>
                <a:cs typeface="Times New Roman" panose="02020603050405020304" pitchFamily="18" charset="0"/>
              </a:rPr>
              <a:t> وهي دراسة المكونات السطحية للأرضية ونوعية التربة التي تسمح بتحديد الأراضي القابلة للبناء، وعدد الطوابق الذي يمكن ان تتحمله كل نوع من التربة، كما تستوجب منع أو تحديد البناء في الأراضي الزراعية.</a:t>
            </a:r>
          </a:p>
          <a:p>
            <a:pPr marL="342900" indent="-342900" algn="just" rtl="1">
              <a:lnSpc>
                <a:spcPct val="150000"/>
              </a:lnSpc>
              <a:spcAft>
                <a:spcPts val="800"/>
              </a:spcAft>
              <a:buFont typeface="Symbol" panose="05050102010706020507" pitchFamily="18" charset="2"/>
              <a:buChar char=""/>
            </a:pPr>
            <a:r>
              <a:rPr lang="ar-DZ" b="1" dirty="0"/>
              <a:t>الدراسة الجيوتقنية</a:t>
            </a:r>
            <a:r>
              <a:rPr lang="ar-DZ" dirty="0"/>
              <a:t>: لمكونات الطبقات التحتية للتربة التي تحدد مدى استقرار أرضية المجال المدروس مما يقلل نسبة التعرض لأخطار الزلازل.</a:t>
            </a:r>
            <a:endParaRPr lang="fr-FR" dirty="0"/>
          </a:p>
        </p:txBody>
      </p:sp>
      <p:sp>
        <p:nvSpPr>
          <p:cNvPr id="4" name="Titre 1"/>
          <p:cNvSpPr>
            <a:spLocks noGrp="1"/>
          </p:cNvSpPr>
          <p:nvPr>
            <p:ph type="title"/>
          </p:nvPr>
        </p:nvSpPr>
        <p:spPr>
          <a:solidFill>
            <a:schemeClr val="accent6">
              <a:lumMod val="20000"/>
              <a:lumOff val="80000"/>
            </a:schemeClr>
          </a:solidFill>
          <a:ln>
            <a:solidFill>
              <a:schemeClr val="tx1"/>
            </a:solidFill>
          </a:ln>
        </p:spPr>
        <p:txBody>
          <a:bodyPr/>
          <a:lstStyle/>
          <a:p>
            <a:pPr algn="ctr" rtl="1"/>
            <a:r>
              <a:rPr lang="ar-DZ" dirty="0"/>
              <a:t>2- التحليل البيئي (تحليل طبيعي)  </a:t>
            </a:r>
            <a:endParaRPr lang="fr-FR" dirty="0"/>
          </a:p>
        </p:txBody>
      </p:sp>
    </p:spTree>
    <p:extLst>
      <p:ext uri="{BB962C8B-B14F-4D97-AF65-F5344CB8AC3E}">
        <p14:creationId xmlns:p14="http://schemas.microsoft.com/office/powerpoint/2010/main" xmlns="" val="3841680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10515600" cy="4716843"/>
          </a:xfrm>
          <a:ln>
            <a:solidFill>
              <a:schemeClr val="accent1"/>
            </a:solidFill>
          </a:ln>
        </p:spPr>
        <p:txBody>
          <a:bodyPr>
            <a:normAutofit fontScale="77500" lnSpcReduction="20000"/>
          </a:bodyPr>
          <a:lstStyle/>
          <a:p>
            <a:pPr marL="342900" lvl="0" indent="-342900" algn="just" rtl="1">
              <a:lnSpc>
                <a:spcPct val="150000"/>
              </a:lnSpc>
              <a:spcAft>
                <a:spcPts val="800"/>
              </a:spcAft>
              <a:buFont typeface="Symbol" panose="05050102010706020507" pitchFamily="18" charset="2"/>
              <a:buChar char=""/>
            </a:pPr>
            <a:r>
              <a:rPr lang="ar-DZ" b="1" dirty="0">
                <a:latin typeface="Calibri" panose="020F0502020204030204" pitchFamily="34" charset="0"/>
                <a:ea typeface="Calibri" panose="020F0502020204030204" pitchFamily="34" charset="0"/>
                <a:cs typeface="Times New Roman" panose="02020603050405020304" pitchFamily="18" charset="0"/>
              </a:rPr>
              <a:t>المناخ:</a:t>
            </a:r>
            <a:r>
              <a:rPr lang="ar-DZ" dirty="0">
                <a:latin typeface="Calibri" panose="020F0502020204030204" pitchFamily="34" charset="0"/>
                <a:ea typeface="Calibri" panose="020F0502020204030204" pitchFamily="34" charset="0"/>
                <a:cs typeface="Times New Roman" panose="02020603050405020304" pitchFamily="18" charset="0"/>
              </a:rPr>
              <a:t> من خلال تحديد:</a:t>
            </a:r>
          </a:p>
          <a:p>
            <a:pPr lvl="0" algn="just" rtl="1">
              <a:lnSpc>
                <a:spcPct val="150000"/>
              </a:lnSpc>
              <a:spcAft>
                <a:spcPts val="800"/>
              </a:spcAft>
              <a:buFontTx/>
              <a:buChar char="-"/>
            </a:pPr>
            <a:r>
              <a:rPr lang="ar-DZ" dirty="0">
                <a:latin typeface="Calibri" panose="020F0502020204030204" pitchFamily="34" charset="0"/>
                <a:ea typeface="Calibri" panose="020F0502020204030204" pitchFamily="34" charset="0"/>
                <a:cs typeface="Times New Roman" panose="02020603050405020304" pitchFamily="18" charset="0"/>
              </a:rPr>
              <a:t>نوع المناخ</a:t>
            </a:r>
            <a:r>
              <a:rPr lang="fr-FR" dirty="0">
                <a:latin typeface="Calibri" panose="020F0502020204030204" pitchFamily="34" charset="0"/>
                <a:ea typeface="Calibri" panose="020F0502020204030204" pitchFamily="34" charset="0"/>
                <a:cs typeface="Times New Roman" panose="02020603050405020304" pitchFamily="18" charset="0"/>
              </a:rPr>
              <a:t> </a:t>
            </a:r>
            <a:r>
              <a:rPr lang="ar-DZ" dirty="0">
                <a:latin typeface="Calibri" panose="020F0502020204030204" pitchFamily="34" charset="0"/>
                <a:ea typeface="Calibri" panose="020F0502020204030204" pitchFamily="34" charset="0"/>
                <a:cs typeface="Times New Roman" panose="02020603050405020304" pitchFamily="18" charset="0"/>
              </a:rPr>
              <a:t> (مناخ البحر الابيض المتوسط، مناخ قاري، مناخ صحراوي)</a:t>
            </a:r>
          </a:p>
          <a:p>
            <a:pPr lvl="0" algn="just" rtl="1">
              <a:lnSpc>
                <a:spcPct val="150000"/>
              </a:lnSpc>
              <a:spcAft>
                <a:spcPts val="800"/>
              </a:spcAft>
              <a:buFontTx/>
              <a:buChar char="-"/>
            </a:pPr>
            <a:r>
              <a:rPr lang="ar-DZ" dirty="0">
                <a:latin typeface="Calibri" panose="020F0502020204030204" pitchFamily="34" charset="0"/>
                <a:ea typeface="Calibri" panose="020F0502020204030204" pitchFamily="34" charset="0"/>
                <a:cs typeface="Times New Roman" panose="02020603050405020304" pitchFamily="18" charset="0"/>
              </a:rPr>
              <a:t>التشميس (حركة الشمس) </a:t>
            </a:r>
          </a:p>
          <a:p>
            <a:pPr lvl="0" algn="just" rtl="1">
              <a:lnSpc>
                <a:spcPct val="150000"/>
              </a:lnSpc>
              <a:spcAft>
                <a:spcPts val="800"/>
              </a:spcAft>
              <a:buFontTx/>
              <a:buChar char="-"/>
            </a:pPr>
            <a:r>
              <a:rPr lang="ar-DZ" dirty="0">
                <a:latin typeface="Calibri" panose="020F0502020204030204" pitchFamily="34" charset="0"/>
                <a:ea typeface="Calibri" panose="020F0502020204030204" pitchFamily="34" charset="0"/>
                <a:cs typeface="Times New Roman" panose="02020603050405020304" pitchFamily="18" charset="0"/>
              </a:rPr>
              <a:t> تحليل الحرارة (درجات الحرارة القصوى والدنيا والمدى الحراري) </a:t>
            </a:r>
          </a:p>
          <a:p>
            <a:pPr lvl="0" algn="just" rtl="1">
              <a:lnSpc>
                <a:spcPct val="150000"/>
              </a:lnSpc>
              <a:spcAft>
                <a:spcPts val="800"/>
              </a:spcAft>
              <a:buFontTx/>
              <a:buChar char="-"/>
            </a:pPr>
            <a:r>
              <a:rPr lang="ar-DZ" dirty="0">
                <a:latin typeface="Calibri" panose="020F0502020204030204" pitchFamily="34" charset="0"/>
                <a:ea typeface="Calibri" panose="020F0502020204030204" pitchFamily="34" charset="0"/>
                <a:cs typeface="Times New Roman" panose="02020603050405020304" pitchFamily="18" charset="0"/>
              </a:rPr>
              <a:t>الرياح (اتجاه الرياح السائدة وشدتها القصوى ومتوسط هبوبها في السنة الواحدة بالايام) </a:t>
            </a:r>
          </a:p>
          <a:p>
            <a:pPr lvl="0" algn="just" rtl="1">
              <a:lnSpc>
                <a:spcPct val="150000"/>
              </a:lnSpc>
              <a:spcAft>
                <a:spcPts val="800"/>
              </a:spcAft>
              <a:buFontTx/>
              <a:buChar char="-"/>
            </a:pPr>
            <a:r>
              <a:rPr lang="ar-DZ" dirty="0">
                <a:latin typeface="Calibri" panose="020F0502020204030204" pitchFamily="34" charset="0"/>
                <a:ea typeface="Calibri" panose="020F0502020204030204" pitchFamily="34" charset="0"/>
                <a:cs typeface="Times New Roman" panose="02020603050405020304" pitchFamily="18" charset="0"/>
              </a:rPr>
              <a:t>التساقط ( تحديد القسم المطري والمتوسط المطري، والفترات الثلجية والفترات الجليدية ونسبة الرطوبة)، </a:t>
            </a:r>
          </a:p>
          <a:p>
            <a:pPr marL="0" lvl="0" indent="0" algn="just" rtl="1">
              <a:lnSpc>
                <a:spcPct val="150000"/>
              </a:lnSpc>
              <a:spcAft>
                <a:spcPts val="800"/>
              </a:spcAft>
              <a:buNone/>
            </a:pPr>
            <a:r>
              <a:rPr lang="ar-DZ" dirty="0">
                <a:latin typeface="Calibri" panose="020F0502020204030204" pitchFamily="34" charset="0"/>
                <a:ea typeface="Calibri" panose="020F0502020204030204" pitchFamily="34" charset="0"/>
                <a:cs typeface="Times New Roman" panose="02020603050405020304" pitchFamily="18" charset="0"/>
              </a:rPr>
              <a:t>     ثم توضيح كيفية تحكمها  في توجيه وشكل ومحتوى الكتل والفراغات العمرانية.</a:t>
            </a:r>
            <a:endParaRPr lang="fr-FR" sz="2000" dirty="0">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fr-FR" dirty="0"/>
          </a:p>
        </p:txBody>
      </p:sp>
      <p:sp>
        <p:nvSpPr>
          <p:cNvPr id="4" name="Titre 1"/>
          <p:cNvSpPr>
            <a:spLocks noGrp="1"/>
          </p:cNvSpPr>
          <p:nvPr>
            <p:ph type="title"/>
          </p:nvPr>
        </p:nvSpPr>
        <p:spPr>
          <a:solidFill>
            <a:schemeClr val="accent6">
              <a:lumMod val="20000"/>
              <a:lumOff val="80000"/>
            </a:schemeClr>
          </a:solidFill>
          <a:ln>
            <a:solidFill>
              <a:schemeClr val="tx1"/>
            </a:solidFill>
          </a:ln>
        </p:spPr>
        <p:txBody>
          <a:bodyPr/>
          <a:lstStyle/>
          <a:p>
            <a:pPr algn="ctr" rtl="1"/>
            <a:r>
              <a:rPr lang="ar-DZ" dirty="0"/>
              <a:t>2- التحليل البيئي (تحليل طبيعي)  </a:t>
            </a:r>
            <a:endParaRPr lang="fr-FR" dirty="0"/>
          </a:p>
        </p:txBody>
      </p:sp>
    </p:spTree>
    <p:extLst>
      <p:ext uri="{BB962C8B-B14F-4D97-AF65-F5344CB8AC3E}">
        <p14:creationId xmlns:p14="http://schemas.microsoft.com/office/powerpoint/2010/main" xmlns="" val="3773105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667250"/>
          </a:xfrm>
          <a:ln>
            <a:solidFill>
              <a:schemeClr val="accent1"/>
            </a:solidFill>
          </a:ln>
        </p:spPr>
        <p:txBody>
          <a:bodyPr>
            <a:normAutofit fontScale="85000" lnSpcReduction="10000"/>
          </a:bodyPr>
          <a:lstStyle/>
          <a:p>
            <a:pPr marL="342900" lvl="0" indent="-342900" algn="just" rtl="1">
              <a:lnSpc>
                <a:spcPct val="150000"/>
              </a:lnSpc>
              <a:spcAft>
                <a:spcPts val="800"/>
              </a:spcAft>
              <a:buFont typeface="Symbol" panose="05050102010706020507" pitchFamily="18" charset="2"/>
              <a:buChar char=""/>
            </a:pPr>
            <a:r>
              <a:rPr lang="ar-DZ" b="1" dirty="0">
                <a:latin typeface="Calibri" panose="020F0502020204030204" pitchFamily="34" charset="0"/>
                <a:ea typeface="Calibri" panose="020F0502020204030204" pitchFamily="34" charset="0"/>
                <a:cs typeface="Times New Roman" panose="02020603050405020304" pitchFamily="18" charset="0"/>
              </a:rPr>
              <a:t>دراسة الإرث الطبيعي (</a:t>
            </a:r>
            <a:r>
              <a:rPr lang="fr-FR" b="1" dirty="0">
                <a:latin typeface="Times New Roman" panose="02020603050405020304" pitchFamily="18" charset="0"/>
                <a:ea typeface="Calibri" panose="020F0502020204030204" pitchFamily="34" charset="0"/>
                <a:cs typeface="Arial" panose="020B0604020202020204" pitchFamily="34" charset="0"/>
              </a:rPr>
              <a:t>Le patrimoine naturel</a:t>
            </a:r>
            <a:r>
              <a:rPr lang="ar-DZ" b="1" dirty="0">
                <a:latin typeface="Calibri" panose="020F0502020204030204" pitchFamily="34" charset="0"/>
                <a:ea typeface="Calibri" panose="020F0502020204030204" pitchFamily="34" charset="0"/>
                <a:cs typeface="Times New Roman" panose="02020603050405020304" pitchFamily="18" charset="0"/>
              </a:rPr>
              <a:t>): </a:t>
            </a:r>
            <a:r>
              <a:rPr lang="ar-DZ" dirty="0">
                <a:latin typeface="Calibri" panose="020F0502020204030204" pitchFamily="34" charset="0"/>
                <a:ea typeface="Calibri" panose="020F0502020204030204" pitchFamily="34" charset="0"/>
                <a:cs typeface="Times New Roman" panose="02020603050405020304" pitchFamily="18" charset="0"/>
              </a:rPr>
              <a:t>المتمثل في:</a:t>
            </a:r>
          </a:p>
          <a:p>
            <a:pPr lvl="0" algn="just" rtl="1">
              <a:lnSpc>
                <a:spcPct val="150000"/>
              </a:lnSpc>
              <a:spcAft>
                <a:spcPts val="800"/>
              </a:spcAft>
              <a:buFontTx/>
              <a:buChar char="-"/>
            </a:pPr>
            <a:r>
              <a:rPr lang="ar-DZ" dirty="0">
                <a:latin typeface="Calibri" panose="020F0502020204030204" pitchFamily="34" charset="0"/>
                <a:ea typeface="Calibri" panose="020F0502020204030204" pitchFamily="34" charset="0"/>
                <a:cs typeface="Times New Roman" panose="02020603050405020304" pitchFamily="18" charset="0"/>
              </a:rPr>
              <a:t>المصادر والمجاري المائية (مصادر المياه السطحية مثل الانهار والودية والجوفية المتمثلة في الآبار)،</a:t>
            </a:r>
          </a:p>
          <a:p>
            <a:pPr lvl="0" algn="just" rtl="1">
              <a:lnSpc>
                <a:spcPct val="150000"/>
              </a:lnSpc>
              <a:spcAft>
                <a:spcPts val="800"/>
              </a:spcAft>
              <a:buFontTx/>
              <a:buChar char="-"/>
            </a:pPr>
            <a:r>
              <a:rPr lang="ar-DZ" dirty="0">
                <a:latin typeface="Calibri" panose="020F0502020204030204" pitchFamily="34" charset="0"/>
                <a:ea typeface="Calibri" panose="020F0502020204030204" pitchFamily="34" charset="0"/>
                <a:cs typeface="Times New Roman" panose="02020603050405020304" pitchFamily="18" charset="0"/>
              </a:rPr>
              <a:t> البحيرات، </a:t>
            </a:r>
          </a:p>
          <a:p>
            <a:pPr lvl="0" algn="just" rtl="1">
              <a:lnSpc>
                <a:spcPct val="150000"/>
              </a:lnSpc>
              <a:spcAft>
                <a:spcPts val="800"/>
              </a:spcAft>
              <a:buFontTx/>
              <a:buChar char="-"/>
            </a:pPr>
            <a:r>
              <a:rPr lang="ar-DZ" dirty="0">
                <a:latin typeface="Calibri" panose="020F0502020204030204" pitchFamily="34" charset="0"/>
                <a:ea typeface="Calibri" panose="020F0502020204030204" pitchFamily="34" charset="0"/>
                <a:cs typeface="Times New Roman" panose="02020603050405020304" pitchFamily="18" charset="0"/>
              </a:rPr>
              <a:t>المساحات المشجرة،</a:t>
            </a:r>
          </a:p>
          <a:p>
            <a:pPr lvl="0" algn="just" rtl="1">
              <a:lnSpc>
                <a:spcPct val="150000"/>
              </a:lnSpc>
              <a:spcAft>
                <a:spcPts val="800"/>
              </a:spcAft>
              <a:buFontTx/>
              <a:buChar char="-"/>
            </a:pPr>
            <a:r>
              <a:rPr lang="ar-DZ" dirty="0">
                <a:latin typeface="Calibri" panose="020F0502020204030204" pitchFamily="34" charset="0"/>
                <a:ea typeface="Calibri" panose="020F0502020204030204" pitchFamily="34" charset="0"/>
                <a:cs typeface="Times New Roman" panose="02020603050405020304" pitchFamily="18" charset="0"/>
              </a:rPr>
              <a:t> الغابات </a:t>
            </a:r>
          </a:p>
          <a:p>
            <a:pPr lvl="0" algn="just" rtl="1">
              <a:lnSpc>
                <a:spcPct val="150000"/>
              </a:lnSpc>
              <a:spcAft>
                <a:spcPts val="800"/>
              </a:spcAft>
              <a:buFontTx/>
              <a:buChar char="-"/>
            </a:pPr>
            <a:r>
              <a:rPr lang="ar-DZ" dirty="0">
                <a:latin typeface="Calibri" panose="020F0502020204030204" pitchFamily="34" charset="0"/>
                <a:ea typeface="Calibri" panose="020F0502020204030204" pitchFamily="34" charset="0"/>
                <a:cs typeface="Times New Roman" panose="02020603050405020304" pitchFamily="18" charset="0"/>
              </a:rPr>
              <a:t>الحضائر</a:t>
            </a:r>
            <a:endParaRPr lang="fr-FR" sz="2000" dirty="0">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fr-FR" dirty="0"/>
          </a:p>
        </p:txBody>
      </p:sp>
      <p:sp>
        <p:nvSpPr>
          <p:cNvPr id="4" name="Titre 1"/>
          <p:cNvSpPr>
            <a:spLocks noGrp="1"/>
          </p:cNvSpPr>
          <p:nvPr>
            <p:ph type="title"/>
          </p:nvPr>
        </p:nvSpPr>
        <p:spPr>
          <a:solidFill>
            <a:schemeClr val="accent6">
              <a:lumMod val="20000"/>
              <a:lumOff val="80000"/>
            </a:schemeClr>
          </a:solidFill>
          <a:ln>
            <a:solidFill>
              <a:schemeClr val="tx1"/>
            </a:solidFill>
          </a:ln>
        </p:spPr>
        <p:txBody>
          <a:bodyPr/>
          <a:lstStyle/>
          <a:p>
            <a:pPr algn="ctr" rtl="1"/>
            <a:r>
              <a:rPr lang="ar-DZ" dirty="0"/>
              <a:t>2- التحليل البيئي (تحليل طبيعي)  </a:t>
            </a:r>
            <a:endParaRPr lang="fr-FR" dirty="0"/>
          </a:p>
        </p:txBody>
      </p:sp>
    </p:spTree>
    <p:extLst>
      <p:ext uri="{BB962C8B-B14F-4D97-AF65-F5344CB8AC3E}">
        <p14:creationId xmlns:p14="http://schemas.microsoft.com/office/powerpoint/2010/main" xmlns="" val="142477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a:solidFill>
              <a:schemeClr val="accent1"/>
            </a:solidFill>
          </a:ln>
        </p:spPr>
        <p:txBody>
          <a:bodyPr>
            <a:normAutofit/>
          </a:bodyPr>
          <a:lstStyle/>
          <a:p>
            <a:pPr marL="342900" lvl="0" indent="-342900" algn="just" rtl="1">
              <a:lnSpc>
                <a:spcPct val="150000"/>
              </a:lnSpc>
              <a:spcAft>
                <a:spcPts val="0"/>
              </a:spcAft>
              <a:buFont typeface="Symbol" panose="05050102010706020507" pitchFamily="18" charset="2"/>
              <a:buChar char=""/>
            </a:pPr>
            <a:r>
              <a:rPr lang="ar-DZ" b="1" dirty="0">
                <a:latin typeface="Calibri" panose="020F0502020204030204" pitchFamily="34" charset="0"/>
                <a:ea typeface="Calibri" panose="020F0502020204030204" pitchFamily="34" charset="0"/>
                <a:cs typeface="Times New Roman" panose="02020603050405020304" pitchFamily="18" charset="0"/>
              </a:rPr>
              <a:t>دراسة الارتفاقات:</a:t>
            </a:r>
            <a:r>
              <a:rPr lang="ar-DZ" dirty="0">
                <a:latin typeface="Calibri" panose="020F0502020204030204" pitchFamily="34" charset="0"/>
                <a:ea typeface="Calibri" panose="020F0502020204030204" pitchFamily="34" charset="0"/>
                <a:cs typeface="Times New Roman" panose="02020603050405020304" pitchFamily="18" charset="0"/>
              </a:rPr>
              <a:t> التي تتمثل في:</a:t>
            </a:r>
            <a:endParaRPr lang="fr-FR"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المنطقة الصناعية</a:t>
            </a:r>
            <a:r>
              <a:rPr lang="fr-FR" dirty="0">
                <a:latin typeface="Calibri" panose="020F0502020204030204" pitchFamily="34" charset="0"/>
                <a:ea typeface="Times New Roman" panose="02020603050405020304" pitchFamily="18" charset="0"/>
                <a:cs typeface="Times New Roman" panose="02020603050405020304" pitchFamily="18" charset="0"/>
              </a:rPr>
              <a:t> </a:t>
            </a:r>
            <a:r>
              <a:rPr lang="ar-DZ" dirty="0">
                <a:latin typeface="Calibri" panose="020F0502020204030204" pitchFamily="34" charset="0"/>
                <a:ea typeface="Times New Roman" panose="02020603050405020304" pitchFamily="18" charset="0"/>
                <a:cs typeface="Times New Roman" panose="02020603050405020304" pitchFamily="18" charset="0"/>
              </a:rPr>
              <a:t>(على حسب الاهمية)</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خط السكة الحديدية 80م  ،  40ـ 40</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انابيب الغاز الطبيعي والبترول 150م  ،  75ـ 75 </a:t>
            </a:r>
            <a:endParaRPr lang="fr-FR"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خط التيار الكهربائي العالي والمتوسط الشدة 30م ، 15 ـ 15 ومحطات توليد الكهرباء</a:t>
            </a:r>
            <a:endParaRPr lang="fr-FR" sz="2000" dirty="0">
              <a:latin typeface="Calibri" panose="020F0502020204030204" pitchFamily="34" charset="0"/>
              <a:ea typeface="Times New Roman" panose="02020603050405020304" pitchFamily="18" charset="0"/>
              <a:cs typeface="Arial" panose="020B0604020202020204" pitchFamily="34" charset="0"/>
            </a:endParaRPr>
          </a:p>
        </p:txBody>
      </p:sp>
      <p:sp>
        <p:nvSpPr>
          <p:cNvPr id="4" name="Titre 1"/>
          <p:cNvSpPr>
            <a:spLocks noGrp="1"/>
          </p:cNvSpPr>
          <p:nvPr>
            <p:ph type="title"/>
          </p:nvPr>
        </p:nvSpPr>
        <p:spPr>
          <a:solidFill>
            <a:schemeClr val="accent6">
              <a:lumMod val="20000"/>
              <a:lumOff val="80000"/>
            </a:schemeClr>
          </a:solidFill>
          <a:ln>
            <a:solidFill>
              <a:schemeClr val="tx1"/>
            </a:solidFill>
          </a:ln>
        </p:spPr>
        <p:txBody>
          <a:bodyPr/>
          <a:lstStyle/>
          <a:p>
            <a:pPr algn="ctr" rtl="1"/>
            <a:r>
              <a:rPr lang="ar-DZ" dirty="0"/>
              <a:t>2- التحليل البيئي (تحليل طبيعي)  </a:t>
            </a:r>
            <a:endParaRPr lang="fr-FR" dirty="0"/>
          </a:p>
        </p:txBody>
      </p:sp>
    </p:spTree>
    <p:extLst>
      <p:ext uri="{BB962C8B-B14F-4D97-AF65-F5344CB8AC3E}">
        <p14:creationId xmlns:p14="http://schemas.microsoft.com/office/powerpoint/2010/main" xmlns="" val="31565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a:solidFill>
              <a:schemeClr val="accent1"/>
            </a:solidFill>
          </a:ln>
        </p:spPr>
        <p:txBody>
          <a:bodyPr>
            <a:normAutofit/>
          </a:bodyPr>
          <a:lstStyle/>
          <a:p>
            <a:pPr marL="342900" lvl="0" indent="-342900" algn="just" rtl="1">
              <a:lnSpc>
                <a:spcPct val="150000"/>
              </a:lnSpc>
              <a:buFont typeface="Times New Roman" panose="02020603050405020304" pitchFamily="18" charset="0"/>
              <a:buChar char="-"/>
            </a:pPr>
            <a:r>
              <a:rPr lang="ar-DZ" sz="32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المناجم والمحاجر (على حسب النشاط)</a:t>
            </a:r>
            <a:endParaRPr lang="fr-FR" sz="3200" dirty="0">
              <a:solidFill>
                <a:prstClr val="black"/>
              </a:solidFill>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buFont typeface="Times New Roman" panose="02020603050405020304" pitchFamily="18" charset="0"/>
              <a:buChar char="-"/>
            </a:pPr>
            <a:r>
              <a:rPr lang="ar-DZ" sz="32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المفرغات العمومية (على حسب الحجم)</a:t>
            </a:r>
            <a:endParaRPr lang="fr-FR" sz="3200" dirty="0">
              <a:solidFill>
                <a:prstClr val="black"/>
              </a:solidFill>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buFont typeface="Times New Roman" panose="02020603050405020304" pitchFamily="18" charset="0"/>
              <a:buChar char="-"/>
            </a:pPr>
            <a:r>
              <a:rPr lang="en-US" sz="3200" dirty="0">
                <a:solidFill>
                  <a:prstClr val="black"/>
                </a:solidFill>
                <a:latin typeface="Times New Roman" panose="02020603050405020304" pitchFamily="18" charset="0"/>
                <a:ea typeface="Times New Roman" panose="02020603050405020304" pitchFamily="18" charset="0"/>
                <a:cs typeface="Arial" panose="020B0604020202020204" pitchFamily="34" charset="0"/>
              </a:rPr>
              <a:t> </a:t>
            </a:r>
            <a:r>
              <a:rPr lang="ar-DZ" sz="32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الساحل او شاطئ البحر 100م</a:t>
            </a:r>
            <a:endParaRPr lang="fr-FR" sz="3200" dirty="0">
              <a:solidFill>
                <a:prstClr val="black"/>
              </a:solidFill>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buFont typeface="Times New Roman" panose="02020603050405020304" pitchFamily="18" charset="0"/>
              <a:buChar char="-"/>
            </a:pPr>
            <a:r>
              <a:rPr lang="ar-DZ" sz="32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لطرق الوطنية:50م  ،  25ـ 25 والطرق الولائية: 30م ،  15 ـ 15</a:t>
            </a:r>
            <a:endParaRPr lang="fr-FR" sz="3200" dirty="0">
              <a:solidFill>
                <a:prstClr val="black"/>
              </a:solidFill>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800"/>
              </a:spcAft>
              <a:buFont typeface="Times New Roman" panose="02020603050405020304" pitchFamily="18" charset="0"/>
              <a:buChar char="-"/>
            </a:pPr>
            <a:r>
              <a:rPr lang="ar-DZ" sz="32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شبكات صرف المياه والمياه الصالحة للشرب:30م، 15 ـ 15</a:t>
            </a:r>
            <a:endParaRPr lang="fr-FR" sz="3200" dirty="0">
              <a:solidFill>
                <a:prstClr val="black"/>
              </a:solidFill>
              <a:latin typeface="Calibri" panose="020F0502020204030204" pitchFamily="34" charset="0"/>
              <a:ea typeface="Times New Roman" panose="02020603050405020304" pitchFamily="18" charset="0"/>
              <a:cs typeface="Arial" panose="020B0604020202020204" pitchFamily="34" charset="0"/>
            </a:endParaRPr>
          </a:p>
        </p:txBody>
      </p:sp>
      <p:sp>
        <p:nvSpPr>
          <p:cNvPr id="4" name="Titre 1"/>
          <p:cNvSpPr>
            <a:spLocks noGrp="1"/>
          </p:cNvSpPr>
          <p:nvPr>
            <p:ph type="title"/>
          </p:nvPr>
        </p:nvSpPr>
        <p:spPr>
          <a:solidFill>
            <a:schemeClr val="accent6">
              <a:lumMod val="20000"/>
              <a:lumOff val="80000"/>
            </a:schemeClr>
          </a:solidFill>
          <a:ln>
            <a:solidFill>
              <a:schemeClr val="tx1"/>
            </a:solidFill>
          </a:ln>
        </p:spPr>
        <p:txBody>
          <a:bodyPr/>
          <a:lstStyle/>
          <a:p>
            <a:pPr algn="ctr" rtl="1"/>
            <a:r>
              <a:rPr lang="ar-DZ" dirty="0"/>
              <a:t>2- التحليل البيئي (تحليل طبيعي)  </a:t>
            </a:r>
            <a:endParaRPr lang="fr-FR" dirty="0"/>
          </a:p>
        </p:txBody>
      </p:sp>
    </p:spTree>
    <p:extLst>
      <p:ext uri="{BB962C8B-B14F-4D97-AF65-F5344CB8AC3E}">
        <p14:creationId xmlns:p14="http://schemas.microsoft.com/office/powerpoint/2010/main" xmlns="" val="3607582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a:solidFill>
              <a:schemeClr val="accent1"/>
            </a:solidFill>
          </a:ln>
        </p:spPr>
        <p:txBody>
          <a:bodyPr>
            <a:normAutofit/>
          </a:bodyPr>
          <a:lstStyle/>
          <a:p>
            <a:pPr marL="342900" lvl="0" indent="-342900" algn="just" rtl="1">
              <a:lnSpc>
                <a:spcPct val="150000"/>
              </a:lnSpc>
              <a:spcAft>
                <a:spcPts val="800"/>
              </a:spcAft>
              <a:buFont typeface="Times New Roman" panose="02020603050405020304" pitchFamily="18" charset="0"/>
              <a:buChar char="-"/>
            </a:pPr>
            <a:r>
              <a:rPr lang="ar-DZ" b="1" dirty="0">
                <a:latin typeface="Calibri" panose="020F0502020204030204" pitchFamily="34" charset="0"/>
                <a:ea typeface="Times New Roman" panose="02020603050405020304" pitchFamily="18" charset="0"/>
                <a:cs typeface="Times New Roman" panose="02020603050405020304" pitchFamily="18" charset="0"/>
              </a:rPr>
              <a:t>تعريف التحليل: </a:t>
            </a:r>
            <a:r>
              <a:rPr lang="ar-DZ" dirty="0">
                <a:latin typeface="Calibri" panose="020F0502020204030204" pitchFamily="34" charset="0"/>
                <a:ea typeface="Times New Roman" panose="02020603050405020304" pitchFamily="18" charset="0"/>
                <a:cs typeface="Times New Roman" panose="02020603050405020304" pitchFamily="18" charset="0"/>
              </a:rPr>
              <a:t>هو ليس تجزئة مفهوم أو عنصر ما إلى أجزاء فقط، بل ايضا شرح كيفية ارتباط هذه العناصر ببعضها البعض، و التمييز بين تلك العناصر بالرسم أو الأشكال التوضيحية لتوضيح طرق التفاعل بين عناصر منظومة ما، وبالتالي فان:</a:t>
            </a:r>
          </a:p>
          <a:p>
            <a:pPr marL="342900" lvl="0" indent="-342900" algn="just" rtl="1">
              <a:lnSpc>
                <a:spcPct val="150000"/>
              </a:lnSpc>
              <a:spcAft>
                <a:spcPts val="800"/>
              </a:spcAft>
              <a:buFont typeface="Times New Roman" panose="02020603050405020304" pitchFamily="18" charset="0"/>
              <a:buChar char="-"/>
            </a:pPr>
            <a:r>
              <a:rPr lang="ar-DZ" b="1" dirty="0">
                <a:latin typeface="Calibri" panose="020F0502020204030204" pitchFamily="34" charset="0"/>
                <a:ea typeface="Times New Roman" panose="02020603050405020304" pitchFamily="18" charset="0"/>
                <a:cs typeface="Times New Roman" panose="02020603050405020304" pitchFamily="18" charset="0"/>
              </a:rPr>
              <a:t> التحليل الحضري:</a:t>
            </a:r>
            <a:r>
              <a:rPr lang="ar-DZ" dirty="0">
                <a:latin typeface="Calibri" panose="020F0502020204030204" pitchFamily="34" charset="0"/>
                <a:ea typeface="Calibri" panose="020F0502020204030204" pitchFamily="34" charset="0"/>
                <a:cs typeface="Times New Roman" panose="02020603050405020304" pitchFamily="18" charset="0"/>
              </a:rPr>
              <a:t> هو دراسة هدفها فهم العوامل الطبيعية والبشرية الموجودة بموقع ما والتي تحدد شخصيته،</a:t>
            </a:r>
            <a:r>
              <a:rPr lang="fr-FR" dirty="0">
                <a:latin typeface="Calibri" panose="020F0502020204030204" pitchFamily="34" charset="0"/>
                <a:ea typeface="Calibri" panose="020F0502020204030204" pitchFamily="34" charset="0"/>
                <a:cs typeface="Times New Roman" panose="02020603050405020304" pitchFamily="18" charset="0"/>
              </a:rPr>
              <a:t> </a:t>
            </a:r>
            <a:r>
              <a:rPr lang="ar-DZ" dirty="0">
                <a:latin typeface="Calibri" panose="020F0502020204030204" pitchFamily="34" charset="0"/>
                <a:ea typeface="Calibri" panose="020F0502020204030204" pitchFamily="34" charset="0"/>
                <a:cs typeface="Times New Roman" panose="02020603050405020304" pitchFamily="18" charset="0"/>
              </a:rPr>
              <a:t>وشرح العلاقات الموجودة بين هذه العوامل، وذلك من اجل ابراز أهمية كل عامل ودوره في عملية التخطيط الحضري والعكس.</a:t>
            </a:r>
            <a:endParaRPr lang="fr-FR" sz="2000" dirty="0">
              <a:latin typeface="Calibri" panose="020F0502020204030204" pitchFamily="34" charset="0"/>
              <a:ea typeface="Calibri" panose="020F0502020204030204" pitchFamily="34" charset="0"/>
              <a:cs typeface="Arial" panose="020B0604020202020204" pitchFamily="34" charset="0"/>
            </a:endParaRPr>
          </a:p>
        </p:txBody>
      </p:sp>
      <p:sp>
        <p:nvSpPr>
          <p:cNvPr id="4" name="Titre 1"/>
          <p:cNvSpPr>
            <a:spLocks noGrp="1"/>
          </p:cNvSpPr>
          <p:nvPr>
            <p:ph type="title"/>
          </p:nvPr>
        </p:nvSpPr>
        <p:spPr>
          <a:solidFill>
            <a:schemeClr val="accent6">
              <a:lumMod val="20000"/>
              <a:lumOff val="80000"/>
            </a:schemeClr>
          </a:solidFill>
          <a:ln>
            <a:solidFill>
              <a:schemeClr val="tx1"/>
            </a:solidFill>
          </a:ln>
        </p:spPr>
        <p:txBody>
          <a:bodyPr/>
          <a:lstStyle/>
          <a:p>
            <a:pPr algn="ctr" rtl="1"/>
            <a:r>
              <a:rPr lang="ar-DZ" dirty="0"/>
              <a:t>1- تعريف التحليل الحضري </a:t>
            </a:r>
            <a:endParaRPr lang="fr-FR" dirty="0"/>
          </a:p>
        </p:txBody>
      </p:sp>
    </p:spTree>
    <p:extLst>
      <p:ext uri="{BB962C8B-B14F-4D97-AF65-F5344CB8AC3E}">
        <p14:creationId xmlns:p14="http://schemas.microsoft.com/office/powerpoint/2010/main" xmlns="" val="4015053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a:solidFill>
              <a:schemeClr val="accent1"/>
            </a:solidFill>
          </a:ln>
        </p:spPr>
        <p:txBody>
          <a:bodyPr>
            <a:normAutofit/>
          </a:bodyPr>
          <a:lstStyle/>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المقابر 35م</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التجهيزات العسكرية مثل الثكنات والمصانع العسكرية</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المواقع الاثرية والطبيعية </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قطاع التعمير المستقبلي</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المجاري المائية عمقها في 2 وبالنسبة لمنابع المياة: حتى 50م</a:t>
            </a:r>
            <a:endParaRPr lang="fr-FR" sz="2000" dirty="0">
              <a:latin typeface="Calibri" panose="020F0502020204030204" pitchFamily="34" charset="0"/>
              <a:ea typeface="Times New Roman" panose="02020603050405020304" pitchFamily="18" charset="0"/>
              <a:cs typeface="Arial" panose="020B0604020202020204" pitchFamily="34" charset="0"/>
            </a:endParaRPr>
          </a:p>
        </p:txBody>
      </p:sp>
      <p:sp>
        <p:nvSpPr>
          <p:cNvPr id="4" name="Titre 1"/>
          <p:cNvSpPr>
            <a:spLocks noGrp="1"/>
          </p:cNvSpPr>
          <p:nvPr>
            <p:ph type="title"/>
          </p:nvPr>
        </p:nvSpPr>
        <p:spPr>
          <a:solidFill>
            <a:schemeClr val="accent6">
              <a:lumMod val="20000"/>
              <a:lumOff val="80000"/>
            </a:schemeClr>
          </a:solidFill>
          <a:ln>
            <a:solidFill>
              <a:schemeClr val="tx1"/>
            </a:solidFill>
          </a:ln>
        </p:spPr>
        <p:txBody>
          <a:bodyPr/>
          <a:lstStyle/>
          <a:p>
            <a:pPr algn="ctr" rtl="1"/>
            <a:r>
              <a:rPr lang="ar-DZ" dirty="0"/>
              <a:t>2- التحليل البيئي (تحليل طبيعي)  </a:t>
            </a:r>
            <a:endParaRPr lang="fr-FR" dirty="0"/>
          </a:p>
        </p:txBody>
      </p:sp>
    </p:spTree>
    <p:extLst>
      <p:ext uri="{BB962C8B-B14F-4D97-AF65-F5344CB8AC3E}">
        <p14:creationId xmlns:p14="http://schemas.microsoft.com/office/powerpoint/2010/main" xmlns="" val="2433646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2A1981E-F5BC-4553-9512-4C5C793B7093}"/>
              </a:ext>
            </a:extLst>
          </p:cNvPr>
          <p:cNvSpPr>
            <a:spLocks noGrp="1"/>
          </p:cNvSpPr>
          <p:nvPr>
            <p:ph idx="1"/>
          </p:nvPr>
        </p:nvSpPr>
        <p:spPr>
          <a:ln>
            <a:solidFill>
              <a:schemeClr val="accent1"/>
            </a:solidFill>
          </a:ln>
        </p:spPr>
        <p:txBody>
          <a:bodyPr>
            <a:normAutofit fontScale="92500"/>
          </a:bodyPr>
          <a:lstStyle/>
          <a:p>
            <a:pPr marL="0" indent="0" algn="just" rtl="1">
              <a:lnSpc>
                <a:spcPct val="150000"/>
              </a:lnSpc>
              <a:buNone/>
            </a:pPr>
            <a:r>
              <a:rPr lang="ar-DZ" dirty="0"/>
              <a:t>     وهي دراسة كل ما يتعلق بالمعطيات البشرية او المعطيات الاجتماعية وتخص بيانات التعداد الديمغرافي، بالاضافة الى الخصائص النوعية لهذا الحجم الديمغرافي، ومن أجل تسهيل فهم ومقارنة واستغلال المعطيات البشرية يجب تقديمها في شكل مخططات بيانية وتتمثل في:</a:t>
            </a:r>
          </a:p>
          <a:p>
            <a:pPr marL="342900" lvl="0" indent="-342900" algn="just" rtl="1">
              <a:lnSpc>
                <a:spcPct val="150000"/>
              </a:lnSpc>
              <a:spcAft>
                <a:spcPts val="100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تطور حجم السكان </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100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 عدد السكان الحالي اذا كان متوفر وحسابه اذا كان غير متوفر </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1000"/>
              </a:spcAft>
              <a:buFont typeface="Times New Roman" panose="02020603050405020304" pitchFamily="18" charset="0"/>
              <a:buChar char="-"/>
            </a:pPr>
            <a:r>
              <a:rPr lang="en-US" dirty="0">
                <a:latin typeface="Times New Roman" panose="02020603050405020304" pitchFamily="18" charset="0"/>
                <a:ea typeface="Times New Roman" panose="02020603050405020304" pitchFamily="18" charset="0"/>
                <a:cs typeface="Arial" panose="020B0604020202020204" pitchFamily="34" charset="0"/>
              </a:rPr>
              <a:t> </a:t>
            </a:r>
            <a:r>
              <a:rPr lang="ar-DZ" dirty="0">
                <a:latin typeface="Calibri" panose="020F0502020204030204" pitchFamily="34" charset="0"/>
                <a:ea typeface="Times New Roman" panose="02020603050405020304" pitchFamily="18" charset="0"/>
                <a:cs typeface="Times New Roman" panose="02020603050405020304" pitchFamily="18" charset="0"/>
              </a:rPr>
              <a:t>الكثافة السكانية (ساكن/الهكتار)</a:t>
            </a:r>
          </a:p>
        </p:txBody>
      </p:sp>
      <p:sp>
        <p:nvSpPr>
          <p:cNvPr id="4" name="Titre 1">
            <a:extLst>
              <a:ext uri="{FF2B5EF4-FFF2-40B4-BE49-F238E27FC236}">
                <a16:creationId xmlns:a16="http://schemas.microsoft.com/office/drawing/2014/main" xmlns="" id="{D40259C3-3010-4611-9841-CFFE5F36195C}"/>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lstStyle/>
          <a:p>
            <a:pPr algn="ctr" rtl="1"/>
            <a:r>
              <a:rPr lang="ar-DZ" dirty="0"/>
              <a:t>3- التحليل الإجتماعي (تحليل ديمغرافي)  </a:t>
            </a:r>
            <a:endParaRPr lang="fr-FR" dirty="0"/>
          </a:p>
        </p:txBody>
      </p:sp>
    </p:spTree>
    <p:extLst>
      <p:ext uri="{BB962C8B-B14F-4D97-AF65-F5344CB8AC3E}">
        <p14:creationId xmlns:p14="http://schemas.microsoft.com/office/powerpoint/2010/main" xmlns="" val="1827853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56920EA-A760-4C0B-B388-7E12CB1116A6}"/>
              </a:ext>
            </a:extLst>
          </p:cNvPr>
          <p:cNvSpPr>
            <a:spLocks noGrp="1"/>
          </p:cNvSpPr>
          <p:nvPr>
            <p:ph idx="1"/>
          </p:nvPr>
        </p:nvSpPr>
        <p:spPr>
          <a:xfrm>
            <a:off x="838200" y="1825624"/>
            <a:ext cx="10515600" cy="4730367"/>
          </a:xfrm>
          <a:ln>
            <a:solidFill>
              <a:schemeClr val="accent1"/>
            </a:solidFill>
          </a:ln>
        </p:spPr>
        <p:txBody>
          <a:bodyPr/>
          <a:lstStyle/>
          <a:p>
            <a:pPr marL="0" indent="0" algn="r" rtl="1">
              <a:buNone/>
            </a:pPr>
            <a:r>
              <a:rPr lang="ar-DZ" dirty="0">
                <a:ea typeface="Calibri" panose="020F0502020204030204" pitchFamily="34" charset="0"/>
                <a:cs typeface="Times New Roman" panose="02020603050405020304" pitchFamily="18" charset="0"/>
              </a:rPr>
              <a:t>- الفئات العمرية (الهرم السكاني): وهي 18 فئة</a:t>
            </a:r>
            <a:endParaRPr lang="fr-FR" dirty="0"/>
          </a:p>
        </p:txBody>
      </p:sp>
      <p:sp>
        <p:nvSpPr>
          <p:cNvPr id="4" name="Titre 1">
            <a:extLst>
              <a:ext uri="{FF2B5EF4-FFF2-40B4-BE49-F238E27FC236}">
                <a16:creationId xmlns:a16="http://schemas.microsoft.com/office/drawing/2014/main" xmlns="" id="{E45CDD37-CEFC-4C07-B32D-3D27F7018B67}"/>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lstStyle/>
          <a:p>
            <a:pPr algn="ctr" rtl="1"/>
            <a:r>
              <a:rPr lang="ar-DZ" dirty="0"/>
              <a:t>3- التحليل الإجتماعي (تحليل ديمغرافي)  </a:t>
            </a:r>
            <a:endParaRPr lang="fr-FR" dirty="0"/>
          </a:p>
        </p:txBody>
      </p:sp>
      <p:graphicFrame>
        <p:nvGraphicFramePr>
          <p:cNvPr id="5" name="Table 4">
            <a:extLst>
              <a:ext uri="{FF2B5EF4-FFF2-40B4-BE49-F238E27FC236}">
                <a16:creationId xmlns:a16="http://schemas.microsoft.com/office/drawing/2014/main" xmlns="" id="{E5383C1D-8CB1-48B8-84EF-5897A43CF552}"/>
              </a:ext>
            </a:extLst>
          </p:cNvPr>
          <p:cNvGraphicFramePr>
            <a:graphicFrameLocks noGrp="1"/>
          </p:cNvGraphicFramePr>
          <p:nvPr>
            <p:extLst>
              <p:ext uri="{D42A27DB-BD31-4B8C-83A1-F6EECF244321}">
                <p14:modId xmlns:p14="http://schemas.microsoft.com/office/powerpoint/2010/main" xmlns="" val="1956148734"/>
              </p:ext>
            </p:extLst>
          </p:nvPr>
        </p:nvGraphicFramePr>
        <p:xfrm>
          <a:off x="2985052" y="1825624"/>
          <a:ext cx="2103783" cy="4957518"/>
        </p:xfrm>
        <a:graphic>
          <a:graphicData uri="http://schemas.openxmlformats.org/drawingml/2006/table">
            <a:tbl>
              <a:tblPr firstRow="1" firstCol="1" lastRow="1" lastCol="1" bandRow="1" bandCol="1">
                <a:tableStyleId>{5940675A-B579-460E-94D1-54222C63F5DA}</a:tableStyleId>
              </a:tblPr>
              <a:tblGrid>
                <a:gridCol w="2103783">
                  <a:extLst>
                    <a:ext uri="{9D8B030D-6E8A-4147-A177-3AD203B41FA5}">
                      <a16:colId xmlns:a16="http://schemas.microsoft.com/office/drawing/2014/main" xmlns="" val="1066993262"/>
                    </a:ext>
                  </a:extLst>
                </a:gridCol>
              </a:tblGrid>
              <a:tr h="244967">
                <a:tc>
                  <a:txBody>
                    <a:bodyPr/>
                    <a:lstStyle/>
                    <a:p>
                      <a:pPr algn="ctr" rtl="1">
                        <a:lnSpc>
                          <a:spcPct val="107000"/>
                        </a:lnSpc>
                        <a:spcAft>
                          <a:spcPts val="0"/>
                        </a:spcAft>
                      </a:pPr>
                      <a:r>
                        <a:rPr lang="ar-DZ" sz="1600" b="1">
                          <a:effectLst/>
                        </a:rPr>
                        <a:t>فئة العمر</a:t>
                      </a:r>
                      <a:endParaRPr lang="fr-FR" sz="1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587697942"/>
                  </a:ext>
                </a:extLst>
              </a:tr>
              <a:tr h="226906">
                <a:tc>
                  <a:txBody>
                    <a:bodyPr/>
                    <a:lstStyle/>
                    <a:p>
                      <a:pPr algn="ctr" rtl="1">
                        <a:lnSpc>
                          <a:spcPct val="107000"/>
                        </a:lnSpc>
                        <a:spcAft>
                          <a:spcPts val="0"/>
                        </a:spcAft>
                      </a:pPr>
                      <a:r>
                        <a:rPr lang="ar-DZ" sz="1600" b="1" dirty="0">
                          <a:effectLst/>
                        </a:rPr>
                        <a:t>0-4 </a:t>
                      </a:r>
                      <a:r>
                        <a:rPr lang="ar-SA" sz="1600" b="1" dirty="0">
                          <a:effectLst/>
                        </a:rPr>
                        <a:t> سنة</a:t>
                      </a:r>
                      <a:endParaRPr lang="fr-FR"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365186906"/>
                  </a:ext>
                </a:extLst>
              </a:tr>
              <a:tr h="226906">
                <a:tc>
                  <a:txBody>
                    <a:bodyPr/>
                    <a:lstStyle/>
                    <a:p>
                      <a:pPr algn="ctr" rtl="1">
                        <a:lnSpc>
                          <a:spcPct val="107000"/>
                        </a:lnSpc>
                        <a:spcAft>
                          <a:spcPts val="0"/>
                        </a:spcAft>
                      </a:pPr>
                      <a:r>
                        <a:rPr lang="ar-DZ" sz="1600" b="1" dirty="0">
                          <a:effectLst/>
                        </a:rPr>
                        <a:t>5-9 </a:t>
                      </a:r>
                      <a:r>
                        <a:rPr lang="ar-SA" sz="1600" b="1" dirty="0">
                          <a:effectLst/>
                        </a:rPr>
                        <a:t>سنة</a:t>
                      </a:r>
                      <a:endParaRPr lang="fr-FR"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4021023179"/>
                  </a:ext>
                </a:extLst>
              </a:tr>
              <a:tr h="228377">
                <a:tc>
                  <a:txBody>
                    <a:bodyPr/>
                    <a:lstStyle/>
                    <a:p>
                      <a:pPr algn="ctr" rtl="1">
                        <a:lnSpc>
                          <a:spcPct val="107000"/>
                        </a:lnSpc>
                        <a:spcAft>
                          <a:spcPts val="0"/>
                        </a:spcAft>
                      </a:pPr>
                      <a:r>
                        <a:rPr lang="ar-DZ" sz="1600" b="1" dirty="0">
                          <a:effectLst/>
                        </a:rPr>
                        <a:t>10-14 </a:t>
                      </a:r>
                      <a:endParaRPr lang="fr-FR"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2607700267"/>
                  </a:ext>
                </a:extLst>
              </a:tr>
              <a:tr h="228377">
                <a:tc>
                  <a:txBody>
                    <a:bodyPr/>
                    <a:lstStyle/>
                    <a:p>
                      <a:pPr algn="ctr" rtl="1">
                        <a:lnSpc>
                          <a:spcPct val="107000"/>
                        </a:lnSpc>
                        <a:spcAft>
                          <a:spcPts val="0"/>
                        </a:spcAft>
                      </a:pPr>
                      <a:r>
                        <a:rPr lang="ar-DZ" sz="1600" b="1" dirty="0">
                          <a:effectLst/>
                        </a:rPr>
                        <a:t>15-19 </a:t>
                      </a:r>
                      <a:endParaRPr lang="fr-FR"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143859661"/>
                  </a:ext>
                </a:extLst>
              </a:tr>
              <a:tr h="228377">
                <a:tc>
                  <a:txBody>
                    <a:bodyPr/>
                    <a:lstStyle/>
                    <a:p>
                      <a:pPr algn="ctr" rtl="1">
                        <a:lnSpc>
                          <a:spcPct val="107000"/>
                        </a:lnSpc>
                        <a:spcAft>
                          <a:spcPts val="0"/>
                        </a:spcAft>
                      </a:pPr>
                      <a:r>
                        <a:rPr lang="ar-DZ" sz="1600" b="1" dirty="0">
                          <a:effectLst/>
                        </a:rPr>
                        <a:t>20-24</a:t>
                      </a:r>
                      <a:endParaRPr lang="fr-FR"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713521706"/>
                  </a:ext>
                </a:extLst>
              </a:tr>
              <a:tr h="228377">
                <a:tc>
                  <a:txBody>
                    <a:bodyPr/>
                    <a:lstStyle/>
                    <a:p>
                      <a:pPr algn="ctr" rtl="1">
                        <a:lnSpc>
                          <a:spcPct val="107000"/>
                        </a:lnSpc>
                        <a:spcAft>
                          <a:spcPts val="0"/>
                        </a:spcAft>
                      </a:pPr>
                      <a:r>
                        <a:rPr lang="ar-DZ" sz="1600" b="1" dirty="0">
                          <a:effectLst/>
                        </a:rPr>
                        <a:t>25-29</a:t>
                      </a:r>
                      <a:endParaRPr lang="fr-FR"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4250816775"/>
                  </a:ext>
                </a:extLst>
              </a:tr>
              <a:tr h="228377">
                <a:tc>
                  <a:txBody>
                    <a:bodyPr/>
                    <a:lstStyle/>
                    <a:p>
                      <a:pPr algn="ctr" rtl="1">
                        <a:lnSpc>
                          <a:spcPct val="107000"/>
                        </a:lnSpc>
                        <a:spcAft>
                          <a:spcPts val="0"/>
                        </a:spcAft>
                      </a:pPr>
                      <a:r>
                        <a:rPr lang="ar-DZ" sz="1600" b="1" dirty="0">
                          <a:effectLst/>
                        </a:rPr>
                        <a:t>30-34</a:t>
                      </a:r>
                      <a:endParaRPr lang="fr-FR"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740089115"/>
                  </a:ext>
                </a:extLst>
              </a:tr>
              <a:tr h="228377">
                <a:tc>
                  <a:txBody>
                    <a:bodyPr/>
                    <a:lstStyle/>
                    <a:p>
                      <a:pPr algn="ctr" rtl="1">
                        <a:lnSpc>
                          <a:spcPct val="107000"/>
                        </a:lnSpc>
                        <a:spcAft>
                          <a:spcPts val="0"/>
                        </a:spcAft>
                      </a:pPr>
                      <a:r>
                        <a:rPr lang="ar-DZ" sz="1600" b="1" dirty="0">
                          <a:effectLst/>
                        </a:rPr>
                        <a:t>35-39</a:t>
                      </a:r>
                      <a:endParaRPr lang="fr-FR"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238459586"/>
                  </a:ext>
                </a:extLst>
              </a:tr>
              <a:tr h="228377">
                <a:tc>
                  <a:txBody>
                    <a:bodyPr/>
                    <a:lstStyle/>
                    <a:p>
                      <a:pPr algn="ctr" rtl="1">
                        <a:lnSpc>
                          <a:spcPct val="107000"/>
                        </a:lnSpc>
                        <a:spcAft>
                          <a:spcPts val="0"/>
                        </a:spcAft>
                      </a:pPr>
                      <a:r>
                        <a:rPr lang="ar-DZ" sz="1600" b="1" dirty="0">
                          <a:effectLst/>
                        </a:rPr>
                        <a:t>40-44</a:t>
                      </a:r>
                      <a:endParaRPr lang="fr-FR"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753262010"/>
                  </a:ext>
                </a:extLst>
              </a:tr>
              <a:tr h="228377">
                <a:tc>
                  <a:txBody>
                    <a:bodyPr/>
                    <a:lstStyle/>
                    <a:p>
                      <a:pPr algn="ctr" rtl="1">
                        <a:lnSpc>
                          <a:spcPct val="107000"/>
                        </a:lnSpc>
                        <a:spcAft>
                          <a:spcPts val="0"/>
                        </a:spcAft>
                      </a:pPr>
                      <a:r>
                        <a:rPr lang="ar-DZ" sz="1600" b="1" dirty="0">
                          <a:effectLst/>
                        </a:rPr>
                        <a:t>45-49</a:t>
                      </a:r>
                      <a:endParaRPr lang="fr-FR"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683312434"/>
                  </a:ext>
                </a:extLst>
              </a:tr>
              <a:tr h="228377">
                <a:tc>
                  <a:txBody>
                    <a:bodyPr/>
                    <a:lstStyle/>
                    <a:p>
                      <a:pPr algn="ctr" rtl="1">
                        <a:lnSpc>
                          <a:spcPct val="107000"/>
                        </a:lnSpc>
                        <a:spcAft>
                          <a:spcPts val="0"/>
                        </a:spcAft>
                      </a:pPr>
                      <a:r>
                        <a:rPr lang="ar-DZ" sz="1600" b="1" dirty="0">
                          <a:effectLst/>
                        </a:rPr>
                        <a:t>50-54</a:t>
                      </a:r>
                      <a:endParaRPr lang="fr-FR"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288963296"/>
                  </a:ext>
                </a:extLst>
              </a:tr>
              <a:tr h="228377">
                <a:tc>
                  <a:txBody>
                    <a:bodyPr/>
                    <a:lstStyle/>
                    <a:p>
                      <a:pPr algn="ctr" rtl="1">
                        <a:lnSpc>
                          <a:spcPct val="107000"/>
                        </a:lnSpc>
                        <a:spcAft>
                          <a:spcPts val="0"/>
                        </a:spcAft>
                      </a:pPr>
                      <a:r>
                        <a:rPr lang="ar-DZ" sz="1600" b="1" dirty="0">
                          <a:effectLst/>
                        </a:rPr>
                        <a:t>55-59</a:t>
                      </a:r>
                      <a:endParaRPr lang="fr-FR"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465478066"/>
                  </a:ext>
                </a:extLst>
              </a:tr>
              <a:tr h="228377">
                <a:tc>
                  <a:txBody>
                    <a:bodyPr/>
                    <a:lstStyle/>
                    <a:p>
                      <a:pPr algn="ctr" rtl="1">
                        <a:lnSpc>
                          <a:spcPct val="107000"/>
                        </a:lnSpc>
                        <a:spcAft>
                          <a:spcPts val="0"/>
                        </a:spcAft>
                      </a:pPr>
                      <a:r>
                        <a:rPr lang="ar-DZ" sz="1600" b="1" dirty="0">
                          <a:effectLst/>
                        </a:rPr>
                        <a:t>60-64</a:t>
                      </a:r>
                      <a:endParaRPr lang="fr-FR"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2438076308"/>
                  </a:ext>
                </a:extLst>
              </a:tr>
              <a:tr h="228377">
                <a:tc>
                  <a:txBody>
                    <a:bodyPr/>
                    <a:lstStyle/>
                    <a:p>
                      <a:pPr algn="ctr" rtl="1">
                        <a:lnSpc>
                          <a:spcPct val="107000"/>
                        </a:lnSpc>
                        <a:spcAft>
                          <a:spcPts val="0"/>
                        </a:spcAft>
                      </a:pPr>
                      <a:r>
                        <a:rPr lang="ar-DZ" sz="1600" b="1" dirty="0">
                          <a:effectLst/>
                        </a:rPr>
                        <a:t>65-69</a:t>
                      </a:r>
                      <a:endParaRPr lang="fr-FR"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459799650"/>
                  </a:ext>
                </a:extLst>
              </a:tr>
              <a:tr h="228377">
                <a:tc>
                  <a:txBody>
                    <a:bodyPr/>
                    <a:lstStyle/>
                    <a:p>
                      <a:pPr algn="ctr" rtl="1">
                        <a:lnSpc>
                          <a:spcPct val="107000"/>
                        </a:lnSpc>
                        <a:spcAft>
                          <a:spcPts val="0"/>
                        </a:spcAft>
                      </a:pPr>
                      <a:r>
                        <a:rPr lang="ar-DZ" sz="1600" b="1" dirty="0">
                          <a:effectLst/>
                        </a:rPr>
                        <a:t>70-74</a:t>
                      </a:r>
                      <a:endParaRPr lang="fr-FR"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279997322"/>
                  </a:ext>
                </a:extLst>
              </a:tr>
              <a:tr h="228377">
                <a:tc>
                  <a:txBody>
                    <a:bodyPr/>
                    <a:lstStyle/>
                    <a:p>
                      <a:pPr algn="ctr" rtl="1">
                        <a:lnSpc>
                          <a:spcPct val="107000"/>
                        </a:lnSpc>
                        <a:spcAft>
                          <a:spcPts val="0"/>
                        </a:spcAft>
                      </a:pPr>
                      <a:r>
                        <a:rPr lang="ar-DZ" sz="1600" b="1" dirty="0">
                          <a:effectLst/>
                        </a:rPr>
                        <a:t>75-79</a:t>
                      </a:r>
                      <a:endParaRPr lang="fr-FR"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706969262"/>
                  </a:ext>
                </a:extLst>
              </a:tr>
              <a:tr h="228377">
                <a:tc>
                  <a:txBody>
                    <a:bodyPr/>
                    <a:lstStyle/>
                    <a:p>
                      <a:pPr algn="ctr" rtl="1">
                        <a:lnSpc>
                          <a:spcPct val="107000"/>
                        </a:lnSpc>
                        <a:spcAft>
                          <a:spcPts val="0"/>
                        </a:spcAft>
                      </a:pPr>
                      <a:r>
                        <a:rPr lang="ar-DZ" sz="1600" b="1" dirty="0">
                          <a:effectLst/>
                        </a:rPr>
                        <a:t>80-84</a:t>
                      </a:r>
                      <a:endParaRPr lang="fr-FR"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756293278"/>
                  </a:ext>
                </a:extLst>
              </a:tr>
              <a:tr h="226906">
                <a:tc>
                  <a:txBody>
                    <a:bodyPr/>
                    <a:lstStyle/>
                    <a:p>
                      <a:pPr algn="ctr" rtl="1">
                        <a:lnSpc>
                          <a:spcPct val="107000"/>
                        </a:lnSpc>
                        <a:spcAft>
                          <a:spcPts val="0"/>
                        </a:spcAft>
                      </a:pPr>
                      <a:r>
                        <a:rPr lang="ar-DZ" sz="1600" b="1" dirty="0">
                          <a:effectLst/>
                        </a:rPr>
                        <a:t>85 و</a:t>
                      </a:r>
                      <a:r>
                        <a:rPr lang="fr-FR" sz="1600" b="1" dirty="0">
                          <a:effectLst/>
                        </a:rPr>
                        <a:t>+</a:t>
                      </a:r>
                      <a:endParaRPr lang="fr-FR"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2045711387"/>
                  </a:ext>
                </a:extLst>
              </a:tr>
            </a:tbl>
          </a:graphicData>
        </a:graphic>
      </p:graphicFrame>
    </p:spTree>
    <p:extLst>
      <p:ext uri="{BB962C8B-B14F-4D97-AF65-F5344CB8AC3E}">
        <p14:creationId xmlns:p14="http://schemas.microsoft.com/office/powerpoint/2010/main" xmlns="" val="18729686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99B77DE-1045-4546-BADD-0018E17A8AB1}"/>
              </a:ext>
            </a:extLst>
          </p:cNvPr>
          <p:cNvSpPr>
            <a:spLocks noGrp="1"/>
          </p:cNvSpPr>
          <p:nvPr>
            <p:ph idx="1"/>
          </p:nvPr>
        </p:nvSpPr>
        <p:spPr>
          <a:xfrm>
            <a:off x="838200" y="1825625"/>
            <a:ext cx="10515600" cy="4667250"/>
          </a:xfrm>
          <a:ln>
            <a:solidFill>
              <a:schemeClr val="accent1"/>
            </a:solidFill>
          </a:ln>
        </p:spPr>
        <p:txBody>
          <a:bodyPr>
            <a:normAutofit fontScale="92500" lnSpcReduction="20000"/>
          </a:bodyPr>
          <a:lstStyle/>
          <a:p>
            <a:pPr marL="342900" lvl="0" indent="-342900" algn="just" rtl="1">
              <a:lnSpc>
                <a:spcPct val="150000"/>
              </a:lnSpc>
              <a:spcAft>
                <a:spcPts val="100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نسبة النمو الدمغرافي.</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100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نسبة الهجرة (ويعبر عنها بالنسبة المئوية من العدد الكلي للسكان) نستعملها في حساب نسبة النمو</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100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نسبة النمو الطبيعي (%) نحصل عليها بالإحصاءات للولادات والوفيات</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100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البنية الاسرية او حجم الأسرة (الحجم المتوسط) بعدد الأفراد وعدد الأطفال لكل امرأة: حيث </a:t>
            </a:r>
            <a:r>
              <a:rPr lang="ar-SA" dirty="0">
                <a:latin typeface="Calibri" panose="020F0502020204030204" pitchFamily="34" charset="0"/>
                <a:ea typeface="Times New Roman" panose="02020603050405020304" pitchFamily="18" charset="0"/>
                <a:cs typeface="Times New Roman" panose="02020603050405020304" pitchFamily="18" charset="0"/>
              </a:rPr>
              <a:t>يعتبر إرتفاع المعدل الأسري من علامات التقهقر الإجتماعي، لأنه يدل على عدم توفر السكن الذي يفرض إقامة أكثر من أسرة في المسكن الواحد ، كما يمكن مقارنته بالمعدل الولائي والمعدل الوطني من اجل اصدار الحكم.</a:t>
            </a:r>
            <a:endParaRPr lang="fr-FR" sz="2000" dirty="0">
              <a:latin typeface="Calibri" panose="020F0502020204030204" pitchFamily="34" charset="0"/>
              <a:ea typeface="Times New Roman" panose="02020603050405020304" pitchFamily="18" charset="0"/>
              <a:cs typeface="Arial" panose="020B0604020202020204" pitchFamily="34" charset="0"/>
            </a:endParaRPr>
          </a:p>
        </p:txBody>
      </p:sp>
      <p:sp>
        <p:nvSpPr>
          <p:cNvPr id="4" name="Titre 1">
            <a:extLst>
              <a:ext uri="{FF2B5EF4-FFF2-40B4-BE49-F238E27FC236}">
                <a16:creationId xmlns:a16="http://schemas.microsoft.com/office/drawing/2014/main" xmlns="" id="{9F83DAD7-AC5F-4A87-A8DC-447EE8C6F778}"/>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lstStyle/>
          <a:p>
            <a:pPr algn="ctr" rtl="1"/>
            <a:r>
              <a:rPr lang="ar-DZ" dirty="0"/>
              <a:t>3- التحليل الإجتماعي (تحليل ديمغرافي)  </a:t>
            </a:r>
            <a:endParaRPr lang="fr-FR" dirty="0"/>
          </a:p>
        </p:txBody>
      </p:sp>
    </p:spTree>
    <p:extLst>
      <p:ext uri="{BB962C8B-B14F-4D97-AF65-F5344CB8AC3E}">
        <p14:creationId xmlns:p14="http://schemas.microsoft.com/office/powerpoint/2010/main" xmlns="" val="18416236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344810C-5AD2-453A-A0BE-DF9875119BDA}"/>
              </a:ext>
            </a:extLst>
          </p:cNvPr>
          <p:cNvSpPr>
            <a:spLocks noGrp="1"/>
          </p:cNvSpPr>
          <p:nvPr>
            <p:ph idx="1"/>
          </p:nvPr>
        </p:nvSpPr>
        <p:spPr>
          <a:xfrm>
            <a:off x="838200" y="1825625"/>
            <a:ext cx="10515600" cy="4800462"/>
          </a:xfrm>
          <a:ln>
            <a:solidFill>
              <a:schemeClr val="accent1"/>
            </a:solidFill>
          </a:ln>
        </p:spPr>
        <p:txBody>
          <a:bodyPr>
            <a:normAutofit fontScale="85000" lnSpcReduction="10000"/>
          </a:bodyPr>
          <a:lstStyle/>
          <a:p>
            <a:pPr marL="342900" lvl="0" indent="-342900" algn="just" rtl="1">
              <a:lnSpc>
                <a:spcPct val="150000"/>
              </a:lnSpc>
              <a:spcAft>
                <a:spcPts val="1000"/>
              </a:spcAft>
              <a:buFont typeface="Times New Roman" panose="02020603050405020304" pitchFamily="18" charset="0"/>
              <a:buChar char="-"/>
            </a:pPr>
            <a:r>
              <a:rPr lang="ar-DZ" b="1" dirty="0">
                <a:latin typeface="Calibri" panose="020F0502020204030204" pitchFamily="34" charset="0"/>
                <a:ea typeface="Times New Roman" panose="02020603050405020304" pitchFamily="18" charset="0"/>
                <a:cs typeface="Times New Roman" panose="02020603050405020304" pitchFamily="18" charset="0"/>
              </a:rPr>
              <a:t>التركيبة الاجتماعية: </a:t>
            </a:r>
            <a:r>
              <a:rPr lang="ar-DZ" dirty="0">
                <a:latin typeface="Calibri" panose="020F0502020204030204" pitchFamily="34" charset="0"/>
                <a:ea typeface="Times New Roman" panose="02020603050405020304" pitchFamily="18" charset="0"/>
                <a:cs typeface="Times New Roman" panose="02020603050405020304" pitchFamily="18" charset="0"/>
              </a:rPr>
              <a:t>بتحديد الحالة الاجتماعية للسكان ( متزوج، عازب، مطلق، ارمل، غير معرف بها)، بالاضافة الى تحديد حجم فئة ذوي الاحتياجات الخاصة للتكفل باحتياجاتهم من حيث الجانب العمراني.</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1000"/>
              </a:spcAft>
              <a:buFont typeface="Times New Roman" panose="02020603050405020304" pitchFamily="18" charset="0"/>
              <a:buChar char="-"/>
            </a:pPr>
            <a:r>
              <a:rPr lang="ar-DZ" b="1" dirty="0">
                <a:latin typeface="Calibri" panose="020F0502020204030204" pitchFamily="34" charset="0"/>
                <a:ea typeface="Times New Roman" panose="02020603050405020304" pitchFamily="18" charset="0"/>
                <a:cs typeface="Times New Roman" panose="02020603050405020304" pitchFamily="18" charset="0"/>
              </a:rPr>
              <a:t>مستوى التعليم والتكوين المهني: </a:t>
            </a:r>
            <a:r>
              <a:rPr lang="ar-DZ" dirty="0">
                <a:latin typeface="Calibri" panose="020F0502020204030204" pitchFamily="34" charset="0"/>
                <a:ea typeface="Times New Roman" panose="02020603050405020304" pitchFamily="18" charset="0"/>
                <a:cs typeface="Times New Roman" panose="02020603050405020304" pitchFamily="18" charset="0"/>
              </a:rPr>
              <a:t>من خلال:</a:t>
            </a:r>
            <a:r>
              <a:rPr lang="ar-DZ" b="1" dirty="0">
                <a:latin typeface="Calibri" panose="020F0502020204030204" pitchFamily="34" charset="0"/>
                <a:ea typeface="Times New Roman" panose="02020603050405020304" pitchFamily="18" charset="0"/>
                <a:cs typeface="Times New Roman" panose="02020603050405020304" pitchFamily="18" charset="0"/>
              </a:rPr>
              <a:t> </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lvl="0" algn="just" rtl="1">
              <a:lnSpc>
                <a:spcPct val="150000"/>
              </a:lnSpc>
              <a:spcAft>
                <a:spcPts val="1000"/>
              </a:spcAft>
            </a:pPr>
            <a:r>
              <a:rPr lang="ar-DZ" dirty="0">
                <a:latin typeface="Calibri" panose="020F0502020204030204" pitchFamily="34" charset="0"/>
                <a:ea typeface="Times New Roman" panose="02020603050405020304" pitchFamily="18" charset="0"/>
                <a:cs typeface="Times New Roman" panose="02020603050405020304" pitchFamily="18" charset="0"/>
              </a:rPr>
              <a:t>عدد المتمدرسين وهو عدد الأشخاص في سن التمدرس بالنسبة للعدد الكلي للسكان وتوزيعه على مختلف المستويات التعليمية والتكوينية.</a:t>
            </a:r>
          </a:p>
          <a:p>
            <a:pPr lvl="0" algn="just" rtl="1">
              <a:lnSpc>
                <a:spcPct val="150000"/>
              </a:lnSpc>
              <a:spcAft>
                <a:spcPts val="1000"/>
              </a:spcAft>
            </a:pPr>
            <a:r>
              <a:rPr lang="ar-DZ" dirty="0">
                <a:latin typeface="Calibri" panose="020F0502020204030204" pitchFamily="34" charset="0"/>
                <a:ea typeface="Times New Roman" panose="02020603050405020304" pitchFamily="18" charset="0"/>
                <a:cs typeface="Times New Roman" panose="02020603050405020304" pitchFamily="18" charset="0"/>
              </a:rPr>
              <a:t>نسبة التمدرس (%) عدد المتمدرسين بالنسبة لعدد الأشخاص في سن التمدرس</a:t>
            </a:r>
          </a:p>
          <a:p>
            <a:pPr lvl="0" algn="just" rtl="1">
              <a:lnSpc>
                <a:spcPct val="150000"/>
              </a:lnSpc>
              <a:spcAft>
                <a:spcPts val="1000"/>
              </a:spcAft>
            </a:pPr>
            <a:r>
              <a:rPr lang="ar-DZ" dirty="0">
                <a:latin typeface="Calibri" panose="020F0502020204030204" pitchFamily="34" charset="0"/>
                <a:ea typeface="Times New Roman" panose="02020603050405020304" pitchFamily="18" charset="0"/>
                <a:cs typeface="Times New Roman" panose="02020603050405020304" pitchFamily="18" charset="0"/>
              </a:rPr>
              <a:t>نسبة الأمية</a:t>
            </a:r>
            <a:endParaRPr lang="fr-FR" sz="2000" dirty="0">
              <a:latin typeface="Calibri" panose="020F0502020204030204" pitchFamily="34" charset="0"/>
              <a:ea typeface="Times New Roman" panose="02020603050405020304" pitchFamily="18" charset="0"/>
              <a:cs typeface="Arial" panose="020B0604020202020204" pitchFamily="34" charset="0"/>
            </a:endParaRPr>
          </a:p>
        </p:txBody>
      </p:sp>
      <p:sp>
        <p:nvSpPr>
          <p:cNvPr id="4" name="Titre 1">
            <a:extLst>
              <a:ext uri="{FF2B5EF4-FFF2-40B4-BE49-F238E27FC236}">
                <a16:creationId xmlns:a16="http://schemas.microsoft.com/office/drawing/2014/main" xmlns="" id="{582FE1D1-8B92-4CC5-A7C6-918B523D3288}"/>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lstStyle/>
          <a:p>
            <a:pPr algn="ctr" rtl="1"/>
            <a:r>
              <a:rPr lang="ar-DZ" dirty="0"/>
              <a:t>3- التحليل الإجتماعي (تحليل ديمغرافي)  </a:t>
            </a:r>
            <a:endParaRPr lang="fr-FR" dirty="0"/>
          </a:p>
        </p:txBody>
      </p:sp>
      <p:cxnSp>
        <p:nvCxnSpPr>
          <p:cNvPr id="5" name="Straight Arrow Connector 4">
            <a:extLst>
              <a:ext uri="{FF2B5EF4-FFF2-40B4-BE49-F238E27FC236}">
                <a16:creationId xmlns:a16="http://schemas.microsoft.com/office/drawing/2014/main" xmlns="" id="{13347683-5D7E-45DF-88E6-1148CACC92D8}"/>
              </a:ext>
            </a:extLst>
          </p:cNvPr>
          <p:cNvCxnSpPr/>
          <p:nvPr/>
        </p:nvCxnSpPr>
        <p:spPr>
          <a:xfrm flipH="1">
            <a:off x="8706679" y="6268278"/>
            <a:ext cx="111318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xmlns="" id="{8192210F-2B21-438B-BFF9-96E2FC5E07DC}"/>
              </a:ext>
            </a:extLst>
          </p:cNvPr>
          <p:cNvSpPr/>
          <p:nvPr/>
        </p:nvSpPr>
        <p:spPr>
          <a:xfrm>
            <a:off x="980661" y="5682774"/>
            <a:ext cx="7606748" cy="83659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sz="2400" dirty="0">
                <a:latin typeface="Calibri" panose="020F0502020204030204" pitchFamily="34" charset="0"/>
                <a:ea typeface="Times New Roman" panose="02020603050405020304" pitchFamily="18" charset="0"/>
                <a:cs typeface="Times New Roman" panose="02020603050405020304" pitchFamily="18" charset="0"/>
              </a:rPr>
              <a:t>لا يمكن الحكم على نسبة معينة بانها مرتفعة او منخفضة او مقبولة الا بعد مقارنتها مع النسبة الولائية والوطنية</a:t>
            </a:r>
            <a:endParaRPr lang="fr-FR" sz="2400" dirty="0"/>
          </a:p>
        </p:txBody>
      </p:sp>
    </p:spTree>
    <p:extLst>
      <p:ext uri="{BB962C8B-B14F-4D97-AF65-F5344CB8AC3E}">
        <p14:creationId xmlns:p14="http://schemas.microsoft.com/office/powerpoint/2010/main" xmlns="" val="33345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additive="base">
                                        <p:cTn id="1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additive="base">
                                        <p:cTn id="2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down)">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randombar(horizontal)">
                                      <p:cBhvr>
                                        <p:cTn id="3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B2AD7B6-FF81-4B0C-A155-8A1C842787F4}"/>
              </a:ext>
            </a:extLst>
          </p:cNvPr>
          <p:cNvSpPr>
            <a:spLocks noGrp="1"/>
          </p:cNvSpPr>
          <p:nvPr>
            <p:ph idx="1"/>
          </p:nvPr>
        </p:nvSpPr>
        <p:spPr>
          <a:xfrm>
            <a:off x="838200" y="1825625"/>
            <a:ext cx="10515600" cy="4667250"/>
          </a:xfrm>
          <a:ln>
            <a:solidFill>
              <a:schemeClr val="accent1"/>
            </a:solidFill>
          </a:ln>
        </p:spPr>
        <p:txBody>
          <a:bodyPr>
            <a:normAutofit fontScale="92500"/>
          </a:bodyPr>
          <a:lstStyle/>
          <a:p>
            <a:pPr marL="0" indent="0" algn="just" rtl="1">
              <a:lnSpc>
                <a:spcPct val="150000"/>
              </a:lnSpc>
              <a:buNone/>
            </a:pPr>
            <a:r>
              <a:rPr lang="ar-DZ" dirty="0"/>
              <a:t>-	</a:t>
            </a:r>
            <a:r>
              <a:rPr lang="ar-DZ" b="1" dirty="0"/>
              <a:t>الرفاهية الإجتماعية للسكان : </a:t>
            </a:r>
            <a:r>
              <a:rPr lang="ar-DZ" dirty="0"/>
              <a:t>تعد نسبة إمتلاك الأجهزة الإلكترومنزلية ودرجة الإستفادة من تكنولوجيات الإعلام والإتصال ،أحد المؤشرات التي تدل على مستوى الرفاهية الإجتماعية لسكان أي مدينة، هذا من جهة ،ومن جهة أخرى إنتشار إستعمال هذه الأجهزة المنزلية ( خاصة منها ذات النوعية الرديئة ) يدل أيضا على الإرتفاع في إستهلاك الطاقة خاصة الكهربائية منها:</a:t>
            </a:r>
          </a:p>
          <a:p>
            <a:pPr algn="just" rtl="1">
              <a:lnSpc>
                <a:spcPct val="150000"/>
              </a:lnSpc>
              <a:buFont typeface="Wingdings" panose="05000000000000000000" pitchFamily="2" charset="2"/>
              <a:buChar char="ü"/>
            </a:pPr>
            <a:r>
              <a:rPr lang="ar-DZ" b="1" dirty="0"/>
              <a:t> الاجهزة المنزلية الرئيسية: </a:t>
            </a:r>
            <a:r>
              <a:rPr lang="ar-DZ" dirty="0"/>
              <a:t>السيارة، التلفزيون، الثلاجة، آلة الطبخ، آلة الغسل، المكيف</a:t>
            </a:r>
          </a:p>
          <a:p>
            <a:pPr algn="just" rtl="1">
              <a:lnSpc>
                <a:spcPct val="150000"/>
              </a:lnSpc>
              <a:buFont typeface="Wingdings" panose="05000000000000000000" pitchFamily="2" charset="2"/>
              <a:buChar char="ü"/>
            </a:pPr>
            <a:r>
              <a:rPr lang="ar-DZ" b="1" dirty="0"/>
              <a:t> الاجهزة المنزلية الثانوية: </a:t>
            </a:r>
            <a:r>
              <a:rPr lang="ar-DZ" dirty="0"/>
              <a:t>الخط الهاتفي، المقعر البرابول، الكمبيوتر، متصل بشبكة الانترنيت.</a:t>
            </a:r>
          </a:p>
          <a:p>
            <a:pPr marL="0" indent="0" algn="just" rtl="1">
              <a:lnSpc>
                <a:spcPct val="150000"/>
              </a:lnSpc>
              <a:buNone/>
            </a:pPr>
            <a:r>
              <a:rPr lang="ar-DZ" dirty="0"/>
              <a:t>-	</a:t>
            </a:r>
            <a:r>
              <a:rPr lang="ar-DZ" b="1" dirty="0"/>
              <a:t>السكان والبيئة: </a:t>
            </a:r>
            <a:r>
              <a:rPr lang="ar-DZ" dirty="0"/>
              <a:t>عدد الجمعيات المهتمة بالجانب البيئي مع تحديد النشطة والغير نشطة.</a:t>
            </a:r>
          </a:p>
          <a:p>
            <a:pPr marL="0" indent="0" algn="just" rtl="1">
              <a:lnSpc>
                <a:spcPct val="150000"/>
              </a:lnSpc>
              <a:buNone/>
            </a:pPr>
            <a:endParaRPr lang="fr-FR" dirty="0"/>
          </a:p>
        </p:txBody>
      </p:sp>
      <p:sp>
        <p:nvSpPr>
          <p:cNvPr id="4" name="Titre 1">
            <a:extLst>
              <a:ext uri="{FF2B5EF4-FFF2-40B4-BE49-F238E27FC236}">
                <a16:creationId xmlns:a16="http://schemas.microsoft.com/office/drawing/2014/main" xmlns="" id="{864E6250-0791-4ECD-9B5F-B47A881B02C9}"/>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lstStyle/>
          <a:p>
            <a:pPr algn="ctr" rtl="1"/>
            <a:r>
              <a:rPr lang="ar-DZ" dirty="0"/>
              <a:t>3- التحليل الإجتماعي (تحليل ديمغرافي)  </a:t>
            </a:r>
            <a:endParaRPr lang="fr-FR" dirty="0"/>
          </a:p>
        </p:txBody>
      </p:sp>
    </p:spTree>
    <p:extLst>
      <p:ext uri="{BB962C8B-B14F-4D97-AF65-F5344CB8AC3E}">
        <p14:creationId xmlns:p14="http://schemas.microsoft.com/office/powerpoint/2010/main" xmlns="" val="2571344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B9D9D87-56B3-43A1-B14B-78BEEE7B26C7}"/>
              </a:ext>
            </a:extLst>
          </p:cNvPr>
          <p:cNvSpPr>
            <a:spLocks noGrp="1"/>
          </p:cNvSpPr>
          <p:nvPr>
            <p:ph idx="1"/>
          </p:nvPr>
        </p:nvSpPr>
        <p:spPr>
          <a:xfrm>
            <a:off x="838200" y="1825625"/>
            <a:ext cx="10515600" cy="4840218"/>
          </a:xfrm>
          <a:ln>
            <a:solidFill>
              <a:schemeClr val="accent1"/>
            </a:solidFill>
          </a:ln>
        </p:spPr>
        <p:txBody>
          <a:bodyPr>
            <a:normAutofit fontScale="92500" lnSpcReduction="10000"/>
          </a:bodyPr>
          <a:lstStyle/>
          <a:p>
            <a:pPr marL="457200" lvl="1" indent="0" algn="just" rtl="1">
              <a:lnSpc>
                <a:spcPct val="150000"/>
              </a:lnSpc>
              <a:spcAft>
                <a:spcPts val="1000"/>
              </a:spcAft>
              <a:buNone/>
            </a:pPr>
            <a:r>
              <a:rPr lang="ar-DZ" b="1" dirty="0">
                <a:latin typeface="Calibri" panose="020F0502020204030204" pitchFamily="34" charset="0"/>
                <a:ea typeface="Calibri" panose="020F0502020204030204" pitchFamily="34" charset="0"/>
                <a:cs typeface="Times New Roman" panose="02020603050405020304" pitchFamily="18" charset="0"/>
              </a:rPr>
              <a:t>  </a:t>
            </a:r>
            <a:r>
              <a:rPr lang="ar-DZ" dirty="0">
                <a:latin typeface="Calibri" panose="020F0502020204030204" pitchFamily="34" charset="0"/>
                <a:ea typeface="Calibri" panose="020F0502020204030204" pitchFamily="34" charset="0"/>
                <a:cs typeface="Times New Roman" panose="02020603050405020304" pitchFamily="18" charset="0"/>
              </a:rPr>
              <a:t>المعطيات الاقتصادية تشمل:</a:t>
            </a:r>
            <a:endParaRPr lang="fr-FR"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rtl="1">
              <a:lnSpc>
                <a:spcPct val="150000"/>
              </a:lnSpc>
              <a:spcAft>
                <a:spcPts val="100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 </a:t>
            </a:r>
            <a:r>
              <a:rPr lang="ar-DZ" b="1" dirty="0">
                <a:latin typeface="Calibri" panose="020F0502020204030204" pitchFamily="34" charset="0"/>
                <a:ea typeface="Times New Roman" panose="02020603050405020304" pitchFamily="18" charset="0"/>
                <a:cs typeface="Times New Roman" panose="02020603050405020304" pitchFamily="18" charset="0"/>
              </a:rPr>
              <a:t>نسبة السكان النشطين (%) بالنسبة لمجموع السكان: </a:t>
            </a:r>
            <a:r>
              <a:rPr lang="ar-DZ" dirty="0">
                <a:latin typeface="Calibri" panose="020F0502020204030204" pitchFamily="34" charset="0"/>
                <a:ea typeface="Times New Roman" panose="02020603050405020304" pitchFamily="18" charset="0"/>
                <a:cs typeface="Times New Roman" panose="02020603050405020304" pitchFamily="18" charset="0"/>
              </a:rPr>
              <a:t>وهي الفئة العمرية المحصورة بين 15 و 59 سنة.</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1000"/>
              </a:spcAft>
              <a:buFont typeface="Times New Roman" panose="02020603050405020304" pitchFamily="18" charset="0"/>
              <a:buChar char="-"/>
            </a:pPr>
            <a:r>
              <a:rPr lang="ar-DZ" b="1" dirty="0">
                <a:latin typeface="Calibri" panose="020F0502020204030204" pitchFamily="34" charset="0"/>
                <a:ea typeface="Times New Roman" panose="02020603050405020304" pitchFamily="18" charset="0"/>
                <a:cs typeface="Times New Roman" panose="02020603050405020304" pitchFamily="18" charset="0"/>
              </a:rPr>
              <a:t>عدد الموظفين ونسبة التوظيف: </a:t>
            </a:r>
            <a:r>
              <a:rPr lang="ar-DZ" dirty="0">
                <a:latin typeface="Calibri" panose="020F0502020204030204" pitchFamily="34" charset="0"/>
                <a:ea typeface="Times New Roman" panose="02020603050405020304" pitchFamily="18" charset="0"/>
                <a:cs typeface="Times New Roman" panose="02020603050405020304" pitchFamily="18" charset="0"/>
              </a:rPr>
              <a:t>وهي نسبة السكان النشطين الحاصلين على وظائف من الفئة النشطة</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1000"/>
              </a:spcAft>
              <a:buFont typeface="Times New Roman" panose="02020603050405020304" pitchFamily="18" charset="0"/>
              <a:buChar char="-"/>
            </a:pPr>
            <a:r>
              <a:rPr lang="ar-DZ" b="1" dirty="0">
                <a:latin typeface="Calibri" panose="020F0502020204030204" pitchFamily="34" charset="0"/>
                <a:ea typeface="Times New Roman" panose="02020603050405020304" pitchFamily="18" charset="0"/>
                <a:cs typeface="Times New Roman" panose="02020603050405020304" pitchFamily="18" charset="0"/>
              </a:rPr>
              <a:t>نسبة البطالة: </a:t>
            </a:r>
            <a:r>
              <a:rPr lang="ar-DZ" dirty="0">
                <a:latin typeface="Calibri" panose="020F0502020204030204" pitchFamily="34" charset="0"/>
                <a:ea typeface="Times New Roman" panose="02020603050405020304" pitchFamily="18" charset="0"/>
                <a:cs typeface="Times New Roman" panose="02020603050405020304" pitchFamily="18" charset="0"/>
              </a:rPr>
              <a:t>عدد السكان النشطين ناقص:</a:t>
            </a:r>
          </a:p>
          <a:p>
            <a:pPr marL="0" lvl="0" indent="0" algn="just" rtl="1">
              <a:lnSpc>
                <a:spcPct val="150000"/>
              </a:lnSpc>
              <a:spcAft>
                <a:spcPts val="1000"/>
              </a:spcAft>
              <a:buNone/>
            </a:pPr>
            <a:r>
              <a:rPr lang="ar-DZ" sz="2000" dirty="0">
                <a:solidFill>
                  <a:schemeClr val="bg1"/>
                </a:solidFill>
                <a:latin typeface="Calibri" panose="020F0502020204030204" pitchFamily="34" charset="0"/>
                <a:ea typeface="Times New Roman" panose="02020603050405020304" pitchFamily="18" charset="0"/>
                <a:cs typeface="Arial" panose="020B0604020202020204" pitchFamily="34" charset="0"/>
              </a:rPr>
              <a:t>ال</a:t>
            </a:r>
          </a:p>
        </p:txBody>
      </p:sp>
      <p:sp>
        <p:nvSpPr>
          <p:cNvPr id="4" name="Titre 1">
            <a:extLst>
              <a:ext uri="{FF2B5EF4-FFF2-40B4-BE49-F238E27FC236}">
                <a16:creationId xmlns:a16="http://schemas.microsoft.com/office/drawing/2014/main" xmlns="" id="{14E784F5-062C-4547-B256-6150B72546DE}"/>
              </a:ext>
            </a:extLst>
          </p:cNvPr>
          <p:cNvSpPr>
            <a:spLocks noGrp="1"/>
          </p:cNvSpPr>
          <p:nvPr>
            <p:ph type="title"/>
          </p:nvPr>
        </p:nvSpPr>
        <p:spPr>
          <a:xfrm>
            <a:off x="838200" y="325369"/>
            <a:ext cx="10515600" cy="1325563"/>
          </a:xfrm>
          <a:solidFill>
            <a:schemeClr val="accent6">
              <a:lumMod val="20000"/>
              <a:lumOff val="80000"/>
            </a:schemeClr>
          </a:solidFill>
          <a:ln>
            <a:solidFill>
              <a:schemeClr val="tx1"/>
            </a:solidFill>
          </a:ln>
        </p:spPr>
        <p:txBody>
          <a:bodyPr/>
          <a:lstStyle/>
          <a:p>
            <a:pPr algn="ctr" rtl="1"/>
            <a:r>
              <a:rPr lang="ar-DZ" dirty="0"/>
              <a:t>4- التحليل الإقتصادي  </a:t>
            </a:r>
            <a:endParaRPr lang="fr-FR" dirty="0"/>
          </a:p>
        </p:txBody>
      </p:sp>
      <p:sp>
        <p:nvSpPr>
          <p:cNvPr id="2" name="Right Brace 1">
            <a:extLst>
              <a:ext uri="{FF2B5EF4-FFF2-40B4-BE49-F238E27FC236}">
                <a16:creationId xmlns:a16="http://schemas.microsoft.com/office/drawing/2014/main" xmlns="" id="{7FA1CCE7-8870-4F0B-99F6-323604342147}"/>
              </a:ext>
            </a:extLst>
          </p:cNvPr>
          <p:cNvSpPr/>
          <p:nvPr/>
        </p:nvSpPr>
        <p:spPr>
          <a:xfrm>
            <a:off x="6109251" y="4585252"/>
            <a:ext cx="371061" cy="1947379"/>
          </a:xfrm>
          <a:prstGeom prst="rightBrace">
            <a:avLst>
              <a:gd name="adj1" fmla="val 8333"/>
              <a:gd name="adj2" fmla="val 4841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 name="Rectangle 4">
            <a:extLst>
              <a:ext uri="{FF2B5EF4-FFF2-40B4-BE49-F238E27FC236}">
                <a16:creationId xmlns:a16="http://schemas.microsoft.com/office/drawing/2014/main" xmlns="" id="{48C69AF8-020F-4607-B75C-715613D8BF64}"/>
              </a:ext>
            </a:extLst>
          </p:cNvPr>
          <p:cNvSpPr/>
          <p:nvPr/>
        </p:nvSpPr>
        <p:spPr>
          <a:xfrm>
            <a:off x="92765" y="4716829"/>
            <a:ext cx="6096000" cy="1938992"/>
          </a:xfrm>
          <a:prstGeom prst="rect">
            <a:avLst/>
          </a:prstGeom>
        </p:spPr>
        <p:txBody>
          <a:bodyPr>
            <a:spAutoFit/>
          </a:bodyPr>
          <a:lstStyle/>
          <a:p>
            <a:pPr algn="r" rtl="1"/>
            <a:r>
              <a:rPr lang="ar-DZ" sz="2000" dirty="0">
                <a:latin typeface="Calibri" panose="020F0502020204030204" pitchFamily="34" charset="0"/>
                <a:ea typeface="Times New Roman" panose="02020603050405020304" pitchFamily="18" charset="0"/>
                <a:cs typeface="Times New Roman" panose="02020603050405020304" pitchFamily="18" charset="0"/>
              </a:rPr>
              <a:t>عدد السكان النشطين الحاصلين على وظائف </a:t>
            </a:r>
          </a:p>
          <a:p>
            <a:pPr algn="r" rtl="1"/>
            <a:r>
              <a:rPr lang="ar-DZ" sz="2000" dirty="0">
                <a:latin typeface="Calibri" panose="020F0502020204030204" pitchFamily="34" charset="0"/>
                <a:ea typeface="Times New Roman" panose="02020603050405020304" pitchFamily="18" charset="0"/>
                <a:cs typeface="Times New Roman" panose="02020603050405020304" pitchFamily="18" charset="0"/>
              </a:rPr>
              <a:t>عدد السكان الغير راغبين في العمل</a:t>
            </a:r>
          </a:p>
          <a:p>
            <a:pPr algn="r" rtl="1"/>
            <a:r>
              <a:rPr lang="ar-DZ" sz="2000" dirty="0">
                <a:latin typeface="Calibri" panose="020F0502020204030204" pitchFamily="34" charset="0"/>
                <a:ea typeface="Times New Roman" panose="02020603050405020304" pitchFamily="18" charset="0"/>
                <a:cs typeface="Times New Roman" panose="02020603050405020304" pitchFamily="18" charset="0"/>
              </a:rPr>
              <a:t>عدد المتمدرسين المحصور اعمارهم بين 15 و59 سنة</a:t>
            </a:r>
          </a:p>
          <a:p>
            <a:pPr algn="r" rtl="1"/>
            <a:endParaRPr lang="ar-DZ" sz="2000" dirty="0">
              <a:latin typeface="Calibri" panose="020F0502020204030204" pitchFamily="34" charset="0"/>
              <a:ea typeface="Times New Roman" panose="02020603050405020304" pitchFamily="18" charset="0"/>
              <a:cs typeface="Times New Roman" panose="02020603050405020304" pitchFamily="18" charset="0"/>
            </a:endParaRPr>
          </a:p>
          <a:p>
            <a:pPr algn="r" rtl="1"/>
            <a:endParaRPr lang="ar-DZ" sz="2000" dirty="0">
              <a:latin typeface="Calibri" panose="020F0502020204030204" pitchFamily="34" charset="0"/>
              <a:ea typeface="Times New Roman" panose="02020603050405020304" pitchFamily="18" charset="0"/>
              <a:cs typeface="Times New Roman" panose="02020603050405020304" pitchFamily="18" charset="0"/>
            </a:endParaRPr>
          </a:p>
          <a:p>
            <a:pPr algn="r" rtl="1"/>
            <a:r>
              <a:rPr lang="ar-DZ" sz="2000" dirty="0">
                <a:latin typeface="Calibri" panose="020F0502020204030204" pitchFamily="34" charset="0"/>
                <a:ea typeface="Times New Roman" panose="02020603050405020304" pitchFamily="18" charset="0"/>
                <a:cs typeface="Times New Roman" panose="02020603050405020304" pitchFamily="18" charset="0"/>
              </a:rPr>
              <a:t>النتيجة هي السكان الغير موظفين بالنسبة لعدد السكان النشطين.</a:t>
            </a:r>
            <a:endParaRPr lang="fr-FR" sz="2000" dirty="0"/>
          </a:p>
        </p:txBody>
      </p:sp>
      <p:sp>
        <p:nvSpPr>
          <p:cNvPr id="6" name="Arrow: Down 5">
            <a:extLst>
              <a:ext uri="{FF2B5EF4-FFF2-40B4-BE49-F238E27FC236}">
                <a16:creationId xmlns:a16="http://schemas.microsoft.com/office/drawing/2014/main" xmlns="" id="{D6FE2471-0CC0-48B3-9661-CFDD4DE2FD24}"/>
              </a:ext>
            </a:extLst>
          </p:cNvPr>
          <p:cNvSpPr/>
          <p:nvPr/>
        </p:nvSpPr>
        <p:spPr>
          <a:xfrm>
            <a:off x="3367708" y="5817703"/>
            <a:ext cx="183875" cy="3843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110001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barn(inVertical)">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barn(inVertical)">
                                      <p:cBhvr>
                                        <p:cTn id="18" dur="5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barn(inVertical)">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ipe(down)">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Effect transition="in" filter="circle(in)">
                                      <p:cBhvr>
                                        <p:cTn id="33"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BCC69E-6145-42EB-82D3-09E346D85A74}"/>
              </a:ext>
            </a:extLst>
          </p:cNvPr>
          <p:cNvSpPr>
            <a:spLocks noGrp="1"/>
          </p:cNvSpPr>
          <p:nvPr>
            <p:ph idx="1"/>
          </p:nvPr>
        </p:nvSpPr>
        <p:spPr>
          <a:ln>
            <a:solidFill>
              <a:schemeClr val="accent1"/>
            </a:solidFill>
          </a:ln>
        </p:spPr>
        <p:txBody>
          <a:bodyPr/>
          <a:lstStyle/>
          <a:p>
            <a:pPr marL="342900" lvl="0" indent="-342900" algn="just" rtl="1">
              <a:lnSpc>
                <a:spcPct val="150000"/>
              </a:lnSpc>
              <a:spcAft>
                <a:spcPts val="100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توزيع الفئات المهنية على القطاعات الاقتصادية المختلفة (زراعة، صناعة وقطاع الخدمات)، بالاضافة الى عدد الوظائف في كل قطاع</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100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مستوى الدخل </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100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عدد وحدات الإنتاج والخدمات (كلية وفي كل قطاع)</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100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المساحة الكلية للنشاطات الثانوية (بالهكتار) وبالنسبة(%) بالنسبة للمساحة الكلية للعمران.</a:t>
            </a:r>
            <a:endParaRPr lang="fr-FR" sz="2000" dirty="0">
              <a:latin typeface="Calibri" panose="020F0502020204030204" pitchFamily="34" charset="0"/>
              <a:ea typeface="Times New Roman" panose="02020603050405020304" pitchFamily="18" charset="0"/>
              <a:cs typeface="Arial" panose="020B0604020202020204" pitchFamily="34" charset="0"/>
            </a:endParaRPr>
          </a:p>
        </p:txBody>
      </p:sp>
      <p:sp>
        <p:nvSpPr>
          <p:cNvPr id="4" name="Titre 1">
            <a:extLst>
              <a:ext uri="{FF2B5EF4-FFF2-40B4-BE49-F238E27FC236}">
                <a16:creationId xmlns:a16="http://schemas.microsoft.com/office/drawing/2014/main" xmlns="" id="{3D7DDB18-3772-47F0-B5F9-49E3641E9632}"/>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lstStyle/>
          <a:p>
            <a:pPr algn="ctr" rtl="1"/>
            <a:r>
              <a:rPr lang="ar-DZ" dirty="0"/>
              <a:t>4- التحليل الإقتصادي  </a:t>
            </a:r>
            <a:endParaRPr lang="fr-FR" dirty="0"/>
          </a:p>
        </p:txBody>
      </p:sp>
    </p:spTree>
    <p:extLst>
      <p:ext uri="{BB962C8B-B14F-4D97-AF65-F5344CB8AC3E}">
        <p14:creationId xmlns:p14="http://schemas.microsoft.com/office/powerpoint/2010/main" xmlns="" val="27556372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B3B8E4A-3C38-462D-AEBF-E9683412D0C6}"/>
              </a:ext>
            </a:extLst>
          </p:cNvPr>
          <p:cNvSpPr>
            <a:spLocks noGrp="1"/>
          </p:cNvSpPr>
          <p:nvPr>
            <p:ph idx="1"/>
          </p:nvPr>
        </p:nvSpPr>
        <p:spPr>
          <a:ln>
            <a:solidFill>
              <a:schemeClr val="accent1"/>
            </a:solidFill>
          </a:ln>
        </p:spPr>
        <p:txBody>
          <a:bodyPr/>
          <a:lstStyle/>
          <a:p>
            <a:pPr marL="342900" lvl="0" indent="-342900" algn="just" rtl="1">
              <a:lnSpc>
                <a:spcPct val="150000"/>
              </a:lnSpc>
              <a:spcAft>
                <a:spcPts val="100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المساحة الكلية للنشاطات المدمجة داخل البنايات السكنية (بالهكتار)</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100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مساحات المناطق النشاطات والصناعية المتخصصة (</a:t>
            </a:r>
            <a:r>
              <a:rPr lang="en-US" dirty="0">
                <a:latin typeface="Times New Roman" panose="02020603050405020304" pitchFamily="18" charset="0"/>
                <a:ea typeface="Times New Roman" panose="02020603050405020304" pitchFamily="18" charset="0"/>
                <a:cs typeface="Arial" panose="020B0604020202020204" pitchFamily="34" charset="0"/>
              </a:rPr>
              <a:t>ZI ZAC</a:t>
            </a:r>
            <a:r>
              <a:rPr lang="ar-DZ" dirty="0">
                <a:latin typeface="Calibri" panose="020F0502020204030204" pitchFamily="34" charset="0"/>
                <a:ea typeface="Times New Roman" panose="02020603050405020304" pitchFamily="18" charset="0"/>
                <a:cs typeface="Times New Roman" panose="02020603050405020304" pitchFamily="18" charset="0"/>
              </a:rPr>
              <a:t>)</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100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معامل استغلال الوظائف (عدد الوظائف/مساحة النشاطات</a:t>
            </a:r>
            <a:r>
              <a:rPr lang="fr-FR" dirty="0">
                <a:latin typeface="Calibri" panose="020F0502020204030204" pitchFamily="34" charset="0"/>
                <a:ea typeface="Times New Roman" panose="02020603050405020304" pitchFamily="18" charset="0"/>
                <a:cs typeface="Times New Roman" panose="02020603050405020304" pitchFamily="18" charset="0"/>
              </a:rPr>
              <a:t> </a:t>
            </a:r>
            <a:r>
              <a:rPr lang="ar-DZ" dirty="0">
                <a:latin typeface="Calibri" panose="020F0502020204030204" pitchFamily="34" charset="0"/>
                <a:ea typeface="Times New Roman" panose="02020603050405020304" pitchFamily="18" charset="0"/>
                <a:cs typeface="Times New Roman" panose="02020603050405020304" pitchFamily="18" charset="0"/>
              </a:rPr>
              <a:t>) الكلي أو حسب كل قطاع</a:t>
            </a:r>
            <a:endParaRPr lang="fr-FR" sz="2000" dirty="0">
              <a:latin typeface="Calibri" panose="020F0502020204030204" pitchFamily="34" charset="0"/>
              <a:ea typeface="Times New Roman" panose="02020603050405020304" pitchFamily="18" charset="0"/>
              <a:cs typeface="Arial" panose="020B0604020202020204" pitchFamily="34" charset="0"/>
            </a:endParaRPr>
          </a:p>
        </p:txBody>
      </p:sp>
      <p:sp>
        <p:nvSpPr>
          <p:cNvPr id="4" name="Titre 1">
            <a:extLst>
              <a:ext uri="{FF2B5EF4-FFF2-40B4-BE49-F238E27FC236}">
                <a16:creationId xmlns:a16="http://schemas.microsoft.com/office/drawing/2014/main" xmlns="" id="{90EDF1B7-1E2A-4635-9867-5FC6E435CE72}"/>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lstStyle/>
          <a:p>
            <a:pPr algn="ctr" rtl="1"/>
            <a:r>
              <a:rPr lang="ar-DZ" dirty="0"/>
              <a:t>4- التحليل الإقتصادي  </a:t>
            </a:r>
            <a:endParaRPr lang="fr-FR" dirty="0"/>
          </a:p>
        </p:txBody>
      </p:sp>
    </p:spTree>
    <p:extLst>
      <p:ext uri="{BB962C8B-B14F-4D97-AF65-F5344CB8AC3E}">
        <p14:creationId xmlns:p14="http://schemas.microsoft.com/office/powerpoint/2010/main" xmlns="" val="7170412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45C145C-3C46-4627-AA14-E5C0FCD9B252}"/>
              </a:ext>
            </a:extLst>
          </p:cNvPr>
          <p:cNvSpPr>
            <a:spLocks noGrp="1"/>
          </p:cNvSpPr>
          <p:nvPr>
            <p:ph idx="1"/>
          </p:nvPr>
        </p:nvSpPr>
        <p:spPr>
          <a:xfrm>
            <a:off x="838200" y="1825625"/>
            <a:ext cx="10515600" cy="4773958"/>
          </a:xfrm>
          <a:ln>
            <a:solidFill>
              <a:schemeClr val="accent1"/>
            </a:solidFill>
          </a:ln>
        </p:spPr>
        <p:txBody>
          <a:bodyPr>
            <a:normAutofit fontScale="85000" lnSpcReduction="10000"/>
          </a:bodyPr>
          <a:lstStyle/>
          <a:p>
            <a:pPr marL="0" indent="0" algn="just" rtl="1">
              <a:lnSpc>
                <a:spcPct val="150000"/>
              </a:lnSpc>
              <a:spcAft>
                <a:spcPts val="800"/>
              </a:spcAft>
              <a:buNone/>
            </a:pPr>
            <a:r>
              <a:rPr lang="ar-DZ" dirty="0">
                <a:latin typeface="Calibri" panose="020F0502020204030204" pitchFamily="34" charset="0"/>
                <a:ea typeface="Calibri" panose="020F0502020204030204" pitchFamily="34" charset="0"/>
                <a:cs typeface="Times New Roman" panose="02020603050405020304" pitchFamily="18" charset="0"/>
              </a:rPr>
              <a:t>       وتضم كل من العقار، ومجالات الوظائف والنشاطات، وأيضا خصائص الأشكال العمرانية، وهي أكثر معطيات تخص عمل المسير الحضري، وتتمثل في:</a:t>
            </a:r>
            <a:endParaRPr lang="fr-FR"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الوضعية العقارية لمجال الدراسة من أنواع الملكيات (ملك للدولة، ملك للبلدية، ملك للخواص) وأسعار العقار.</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نسبة شغل الأراضي بتحديد نسبة المبني والفراغ وتحديد ممعاملات الشغل الراهنة للمجال (</a:t>
            </a:r>
            <a:r>
              <a:rPr lang="en-US" dirty="0">
                <a:latin typeface="Times New Roman" panose="02020603050405020304" pitchFamily="18" charset="0"/>
                <a:ea typeface="Times New Roman" panose="02020603050405020304" pitchFamily="18" charset="0"/>
                <a:cs typeface="Arial" panose="020B0604020202020204" pitchFamily="34" charset="0"/>
              </a:rPr>
              <a:t>COS, CES</a:t>
            </a:r>
            <a:r>
              <a:rPr lang="ar-DZ" dirty="0">
                <a:latin typeface="Calibri" panose="020F0502020204030204" pitchFamily="34" charset="0"/>
                <a:ea typeface="Times New Roman" panose="02020603050405020304" pitchFamily="18" charset="0"/>
                <a:cs typeface="Times New Roman" panose="02020603050405020304" pitchFamily="18" charset="0"/>
              </a:rPr>
              <a:t>) </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80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تحديد نسبة نشاطات ووظائف المجال المدروس، وتتمثل في ثلاث وظائف أساسية وهي (الهياكل القاعدية، المرافق العامة والسكن) أو ما يسمى باستعمال الأراضي (</a:t>
            </a:r>
            <a:r>
              <a:rPr lang="en-US" dirty="0">
                <a:latin typeface="Times New Roman" panose="02020603050405020304" pitchFamily="18" charset="0"/>
                <a:ea typeface="Times New Roman" panose="02020603050405020304" pitchFamily="18" charset="0"/>
                <a:cs typeface="Arial" panose="020B0604020202020204" pitchFamily="34" charset="0"/>
              </a:rPr>
              <a:t>usage des sols</a:t>
            </a:r>
            <a:r>
              <a:rPr lang="ar-DZ" dirty="0">
                <a:latin typeface="Calibri" panose="020F0502020204030204" pitchFamily="34" charset="0"/>
                <a:ea typeface="Times New Roman" panose="02020603050405020304" pitchFamily="18" charset="0"/>
                <a:cs typeface="Times New Roman" panose="02020603050405020304" pitchFamily="18" charset="0"/>
              </a:rPr>
              <a:t>) أو بالتنطيق (</a:t>
            </a:r>
            <a:r>
              <a:rPr lang="en-US" dirty="0" err="1">
                <a:latin typeface="Times New Roman" panose="02020603050405020304" pitchFamily="18" charset="0"/>
                <a:ea typeface="Times New Roman" panose="02020603050405020304" pitchFamily="18" charset="0"/>
                <a:cs typeface="Arial" panose="020B0604020202020204" pitchFamily="34" charset="0"/>
              </a:rPr>
              <a:t>zonage</a:t>
            </a:r>
            <a:r>
              <a:rPr lang="en-US" dirty="0">
                <a:latin typeface="Times New Roman" panose="02020603050405020304" pitchFamily="18" charset="0"/>
                <a:ea typeface="Times New Roman" panose="02020603050405020304" pitchFamily="18" charset="0"/>
                <a:cs typeface="Arial" panose="020B0604020202020204" pitchFamily="34" charset="0"/>
              </a:rPr>
              <a:t> </a:t>
            </a:r>
            <a:r>
              <a:rPr lang="en-US" dirty="0" err="1">
                <a:latin typeface="Times New Roman" panose="02020603050405020304" pitchFamily="18" charset="0"/>
                <a:ea typeface="Times New Roman" panose="02020603050405020304" pitchFamily="18" charset="0"/>
                <a:cs typeface="Arial" panose="020B0604020202020204" pitchFamily="34" charset="0"/>
              </a:rPr>
              <a:t>ou</a:t>
            </a:r>
            <a:r>
              <a:rPr lang="en-US" dirty="0">
                <a:latin typeface="Times New Roman" panose="02020603050405020304" pitchFamily="18" charset="0"/>
                <a:ea typeface="Times New Roman" panose="02020603050405020304" pitchFamily="18" charset="0"/>
                <a:cs typeface="Arial" panose="020B0604020202020204" pitchFamily="34" charset="0"/>
              </a:rPr>
              <a:t> zoning</a:t>
            </a:r>
            <a:r>
              <a:rPr lang="ar-DZ" dirty="0">
                <a:latin typeface="Calibri" panose="020F0502020204030204" pitchFamily="34" charset="0"/>
                <a:ea typeface="Times New Roman" panose="02020603050405020304" pitchFamily="18" charset="0"/>
                <a:cs typeface="Times New Roman" panose="02020603050405020304" pitchFamily="18" charset="0"/>
              </a:rPr>
              <a:t>)</a:t>
            </a:r>
            <a:endParaRPr lang="fr-FR" dirty="0"/>
          </a:p>
        </p:txBody>
      </p:sp>
      <p:sp>
        <p:nvSpPr>
          <p:cNvPr id="7" name="Titre 1">
            <a:extLst>
              <a:ext uri="{FF2B5EF4-FFF2-40B4-BE49-F238E27FC236}">
                <a16:creationId xmlns:a16="http://schemas.microsoft.com/office/drawing/2014/main" xmlns="" id="{DABA8B7D-6036-45A4-B50B-2166A5B3DD05}"/>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lstStyle/>
          <a:p>
            <a:pPr algn="ctr" rtl="1"/>
            <a:r>
              <a:rPr lang="ar-DZ" dirty="0"/>
              <a:t>4- التحليل العمراني</a:t>
            </a:r>
            <a:endParaRPr lang="fr-FR" dirty="0"/>
          </a:p>
        </p:txBody>
      </p:sp>
    </p:spTree>
    <p:extLst>
      <p:ext uri="{BB962C8B-B14F-4D97-AF65-F5344CB8AC3E}">
        <p14:creationId xmlns:p14="http://schemas.microsoft.com/office/powerpoint/2010/main" xmlns="" val="1231513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a:solidFill>
              <a:schemeClr val="accent1"/>
            </a:solidFill>
          </a:ln>
        </p:spPr>
        <p:txBody>
          <a:bodyPr>
            <a:noAutofit/>
          </a:bodyPr>
          <a:lstStyle/>
          <a:p>
            <a:pPr marL="0" indent="0" algn="just" rtl="1">
              <a:lnSpc>
                <a:spcPct val="150000"/>
              </a:lnSpc>
              <a:buNone/>
            </a:pPr>
            <a:r>
              <a:rPr lang="fr-FR" sz="3200" b="1" dirty="0"/>
              <a:t> </a:t>
            </a:r>
            <a:r>
              <a:rPr lang="ar-DZ" sz="3200" b="1" dirty="0"/>
              <a:t>        </a:t>
            </a:r>
            <a:r>
              <a:rPr lang="ar-DZ" sz="3200" dirty="0"/>
              <a:t>تعتبر عملية التحليل الحضري اهم مرحلة ضمن منهجية عملية التدخل على المجال الحضري، وهي عملية فاصلة و حرجة بشكل دقيق و مؤثرة في كثير من القرارات، كما تؤثر في المنتج النهائي، في المقابل فإن إهمالها سواء بعدم اجرائها بصفة نهائية أو اختصارها في دراسة بعض الظواهر بصفة سطحية يؤدي إلى انتاج تدخل غير متوافق على الاطلاق مع المحيط سواء الطبيعي أو المشيد، ومع مستعمل هذا المحيط، </a:t>
            </a:r>
          </a:p>
        </p:txBody>
      </p:sp>
      <p:sp>
        <p:nvSpPr>
          <p:cNvPr id="4" name="Titre 1"/>
          <p:cNvSpPr>
            <a:spLocks noGrp="1"/>
          </p:cNvSpPr>
          <p:nvPr>
            <p:ph type="title"/>
          </p:nvPr>
        </p:nvSpPr>
        <p:spPr>
          <a:solidFill>
            <a:schemeClr val="accent6">
              <a:lumMod val="20000"/>
              <a:lumOff val="80000"/>
            </a:schemeClr>
          </a:solidFill>
          <a:ln>
            <a:solidFill>
              <a:schemeClr val="tx1"/>
            </a:solidFill>
          </a:ln>
        </p:spPr>
        <p:txBody>
          <a:bodyPr/>
          <a:lstStyle/>
          <a:p>
            <a:pPr algn="ctr" rtl="1"/>
            <a:r>
              <a:rPr lang="ar-DZ" dirty="0"/>
              <a:t>2- اهداف التحليل الحضري </a:t>
            </a:r>
            <a:endParaRPr lang="fr-FR" dirty="0"/>
          </a:p>
        </p:txBody>
      </p:sp>
    </p:spTree>
    <p:extLst>
      <p:ext uri="{BB962C8B-B14F-4D97-AF65-F5344CB8AC3E}">
        <p14:creationId xmlns:p14="http://schemas.microsoft.com/office/powerpoint/2010/main" xmlns="" val="3675211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50B04F7-3510-42E3-A7BD-446B15E2606A}"/>
              </a:ext>
            </a:extLst>
          </p:cNvPr>
          <p:cNvSpPr>
            <a:spLocks noGrp="1"/>
          </p:cNvSpPr>
          <p:nvPr>
            <p:ph idx="1"/>
          </p:nvPr>
        </p:nvSpPr>
        <p:spPr>
          <a:ln>
            <a:solidFill>
              <a:schemeClr val="accent1"/>
            </a:solidFill>
          </a:ln>
        </p:spPr>
        <p:txBody>
          <a:bodyPr/>
          <a:lstStyle/>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الأشكال العمرانية: وتحليلها يضم:</a:t>
            </a:r>
          </a:p>
          <a:p>
            <a:pPr marL="0" lvl="0" indent="0" algn="just" rtl="1">
              <a:lnSpc>
                <a:spcPct val="150000"/>
              </a:lnSpc>
              <a:spcAft>
                <a:spcPts val="0"/>
              </a:spcAft>
              <a:buNone/>
            </a:pP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543300" lvl="7" indent="-342900" algn="r" rtl="1">
              <a:lnSpc>
                <a:spcPct val="150000"/>
              </a:lnSpc>
              <a:spcAft>
                <a:spcPts val="800"/>
              </a:spcAft>
              <a:buFont typeface="Wingdings" panose="05000000000000000000" pitchFamily="2" charset="2"/>
              <a:buChar char=""/>
            </a:pPr>
            <a:r>
              <a:rPr lang="ar-DZ" sz="2800" b="1" dirty="0">
                <a:latin typeface="Calibri" panose="020F0502020204030204" pitchFamily="34" charset="0"/>
                <a:ea typeface="Calibri" panose="020F0502020204030204" pitchFamily="34" charset="0"/>
                <a:cs typeface="Times New Roman" panose="02020603050405020304" pitchFamily="18" charset="0"/>
              </a:rPr>
              <a:t>تحليل الإطار المبني</a:t>
            </a:r>
          </a:p>
          <a:p>
            <a:pPr marL="3543300" lvl="7" indent="-342900" algn="r" rtl="1">
              <a:lnSpc>
                <a:spcPct val="150000"/>
              </a:lnSpc>
              <a:spcAft>
                <a:spcPts val="800"/>
              </a:spcAft>
              <a:buFont typeface="Wingdings" panose="05000000000000000000" pitchFamily="2" charset="2"/>
              <a:buChar char=""/>
            </a:pPr>
            <a:r>
              <a:rPr lang="ar-DZ" sz="2800" b="1" dirty="0">
                <a:latin typeface="Calibri" panose="020F0502020204030204" pitchFamily="34" charset="0"/>
                <a:ea typeface="Calibri" panose="020F0502020204030204" pitchFamily="34" charset="0"/>
                <a:cs typeface="Times New Roman" panose="02020603050405020304" pitchFamily="18" charset="0"/>
              </a:rPr>
              <a:t>تحليل الاطار الغير مبني </a:t>
            </a:r>
          </a:p>
          <a:p>
            <a:pPr marL="342900" lvl="0" indent="-342900" algn="r" rtl="1">
              <a:lnSpc>
                <a:spcPct val="150000"/>
              </a:lnSpc>
              <a:spcAft>
                <a:spcPts val="800"/>
              </a:spcAft>
              <a:buFont typeface="Wingdings" panose="05000000000000000000" pitchFamily="2" charset="2"/>
              <a:buChar char=""/>
            </a:pPr>
            <a:endParaRPr lang="fr-FR" sz="2000" dirty="0">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fr-FR" dirty="0"/>
          </a:p>
        </p:txBody>
      </p:sp>
      <p:sp>
        <p:nvSpPr>
          <p:cNvPr id="4" name="Titre 1">
            <a:extLst>
              <a:ext uri="{FF2B5EF4-FFF2-40B4-BE49-F238E27FC236}">
                <a16:creationId xmlns:a16="http://schemas.microsoft.com/office/drawing/2014/main" xmlns="" id="{B77086BB-786E-46BC-AAF2-A522913BF07B}"/>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lstStyle/>
          <a:p>
            <a:pPr algn="ctr" rtl="1"/>
            <a:r>
              <a:rPr lang="ar-DZ" dirty="0"/>
              <a:t>5- التحليل العمراني</a:t>
            </a:r>
            <a:endParaRPr lang="fr-FR" dirty="0"/>
          </a:p>
        </p:txBody>
      </p:sp>
      <p:sp>
        <p:nvSpPr>
          <p:cNvPr id="5" name="Right Brace 4">
            <a:extLst>
              <a:ext uri="{FF2B5EF4-FFF2-40B4-BE49-F238E27FC236}">
                <a16:creationId xmlns:a16="http://schemas.microsoft.com/office/drawing/2014/main" xmlns="" id="{EAD5C3F2-966C-47F8-B78E-369DF0AFB4CA}"/>
              </a:ext>
            </a:extLst>
          </p:cNvPr>
          <p:cNvSpPr/>
          <p:nvPr/>
        </p:nvSpPr>
        <p:spPr>
          <a:xfrm>
            <a:off x="7858539" y="3134139"/>
            <a:ext cx="901148" cy="163001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7" name="Straight Connector 6">
            <a:extLst>
              <a:ext uri="{FF2B5EF4-FFF2-40B4-BE49-F238E27FC236}">
                <a16:creationId xmlns:a16="http://schemas.microsoft.com/office/drawing/2014/main" xmlns="" id="{7E34840F-0000-461C-B8DB-E5B29A86F142}"/>
              </a:ext>
            </a:extLst>
          </p:cNvPr>
          <p:cNvCxnSpPr/>
          <p:nvPr/>
        </p:nvCxnSpPr>
        <p:spPr>
          <a:xfrm>
            <a:off x="9687339" y="2544417"/>
            <a:ext cx="0" cy="1404731"/>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xmlns="" id="{BBA02F06-D75D-4321-96A9-DDE18F3086AA}"/>
              </a:ext>
            </a:extLst>
          </p:cNvPr>
          <p:cNvCxnSpPr/>
          <p:nvPr/>
        </p:nvCxnSpPr>
        <p:spPr>
          <a:xfrm flipH="1">
            <a:off x="8958470" y="3949148"/>
            <a:ext cx="72886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486786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E75B04E-7741-4E97-808D-414BECA5C3DE}"/>
              </a:ext>
            </a:extLst>
          </p:cNvPr>
          <p:cNvSpPr>
            <a:spLocks noGrp="1"/>
          </p:cNvSpPr>
          <p:nvPr>
            <p:ph idx="1"/>
          </p:nvPr>
        </p:nvSpPr>
        <p:spPr>
          <a:ln>
            <a:solidFill>
              <a:schemeClr val="accent1"/>
            </a:solidFill>
          </a:ln>
        </p:spPr>
        <p:txBody>
          <a:bodyPr/>
          <a:lstStyle/>
          <a:p>
            <a:pPr marL="0" indent="0" algn="r" rtl="1">
              <a:buNone/>
            </a:pPr>
            <a:r>
              <a:rPr lang="ar-DZ" dirty="0"/>
              <a:t>       </a:t>
            </a:r>
          </a:p>
          <a:p>
            <a:pPr marL="0" indent="0" algn="r" rtl="1">
              <a:buNone/>
            </a:pPr>
            <a:endParaRPr lang="ar-DZ" dirty="0"/>
          </a:p>
          <a:p>
            <a:pPr algn="ctr" rtl="1">
              <a:buFont typeface="Wingdings" panose="05000000000000000000" pitchFamily="2" charset="2"/>
              <a:buChar char="ü"/>
            </a:pPr>
            <a:r>
              <a:rPr lang="ar-DZ" dirty="0"/>
              <a:t> </a:t>
            </a:r>
            <a:r>
              <a:rPr lang="ar-DZ" sz="4000" b="1" dirty="0"/>
              <a:t>تحليل السكن</a:t>
            </a:r>
          </a:p>
          <a:p>
            <a:pPr marL="0" indent="0" algn="ctr" rtl="1">
              <a:buNone/>
            </a:pPr>
            <a:endParaRPr lang="ar-DZ" sz="4000" b="1" dirty="0"/>
          </a:p>
          <a:p>
            <a:pPr algn="ctr" rtl="1">
              <a:buFont typeface="Wingdings" panose="05000000000000000000" pitchFamily="2" charset="2"/>
              <a:buChar char="ü"/>
            </a:pPr>
            <a:r>
              <a:rPr lang="ar-DZ" sz="4000" b="1" dirty="0"/>
              <a:t>تحليل التجهيزات</a:t>
            </a:r>
          </a:p>
        </p:txBody>
      </p:sp>
      <p:sp>
        <p:nvSpPr>
          <p:cNvPr id="7" name="Titre 1">
            <a:extLst>
              <a:ext uri="{FF2B5EF4-FFF2-40B4-BE49-F238E27FC236}">
                <a16:creationId xmlns:a16="http://schemas.microsoft.com/office/drawing/2014/main" xmlns="" id="{34FCD45E-BB81-4A1C-A0F1-E8E1B4A9BEA1}"/>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lstStyle/>
          <a:p>
            <a:pPr algn="ctr" rtl="1"/>
            <a:r>
              <a:rPr lang="ar-DZ" dirty="0"/>
              <a:t>1- تحليل الاطار المبني</a:t>
            </a:r>
            <a:endParaRPr lang="fr-FR" dirty="0"/>
          </a:p>
        </p:txBody>
      </p:sp>
    </p:spTree>
    <p:extLst>
      <p:ext uri="{BB962C8B-B14F-4D97-AF65-F5344CB8AC3E}">
        <p14:creationId xmlns:p14="http://schemas.microsoft.com/office/powerpoint/2010/main" xmlns="" val="28066272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72B9EFB-4D2E-4DD9-91C0-45AC7795FC36}"/>
              </a:ext>
            </a:extLst>
          </p:cNvPr>
          <p:cNvSpPr>
            <a:spLocks noGrp="1"/>
          </p:cNvSpPr>
          <p:nvPr>
            <p:ph idx="1"/>
          </p:nvPr>
        </p:nvSpPr>
        <p:spPr>
          <a:ln>
            <a:solidFill>
              <a:schemeClr val="accent1"/>
            </a:solidFill>
          </a:ln>
        </p:spPr>
        <p:txBody>
          <a:bodyPr>
            <a:normAutofit fontScale="92500" lnSpcReduction="20000"/>
          </a:bodyPr>
          <a:lstStyle/>
          <a:p>
            <a:pPr marL="342900" lvl="0" indent="-342900" algn="r"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العدد الكلي للمساكن</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المساحة السكنية الكلية = مجموع مساحات المساكن</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المساحة المتوسطة للمسكن (</a:t>
            </a:r>
            <a:r>
              <a:rPr lang="en-US" dirty="0">
                <a:latin typeface="Times New Roman" panose="02020603050405020304" pitchFamily="18" charset="0"/>
                <a:ea typeface="Times New Roman" panose="02020603050405020304" pitchFamily="18" charset="0"/>
                <a:cs typeface="Arial" panose="020B0604020202020204" pitchFamily="34" charset="0"/>
              </a:rPr>
              <a:t>surface </a:t>
            </a:r>
            <a:r>
              <a:rPr lang="en-US" dirty="0" err="1">
                <a:latin typeface="Times New Roman" panose="02020603050405020304" pitchFamily="18" charset="0"/>
                <a:ea typeface="Times New Roman" panose="02020603050405020304" pitchFamily="18" charset="0"/>
                <a:cs typeface="Arial" panose="020B0604020202020204" pitchFamily="34" charset="0"/>
              </a:rPr>
              <a:t>plancher</a:t>
            </a:r>
            <a:r>
              <a:rPr lang="ar-DZ" dirty="0">
                <a:latin typeface="Calibri" panose="020F0502020204030204" pitchFamily="34" charset="0"/>
                <a:ea typeface="Times New Roman" panose="02020603050405020304" pitchFamily="18" charset="0"/>
                <a:cs typeface="Times New Roman" panose="02020603050405020304" pitchFamily="18" charset="0"/>
              </a:rPr>
              <a:t>)= مساحة الكلية/ عدد السكنات</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تصنيف السكنات حسب النوع:عدد السكنات الفردية (مع عدد الغرف لكل منزل)،عدد السكنات الجماعية (مع عدد الغرف لكل شقة)، عدد السكنات النصف جماعية</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تصنيف السكنات حسب الصنف: حديث، تقليدي، استعماري.</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80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تصنيف السكن حسب الحالة: جيدة، متوسطة، متدهورة. </a:t>
            </a:r>
            <a:endParaRPr lang="fr-FR" sz="2000" dirty="0">
              <a:latin typeface="Calibri" panose="020F0502020204030204" pitchFamily="34" charset="0"/>
              <a:ea typeface="Times New Roman" panose="02020603050405020304" pitchFamily="18" charset="0"/>
              <a:cs typeface="Arial" panose="020B0604020202020204" pitchFamily="34" charset="0"/>
            </a:endParaRPr>
          </a:p>
        </p:txBody>
      </p:sp>
      <p:sp>
        <p:nvSpPr>
          <p:cNvPr id="4" name="Titre 1">
            <a:extLst>
              <a:ext uri="{FF2B5EF4-FFF2-40B4-BE49-F238E27FC236}">
                <a16:creationId xmlns:a16="http://schemas.microsoft.com/office/drawing/2014/main" xmlns="" id="{7C808ABE-82AD-46F9-ADA0-05E3E3D3B78C}"/>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lstStyle/>
          <a:p>
            <a:pPr algn="ctr" rtl="1"/>
            <a:r>
              <a:rPr lang="ar-DZ" dirty="0"/>
              <a:t>1- تحليل السكن</a:t>
            </a:r>
            <a:endParaRPr lang="fr-FR" dirty="0"/>
          </a:p>
        </p:txBody>
      </p:sp>
    </p:spTree>
    <p:extLst>
      <p:ext uri="{BB962C8B-B14F-4D97-AF65-F5344CB8AC3E}">
        <p14:creationId xmlns:p14="http://schemas.microsoft.com/office/powerpoint/2010/main" xmlns="" val="16010634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51504DE-6C8D-40B2-8CAB-9F1911CB329A}"/>
              </a:ext>
            </a:extLst>
          </p:cNvPr>
          <p:cNvSpPr>
            <a:spLocks noGrp="1"/>
          </p:cNvSpPr>
          <p:nvPr>
            <p:ph idx="1"/>
          </p:nvPr>
        </p:nvSpPr>
        <p:spPr>
          <a:ln>
            <a:solidFill>
              <a:schemeClr val="accent1"/>
            </a:solidFill>
          </a:ln>
        </p:spPr>
        <p:txBody>
          <a:bodyPr>
            <a:normAutofit fontScale="92500" lnSpcReduction="20000"/>
          </a:bodyPr>
          <a:lstStyle/>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معامل شغل الأرض للسكن (</a:t>
            </a:r>
            <a:r>
              <a:rPr lang="en-US" dirty="0">
                <a:latin typeface="Times New Roman" panose="02020603050405020304" pitchFamily="18" charset="0"/>
                <a:ea typeface="Times New Roman" panose="02020603050405020304" pitchFamily="18" charset="0"/>
                <a:cs typeface="Arial" panose="020B0604020202020204" pitchFamily="34" charset="0"/>
              </a:rPr>
              <a:t>COS</a:t>
            </a:r>
            <a:r>
              <a:rPr lang="ar-DZ" dirty="0">
                <a:latin typeface="Calibri" panose="020F0502020204030204" pitchFamily="34" charset="0"/>
                <a:ea typeface="Times New Roman" panose="02020603050405020304" pitchFamily="18" charset="0"/>
                <a:cs typeface="Times New Roman" panose="02020603050405020304" pitchFamily="18" charset="0"/>
              </a:rPr>
              <a:t>)= المساحة السكنية الكلية للسكن/ المساحة العقارية السكنية</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معامل استيلاء الأرض للسكن (</a:t>
            </a:r>
            <a:r>
              <a:rPr lang="en-US" dirty="0">
                <a:latin typeface="Times New Roman" panose="02020603050405020304" pitchFamily="18" charset="0"/>
                <a:ea typeface="Times New Roman" panose="02020603050405020304" pitchFamily="18" charset="0"/>
                <a:cs typeface="Arial" panose="020B0604020202020204" pitchFamily="34" charset="0"/>
              </a:rPr>
              <a:t>CES</a:t>
            </a:r>
            <a:r>
              <a:rPr lang="ar-DZ" dirty="0">
                <a:latin typeface="Calibri" panose="020F0502020204030204" pitchFamily="34" charset="0"/>
                <a:ea typeface="Times New Roman" panose="02020603050405020304" pitchFamily="18" charset="0"/>
                <a:cs typeface="Times New Roman" panose="02020603050405020304" pitchFamily="18" charset="0"/>
              </a:rPr>
              <a:t>)= المساحة الكلية المبنية من الأرض للسكن/ المساحة العقارية السكنية</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تحديد نسبة العجز (أو الفائض) من خلال تحديد نسبة شغل المسكن ونسبة شغل الغرفة (</a:t>
            </a:r>
            <a:r>
              <a:rPr lang="en-US" dirty="0">
                <a:latin typeface="Times New Roman" panose="02020603050405020304" pitchFamily="18" charset="0"/>
                <a:ea typeface="Times New Roman" panose="02020603050405020304" pitchFamily="18" charset="0"/>
                <a:cs typeface="Arial" panose="020B0604020202020204" pitchFamily="34" charset="0"/>
              </a:rPr>
              <a:t>T.O.P., T.O.L.</a:t>
            </a:r>
            <a:r>
              <a:rPr lang="ar-DZ" dirty="0">
                <a:latin typeface="Calibri" panose="020F0502020204030204" pitchFamily="34" charset="0"/>
                <a:ea typeface="Times New Roman" panose="02020603050405020304" pitchFamily="18" charset="0"/>
                <a:cs typeface="Times New Roman" panose="02020603050405020304" pitchFamily="18" charset="0"/>
              </a:rPr>
              <a:t>)، ثم مقارنتها بالنسب الولائية والوطنية، حيث:</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lvl="0" algn="ctr" rtl="1">
              <a:lnSpc>
                <a:spcPct val="150000"/>
              </a:lnSpc>
              <a:spcAft>
                <a:spcPts val="0"/>
              </a:spcAft>
              <a:buFont typeface="Wingdings" panose="05000000000000000000" pitchFamily="2" charset="2"/>
              <a:buChar char="ü"/>
            </a:pPr>
            <a:r>
              <a:rPr lang="ar-DZ" dirty="0">
                <a:latin typeface="Calibri" panose="020F0502020204030204" pitchFamily="34" charset="0"/>
                <a:ea typeface="Times New Roman" panose="02020603050405020304" pitchFamily="18" charset="0"/>
                <a:cs typeface="Times New Roman" panose="02020603050405020304" pitchFamily="18" charset="0"/>
              </a:rPr>
              <a:t> معامل شغل المنزل (</a:t>
            </a:r>
            <a:r>
              <a:rPr lang="en-US" dirty="0">
                <a:latin typeface="Times New Roman" panose="02020603050405020304" pitchFamily="18" charset="0"/>
                <a:ea typeface="Times New Roman" panose="02020603050405020304" pitchFamily="18" charset="0"/>
                <a:cs typeface="Arial" panose="020B0604020202020204" pitchFamily="34" charset="0"/>
              </a:rPr>
              <a:t>TOL</a:t>
            </a:r>
            <a:r>
              <a:rPr lang="ar-DZ" dirty="0">
                <a:latin typeface="Calibri" panose="020F0502020204030204" pitchFamily="34" charset="0"/>
                <a:ea typeface="Times New Roman" panose="02020603050405020304" pitchFamily="18" charset="0"/>
                <a:cs typeface="Times New Roman" panose="02020603050405020304" pitchFamily="18" charset="0"/>
              </a:rPr>
              <a:t>)= عدد السكان/ عدد المنازل</a:t>
            </a:r>
          </a:p>
          <a:p>
            <a:pPr lvl="0" algn="ctr" rtl="1">
              <a:lnSpc>
                <a:spcPct val="150000"/>
              </a:lnSpc>
              <a:spcAft>
                <a:spcPts val="0"/>
              </a:spcAft>
              <a:buFont typeface="Wingdings" panose="05000000000000000000" pitchFamily="2" charset="2"/>
              <a:buChar char="ü"/>
            </a:pPr>
            <a:r>
              <a:rPr lang="ar-DZ" dirty="0">
                <a:latin typeface="Calibri" panose="020F0502020204030204" pitchFamily="34" charset="0"/>
                <a:ea typeface="Times New Roman" panose="02020603050405020304" pitchFamily="18" charset="0"/>
                <a:cs typeface="Times New Roman" panose="02020603050405020304" pitchFamily="18" charset="0"/>
              </a:rPr>
              <a:t>معامل شغل الغرفة (</a:t>
            </a:r>
            <a:r>
              <a:rPr lang="en-US" dirty="0">
                <a:latin typeface="Times New Roman" panose="02020603050405020304" pitchFamily="18" charset="0"/>
                <a:ea typeface="Times New Roman" panose="02020603050405020304" pitchFamily="18" charset="0"/>
                <a:cs typeface="Arial" panose="020B0604020202020204" pitchFamily="34" charset="0"/>
              </a:rPr>
              <a:t>TOP</a:t>
            </a:r>
            <a:r>
              <a:rPr lang="ar-DZ" dirty="0">
                <a:latin typeface="Calibri" panose="020F0502020204030204" pitchFamily="34" charset="0"/>
                <a:ea typeface="Times New Roman" panose="02020603050405020304" pitchFamily="18" charset="0"/>
                <a:cs typeface="Times New Roman" panose="02020603050405020304" pitchFamily="18" charset="0"/>
              </a:rPr>
              <a:t>)= عدد السكان/ عدد الغرف</a:t>
            </a:r>
            <a:endParaRPr lang="fr-FR" sz="2000" dirty="0">
              <a:latin typeface="Calibri" panose="020F0502020204030204" pitchFamily="34" charset="0"/>
              <a:ea typeface="Times New Roman" panose="02020603050405020304" pitchFamily="18" charset="0"/>
              <a:cs typeface="Arial" panose="020B0604020202020204" pitchFamily="34" charset="0"/>
            </a:endParaRPr>
          </a:p>
        </p:txBody>
      </p:sp>
      <p:sp>
        <p:nvSpPr>
          <p:cNvPr id="4" name="Titre 1">
            <a:extLst>
              <a:ext uri="{FF2B5EF4-FFF2-40B4-BE49-F238E27FC236}">
                <a16:creationId xmlns:a16="http://schemas.microsoft.com/office/drawing/2014/main" xmlns="" id="{4F5A857C-6DA2-4A58-AE85-C8B38E6E7680}"/>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lstStyle/>
          <a:p>
            <a:pPr algn="ctr" rtl="1"/>
            <a:r>
              <a:rPr lang="ar-DZ" dirty="0"/>
              <a:t>1- تحليل السكن</a:t>
            </a:r>
            <a:endParaRPr lang="fr-FR" dirty="0"/>
          </a:p>
        </p:txBody>
      </p:sp>
    </p:spTree>
    <p:extLst>
      <p:ext uri="{BB962C8B-B14F-4D97-AF65-F5344CB8AC3E}">
        <p14:creationId xmlns:p14="http://schemas.microsoft.com/office/powerpoint/2010/main" xmlns="" val="3810046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FF00AF2-B401-4D45-A5B0-DBA9C0D8E944}"/>
              </a:ext>
            </a:extLst>
          </p:cNvPr>
          <p:cNvSpPr>
            <a:spLocks noGrp="1"/>
          </p:cNvSpPr>
          <p:nvPr>
            <p:ph idx="1"/>
          </p:nvPr>
        </p:nvSpPr>
        <p:spPr>
          <a:ln>
            <a:solidFill>
              <a:schemeClr val="accent1"/>
            </a:solidFill>
          </a:ln>
        </p:spPr>
        <p:txBody>
          <a:bodyPr>
            <a:normAutofit/>
          </a:bodyPr>
          <a:lstStyle/>
          <a:p>
            <a:pPr marL="342900" lvl="0" indent="-342900" algn="just" rtl="1">
              <a:lnSpc>
                <a:spcPct val="150000"/>
              </a:lnSpc>
              <a:spcAft>
                <a:spcPts val="0"/>
              </a:spcAft>
              <a:buFont typeface="Times New Roman" panose="02020603050405020304" pitchFamily="18" charset="0"/>
              <a:buChar char="-"/>
            </a:pPr>
            <a:r>
              <a:rPr lang="ar-DZ" sz="3200" dirty="0">
                <a:latin typeface="Calibri" panose="020F0502020204030204" pitchFamily="34" charset="0"/>
                <a:ea typeface="Times New Roman" panose="02020603050405020304" pitchFamily="18" charset="0"/>
                <a:cs typeface="Times New Roman" panose="02020603050405020304" pitchFamily="18" charset="0"/>
              </a:rPr>
              <a:t>الحالة العقارية للسكنات (نسبة الملكية، الكراء.....)</a:t>
            </a:r>
            <a:endParaRPr lang="fr-FR" sz="32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sz="3200" dirty="0">
                <a:latin typeface="Calibri" panose="020F0502020204030204" pitchFamily="34" charset="0"/>
                <a:ea typeface="Times New Roman" panose="02020603050405020304" pitchFamily="18" charset="0"/>
                <a:cs typeface="Times New Roman" panose="02020603050405020304" pitchFamily="18" charset="0"/>
              </a:rPr>
              <a:t>الكثافة الخام للسكن (ساكن/ الهكتار)= عدد السكان/ المساحة العقارية السكنية</a:t>
            </a:r>
            <a:endParaRPr lang="fr-FR" sz="32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800"/>
              </a:spcAft>
              <a:buFont typeface="Times New Roman" panose="02020603050405020304" pitchFamily="18" charset="0"/>
              <a:buChar char="-"/>
            </a:pPr>
            <a:r>
              <a:rPr lang="ar-DZ" sz="3200" dirty="0">
                <a:latin typeface="Calibri" panose="020F0502020204030204" pitchFamily="34" charset="0"/>
                <a:ea typeface="Times New Roman" panose="02020603050405020304" pitchFamily="18" charset="0"/>
                <a:cs typeface="Times New Roman" panose="02020603050405020304" pitchFamily="18" charset="0"/>
              </a:rPr>
              <a:t>الكثافة الصافية للسكن (ساكن/ الهكتار)= عدد السكان لكل فئة/ المساحة العقارية حسب الفئة، مثلا عدد السكان في السكن الجماعي/ مساحة السكن الجماعي.</a:t>
            </a:r>
            <a:endParaRPr lang="fr-FR" sz="3200" dirty="0">
              <a:latin typeface="Calibri" panose="020F0502020204030204" pitchFamily="34" charset="0"/>
              <a:ea typeface="Times New Roman" panose="02020603050405020304" pitchFamily="18" charset="0"/>
              <a:cs typeface="Arial" panose="020B0604020202020204" pitchFamily="34" charset="0"/>
            </a:endParaRPr>
          </a:p>
          <a:p>
            <a:pPr marL="0" indent="0" algn="r" rtl="1">
              <a:buNone/>
            </a:pPr>
            <a:endParaRPr lang="fr-FR" sz="3200" dirty="0"/>
          </a:p>
        </p:txBody>
      </p:sp>
      <p:sp>
        <p:nvSpPr>
          <p:cNvPr id="4" name="Titre 1">
            <a:extLst>
              <a:ext uri="{FF2B5EF4-FFF2-40B4-BE49-F238E27FC236}">
                <a16:creationId xmlns:a16="http://schemas.microsoft.com/office/drawing/2014/main" xmlns="" id="{CE7E5795-637D-496F-B615-C64D44A5CFDA}"/>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lstStyle/>
          <a:p>
            <a:pPr algn="ctr" rtl="1"/>
            <a:r>
              <a:rPr lang="ar-DZ" dirty="0"/>
              <a:t>1- تحليل السكن</a:t>
            </a:r>
            <a:endParaRPr lang="fr-FR" dirty="0"/>
          </a:p>
        </p:txBody>
      </p:sp>
    </p:spTree>
    <p:extLst>
      <p:ext uri="{BB962C8B-B14F-4D97-AF65-F5344CB8AC3E}">
        <p14:creationId xmlns:p14="http://schemas.microsoft.com/office/powerpoint/2010/main" xmlns="" val="4032778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3A0AB1D-05CA-4996-99B6-46C71569FC98}"/>
              </a:ext>
            </a:extLst>
          </p:cNvPr>
          <p:cNvSpPr>
            <a:spLocks noGrp="1"/>
          </p:cNvSpPr>
          <p:nvPr>
            <p:ph idx="1"/>
          </p:nvPr>
        </p:nvSpPr>
        <p:spPr>
          <a:ln>
            <a:solidFill>
              <a:schemeClr val="accent1"/>
            </a:solidFill>
          </a:ln>
        </p:spPr>
        <p:txBody>
          <a:bodyPr>
            <a:normAutofit fontScale="85000" lnSpcReduction="10000"/>
          </a:bodyPr>
          <a:lstStyle/>
          <a:p>
            <a:pPr lvl="0" algn="r" rtl="1">
              <a:lnSpc>
                <a:spcPct val="160000"/>
              </a:lnSpc>
              <a:buFontTx/>
              <a:buChar char="-"/>
            </a:pPr>
            <a:r>
              <a:rPr lang="ar-DZ" dirty="0"/>
              <a:t>عدد التجهيزات وتقسيمها حسب القطاعات (تعليمية، صحية، دينية، روحية، ثقافية، رياضية، ادارية...)</a:t>
            </a:r>
          </a:p>
          <a:p>
            <a:pPr lvl="0" algn="r" rtl="1">
              <a:lnSpc>
                <a:spcPct val="160000"/>
              </a:lnSpc>
              <a:buFontTx/>
              <a:buChar char="-"/>
            </a:pPr>
            <a:r>
              <a:rPr lang="ar-DZ" dirty="0"/>
              <a:t>تصنيف التجهيزات حسب الحالة: جيدة، متوسطة، متدهورة.</a:t>
            </a:r>
          </a:p>
          <a:p>
            <a:pPr lvl="0" algn="r" rtl="1">
              <a:lnSpc>
                <a:spcPct val="160000"/>
              </a:lnSpc>
              <a:buFontTx/>
              <a:buChar char="-"/>
            </a:pPr>
            <a:r>
              <a:rPr lang="ar-DZ" dirty="0"/>
              <a:t>(</a:t>
            </a:r>
            <a:r>
              <a:rPr lang="en-US" dirty="0"/>
              <a:t>la surface </a:t>
            </a:r>
            <a:r>
              <a:rPr lang="en-US" dirty="0" err="1"/>
              <a:t>plancher</a:t>
            </a:r>
            <a:r>
              <a:rPr lang="en-US" dirty="0"/>
              <a:t> des </a:t>
            </a:r>
            <a:r>
              <a:rPr lang="en-US" dirty="0" err="1"/>
              <a:t>équipements</a:t>
            </a:r>
            <a:r>
              <a:rPr lang="ar-DZ" dirty="0"/>
              <a:t>) المساحة المغطات للمرافق (كلية  أو حسب القطاعات تعليمية، صحة، تجارة.....)</a:t>
            </a:r>
          </a:p>
          <a:p>
            <a:pPr lvl="0" algn="r" rtl="1">
              <a:lnSpc>
                <a:spcPct val="160000"/>
              </a:lnSpc>
              <a:buFontTx/>
              <a:buChar char="-"/>
            </a:pPr>
            <a:r>
              <a:rPr lang="ar-DZ" dirty="0"/>
              <a:t>المساحة العقارية الخام للمرافق (</a:t>
            </a:r>
            <a:r>
              <a:rPr lang="fr-FR" dirty="0"/>
              <a:t>la surface foncière brute équipements</a:t>
            </a:r>
            <a:r>
              <a:rPr lang="ar-DZ" dirty="0"/>
              <a:t>)</a:t>
            </a:r>
          </a:p>
          <a:p>
            <a:pPr lvl="0" algn="r" rtl="1">
              <a:lnSpc>
                <a:spcPct val="160000"/>
              </a:lnSpc>
              <a:buFontTx/>
              <a:buChar char="-"/>
            </a:pPr>
            <a:r>
              <a:rPr lang="ar-DZ" dirty="0"/>
              <a:t>المساحة العقارية الصافية للمرافق لكل قطاع (</a:t>
            </a:r>
            <a:r>
              <a:rPr lang="en-US" dirty="0"/>
              <a:t>la surface </a:t>
            </a:r>
            <a:r>
              <a:rPr lang="en-US" dirty="0" err="1"/>
              <a:t>foncière</a:t>
            </a:r>
            <a:r>
              <a:rPr lang="en-US" dirty="0"/>
              <a:t> </a:t>
            </a:r>
            <a:r>
              <a:rPr lang="en-US" dirty="0" err="1"/>
              <a:t>nette</a:t>
            </a:r>
            <a:r>
              <a:rPr lang="en-US" dirty="0"/>
              <a:t> </a:t>
            </a:r>
            <a:r>
              <a:rPr lang="en-US" dirty="0" err="1"/>
              <a:t>équipements</a:t>
            </a:r>
            <a:r>
              <a:rPr lang="ar-DZ" dirty="0"/>
              <a:t>)</a:t>
            </a:r>
            <a:endParaRPr lang="fr-FR" dirty="0"/>
          </a:p>
        </p:txBody>
      </p:sp>
      <p:sp>
        <p:nvSpPr>
          <p:cNvPr id="4" name="Titre 1">
            <a:extLst>
              <a:ext uri="{FF2B5EF4-FFF2-40B4-BE49-F238E27FC236}">
                <a16:creationId xmlns:a16="http://schemas.microsoft.com/office/drawing/2014/main" xmlns="" id="{7643D9C8-E21D-461D-88BE-015BBE9C248D}"/>
              </a:ext>
            </a:extLst>
          </p:cNvPr>
          <p:cNvSpPr>
            <a:spLocks noGrp="1"/>
          </p:cNvSpPr>
          <p:nvPr>
            <p:ph type="title"/>
          </p:nvPr>
        </p:nvSpPr>
        <p:spPr>
          <a:xfrm>
            <a:off x="838200" y="325368"/>
            <a:ext cx="10515600" cy="1325563"/>
          </a:xfrm>
          <a:solidFill>
            <a:schemeClr val="accent6">
              <a:lumMod val="20000"/>
              <a:lumOff val="80000"/>
            </a:schemeClr>
          </a:solidFill>
          <a:ln>
            <a:solidFill>
              <a:schemeClr val="tx1"/>
            </a:solidFill>
          </a:ln>
        </p:spPr>
        <p:txBody>
          <a:bodyPr/>
          <a:lstStyle/>
          <a:p>
            <a:pPr algn="ctr" rtl="1"/>
            <a:r>
              <a:rPr lang="ar-DZ" dirty="0"/>
              <a:t>2- تحليل التجهيزات </a:t>
            </a:r>
            <a:endParaRPr lang="fr-FR" dirty="0"/>
          </a:p>
        </p:txBody>
      </p:sp>
    </p:spTree>
    <p:extLst>
      <p:ext uri="{BB962C8B-B14F-4D97-AF65-F5344CB8AC3E}">
        <p14:creationId xmlns:p14="http://schemas.microsoft.com/office/powerpoint/2010/main" xmlns="" val="14481600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2932B56-8CF7-4405-AC42-04842BDCBEE6}"/>
              </a:ext>
            </a:extLst>
          </p:cNvPr>
          <p:cNvSpPr>
            <a:spLocks noGrp="1"/>
          </p:cNvSpPr>
          <p:nvPr>
            <p:ph idx="1"/>
          </p:nvPr>
        </p:nvSpPr>
        <p:spPr>
          <a:ln>
            <a:solidFill>
              <a:schemeClr val="accent1"/>
            </a:solidFill>
          </a:ln>
        </p:spPr>
        <p:txBody>
          <a:bodyPr>
            <a:normAutofit/>
          </a:bodyPr>
          <a:lstStyle/>
          <a:p>
            <a:pPr lvl="0" algn="just" rtl="1">
              <a:lnSpc>
                <a:spcPct val="150000"/>
              </a:lnSpc>
            </a:pPr>
            <a:r>
              <a:rPr lang="ar-DZ" dirty="0"/>
              <a:t>معامل شغل الأرض للمرافق (</a:t>
            </a:r>
            <a:r>
              <a:rPr lang="en-US" dirty="0"/>
              <a:t>C.O.S</a:t>
            </a:r>
            <a:r>
              <a:rPr lang="ar-DZ" dirty="0"/>
              <a:t>.)</a:t>
            </a:r>
            <a:endParaRPr lang="fr-FR" dirty="0"/>
          </a:p>
          <a:p>
            <a:pPr lvl="0" algn="just" rtl="1">
              <a:lnSpc>
                <a:spcPct val="150000"/>
              </a:lnSpc>
            </a:pPr>
            <a:r>
              <a:rPr lang="ar-DZ" dirty="0"/>
              <a:t>معامل استيلاء الأرض للمرافق (</a:t>
            </a:r>
            <a:r>
              <a:rPr lang="en-US" dirty="0"/>
              <a:t>C.E.S</a:t>
            </a:r>
            <a:r>
              <a:rPr lang="ar-DZ" dirty="0"/>
              <a:t>.)</a:t>
            </a:r>
            <a:endParaRPr lang="fr-FR" dirty="0"/>
          </a:p>
          <a:p>
            <a:pPr lvl="0" algn="just" rtl="1">
              <a:lnSpc>
                <a:spcPct val="150000"/>
              </a:lnSpc>
            </a:pPr>
            <a:r>
              <a:rPr lang="ar-DZ" dirty="0"/>
              <a:t>الكثافة الخام للمرافق (</a:t>
            </a:r>
            <a:r>
              <a:rPr lang="en-US" dirty="0"/>
              <a:t>la </a:t>
            </a:r>
            <a:r>
              <a:rPr lang="en-US" dirty="0" err="1"/>
              <a:t>densité</a:t>
            </a:r>
            <a:r>
              <a:rPr lang="en-US" dirty="0"/>
              <a:t> brute </a:t>
            </a:r>
            <a:r>
              <a:rPr lang="en-US" dirty="0" err="1"/>
              <a:t>équipements</a:t>
            </a:r>
            <a:r>
              <a:rPr lang="ar-DZ" dirty="0"/>
              <a:t>)= عدد السكان/ مساحة عقارية للمرافق</a:t>
            </a:r>
            <a:endParaRPr lang="fr-FR" dirty="0"/>
          </a:p>
          <a:p>
            <a:pPr lvl="0" algn="just" rtl="1">
              <a:lnSpc>
                <a:spcPct val="150000"/>
              </a:lnSpc>
            </a:pPr>
            <a:r>
              <a:rPr lang="ar-DZ" dirty="0"/>
              <a:t>الكثافة الصافية للمرافق (</a:t>
            </a:r>
            <a:r>
              <a:rPr lang="en-US" dirty="0"/>
              <a:t>les </a:t>
            </a:r>
            <a:r>
              <a:rPr lang="en-US" dirty="0" err="1"/>
              <a:t>densités</a:t>
            </a:r>
            <a:r>
              <a:rPr lang="en-US" dirty="0"/>
              <a:t> </a:t>
            </a:r>
            <a:r>
              <a:rPr lang="en-US" dirty="0" err="1"/>
              <a:t>nettes</a:t>
            </a:r>
            <a:r>
              <a:rPr lang="en-US" dirty="0"/>
              <a:t> </a:t>
            </a:r>
            <a:r>
              <a:rPr lang="en-US" dirty="0" err="1"/>
              <a:t>équipements</a:t>
            </a:r>
            <a:r>
              <a:rPr lang="ar-DZ" dirty="0"/>
              <a:t>)= عدد سكان معنيين/ مساحة المرافق للقطاع المعني</a:t>
            </a:r>
            <a:endParaRPr lang="fr-FR" dirty="0"/>
          </a:p>
          <a:p>
            <a:pPr marL="0" indent="0" algn="just" rtl="1">
              <a:lnSpc>
                <a:spcPct val="150000"/>
              </a:lnSpc>
              <a:buNone/>
            </a:pPr>
            <a:endParaRPr lang="fr-FR" dirty="0"/>
          </a:p>
        </p:txBody>
      </p:sp>
      <p:sp>
        <p:nvSpPr>
          <p:cNvPr id="6" name="Titre 1">
            <a:extLst>
              <a:ext uri="{FF2B5EF4-FFF2-40B4-BE49-F238E27FC236}">
                <a16:creationId xmlns:a16="http://schemas.microsoft.com/office/drawing/2014/main" xmlns="" id="{EE6FB2A5-BFD0-46DF-A003-7EC438BA6BF6}"/>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lstStyle/>
          <a:p>
            <a:pPr algn="ctr" rtl="1"/>
            <a:r>
              <a:rPr lang="ar-DZ" dirty="0"/>
              <a:t>2- تحليل التجهيزات </a:t>
            </a:r>
            <a:endParaRPr lang="fr-FR" dirty="0"/>
          </a:p>
        </p:txBody>
      </p:sp>
    </p:spTree>
    <p:extLst>
      <p:ext uri="{BB962C8B-B14F-4D97-AF65-F5344CB8AC3E}">
        <p14:creationId xmlns:p14="http://schemas.microsoft.com/office/powerpoint/2010/main" xmlns="" val="9635057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82D1D99-A94A-4385-82EA-3E2BA1205485}"/>
              </a:ext>
            </a:extLst>
          </p:cNvPr>
          <p:cNvSpPr>
            <a:spLocks noGrp="1"/>
          </p:cNvSpPr>
          <p:nvPr>
            <p:ph idx="1"/>
          </p:nvPr>
        </p:nvSpPr>
        <p:spPr>
          <a:xfrm>
            <a:off x="838200" y="1825624"/>
            <a:ext cx="10515600" cy="4548671"/>
          </a:xfrm>
          <a:ln>
            <a:solidFill>
              <a:schemeClr val="accent1"/>
            </a:solidFill>
          </a:ln>
        </p:spPr>
        <p:txBody>
          <a:bodyPr>
            <a:noAutofit/>
          </a:bodyPr>
          <a:lstStyle/>
          <a:p>
            <a:pPr lvl="0" algn="r" rtl="1">
              <a:lnSpc>
                <a:spcPct val="150000"/>
              </a:lnSpc>
            </a:pPr>
            <a:r>
              <a:rPr lang="ar-DZ" sz="2400" dirty="0"/>
              <a:t>معامل التجهيز المتوسط (</a:t>
            </a:r>
            <a:r>
              <a:rPr lang="en-US" sz="2400" dirty="0"/>
              <a:t>le coefficient </a:t>
            </a:r>
            <a:r>
              <a:rPr lang="en-US" sz="2400" dirty="0" err="1"/>
              <a:t>d'équipement</a:t>
            </a:r>
            <a:r>
              <a:rPr lang="en-US" sz="2400" dirty="0"/>
              <a:t> </a:t>
            </a:r>
            <a:r>
              <a:rPr lang="en-US" sz="2400" dirty="0" err="1"/>
              <a:t>moyen</a:t>
            </a:r>
            <a:r>
              <a:rPr lang="ar-DZ" sz="2400" dirty="0"/>
              <a:t>)= مساحة عقارية للمرافق لكل ساكن/ مساحة مبنية مغطاة للمرافق لكل ساكن</a:t>
            </a:r>
            <a:endParaRPr lang="fr-FR" sz="2400" dirty="0"/>
          </a:p>
          <a:p>
            <a:pPr lvl="0" algn="r" rtl="1">
              <a:lnSpc>
                <a:spcPct val="150000"/>
              </a:lnSpc>
            </a:pPr>
            <a:r>
              <a:rPr lang="ar-DZ" sz="2400" dirty="0"/>
              <a:t>مستوى التجهيز لكل ساكن (</a:t>
            </a:r>
            <a:r>
              <a:rPr lang="en-US" sz="2400" dirty="0"/>
              <a:t>le </a:t>
            </a:r>
            <a:r>
              <a:rPr lang="en-US" sz="2400" dirty="0" err="1"/>
              <a:t>niveau</a:t>
            </a:r>
            <a:r>
              <a:rPr lang="en-US" sz="2400" dirty="0"/>
              <a:t> </a:t>
            </a:r>
            <a:r>
              <a:rPr lang="en-US" sz="2400" dirty="0" err="1"/>
              <a:t>d'équipement</a:t>
            </a:r>
            <a:r>
              <a:rPr lang="en-US" sz="2400" dirty="0"/>
              <a:t> </a:t>
            </a:r>
            <a:r>
              <a:rPr lang="en-US" sz="2400" dirty="0" err="1"/>
              <a:t>ou</a:t>
            </a:r>
            <a:r>
              <a:rPr lang="en-US" sz="2400" dirty="0"/>
              <a:t> quota par habitant</a:t>
            </a:r>
            <a:r>
              <a:rPr lang="ar-DZ" sz="2400" dirty="0"/>
              <a:t>) حسب كل قطاع مثل عدد الأسرة لكل ساكن بالنسبة لقطاع الصحة.....</a:t>
            </a:r>
            <a:endParaRPr lang="fr-FR" sz="2400" dirty="0"/>
          </a:p>
          <a:p>
            <a:pPr lvl="0" algn="r" rtl="1">
              <a:lnSpc>
                <a:spcPct val="150000"/>
              </a:lnSpc>
            </a:pPr>
            <a:r>
              <a:rPr lang="ar-DZ" sz="2400" dirty="0"/>
              <a:t>نسبة الإستعمال (</a:t>
            </a:r>
            <a:r>
              <a:rPr lang="en-US" sz="2400" dirty="0"/>
              <a:t>le </a:t>
            </a:r>
            <a:r>
              <a:rPr lang="en-US" sz="2400" dirty="0" err="1"/>
              <a:t>taux</a:t>
            </a:r>
            <a:r>
              <a:rPr lang="en-US" sz="2400" dirty="0"/>
              <a:t> </a:t>
            </a:r>
            <a:r>
              <a:rPr lang="en-US" sz="2400" dirty="0" err="1"/>
              <a:t>d'occupation</a:t>
            </a:r>
            <a:r>
              <a:rPr lang="ar-DZ" sz="2400" dirty="0"/>
              <a:t>) حسب كل قطاع مثل عدد التلاميذ في القسم في قطاع التربية</a:t>
            </a:r>
          </a:p>
          <a:p>
            <a:pPr algn="r" rtl="1">
              <a:lnSpc>
                <a:spcPct val="150000"/>
              </a:lnSpc>
            </a:pPr>
            <a:r>
              <a:rPr lang="ar-DZ" sz="2400" dirty="0"/>
              <a:t>نسبة التردد (</a:t>
            </a:r>
            <a:r>
              <a:rPr lang="en-US" sz="2400" dirty="0"/>
              <a:t>le </a:t>
            </a:r>
            <a:r>
              <a:rPr lang="en-US" sz="2400" dirty="0" err="1"/>
              <a:t>taux</a:t>
            </a:r>
            <a:r>
              <a:rPr lang="en-US" sz="2400" dirty="0"/>
              <a:t> de </a:t>
            </a:r>
            <a:r>
              <a:rPr lang="en-US" sz="2400" dirty="0" err="1"/>
              <a:t>fréquentation</a:t>
            </a:r>
            <a:r>
              <a:rPr lang="ar-DZ" sz="2400" dirty="0"/>
              <a:t>) وتحدد بالنسبة المئوية بالنسبة لعدد السكان أو للفئة المعنية.</a:t>
            </a:r>
            <a:endParaRPr lang="fr-FR" sz="2400" dirty="0"/>
          </a:p>
          <a:p>
            <a:pPr marL="0" indent="0" algn="r" rtl="1">
              <a:lnSpc>
                <a:spcPct val="150000"/>
              </a:lnSpc>
              <a:buNone/>
            </a:pPr>
            <a:endParaRPr lang="fr-FR" sz="2400" dirty="0"/>
          </a:p>
        </p:txBody>
      </p:sp>
      <p:sp>
        <p:nvSpPr>
          <p:cNvPr id="6" name="Titre 1">
            <a:extLst>
              <a:ext uri="{FF2B5EF4-FFF2-40B4-BE49-F238E27FC236}">
                <a16:creationId xmlns:a16="http://schemas.microsoft.com/office/drawing/2014/main" xmlns="" id="{6C511B80-5D9C-461E-B1C8-43D6AD934CD4}"/>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lstStyle/>
          <a:p>
            <a:pPr algn="ctr" rtl="1"/>
            <a:r>
              <a:rPr lang="ar-DZ" dirty="0"/>
              <a:t>2- تحليل التجهيزات </a:t>
            </a:r>
            <a:endParaRPr lang="fr-FR" dirty="0"/>
          </a:p>
        </p:txBody>
      </p:sp>
    </p:spTree>
    <p:extLst>
      <p:ext uri="{BB962C8B-B14F-4D97-AF65-F5344CB8AC3E}">
        <p14:creationId xmlns:p14="http://schemas.microsoft.com/office/powerpoint/2010/main" xmlns="" val="12829560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FE67406-1818-44D2-95ED-89D9A1947376}"/>
              </a:ext>
            </a:extLst>
          </p:cNvPr>
          <p:cNvSpPr>
            <a:spLocks noGrp="1"/>
          </p:cNvSpPr>
          <p:nvPr>
            <p:ph idx="1"/>
          </p:nvPr>
        </p:nvSpPr>
        <p:spPr>
          <a:ln>
            <a:solidFill>
              <a:schemeClr val="accent1"/>
            </a:solidFill>
          </a:ln>
        </p:spPr>
        <p:txBody>
          <a:bodyPr>
            <a:normAutofit/>
          </a:bodyPr>
          <a:lstStyle/>
          <a:p>
            <a:pPr marL="0" indent="0" algn="ctr">
              <a:lnSpc>
                <a:spcPct val="150000"/>
              </a:lnSpc>
              <a:buNone/>
            </a:pPr>
            <a:endParaRPr lang="ar-DZ" sz="900" dirty="0">
              <a:cs typeface="+mj-cs"/>
            </a:endParaRPr>
          </a:p>
          <a:p>
            <a:pPr marL="0" indent="0" algn="ctr">
              <a:lnSpc>
                <a:spcPct val="150000"/>
              </a:lnSpc>
              <a:buNone/>
            </a:pPr>
            <a:r>
              <a:rPr lang="ar-DZ" sz="4000" dirty="0">
                <a:cs typeface="+mj-cs"/>
              </a:rPr>
              <a:t>1- تحليل العقار </a:t>
            </a:r>
          </a:p>
          <a:p>
            <a:pPr marL="0" indent="0" algn="ctr">
              <a:lnSpc>
                <a:spcPct val="150000"/>
              </a:lnSpc>
              <a:buNone/>
            </a:pPr>
            <a:r>
              <a:rPr lang="ar-DZ" sz="4000" dirty="0">
                <a:cs typeface="+mj-cs"/>
              </a:rPr>
              <a:t>2- تحليل المساحات العمومية </a:t>
            </a:r>
          </a:p>
          <a:p>
            <a:pPr marL="0" indent="0" algn="ctr">
              <a:lnSpc>
                <a:spcPct val="150000"/>
              </a:lnSpc>
              <a:buNone/>
            </a:pPr>
            <a:r>
              <a:rPr lang="ar-DZ" sz="4000" dirty="0">
                <a:cs typeface="+mj-cs"/>
              </a:rPr>
              <a:t>3- تحليل مختلف الشبكات </a:t>
            </a:r>
            <a:endParaRPr lang="fr-FR" sz="4000" dirty="0">
              <a:cs typeface="+mj-cs"/>
            </a:endParaRPr>
          </a:p>
        </p:txBody>
      </p:sp>
      <p:sp>
        <p:nvSpPr>
          <p:cNvPr id="4" name="Titre 1">
            <a:extLst>
              <a:ext uri="{FF2B5EF4-FFF2-40B4-BE49-F238E27FC236}">
                <a16:creationId xmlns:a16="http://schemas.microsoft.com/office/drawing/2014/main" xmlns="" id="{F117FFC7-EDF1-4B8E-9554-A528EC38CDD6}"/>
              </a:ext>
            </a:extLst>
          </p:cNvPr>
          <p:cNvSpPr>
            <a:spLocks noGrp="1"/>
          </p:cNvSpPr>
          <p:nvPr>
            <p:ph type="title"/>
          </p:nvPr>
        </p:nvSpPr>
        <p:spPr>
          <a:xfrm>
            <a:off x="838200" y="325368"/>
            <a:ext cx="10515600" cy="1325563"/>
          </a:xfrm>
          <a:solidFill>
            <a:schemeClr val="accent6">
              <a:lumMod val="20000"/>
              <a:lumOff val="80000"/>
            </a:schemeClr>
          </a:solidFill>
          <a:ln>
            <a:solidFill>
              <a:schemeClr val="tx1"/>
            </a:solidFill>
          </a:ln>
        </p:spPr>
        <p:txBody>
          <a:bodyPr/>
          <a:lstStyle/>
          <a:p>
            <a:pPr algn="ctr" rtl="1"/>
            <a:r>
              <a:rPr lang="ar-DZ" dirty="0"/>
              <a:t>2- تحليل الاطار الغير مبني  </a:t>
            </a:r>
            <a:endParaRPr lang="fr-FR" dirty="0"/>
          </a:p>
        </p:txBody>
      </p:sp>
    </p:spTree>
    <p:extLst>
      <p:ext uri="{BB962C8B-B14F-4D97-AF65-F5344CB8AC3E}">
        <p14:creationId xmlns:p14="http://schemas.microsoft.com/office/powerpoint/2010/main" xmlns="" val="22110970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5234DC6-04FA-43D5-A922-60530BC37061}"/>
              </a:ext>
            </a:extLst>
          </p:cNvPr>
          <p:cNvSpPr>
            <a:spLocks noGrp="1"/>
          </p:cNvSpPr>
          <p:nvPr>
            <p:ph idx="1"/>
          </p:nvPr>
        </p:nvSpPr>
        <p:spPr>
          <a:ln>
            <a:solidFill>
              <a:schemeClr val="accent1"/>
            </a:solidFill>
          </a:ln>
        </p:spPr>
        <p:txBody>
          <a:bodyPr>
            <a:normAutofit/>
          </a:bodyPr>
          <a:lstStyle/>
          <a:p>
            <a:pPr marL="0" lvl="0" indent="0" algn="r" rtl="1">
              <a:lnSpc>
                <a:spcPct val="150000"/>
              </a:lnSpc>
              <a:buNone/>
            </a:pPr>
            <a:r>
              <a:rPr lang="ar-DZ" b="1" dirty="0">
                <a:cs typeface="+mj-cs"/>
              </a:rPr>
              <a:t>        </a:t>
            </a:r>
            <a:r>
              <a:rPr lang="ar-DZ" dirty="0">
                <a:cs typeface="+mj-cs"/>
              </a:rPr>
              <a:t>ونقصد بالعقار المساحات العمرانية التي لم تبنى حيث يتم تحليل:</a:t>
            </a:r>
            <a:endParaRPr lang="fr-FR" dirty="0">
              <a:cs typeface="+mj-cs"/>
            </a:endParaRPr>
          </a:p>
          <a:p>
            <a:pPr lvl="0" algn="r" rtl="1">
              <a:lnSpc>
                <a:spcPct val="150000"/>
              </a:lnSpc>
            </a:pPr>
            <a:r>
              <a:rPr lang="ar-DZ" dirty="0">
                <a:cs typeface="+mj-cs"/>
              </a:rPr>
              <a:t>المساحة الكلية بالهكتار</a:t>
            </a:r>
            <a:endParaRPr lang="fr-FR" dirty="0">
              <a:cs typeface="+mj-cs"/>
            </a:endParaRPr>
          </a:p>
          <a:p>
            <a:pPr lvl="0" algn="r" rtl="1">
              <a:lnSpc>
                <a:spcPct val="150000"/>
              </a:lnSpc>
            </a:pPr>
            <a:r>
              <a:rPr lang="ar-DZ" dirty="0">
                <a:cs typeface="+mj-cs"/>
              </a:rPr>
              <a:t>المساحة الغير مبنية (مجموع الجزء الغير مبني لكل البنايات) </a:t>
            </a:r>
            <a:endParaRPr lang="fr-FR" dirty="0">
              <a:cs typeface="+mj-cs"/>
            </a:endParaRPr>
          </a:p>
          <a:p>
            <a:pPr lvl="0" algn="r" rtl="1">
              <a:lnSpc>
                <a:spcPct val="150000"/>
              </a:lnSpc>
            </a:pPr>
            <a:r>
              <a:rPr lang="ar-DZ" dirty="0">
                <a:cs typeface="+mj-cs"/>
              </a:rPr>
              <a:t>المساحة المبنية</a:t>
            </a:r>
            <a:endParaRPr lang="fr-FR" dirty="0">
              <a:cs typeface="+mj-cs"/>
            </a:endParaRPr>
          </a:p>
          <a:p>
            <a:pPr lvl="0" algn="r" rtl="1">
              <a:lnSpc>
                <a:spcPct val="150000"/>
              </a:lnSpc>
            </a:pPr>
            <a:r>
              <a:rPr lang="ar-DZ" dirty="0">
                <a:cs typeface="+mj-cs"/>
              </a:rPr>
              <a:t>المساحة الغير مستعملة (مجموع المساحات الغير مبنية لكل البنايات ولكل استعمال)</a:t>
            </a:r>
            <a:endParaRPr lang="fr-FR" dirty="0">
              <a:cs typeface="+mj-cs"/>
            </a:endParaRPr>
          </a:p>
        </p:txBody>
      </p:sp>
      <p:sp>
        <p:nvSpPr>
          <p:cNvPr id="4" name="Titre 1">
            <a:extLst>
              <a:ext uri="{FF2B5EF4-FFF2-40B4-BE49-F238E27FC236}">
                <a16:creationId xmlns:a16="http://schemas.microsoft.com/office/drawing/2014/main" xmlns="" id="{AC737CF9-3E13-4F1B-B8E9-F9D376BE8954}"/>
              </a:ext>
            </a:extLst>
          </p:cNvPr>
          <p:cNvSpPr>
            <a:spLocks noGrp="1"/>
          </p:cNvSpPr>
          <p:nvPr>
            <p:ph type="title"/>
          </p:nvPr>
        </p:nvSpPr>
        <p:spPr>
          <a:xfrm>
            <a:off x="838200" y="325369"/>
            <a:ext cx="10515600" cy="1325563"/>
          </a:xfrm>
          <a:solidFill>
            <a:schemeClr val="accent6">
              <a:lumMod val="20000"/>
              <a:lumOff val="80000"/>
            </a:schemeClr>
          </a:solidFill>
          <a:ln>
            <a:solidFill>
              <a:schemeClr val="tx1"/>
            </a:solidFill>
          </a:ln>
        </p:spPr>
        <p:txBody>
          <a:bodyPr/>
          <a:lstStyle/>
          <a:p>
            <a:pPr algn="ctr" rtl="1"/>
            <a:r>
              <a:rPr lang="ar-DZ" dirty="0"/>
              <a:t>1- تحليل العقار  </a:t>
            </a:r>
            <a:endParaRPr lang="fr-FR" dirty="0"/>
          </a:p>
        </p:txBody>
      </p:sp>
    </p:spTree>
    <p:extLst>
      <p:ext uri="{BB962C8B-B14F-4D97-AF65-F5344CB8AC3E}">
        <p14:creationId xmlns:p14="http://schemas.microsoft.com/office/powerpoint/2010/main" xmlns="" val="694476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Rectangle 3">
            <a:extLst>
              <a:ext uri="{FF2B5EF4-FFF2-40B4-BE49-F238E27FC236}">
                <a16:creationId xmlns:a16="http://schemas.microsoft.com/office/drawing/2014/main" xmlns="" id="{FDCB0A42-DFFE-42A8-8E2A-7D0C1EC38653}"/>
              </a:ext>
            </a:extLst>
          </p:cNvPr>
          <p:cNvSpPr/>
          <p:nvPr/>
        </p:nvSpPr>
        <p:spPr>
          <a:xfrm>
            <a:off x="838199" y="1825626"/>
            <a:ext cx="10515599" cy="4157870"/>
          </a:xfrm>
          <a:prstGeom prst="rect">
            <a:avLst/>
          </a:prstGeom>
          <a:ln>
            <a:solidFill>
              <a:schemeClr val="accent1"/>
            </a:solidFill>
          </a:ln>
        </p:spPr>
        <p:txBody>
          <a:bodyPr wrap="square">
            <a:spAutoFit/>
          </a:bodyPr>
          <a:lstStyle/>
          <a:p>
            <a:pPr algn="just" rtl="1">
              <a:lnSpc>
                <a:spcPct val="150000"/>
              </a:lnSpc>
            </a:pPr>
            <a:r>
              <a:rPr lang="ar-DZ" sz="3600" dirty="0"/>
              <a:t>وبالتالي فان معالجة المشاكل التي يعاني منها المجال الحضري لا يمكن ان تكون مجدية اذا لم تسبقها عملية تحليل معمقة ودقيقة للمجال المحيط بهذه المشاكل، لان التحليل الصحيح يمكننا من الحصول على تشخيص صحيح لهذه المشاكل وبالتالي القدرة على اقتراح الحل الامثل (اسلوب التدخل الامثل)</a:t>
            </a:r>
            <a:endParaRPr lang="fr-FR" sz="3600" dirty="0"/>
          </a:p>
        </p:txBody>
      </p:sp>
      <p:sp>
        <p:nvSpPr>
          <p:cNvPr id="5" name="Titre 1"/>
          <p:cNvSpPr txBox="1">
            <a:spLocks/>
          </p:cNvSpPr>
          <p:nvPr/>
        </p:nvSpPr>
        <p:spPr>
          <a:xfrm>
            <a:off x="846907" y="373832"/>
            <a:ext cx="10515600" cy="1325563"/>
          </a:xfrm>
          <a:prstGeom prst="rect">
            <a:avLst/>
          </a:prstGeom>
          <a:solidFill>
            <a:schemeClr val="accent6">
              <a:lumMod val="20000"/>
              <a:lumOff val="80000"/>
            </a:schemeClr>
          </a:solidFill>
          <a:ln>
            <a:solidFill>
              <a:schemeClr val="tx1"/>
            </a:solidFill>
          </a:ln>
        </p:spPr>
        <p:txBody>
          <a:bodyPr vert="horz" lIns="91440" tIns="45720" rIns="91440" bIns="45720" rtlCol="0" anchor="ctr">
            <a:normAutofit/>
          </a:bodyPr>
          <a:lstStyle/>
          <a:p>
            <a:pPr marL="0" marR="0" lvl="0" indent="0" algn="ctr" defTabSz="914400" rtl="1" eaLnBrk="1" fontAlgn="auto" latinLnBrk="0" hangingPunct="1">
              <a:lnSpc>
                <a:spcPct val="90000"/>
              </a:lnSpc>
              <a:spcBef>
                <a:spcPct val="0"/>
              </a:spcBef>
              <a:spcAft>
                <a:spcPts val="0"/>
              </a:spcAft>
              <a:buClrTx/>
              <a:buSzTx/>
              <a:buFontTx/>
              <a:buNone/>
              <a:tabLst/>
              <a:defRPr/>
            </a:pPr>
            <a:r>
              <a:rPr kumimoji="0" lang="ar-DZ" sz="4400" b="0" i="0" u="none" strike="noStrike" kern="1200" cap="none" spc="0" normalizeH="0" baseline="0" noProof="0" smtClean="0">
                <a:ln>
                  <a:noFill/>
                </a:ln>
                <a:solidFill>
                  <a:schemeClr val="tx1"/>
                </a:solidFill>
                <a:effectLst/>
                <a:uLnTx/>
                <a:uFillTx/>
                <a:latin typeface="+mj-lt"/>
                <a:ea typeface="+mj-ea"/>
                <a:cs typeface="+mj-cs"/>
              </a:rPr>
              <a:t>2- اهداف التحليل الحضري </a:t>
            </a:r>
            <a:endParaRPr kumimoji="0" lang="fr-FR"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391A93B-CD53-41F3-B1FD-7EDDAAB4C177}"/>
              </a:ext>
            </a:extLst>
          </p:cNvPr>
          <p:cNvSpPr>
            <a:spLocks noGrp="1"/>
          </p:cNvSpPr>
          <p:nvPr>
            <p:ph idx="1"/>
          </p:nvPr>
        </p:nvSpPr>
        <p:spPr>
          <a:ln>
            <a:solidFill>
              <a:schemeClr val="accent1"/>
            </a:solidFill>
          </a:ln>
        </p:spPr>
        <p:txBody>
          <a:bodyPr>
            <a:normAutofit fontScale="70000" lnSpcReduction="20000"/>
          </a:bodyPr>
          <a:lstStyle/>
          <a:p>
            <a:pPr lvl="0" algn="r" rtl="1">
              <a:lnSpc>
                <a:spcPct val="150000"/>
              </a:lnSpc>
            </a:pPr>
            <a:r>
              <a:rPr lang="ar-DZ" dirty="0"/>
              <a:t>مساحة الإحتياطات العقارية بالهكتار </a:t>
            </a:r>
            <a:endParaRPr lang="fr-FR" dirty="0"/>
          </a:p>
          <a:p>
            <a:pPr lvl="0" algn="r" rtl="1">
              <a:lnSpc>
                <a:spcPct val="150000"/>
              </a:lnSpc>
            </a:pPr>
            <a:r>
              <a:rPr lang="ar-DZ" dirty="0"/>
              <a:t>ثمن المتر المربع من الأرض (المتوسط)</a:t>
            </a:r>
            <a:endParaRPr lang="fr-FR" dirty="0"/>
          </a:p>
          <a:p>
            <a:pPr lvl="0" algn="r" rtl="1">
              <a:lnSpc>
                <a:spcPct val="150000"/>
              </a:lnSpc>
            </a:pPr>
            <a:r>
              <a:rPr lang="ar-DZ" dirty="0"/>
              <a:t>الثمن المتوسط (/م2) للتعمير (تهيئة +بناء)</a:t>
            </a:r>
            <a:endParaRPr lang="fr-FR" dirty="0"/>
          </a:p>
          <a:p>
            <a:pPr lvl="0" algn="r" rtl="1">
              <a:lnSpc>
                <a:spcPct val="150000"/>
              </a:lnSpc>
            </a:pPr>
            <a:r>
              <a:rPr lang="ar-DZ" dirty="0"/>
              <a:t>ثمن البناء (عملة/م2)</a:t>
            </a:r>
          </a:p>
          <a:p>
            <a:pPr lvl="0" algn="r" rtl="1">
              <a:lnSpc>
                <a:spcPct val="150000"/>
              </a:lnSpc>
            </a:pPr>
            <a:r>
              <a:rPr lang="ar-DZ" dirty="0"/>
              <a:t>معامل استيلاء الأرض (</a:t>
            </a:r>
            <a:r>
              <a:rPr lang="en-US" dirty="0"/>
              <a:t>CES</a:t>
            </a:r>
            <a:r>
              <a:rPr lang="ar-DZ" dirty="0"/>
              <a:t>)</a:t>
            </a:r>
            <a:endParaRPr lang="fr-FR" dirty="0"/>
          </a:p>
          <a:p>
            <a:pPr lvl="0" algn="r" rtl="1">
              <a:lnSpc>
                <a:spcPct val="150000"/>
              </a:lnSpc>
            </a:pPr>
            <a:r>
              <a:rPr lang="ar-DZ" dirty="0"/>
              <a:t>معامل شغل الأرض (</a:t>
            </a:r>
            <a:r>
              <a:rPr lang="en-US" dirty="0"/>
              <a:t>COS</a:t>
            </a:r>
            <a:r>
              <a:rPr lang="ar-DZ" dirty="0"/>
              <a:t>)</a:t>
            </a:r>
            <a:endParaRPr lang="fr-FR" dirty="0"/>
          </a:p>
          <a:p>
            <a:pPr lvl="0" algn="r" rtl="1">
              <a:lnSpc>
                <a:spcPct val="150000"/>
              </a:lnSpc>
            </a:pPr>
            <a:r>
              <a:rPr lang="ar-DZ" dirty="0"/>
              <a:t>ارتفاع المباني</a:t>
            </a:r>
            <a:endParaRPr lang="fr-FR" dirty="0"/>
          </a:p>
          <a:p>
            <a:pPr lvl="0" algn="r" rtl="1">
              <a:lnSpc>
                <a:spcPct val="150000"/>
              </a:lnSpc>
            </a:pPr>
            <a:r>
              <a:rPr lang="ar-DZ" dirty="0"/>
              <a:t>معامل الارتفاع: ارتفاع البنايات / عرض الطريق</a:t>
            </a:r>
            <a:endParaRPr lang="fr-FR" dirty="0"/>
          </a:p>
        </p:txBody>
      </p:sp>
      <p:sp>
        <p:nvSpPr>
          <p:cNvPr id="6" name="Titre 1">
            <a:extLst>
              <a:ext uri="{FF2B5EF4-FFF2-40B4-BE49-F238E27FC236}">
                <a16:creationId xmlns:a16="http://schemas.microsoft.com/office/drawing/2014/main" xmlns="" id="{3A484EA8-8088-440A-B570-34DB51073AF7}"/>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lstStyle/>
          <a:p>
            <a:pPr algn="ctr" rtl="1"/>
            <a:r>
              <a:rPr lang="ar-DZ" dirty="0"/>
              <a:t>1- تحليل العقار  </a:t>
            </a:r>
            <a:endParaRPr lang="fr-FR" dirty="0"/>
          </a:p>
        </p:txBody>
      </p:sp>
    </p:spTree>
    <p:extLst>
      <p:ext uri="{BB962C8B-B14F-4D97-AF65-F5344CB8AC3E}">
        <p14:creationId xmlns:p14="http://schemas.microsoft.com/office/powerpoint/2010/main" xmlns="" val="25494067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6FFC1C4-E8A8-4E3E-BD4B-F714DD3AC6CD}"/>
              </a:ext>
            </a:extLst>
          </p:cNvPr>
          <p:cNvSpPr>
            <a:spLocks noGrp="1"/>
          </p:cNvSpPr>
          <p:nvPr>
            <p:ph idx="1"/>
          </p:nvPr>
        </p:nvSpPr>
        <p:spPr>
          <a:xfrm>
            <a:off x="838200" y="1825625"/>
            <a:ext cx="10515600" cy="4826966"/>
          </a:xfrm>
          <a:ln>
            <a:solidFill>
              <a:schemeClr val="accent1"/>
            </a:solidFill>
          </a:ln>
        </p:spPr>
        <p:txBody>
          <a:bodyPr>
            <a:normAutofit fontScale="77500" lnSpcReduction="20000"/>
          </a:bodyPr>
          <a:lstStyle/>
          <a:p>
            <a:pPr lvl="0" algn="just" rtl="1">
              <a:lnSpc>
                <a:spcPct val="150000"/>
              </a:lnSpc>
            </a:pPr>
            <a:r>
              <a:rPr lang="ar-DZ" dirty="0">
                <a:cs typeface="+mj-cs"/>
              </a:rPr>
              <a:t>تحليل الطرق والارصفة من خلال: مساحة الطرق (أولية، ثانوية، ثالثية مع مساحات التوقف)، حالة الطرق والارصفة (جيدة، متوسطة رديئة)</a:t>
            </a:r>
            <a:endParaRPr lang="fr-FR" dirty="0">
              <a:cs typeface="+mj-cs"/>
            </a:endParaRPr>
          </a:p>
          <a:p>
            <a:pPr lvl="0" algn="just" rtl="1">
              <a:lnSpc>
                <a:spcPct val="150000"/>
              </a:lnSpc>
            </a:pPr>
            <a:r>
              <a:rPr lang="ar-DZ" dirty="0">
                <a:cs typeface="+mj-cs"/>
              </a:rPr>
              <a:t>حساب مساحات التوقف (</a:t>
            </a:r>
            <a:r>
              <a:rPr lang="en-US" dirty="0">
                <a:cs typeface="+mj-cs"/>
              </a:rPr>
              <a:t>les </a:t>
            </a:r>
            <a:r>
              <a:rPr lang="en-US" dirty="0" err="1">
                <a:cs typeface="+mj-cs"/>
              </a:rPr>
              <a:t>aires</a:t>
            </a:r>
            <a:r>
              <a:rPr lang="en-US" dirty="0">
                <a:cs typeface="+mj-cs"/>
              </a:rPr>
              <a:t> de </a:t>
            </a:r>
            <a:r>
              <a:rPr lang="en-US" dirty="0" err="1">
                <a:cs typeface="+mj-cs"/>
              </a:rPr>
              <a:t>stationnement</a:t>
            </a:r>
            <a:r>
              <a:rPr lang="ar-DZ" dirty="0">
                <a:cs typeface="+mj-cs"/>
              </a:rPr>
              <a:t>) ويعبر عنه بعدد المواقف أو بـ % بالنسبة للمساحة الكلية </a:t>
            </a:r>
            <a:endParaRPr lang="fr-FR" dirty="0">
              <a:cs typeface="+mj-cs"/>
            </a:endParaRPr>
          </a:p>
          <a:p>
            <a:pPr lvl="0" algn="just" rtl="1">
              <a:lnSpc>
                <a:spcPct val="150000"/>
              </a:lnSpc>
            </a:pPr>
            <a:r>
              <a:rPr lang="ar-DZ" dirty="0">
                <a:cs typeface="+mj-cs"/>
              </a:rPr>
              <a:t>تحليل المساحات الخضراء بمختلف انواعها من خلال: مساحة المساحات الخضراء (%) بالنسبة للمساحة العقارية، ثم مقارنة متوسط مساحة المساحات الخضراء للفرد الواحد مع المساحة المفروضة في شبكة التجهيزات والمقدرة ب10 م</a:t>
            </a:r>
            <a:r>
              <a:rPr lang="ar-DZ" baseline="30000" dirty="0">
                <a:cs typeface="+mj-cs"/>
              </a:rPr>
              <a:t>2</a:t>
            </a:r>
            <a:r>
              <a:rPr lang="ar-DZ" dirty="0">
                <a:cs typeface="+mj-cs"/>
              </a:rPr>
              <a:t> للفرد الواحد.</a:t>
            </a:r>
            <a:endParaRPr lang="fr-FR" dirty="0">
              <a:cs typeface="+mj-cs"/>
            </a:endParaRPr>
          </a:p>
          <a:p>
            <a:pPr lvl="0" algn="just" rtl="1">
              <a:lnSpc>
                <a:spcPct val="150000"/>
              </a:lnSpc>
            </a:pPr>
            <a:r>
              <a:rPr lang="ar-DZ" dirty="0">
                <a:cs typeface="+mj-cs"/>
              </a:rPr>
              <a:t>تحليل الساحات العمومية، </a:t>
            </a:r>
            <a:endParaRPr lang="fr-FR" dirty="0">
              <a:cs typeface="+mj-cs"/>
            </a:endParaRPr>
          </a:p>
          <a:p>
            <a:pPr lvl="0" algn="just" rtl="1">
              <a:lnSpc>
                <a:spcPct val="150000"/>
              </a:lnSpc>
            </a:pPr>
            <a:r>
              <a:rPr lang="ar-DZ" dirty="0">
                <a:cs typeface="+mj-cs"/>
              </a:rPr>
              <a:t>تحليل اماكن لعب الاطفال </a:t>
            </a:r>
            <a:endParaRPr lang="fr-FR" dirty="0">
              <a:cs typeface="+mj-cs"/>
            </a:endParaRPr>
          </a:p>
          <a:p>
            <a:pPr marL="0" indent="0" algn="just" rtl="1">
              <a:lnSpc>
                <a:spcPct val="150000"/>
              </a:lnSpc>
              <a:buNone/>
            </a:pPr>
            <a:endParaRPr lang="fr-FR" dirty="0">
              <a:cs typeface="+mj-cs"/>
            </a:endParaRPr>
          </a:p>
        </p:txBody>
      </p:sp>
      <p:sp>
        <p:nvSpPr>
          <p:cNvPr id="6" name="Titre 1">
            <a:extLst>
              <a:ext uri="{FF2B5EF4-FFF2-40B4-BE49-F238E27FC236}">
                <a16:creationId xmlns:a16="http://schemas.microsoft.com/office/drawing/2014/main" xmlns="" id="{09046F83-4CE3-4F36-928B-ADB44AD01F4F}"/>
              </a:ext>
            </a:extLst>
          </p:cNvPr>
          <p:cNvSpPr>
            <a:spLocks noGrp="1"/>
          </p:cNvSpPr>
          <p:nvPr>
            <p:ph type="title"/>
          </p:nvPr>
        </p:nvSpPr>
        <p:spPr>
          <a:xfrm>
            <a:off x="838200" y="325369"/>
            <a:ext cx="10515600" cy="1325563"/>
          </a:xfrm>
          <a:solidFill>
            <a:schemeClr val="accent6">
              <a:lumMod val="20000"/>
              <a:lumOff val="80000"/>
            </a:schemeClr>
          </a:solidFill>
          <a:ln>
            <a:solidFill>
              <a:schemeClr val="tx1"/>
            </a:solidFill>
          </a:ln>
        </p:spPr>
        <p:txBody>
          <a:bodyPr/>
          <a:lstStyle/>
          <a:p>
            <a:pPr algn="ctr" rtl="1"/>
            <a:r>
              <a:rPr lang="ar-DZ" dirty="0"/>
              <a:t>2- تحليل المساحات العمومية  </a:t>
            </a:r>
            <a:endParaRPr lang="fr-FR" dirty="0"/>
          </a:p>
        </p:txBody>
      </p:sp>
    </p:spTree>
    <p:extLst>
      <p:ext uri="{BB962C8B-B14F-4D97-AF65-F5344CB8AC3E}">
        <p14:creationId xmlns:p14="http://schemas.microsoft.com/office/powerpoint/2010/main" xmlns="" val="27236884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C46D6B4-0634-4A00-9AD8-B1FA9460BE5C}"/>
              </a:ext>
            </a:extLst>
          </p:cNvPr>
          <p:cNvSpPr>
            <a:spLocks noGrp="1"/>
          </p:cNvSpPr>
          <p:nvPr>
            <p:ph idx="1"/>
          </p:nvPr>
        </p:nvSpPr>
        <p:spPr>
          <a:ln>
            <a:solidFill>
              <a:schemeClr val="accent1"/>
            </a:solidFill>
          </a:ln>
        </p:spPr>
        <p:txBody>
          <a:bodyPr>
            <a:normAutofit lnSpcReduction="10000"/>
          </a:bodyPr>
          <a:lstStyle/>
          <a:p>
            <a:pPr marL="0" lvl="0" indent="0" algn="r" rtl="1">
              <a:lnSpc>
                <a:spcPct val="150000"/>
              </a:lnSpc>
              <a:buNone/>
            </a:pPr>
            <a:r>
              <a:rPr lang="ar-DZ" dirty="0"/>
              <a:t>      وتحلل من حيث:</a:t>
            </a:r>
            <a:endParaRPr lang="fr-FR" dirty="0"/>
          </a:p>
          <a:p>
            <a:pPr lvl="0" algn="r" rtl="1">
              <a:lnSpc>
                <a:spcPct val="150000"/>
              </a:lnSpc>
            </a:pPr>
            <a:r>
              <a:rPr lang="ar-DZ" dirty="0"/>
              <a:t>القدرة النظرية (</a:t>
            </a:r>
            <a:r>
              <a:rPr lang="fr-FR" dirty="0"/>
              <a:t>la capacité théorique</a:t>
            </a:r>
            <a:r>
              <a:rPr lang="ar-DZ" dirty="0"/>
              <a:t>)</a:t>
            </a:r>
            <a:endParaRPr lang="fr-FR" dirty="0"/>
          </a:p>
          <a:p>
            <a:pPr lvl="0" algn="r" rtl="1">
              <a:lnSpc>
                <a:spcPct val="150000"/>
              </a:lnSpc>
            </a:pPr>
            <a:r>
              <a:rPr lang="ar-DZ" dirty="0"/>
              <a:t>القدرة الفعلية</a:t>
            </a:r>
            <a:endParaRPr lang="fr-FR" dirty="0"/>
          </a:p>
          <a:p>
            <a:pPr lvl="0" algn="r" rtl="1">
              <a:lnSpc>
                <a:spcPct val="150000"/>
              </a:lnSpc>
            </a:pPr>
            <a:r>
              <a:rPr lang="ar-DZ" dirty="0"/>
              <a:t>عدد المستعملين</a:t>
            </a:r>
            <a:endParaRPr lang="fr-FR" dirty="0"/>
          </a:p>
          <a:p>
            <a:pPr lvl="0" algn="r" rtl="1">
              <a:lnSpc>
                <a:spcPct val="150000"/>
              </a:lnSpc>
            </a:pPr>
            <a:r>
              <a:rPr lang="ar-DZ" dirty="0"/>
              <a:t>متوسط نصيب (حصة) الفرد (</a:t>
            </a:r>
            <a:r>
              <a:rPr lang="en-US" dirty="0"/>
              <a:t>le quota par habitant</a:t>
            </a:r>
            <a:r>
              <a:rPr lang="ar-DZ" dirty="0"/>
              <a:t>)= القدرة الفعلية/ عدد المستعملين</a:t>
            </a:r>
            <a:endParaRPr lang="fr-FR" dirty="0"/>
          </a:p>
        </p:txBody>
      </p:sp>
      <p:sp>
        <p:nvSpPr>
          <p:cNvPr id="4" name="Titre 1">
            <a:extLst>
              <a:ext uri="{FF2B5EF4-FFF2-40B4-BE49-F238E27FC236}">
                <a16:creationId xmlns:a16="http://schemas.microsoft.com/office/drawing/2014/main" xmlns="" id="{87C0300D-4647-4109-AA71-E56D9AFDD1C1}"/>
              </a:ext>
            </a:extLst>
          </p:cNvPr>
          <p:cNvSpPr>
            <a:spLocks noGrp="1"/>
          </p:cNvSpPr>
          <p:nvPr>
            <p:ph type="title"/>
          </p:nvPr>
        </p:nvSpPr>
        <p:spPr>
          <a:xfrm>
            <a:off x="838200" y="325369"/>
            <a:ext cx="10515600" cy="1325563"/>
          </a:xfrm>
          <a:solidFill>
            <a:schemeClr val="accent6">
              <a:lumMod val="20000"/>
              <a:lumOff val="80000"/>
            </a:schemeClr>
          </a:solidFill>
          <a:ln>
            <a:solidFill>
              <a:schemeClr val="tx1"/>
            </a:solidFill>
          </a:ln>
        </p:spPr>
        <p:txBody>
          <a:bodyPr/>
          <a:lstStyle/>
          <a:p>
            <a:pPr algn="ctr" rtl="1"/>
            <a:r>
              <a:rPr lang="ar-DZ" dirty="0"/>
              <a:t>3- تحليل مختلف الشبكات   </a:t>
            </a:r>
            <a:endParaRPr lang="fr-FR" dirty="0"/>
          </a:p>
        </p:txBody>
      </p:sp>
    </p:spTree>
    <p:extLst>
      <p:ext uri="{BB962C8B-B14F-4D97-AF65-F5344CB8AC3E}">
        <p14:creationId xmlns:p14="http://schemas.microsoft.com/office/powerpoint/2010/main" xmlns="" val="42581743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FBF2888-0E69-445F-855E-36A0508F6E0B}"/>
              </a:ext>
            </a:extLst>
          </p:cNvPr>
          <p:cNvSpPr>
            <a:spLocks noGrp="1"/>
          </p:cNvSpPr>
          <p:nvPr>
            <p:ph idx="1"/>
          </p:nvPr>
        </p:nvSpPr>
        <p:spPr>
          <a:ln>
            <a:solidFill>
              <a:schemeClr val="accent1"/>
            </a:solidFill>
          </a:ln>
        </p:spPr>
        <p:txBody>
          <a:bodyPr/>
          <a:lstStyle/>
          <a:p>
            <a:pPr marL="0" indent="0" algn="r" rtl="1">
              <a:buNone/>
            </a:pPr>
            <a:r>
              <a:rPr lang="ar-DZ" dirty="0"/>
              <a:t>         اما الشبكات التي يتم تحليلها فهي: </a:t>
            </a:r>
            <a:endParaRPr lang="fr-FR" dirty="0"/>
          </a:p>
          <a:p>
            <a:pPr lvl="0" algn="r" rtl="1"/>
            <a:r>
              <a:rPr lang="ar-DZ" dirty="0"/>
              <a:t>الكهرباء</a:t>
            </a:r>
            <a:endParaRPr lang="fr-FR" dirty="0"/>
          </a:p>
          <a:p>
            <a:pPr lvl="0" algn="r" rtl="1"/>
            <a:r>
              <a:rPr lang="ar-DZ" dirty="0"/>
              <a:t>الغاز</a:t>
            </a:r>
            <a:endParaRPr lang="fr-FR" dirty="0"/>
          </a:p>
          <a:p>
            <a:pPr lvl="0" algn="r" rtl="1"/>
            <a:r>
              <a:rPr lang="ar-DZ" dirty="0"/>
              <a:t>الهاتف</a:t>
            </a:r>
            <a:endParaRPr lang="fr-FR" dirty="0"/>
          </a:p>
          <a:p>
            <a:pPr lvl="0" algn="r" rtl="1"/>
            <a:r>
              <a:rPr lang="ar-DZ" dirty="0"/>
              <a:t>الانترنيت</a:t>
            </a:r>
            <a:endParaRPr lang="fr-FR" dirty="0"/>
          </a:p>
          <a:p>
            <a:pPr lvl="0" algn="r" rtl="1"/>
            <a:r>
              <a:rPr lang="ar-DZ" dirty="0"/>
              <a:t>تزويد بالمياه الصالحة للشرب</a:t>
            </a:r>
            <a:endParaRPr lang="fr-FR" dirty="0"/>
          </a:p>
          <a:p>
            <a:pPr lvl="0" algn="r" rtl="1"/>
            <a:r>
              <a:rPr lang="ar-DZ" dirty="0"/>
              <a:t>تصريف المياه</a:t>
            </a:r>
            <a:endParaRPr lang="fr-FR" dirty="0"/>
          </a:p>
          <a:p>
            <a:pPr marL="0" indent="0" algn="r" rtl="1">
              <a:buNone/>
            </a:pPr>
            <a:endParaRPr lang="fr-FR" dirty="0"/>
          </a:p>
        </p:txBody>
      </p:sp>
      <p:sp>
        <p:nvSpPr>
          <p:cNvPr id="4" name="Titre 1">
            <a:extLst>
              <a:ext uri="{FF2B5EF4-FFF2-40B4-BE49-F238E27FC236}">
                <a16:creationId xmlns:a16="http://schemas.microsoft.com/office/drawing/2014/main" xmlns="" id="{3E9C9C71-37D2-4707-B0AC-E7B32C995D7D}"/>
              </a:ext>
            </a:extLst>
          </p:cNvPr>
          <p:cNvSpPr>
            <a:spLocks noGrp="1"/>
          </p:cNvSpPr>
          <p:nvPr>
            <p:ph type="title"/>
          </p:nvPr>
        </p:nvSpPr>
        <p:spPr>
          <a:xfrm>
            <a:off x="838200" y="365125"/>
            <a:ext cx="10515600" cy="1325563"/>
          </a:xfrm>
          <a:solidFill>
            <a:schemeClr val="accent6">
              <a:lumMod val="20000"/>
              <a:lumOff val="80000"/>
            </a:schemeClr>
          </a:solidFill>
          <a:ln>
            <a:solidFill>
              <a:schemeClr val="tx1"/>
            </a:solidFill>
          </a:ln>
        </p:spPr>
        <p:txBody>
          <a:bodyPr/>
          <a:lstStyle/>
          <a:p>
            <a:pPr algn="ctr" rtl="1"/>
            <a:r>
              <a:rPr lang="ar-DZ" dirty="0"/>
              <a:t>3- تحليل مختلف الشبكات   </a:t>
            </a:r>
            <a:endParaRPr lang="fr-FR" dirty="0"/>
          </a:p>
        </p:txBody>
      </p:sp>
    </p:spTree>
    <p:extLst>
      <p:ext uri="{BB962C8B-B14F-4D97-AF65-F5344CB8AC3E}">
        <p14:creationId xmlns:p14="http://schemas.microsoft.com/office/powerpoint/2010/main" xmlns="" val="9133519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C5EAC4E-BD07-4E9B-B64F-D0986F5E587C}"/>
              </a:ext>
            </a:extLst>
          </p:cNvPr>
          <p:cNvSpPr>
            <a:spLocks noGrp="1"/>
          </p:cNvSpPr>
          <p:nvPr>
            <p:ph idx="1"/>
          </p:nvPr>
        </p:nvSpPr>
        <p:spPr>
          <a:ln>
            <a:solidFill>
              <a:schemeClr val="accent1"/>
            </a:solidFill>
          </a:ln>
        </p:spPr>
        <p:txBody>
          <a:bodyPr/>
          <a:lstStyle/>
          <a:p>
            <a:pPr marL="0" indent="0" algn="just" rtl="1">
              <a:lnSpc>
                <a:spcPct val="150000"/>
              </a:lnSpc>
              <a:buNone/>
            </a:pPr>
            <a:r>
              <a:rPr lang="ar-DZ" dirty="0">
                <a:cs typeface="+mj-cs"/>
              </a:rPr>
              <a:t>       بعد تحليل كل الابعاد المكونة والمحيطة بمجال الدراسة، يتم استنتاج المشاكل التي يعاني منها كل بعد واسقاط كل هذه المشاكل في مخطط واحد يسمى بالبطاقة الاستخلاصية (</a:t>
            </a:r>
            <a:r>
              <a:rPr lang="fr-FR" dirty="0">
                <a:cs typeface="+mj-cs"/>
              </a:rPr>
              <a:t>la carte synthèse</a:t>
            </a:r>
            <a:r>
              <a:rPr lang="ar-DZ" dirty="0">
                <a:cs typeface="+mj-cs"/>
              </a:rPr>
              <a:t>)، هذه البطاقة تسمح لنا باختيار نوع التدخل المناسب حسب درجة تعقيد المشاكل</a:t>
            </a:r>
            <a:endParaRPr lang="fr-FR" dirty="0">
              <a:cs typeface="+mj-cs"/>
            </a:endParaRPr>
          </a:p>
          <a:p>
            <a:pPr marL="0" indent="0" algn="just">
              <a:lnSpc>
                <a:spcPct val="150000"/>
              </a:lnSpc>
              <a:buNone/>
            </a:pPr>
            <a:endParaRPr lang="fr-FR" dirty="0">
              <a:cs typeface="+mj-cs"/>
            </a:endParaRPr>
          </a:p>
        </p:txBody>
      </p:sp>
      <p:sp>
        <p:nvSpPr>
          <p:cNvPr id="4" name="Titre 1">
            <a:extLst>
              <a:ext uri="{FF2B5EF4-FFF2-40B4-BE49-F238E27FC236}">
                <a16:creationId xmlns:a16="http://schemas.microsoft.com/office/drawing/2014/main" xmlns="" id="{9E7A4898-5B99-4692-8EED-3A8A5845D5D3}"/>
              </a:ext>
            </a:extLst>
          </p:cNvPr>
          <p:cNvSpPr>
            <a:spLocks noGrp="1"/>
          </p:cNvSpPr>
          <p:nvPr>
            <p:ph type="title"/>
          </p:nvPr>
        </p:nvSpPr>
        <p:spPr>
          <a:xfrm>
            <a:off x="838200" y="325369"/>
            <a:ext cx="10515600" cy="1325563"/>
          </a:xfrm>
          <a:solidFill>
            <a:schemeClr val="accent6">
              <a:lumMod val="20000"/>
              <a:lumOff val="80000"/>
            </a:schemeClr>
          </a:solidFill>
          <a:ln>
            <a:solidFill>
              <a:schemeClr val="tx1"/>
            </a:solidFill>
          </a:ln>
        </p:spPr>
        <p:txBody>
          <a:bodyPr/>
          <a:lstStyle/>
          <a:p>
            <a:pPr algn="ctr" rtl="1"/>
            <a:r>
              <a:rPr lang="ar-DZ" dirty="0"/>
              <a:t>5- استنتاج المشاكل   </a:t>
            </a:r>
            <a:endParaRPr lang="fr-FR" dirty="0"/>
          </a:p>
        </p:txBody>
      </p:sp>
      <p:sp>
        <p:nvSpPr>
          <p:cNvPr id="5" name="Rectangle 4">
            <a:extLst>
              <a:ext uri="{FF2B5EF4-FFF2-40B4-BE49-F238E27FC236}">
                <a16:creationId xmlns:a16="http://schemas.microsoft.com/office/drawing/2014/main" xmlns="" id="{3DAA0C0E-6880-4F8C-9366-0B3F8A68F972}"/>
              </a:ext>
            </a:extLst>
          </p:cNvPr>
          <p:cNvSpPr/>
          <p:nvPr/>
        </p:nvSpPr>
        <p:spPr>
          <a:xfrm>
            <a:off x="1550504" y="3896138"/>
            <a:ext cx="7421217" cy="2280825"/>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r"/>
            <a:r>
              <a:rPr lang="ar-DZ" sz="2000" b="1" dirty="0"/>
              <a:t>تدخلات سطحية                       اعادة التهيئة </a:t>
            </a:r>
          </a:p>
          <a:p>
            <a:pPr algn="r"/>
            <a:r>
              <a:rPr lang="ar-DZ" sz="2000" b="1" dirty="0"/>
              <a:t>                                         اعادة التاهيل </a:t>
            </a:r>
          </a:p>
          <a:p>
            <a:pPr algn="r"/>
            <a:r>
              <a:rPr lang="ar-DZ" sz="2000" b="1" dirty="0"/>
              <a:t>                                         الترميم  </a:t>
            </a:r>
          </a:p>
          <a:p>
            <a:pPr algn="r"/>
            <a:endParaRPr lang="ar-DZ" sz="2000" b="1" dirty="0"/>
          </a:p>
          <a:p>
            <a:pPr algn="r"/>
            <a:r>
              <a:rPr lang="ar-DZ" sz="2000" b="1" dirty="0"/>
              <a:t>تدخلات جذرية                        التجديد </a:t>
            </a:r>
          </a:p>
          <a:p>
            <a:pPr algn="r"/>
            <a:r>
              <a:rPr lang="ar-DZ" sz="2000" b="1" dirty="0"/>
              <a:t>                                        اعادة الهيكلة </a:t>
            </a:r>
          </a:p>
          <a:p>
            <a:pPr algn="r"/>
            <a:r>
              <a:rPr lang="ar-DZ" sz="2000" b="1" dirty="0"/>
              <a:t>                                        التكثيف</a:t>
            </a:r>
            <a:endParaRPr lang="fr-FR" sz="2000" b="1" dirty="0"/>
          </a:p>
        </p:txBody>
      </p:sp>
      <p:cxnSp>
        <p:nvCxnSpPr>
          <p:cNvPr id="7" name="Straight Arrow Connector 6">
            <a:extLst>
              <a:ext uri="{FF2B5EF4-FFF2-40B4-BE49-F238E27FC236}">
                <a16:creationId xmlns:a16="http://schemas.microsoft.com/office/drawing/2014/main" xmlns="" id="{A71C803D-EB0A-45FF-BE9B-6710FC1A4756}"/>
              </a:ext>
            </a:extLst>
          </p:cNvPr>
          <p:cNvCxnSpPr/>
          <p:nvPr/>
        </p:nvCxnSpPr>
        <p:spPr>
          <a:xfrm flipH="1" flipV="1">
            <a:off x="6202017" y="4068417"/>
            <a:ext cx="1285461" cy="927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xmlns="" id="{C709DD93-D6E5-4872-8F65-9D082AFFE17D}"/>
              </a:ext>
            </a:extLst>
          </p:cNvPr>
          <p:cNvCxnSpPr/>
          <p:nvPr/>
        </p:nvCxnSpPr>
        <p:spPr>
          <a:xfrm flipH="1">
            <a:off x="6202017" y="4147930"/>
            <a:ext cx="1285461" cy="2650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xmlns="" id="{4F7AA4AC-9BEA-464C-818F-827FE764CE52}"/>
              </a:ext>
            </a:extLst>
          </p:cNvPr>
          <p:cNvCxnSpPr/>
          <p:nvPr/>
        </p:nvCxnSpPr>
        <p:spPr>
          <a:xfrm flipH="1">
            <a:off x="6202017" y="4161183"/>
            <a:ext cx="1285461" cy="569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xmlns="" id="{8C5A95A4-D6AB-440B-870D-29246F830E55}"/>
              </a:ext>
            </a:extLst>
          </p:cNvPr>
          <p:cNvCxnSpPr/>
          <p:nvPr/>
        </p:nvCxnSpPr>
        <p:spPr>
          <a:xfrm flipH="1">
            <a:off x="6202017" y="5367130"/>
            <a:ext cx="128546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xmlns="" id="{46DEA60D-9361-46F9-B379-287AE550C990}"/>
              </a:ext>
            </a:extLst>
          </p:cNvPr>
          <p:cNvCxnSpPr/>
          <p:nvPr/>
        </p:nvCxnSpPr>
        <p:spPr>
          <a:xfrm flipH="1">
            <a:off x="6202017" y="5353878"/>
            <a:ext cx="1285461"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xmlns="" id="{29CBDC0B-D177-4B6E-AF2B-37818EBC84B3}"/>
              </a:ext>
            </a:extLst>
          </p:cNvPr>
          <p:cNvCxnSpPr/>
          <p:nvPr/>
        </p:nvCxnSpPr>
        <p:spPr>
          <a:xfrm flipH="1">
            <a:off x="6202017" y="5367130"/>
            <a:ext cx="1285461" cy="5963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020505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a:solidFill>
              <a:schemeClr val="accent1"/>
            </a:solidFill>
          </a:ln>
        </p:spPr>
        <p:txBody>
          <a:bodyPr>
            <a:normAutofit fontScale="92500" lnSpcReduction="20000"/>
          </a:bodyPr>
          <a:lstStyle/>
          <a:p>
            <a:pPr algn="just" rtl="1">
              <a:lnSpc>
                <a:spcPct val="150000"/>
              </a:lnSpc>
              <a:spcAft>
                <a:spcPts val="800"/>
              </a:spcAft>
            </a:pPr>
            <a:r>
              <a:rPr lang="ar-DZ" dirty="0">
                <a:latin typeface="Calibri" panose="020F0502020204030204" pitchFamily="34" charset="0"/>
                <a:ea typeface="Calibri" panose="020F0502020204030204" pitchFamily="34" charset="0"/>
                <a:cs typeface="Times New Roman" panose="02020603050405020304" pitchFamily="18" charset="0"/>
              </a:rPr>
              <a:t>يمكن اختصار أهداف عملية التحليل الحضري في ما يلي: </a:t>
            </a:r>
            <a:endParaRPr lang="fr-FR"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التعرف على عناصر البيئة الطبيعية و المشيدة المحيطة بالمشروع و التي قد تكون ذات تأثير سلبي أو إيجابي أو محايد</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التعرف على الخصائص الديمغرافية والاجتماعية للمجتمع المحلي مما يسمح باقتراح مشاريع تلبي رغبات وتطلعات السكان والمستعملين.</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رفع مستوى الأداء الوظيفي و تخفيض تكاليف المشاريع </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80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تحقيق توافق المباني كمنتج متغير مع الأرض و الموقع كثوابت كائنة</a:t>
            </a:r>
            <a:endParaRPr lang="fr-FR" sz="2000" dirty="0">
              <a:latin typeface="Calibri" panose="020F0502020204030204" pitchFamily="34" charset="0"/>
              <a:ea typeface="Times New Roman" panose="02020603050405020304" pitchFamily="18" charset="0"/>
              <a:cs typeface="Arial" panose="020B0604020202020204" pitchFamily="34" charset="0"/>
            </a:endParaRPr>
          </a:p>
        </p:txBody>
      </p:sp>
      <p:sp>
        <p:nvSpPr>
          <p:cNvPr id="4" name="Titre 1"/>
          <p:cNvSpPr>
            <a:spLocks noGrp="1"/>
          </p:cNvSpPr>
          <p:nvPr>
            <p:ph type="title"/>
          </p:nvPr>
        </p:nvSpPr>
        <p:spPr>
          <a:solidFill>
            <a:schemeClr val="accent6">
              <a:lumMod val="20000"/>
              <a:lumOff val="80000"/>
            </a:schemeClr>
          </a:solidFill>
          <a:ln>
            <a:solidFill>
              <a:schemeClr val="tx1"/>
            </a:solidFill>
          </a:ln>
        </p:spPr>
        <p:txBody>
          <a:bodyPr/>
          <a:lstStyle/>
          <a:p>
            <a:pPr algn="ctr" rtl="1"/>
            <a:r>
              <a:rPr lang="ar-DZ" dirty="0"/>
              <a:t>2- اهداف التحليل الحضري </a:t>
            </a:r>
            <a:endParaRPr lang="fr-FR" dirty="0"/>
          </a:p>
        </p:txBody>
      </p:sp>
    </p:spTree>
    <p:extLst>
      <p:ext uri="{BB962C8B-B14F-4D97-AF65-F5344CB8AC3E}">
        <p14:creationId xmlns:p14="http://schemas.microsoft.com/office/powerpoint/2010/main" xmlns="" val="1269371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a:solidFill>
              <a:schemeClr val="accent1"/>
            </a:solidFill>
          </a:ln>
        </p:spPr>
        <p:txBody>
          <a:bodyPr>
            <a:normAutofit fontScale="92500" lnSpcReduction="20000"/>
          </a:bodyPr>
          <a:lstStyle/>
          <a:p>
            <a:pPr marL="342900" lvl="0" indent="-342900" algn="just" rtl="1">
              <a:lnSpc>
                <a:spcPct val="150000"/>
              </a:lnSpc>
              <a:spcAft>
                <a:spcPts val="0"/>
              </a:spcAft>
              <a:buFont typeface="Times New Roman" panose="02020603050405020304" pitchFamily="18" charset="0"/>
              <a:buChar char="-"/>
            </a:pPr>
            <a:r>
              <a:rPr lang="ar-DZ" b="1" dirty="0">
                <a:latin typeface="Calibri" panose="020F0502020204030204" pitchFamily="34" charset="0"/>
                <a:ea typeface="Times New Roman" panose="02020603050405020304" pitchFamily="18" charset="0"/>
                <a:cs typeface="Times New Roman" panose="02020603050405020304" pitchFamily="18" charset="0"/>
              </a:rPr>
              <a:t>زيارة الموقع: </a:t>
            </a:r>
            <a:r>
              <a:rPr lang="ar-DZ" dirty="0">
                <a:latin typeface="Calibri" panose="020F0502020204030204" pitchFamily="34" charset="0"/>
                <a:ea typeface="Times New Roman" panose="02020603050405020304" pitchFamily="18" charset="0"/>
                <a:cs typeface="Times New Roman" panose="02020603050405020304" pitchFamily="18" charset="0"/>
              </a:rPr>
              <a:t>حيث يمكن استنباط المعلومات الأولية من خلال الموقع والمنطقة المحيطة</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b="1" dirty="0">
                <a:latin typeface="Calibri" panose="020F0502020204030204" pitchFamily="34" charset="0"/>
                <a:ea typeface="Times New Roman" panose="02020603050405020304" pitchFamily="18" charset="0"/>
                <a:cs typeface="Times New Roman" panose="02020603050405020304" pitchFamily="18" charset="0"/>
              </a:rPr>
              <a:t>البحث عن مصادر المعلومات: </a:t>
            </a:r>
            <a:r>
              <a:rPr lang="ar-DZ" dirty="0">
                <a:latin typeface="Calibri" panose="020F0502020204030204" pitchFamily="34" charset="0"/>
                <a:ea typeface="Times New Roman" panose="02020603050405020304" pitchFamily="18" charset="0"/>
                <a:cs typeface="Times New Roman" panose="02020603050405020304" pitchFamily="18" charset="0"/>
              </a:rPr>
              <a:t>تحليل مصادر المعلومات الحالية، صور جوية، خرائط، تحليل تربة، مخططات المرافق.</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0"/>
              </a:spcAft>
              <a:buFont typeface="Times New Roman" panose="02020603050405020304" pitchFamily="18" charset="0"/>
              <a:buChar char="-"/>
            </a:pPr>
            <a:r>
              <a:rPr lang="ar-DZ" b="1" dirty="0">
                <a:latin typeface="Calibri" panose="020F0502020204030204" pitchFamily="34" charset="0"/>
                <a:ea typeface="Times New Roman" panose="02020603050405020304" pitchFamily="18" charset="0"/>
                <a:cs typeface="Times New Roman" panose="02020603050405020304" pitchFamily="18" charset="0"/>
              </a:rPr>
              <a:t>أسئلة ومقابلات: </a:t>
            </a:r>
            <a:r>
              <a:rPr lang="ar-DZ" dirty="0">
                <a:latin typeface="Calibri" panose="020F0502020204030204" pitchFamily="34" charset="0"/>
                <a:ea typeface="Times New Roman" panose="02020603050405020304" pitchFamily="18" charset="0"/>
                <a:cs typeface="Times New Roman" panose="02020603050405020304" pitchFamily="18" charset="0"/>
              </a:rPr>
              <a:t>يتم إجراء استبيانات ومقابلات مع من هم ذوي الصلة من سكان، مسئولي الآثار، مسئولي البلديات، الخبراء.</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50000"/>
              </a:lnSpc>
              <a:spcAft>
                <a:spcPts val="800"/>
              </a:spcAft>
              <a:buFont typeface="Times New Roman" panose="02020603050405020304" pitchFamily="18" charset="0"/>
              <a:buChar char="-"/>
            </a:pPr>
            <a:r>
              <a:rPr lang="ar-DZ" b="1" dirty="0">
                <a:latin typeface="Calibri" panose="020F0502020204030204" pitchFamily="34" charset="0"/>
                <a:ea typeface="Times New Roman" panose="02020603050405020304" pitchFamily="18" charset="0"/>
                <a:cs typeface="Times New Roman" panose="02020603050405020304" pitchFamily="18" charset="0"/>
              </a:rPr>
              <a:t>مقارنة التحليلات والمعلومات: </a:t>
            </a:r>
            <a:r>
              <a:rPr lang="ar-DZ" dirty="0">
                <a:latin typeface="Calibri" panose="020F0502020204030204" pitchFamily="34" charset="0"/>
                <a:ea typeface="Times New Roman" panose="02020603050405020304" pitchFamily="18" charset="0"/>
                <a:cs typeface="Times New Roman" panose="02020603050405020304" pitchFamily="18" charset="0"/>
              </a:rPr>
              <a:t>من كافة المصادر والخروج ببعض القرارات (تحليل، تشخيص، اقتراح حلول.....)</a:t>
            </a:r>
            <a:endParaRPr lang="fr-FR" sz="2000" dirty="0">
              <a:latin typeface="Calibri" panose="020F0502020204030204" pitchFamily="34" charset="0"/>
              <a:ea typeface="Times New Roman" panose="02020603050405020304" pitchFamily="18" charset="0"/>
              <a:cs typeface="Arial" panose="020B0604020202020204" pitchFamily="34" charset="0"/>
            </a:endParaRPr>
          </a:p>
        </p:txBody>
      </p:sp>
      <p:sp>
        <p:nvSpPr>
          <p:cNvPr id="4" name="Titre 1"/>
          <p:cNvSpPr>
            <a:spLocks noGrp="1"/>
          </p:cNvSpPr>
          <p:nvPr>
            <p:ph type="title"/>
          </p:nvPr>
        </p:nvSpPr>
        <p:spPr>
          <a:solidFill>
            <a:schemeClr val="accent6">
              <a:lumMod val="20000"/>
              <a:lumOff val="80000"/>
            </a:schemeClr>
          </a:solidFill>
          <a:ln>
            <a:solidFill>
              <a:schemeClr val="tx1"/>
            </a:solidFill>
          </a:ln>
        </p:spPr>
        <p:txBody>
          <a:bodyPr/>
          <a:lstStyle/>
          <a:p>
            <a:pPr algn="ctr" rtl="1"/>
            <a:r>
              <a:rPr lang="ar-DZ" dirty="0"/>
              <a:t>3- خطوات التحليل الحضري </a:t>
            </a:r>
            <a:endParaRPr lang="fr-FR" dirty="0"/>
          </a:p>
        </p:txBody>
      </p:sp>
    </p:spTree>
    <p:extLst>
      <p:ext uri="{BB962C8B-B14F-4D97-AF65-F5344CB8AC3E}">
        <p14:creationId xmlns:p14="http://schemas.microsoft.com/office/powerpoint/2010/main" xmlns="" val="826564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a:solidFill>
              <a:schemeClr val="accent1"/>
            </a:solidFill>
          </a:ln>
        </p:spPr>
        <p:txBody>
          <a:bodyPr>
            <a:normAutofit fontScale="92500" lnSpcReduction="10000"/>
          </a:bodyPr>
          <a:lstStyle/>
          <a:p>
            <a:pPr marL="0" lvl="0" indent="0" algn="r" rtl="1">
              <a:lnSpc>
                <a:spcPct val="150000"/>
              </a:lnSpc>
              <a:spcAft>
                <a:spcPts val="0"/>
              </a:spcAft>
              <a:buNone/>
            </a:pPr>
            <a:r>
              <a:rPr lang="ar-DZ" b="1" dirty="0">
                <a:latin typeface="Calibri" panose="020F0502020204030204" pitchFamily="34" charset="0"/>
                <a:ea typeface="Calibri" panose="020F0502020204030204" pitchFamily="34" charset="0"/>
                <a:cs typeface="Times New Roman" panose="02020603050405020304" pitchFamily="18" charset="0"/>
              </a:rPr>
              <a:t>اولا رصد بيانات الموقع:</a:t>
            </a:r>
            <a:r>
              <a:rPr lang="ar-DZ" dirty="0">
                <a:latin typeface="Calibri" panose="020F0502020204030204" pitchFamily="34" charset="0"/>
                <a:ea typeface="Calibri" panose="020F0502020204030204" pitchFamily="34" charset="0"/>
                <a:cs typeface="Times New Roman" panose="02020603050405020304" pitchFamily="18" charset="0"/>
              </a:rPr>
              <a:t> تتمثل هذه البيانات في:</a:t>
            </a:r>
            <a:endParaRPr lang="fr-FR" sz="2000" dirty="0">
              <a:latin typeface="Calibri" panose="020F0502020204030204" pitchFamily="34" charset="0"/>
              <a:ea typeface="Calibri" panose="020F0502020204030204" pitchFamily="34" charset="0"/>
              <a:cs typeface="Arial" panose="020B0604020202020204" pitchFamily="34" charset="0"/>
            </a:endParaRPr>
          </a:p>
          <a:p>
            <a:pPr marL="342900" indent="-342900" algn="ctr" rtl="1">
              <a:lnSpc>
                <a:spcPct val="150000"/>
              </a:lnSpc>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بيانات هندسة الأرض</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ctr"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بيانات </a:t>
            </a:r>
            <a:r>
              <a:rPr lang="ar-DZ"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المحتوى</a:t>
            </a:r>
            <a:r>
              <a:rPr lang="ar-DZ" dirty="0">
                <a:latin typeface="Calibri" panose="020F0502020204030204" pitchFamily="34" charset="0"/>
                <a:ea typeface="Times New Roman" panose="02020603050405020304" pitchFamily="18" charset="0"/>
                <a:cs typeface="Times New Roman" panose="02020603050405020304" pitchFamily="18" charset="0"/>
              </a:rPr>
              <a:t> و </a:t>
            </a:r>
            <a:r>
              <a:rPr lang="ar-DZ" dirty="0">
                <a:solidFill>
                  <a:srgbClr val="0070C0"/>
                </a:solidFill>
                <a:latin typeface="Calibri" panose="020F0502020204030204" pitchFamily="34" charset="0"/>
                <a:ea typeface="Times New Roman" panose="02020603050405020304" pitchFamily="18" charset="0"/>
                <a:cs typeface="Times New Roman" panose="02020603050405020304" pitchFamily="18" charset="0"/>
              </a:rPr>
              <a:t>المحيط</a:t>
            </a:r>
            <a:r>
              <a:rPr lang="ar-DZ" dirty="0">
                <a:latin typeface="Calibri" panose="020F0502020204030204" pitchFamily="34" charset="0"/>
                <a:ea typeface="Times New Roman" panose="02020603050405020304" pitchFamily="18" charset="0"/>
                <a:cs typeface="Times New Roman" panose="02020603050405020304" pitchFamily="18" charset="0"/>
              </a:rPr>
              <a:t> الطبيعي</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ctr"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بيانات </a:t>
            </a:r>
            <a:r>
              <a:rPr lang="ar-DZ"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المحتوى</a:t>
            </a:r>
            <a:r>
              <a:rPr lang="ar-DZ" dirty="0">
                <a:latin typeface="Calibri" panose="020F0502020204030204" pitchFamily="34" charset="0"/>
                <a:ea typeface="Times New Roman" panose="02020603050405020304" pitchFamily="18" charset="0"/>
                <a:cs typeface="Times New Roman" panose="02020603050405020304" pitchFamily="18" charset="0"/>
              </a:rPr>
              <a:t> و</a:t>
            </a:r>
            <a:r>
              <a:rPr lang="ar-DZ" dirty="0">
                <a:solidFill>
                  <a:srgbClr val="0070C0"/>
                </a:solidFill>
                <a:latin typeface="Calibri" panose="020F0502020204030204" pitchFamily="34" charset="0"/>
                <a:ea typeface="Times New Roman" panose="02020603050405020304" pitchFamily="18" charset="0"/>
                <a:cs typeface="Times New Roman" panose="02020603050405020304" pitchFamily="18" charset="0"/>
              </a:rPr>
              <a:t>المحيط </a:t>
            </a:r>
            <a:r>
              <a:rPr lang="ar-DZ" dirty="0">
                <a:latin typeface="Calibri" panose="020F0502020204030204" pitchFamily="34" charset="0"/>
                <a:ea typeface="Times New Roman" panose="02020603050405020304" pitchFamily="18" charset="0"/>
                <a:cs typeface="Times New Roman" panose="02020603050405020304" pitchFamily="18" charset="0"/>
              </a:rPr>
              <a:t>البشري</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ctr" rtl="1">
              <a:lnSpc>
                <a:spcPct val="150000"/>
              </a:lnSpc>
              <a:spcAft>
                <a:spcPts val="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بيانات </a:t>
            </a:r>
            <a:r>
              <a:rPr lang="ar-DZ"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المحتوى</a:t>
            </a:r>
            <a:r>
              <a:rPr lang="ar-DZ" dirty="0">
                <a:latin typeface="Calibri" panose="020F0502020204030204" pitchFamily="34" charset="0"/>
                <a:ea typeface="Times New Roman" panose="02020603050405020304" pitchFamily="18" charset="0"/>
                <a:cs typeface="Times New Roman" panose="02020603050405020304" pitchFamily="18" charset="0"/>
              </a:rPr>
              <a:t> و</a:t>
            </a:r>
            <a:r>
              <a:rPr lang="ar-DZ" dirty="0">
                <a:solidFill>
                  <a:srgbClr val="0070C0"/>
                </a:solidFill>
                <a:latin typeface="Calibri" panose="020F0502020204030204" pitchFamily="34" charset="0"/>
                <a:ea typeface="Times New Roman" panose="02020603050405020304" pitchFamily="18" charset="0"/>
                <a:cs typeface="Times New Roman" panose="02020603050405020304" pitchFamily="18" charset="0"/>
              </a:rPr>
              <a:t>المحيط</a:t>
            </a:r>
            <a:r>
              <a:rPr lang="ar-DZ" dirty="0">
                <a:latin typeface="Calibri" panose="020F0502020204030204" pitchFamily="34" charset="0"/>
                <a:ea typeface="Times New Roman" panose="02020603050405020304" pitchFamily="18" charset="0"/>
                <a:cs typeface="Times New Roman" panose="02020603050405020304" pitchFamily="18" charset="0"/>
              </a:rPr>
              <a:t> الاقتصادي</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gn="ctr" rtl="1">
              <a:lnSpc>
                <a:spcPct val="150000"/>
              </a:lnSpc>
              <a:spcAft>
                <a:spcPts val="800"/>
              </a:spcAft>
              <a:buFont typeface="Times New Roman" panose="02020603050405020304" pitchFamily="18" charset="0"/>
              <a:buChar char="-"/>
            </a:pPr>
            <a:r>
              <a:rPr lang="ar-DZ" dirty="0">
                <a:latin typeface="Calibri" panose="020F0502020204030204" pitchFamily="34" charset="0"/>
                <a:ea typeface="Times New Roman" panose="02020603050405020304" pitchFamily="18" charset="0"/>
                <a:cs typeface="Times New Roman" panose="02020603050405020304" pitchFamily="18" charset="0"/>
              </a:rPr>
              <a:t>بيانات </a:t>
            </a:r>
            <a:r>
              <a:rPr lang="ar-DZ"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المحتوى</a:t>
            </a:r>
            <a:r>
              <a:rPr lang="ar-DZ" dirty="0">
                <a:latin typeface="Calibri" panose="020F0502020204030204" pitchFamily="34" charset="0"/>
                <a:ea typeface="Times New Roman" panose="02020603050405020304" pitchFamily="18" charset="0"/>
                <a:cs typeface="Times New Roman" panose="02020603050405020304" pitchFamily="18" charset="0"/>
              </a:rPr>
              <a:t> و </a:t>
            </a:r>
            <a:r>
              <a:rPr lang="ar-DZ" dirty="0">
                <a:solidFill>
                  <a:srgbClr val="0070C0"/>
                </a:solidFill>
                <a:latin typeface="Calibri" panose="020F0502020204030204" pitchFamily="34" charset="0"/>
                <a:ea typeface="Times New Roman" panose="02020603050405020304" pitchFamily="18" charset="0"/>
                <a:cs typeface="Times New Roman" panose="02020603050405020304" pitchFamily="18" charset="0"/>
              </a:rPr>
              <a:t>المحيط</a:t>
            </a:r>
            <a:r>
              <a:rPr lang="ar-DZ" dirty="0">
                <a:latin typeface="Calibri" panose="020F0502020204030204" pitchFamily="34" charset="0"/>
                <a:ea typeface="Times New Roman" panose="02020603050405020304" pitchFamily="18" charset="0"/>
                <a:cs typeface="Times New Roman" panose="02020603050405020304" pitchFamily="18" charset="0"/>
              </a:rPr>
              <a:t> المشيد</a:t>
            </a:r>
            <a:endParaRPr lang="fr-FR" sz="2000" dirty="0">
              <a:latin typeface="Calibri" panose="020F0502020204030204" pitchFamily="34" charset="0"/>
              <a:ea typeface="Times New Roman" panose="02020603050405020304" pitchFamily="18" charset="0"/>
              <a:cs typeface="Arial" panose="020B0604020202020204" pitchFamily="34" charset="0"/>
            </a:endParaRPr>
          </a:p>
          <a:p>
            <a:pPr marL="0" indent="0" algn="r" rtl="1">
              <a:buNone/>
            </a:pPr>
            <a:endParaRPr lang="fr-FR" dirty="0"/>
          </a:p>
        </p:txBody>
      </p:sp>
      <p:sp>
        <p:nvSpPr>
          <p:cNvPr id="4" name="Titre 1"/>
          <p:cNvSpPr>
            <a:spLocks noGrp="1"/>
          </p:cNvSpPr>
          <p:nvPr>
            <p:ph type="title"/>
          </p:nvPr>
        </p:nvSpPr>
        <p:spPr>
          <a:solidFill>
            <a:schemeClr val="accent6">
              <a:lumMod val="20000"/>
              <a:lumOff val="80000"/>
            </a:schemeClr>
          </a:solidFill>
          <a:ln>
            <a:solidFill>
              <a:schemeClr val="tx1"/>
            </a:solidFill>
          </a:ln>
        </p:spPr>
        <p:txBody>
          <a:bodyPr/>
          <a:lstStyle/>
          <a:p>
            <a:pPr algn="ctr" rtl="1"/>
            <a:r>
              <a:rPr lang="ar-DZ" dirty="0"/>
              <a:t>4- مراحل التحليل الحضري </a:t>
            </a:r>
            <a:endParaRPr lang="fr-FR" dirty="0"/>
          </a:p>
        </p:txBody>
      </p:sp>
      <p:cxnSp>
        <p:nvCxnSpPr>
          <p:cNvPr id="6" name="Straight Arrow Connector 5"/>
          <p:cNvCxnSpPr/>
          <p:nvPr/>
        </p:nvCxnSpPr>
        <p:spPr>
          <a:xfrm flipH="1" flipV="1">
            <a:off x="8242479" y="2884868"/>
            <a:ext cx="437881" cy="128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8242478" y="5664558"/>
            <a:ext cx="437881" cy="128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8242478" y="3562127"/>
            <a:ext cx="437881" cy="128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8242478" y="4216715"/>
            <a:ext cx="437881" cy="128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8242478" y="4898265"/>
            <a:ext cx="437881" cy="128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680359" y="2884868"/>
            <a:ext cx="0" cy="27796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8680359" y="4229595"/>
            <a:ext cx="9530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9620518" y="2395470"/>
            <a:ext cx="0" cy="182768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18582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a:solidFill>
              <a:schemeClr val="accent1"/>
            </a:solidFill>
          </a:ln>
        </p:spPr>
        <p:txBody>
          <a:bodyPr/>
          <a:lstStyle/>
          <a:p>
            <a:pPr marL="0" lvl="0" indent="0" algn="r" rtl="1">
              <a:lnSpc>
                <a:spcPct val="150000"/>
              </a:lnSpc>
              <a:spcAft>
                <a:spcPts val="800"/>
              </a:spcAft>
              <a:buNone/>
            </a:pPr>
            <a:r>
              <a:rPr lang="ar-DZ" b="1" dirty="0">
                <a:latin typeface="Calibri" panose="020F0502020204030204" pitchFamily="34" charset="0"/>
                <a:ea typeface="Calibri" panose="020F0502020204030204" pitchFamily="34" charset="0"/>
                <a:cs typeface="Times New Roman" panose="02020603050405020304" pitchFamily="18" charset="0"/>
              </a:rPr>
              <a:t>ثانيا تفسير وشرح عناصر وظواهر الموقع:</a:t>
            </a:r>
            <a:endParaRPr lang="fr-FR"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50000"/>
              </a:lnSpc>
              <a:spcAft>
                <a:spcPts val="800"/>
              </a:spcAft>
              <a:buNone/>
            </a:pPr>
            <a:r>
              <a:rPr lang="ar-DZ" dirty="0">
                <a:latin typeface="Calibri" panose="020F0502020204030204" pitchFamily="34" charset="0"/>
                <a:ea typeface="Calibri" panose="020F0502020204030204" pitchFamily="34" charset="0"/>
                <a:cs typeface="Times New Roman" panose="02020603050405020304" pitchFamily="18" charset="0"/>
              </a:rPr>
              <a:t>    كل هذه البيانات التي تم رصدها لها تأثير ايجابي أو سلبي او محايد على التدخل المقترح، و بالعكس قد يكون لتنفيذ هذا التدخل نفس الأثر على تلك الجوانب، فيكون لكل بيان أو معلومة أو ظاهرة من ظواهر الموقع تأثيرا و تأثرا، فيحاول المتدخل على المجال الحضري تلافي الأثر السلبي و دعم الأثر الايجابي و يستغل الجانب المحايد لصالح المشروع و مستخدميه.      </a:t>
            </a:r>
            <a:endParaRPr lang="fr-FR" sz="2000" dirty="0">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fr-FR" dirty="0"/>
          </a:p>
        </p:txBody>
      </p:sp>
      <p:sp>
        <p:nvSpPr>
          <p:cNvPr id="4" name="Titre 1"/>
          <p:cNvSpPr>
            <a:spLocks noGrp="1"/>
          </p:cNvSpPr>
          <p:nvPr>
            <p:ph type="title"/>
          </p:nvPr>
        </p:nvSpPr>
        <p:spPr>
          <a:solidFill>
            <a:schemeClr val="accent6">
              <a:lumMod val="20000"/>
              <a:lumOff val="80000"/>
            </a:schemeClr>
          </a:solidFill>
          <a:ln>
            <a:solidFill>
              <a:schemeClr val="tx1"/>
            </a:solidFill>
          </a:ln>
        </p:spPr>
        <p:txBody>
          <a:bodyPr/>
          <a:lstStyle/>
          <a:p>
            <a:pPr algn="ctr" rtl="1"/>
            <a:r>
              <a:rPr lang="ar-DZ" dirty="0"/>
              <a:t>4- مراحل التحليل الحضري </a:t>
            </a:r>
            <a:endParaRPr lang="fr-FR" dirty="0"/>
          </a:p>
        </p:txBody>
      </p:sp>
    </p:spTree>
    <p:extLst>
      <p:ext uri="{BB962C8B-B14F-4D97-AF65-F5344CB8AC3E}">
        <p14:creationId xmlns:p14="http://schemas.microsoft.com/office/powerpoint/2010/main" xmlns="" val="2924928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a:solidFill>
              <a:schemeClr val="accent1"/>
            </a:solidFill>
          </a:ln>
        </p:spPr>
        <p:txBody>
          <a:bodyPr/>
          <a:lstStyle/>
          <a:p>
            <a:pPr marL="0" lvl="0" indent="0" algn="r" rtl="1">
              <a:lnSpc>
                <a:spcPct val="150000"/>
              </a:lnSpc>
              <a:spcAft>
                <a:spcPts val="800"/>
              </a:spcAft>
              <a:buNone/>
            </a:pPr>
            <a:r>
              <a:rPr lang="ar-DZ" b="1" dirty="0">
                <a:latin typeface="Calibri" panose="020F0502020204030204" pitchFamily="34" charset="0"/>
                <a:ea typeface="Calibri" panose="020F0502020204030204" pitchFamily="34" charset="0"/>
                <a:cs typeface="Times New Roman" panose="02020603050405020304" pitchFamily="18" charset="0"/>
              </a:rPr>
              <a:t>ثالثا استنتاج موجهات قرار التدخل:</a:t>
            </a:r>
            <a:endParaRPr lang="fr-FR"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50000"/>
              </a:lnSpc>
              <a:spcAft>
                <a:spcPts val="800"/>
              </a:spcAft>
              <a:buNone/>
            </a:pPr>
            <a:r>
              <a:rPr lang="ar-DZ" dirty="0">
                <a:latin typeface="Calibri" panose="020F0502020204030204" pitchFamily="34" charset="0"/>
                <a:ea typeface="Calibri" panose="020F0502020204030204" pitchFamily="34" charset="0"/>
                <a:cs typeface="Times New Roman" panose="02020603050405020304" pitchFamily="18" charset="0"/>
              </a:rPr>
              <a:t>   تعتبر أهم خطوة في عملية التحليل، و التي تحقق الهدف المرجو منها، فيصبح لدى المتدخل على المجال الحضري مجموعة من التوجهات التي تعتبر مبررات منطقية وموضوعية لقرارته المتعلقة باختيار نوع التدخل المناسب على المجال الحضري، التي يهدف الى جعلها تتماشى و تتوافق بنسبة كبيرة مع موقعه ، فينتج لنا نسيج مرغوب فيه متفاعل مع محيطه من النواحي الوظيفية و الجمالية.</a:t>
            </a:r>
            <a:endParaRPr lang="fr-FR" sz="2000" dirty="0">
              <a:latin typeface="Calibri" panose="020F0502020204030204" pitchFamily="34" charset="0"/>
              <a:ea typeface="Calibri" panose="020F0502020204030204" pitchFamily="34" charset="0"/>
              <a:cs typeface="Arial" panose="020B0604020202020204" pitchFamily="34" charset="0"/>
            </a:endParaRPr>
          </a:p>
        </p:txBody>
      </p:sp>
      <p:sp>
        <p:nvSpPr>
          <p:cNvPr id="4" name="Titre 1"/>
          <p:cNvSpPr>
            <a:spLocks noGrp="1"/>
          </p:cNvSpPr>
          <p:nvPr>
            <p:ph type="title"/>
          </p:nvPr>
        </p:nvSpPr>
        <p:spPr>
          <a:solidFill>
            <a:schemeClr val="accent6">
              <a:lumMod val="20000"/>
              <a:lumOff val="80000"/>
            </a:schemeClr>
          </a:solidFill>
          <a:ln>
            <a:solidFill>
              <a:schemeClr val="tx1"/>
            </a:solidFill>
          </a:ln>
        </p:spPr>
        <p:txBody>
          <a:bodyPr/>
          <a:lstStyle/>
          <a:p>
            <a:pPr algn="ctr" rtl="1"/>
            <a:r>
              <a:rPr lang="ar-DZ" dirty="0"/>
              <a:t>4- مراحل التحليل الحضري </a:t>
            </a:r>
            <a:endParaRPr lang="fr-FR" dirty="0"/>
          </a:p>
        </p:txBody>
      </p:sp>
    </p:spTree>
    <p:extLst>
      <p:ext uri="{BB962C8B-B14F-4D97-AF65-F5344CB8AC3E}">
        <p14:creationId xmlns:p14="http://schemas.microsoft.com/office/powerpoint/2010/main" xmlns="" val="232465509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2228</TotalTime>
  <Words>2502</Words>
  <Application>Microsoft Office PowerPoint</Application>
  <PresentationFormat>Personnalisé</PresentationFormat>
  <Paragraphs>264</Paragraphs>
  <Slides>44</Slides>
  <Notes>0</Notes>
  <HiddenSlides>0</HiddenSlides>
  <MMClips>0</MMClips>
  <ScaleCrop>false</ScaleCrop>
  <HeadingPairs>
    <vt:vector size="4" baseType="variant">
      <vt:variant>
        <vt:lpstr>Thème</vt:lpstr>
      </vt:variant>
      <vt:variant>
        <vt:i4>1</vt:i4>
      </vt:variant>
      <vt:variant>
        <vt:lpstr>Titres des diapositives</vt:lpstr>
      </vt:variant>
      <vt:variant>
        <vt:i4>44</vt:i4>
      </vt:variant>
    </vt:vector>
  </HeadingPairs>
  <TitlesOfParts>
    <vt:vector size="45" baseType="lpstr">
      <vt:lpstr>Thème Office</vt:lpstr>
      <vt:lpstr>المحاضرة رقم 01: تحليل المجال الحضري (تحليل الموقع)</vt:lpstr>
      <vt:lpstr>1- تعريف التحليل الحضري </vt:lpstr>
      <vt:lpstr>2- اهداف التحليل الحضري </vt:lpstr>
      <vt:lpstr>Diapositive 4</vt:lpstr>
      <vt:lpstr>2- اهداف التحليل الحضري </vt:lpstr>
      <vt:lpstr>3- خطوات التحليل الحضري </vt:lpstr>
      <vt:lpstr>4- مراحل التحليل الحضري </vt:lpstr>
      <vt:lpstr>4- مراحل التحليل الحضري </vt:lpstr>
      <vt:lpstr>4- مراحل التحليل الحضري </vt:lpstr>
      <vt:lpstr>5- ابعاد التحليل الحضري </vt:lpstr>
      <vt:lpstr>1- تحديد مجال الدراسة (بيانات هندسة الارض) </vt:lpstr>
      <vt:lpstr>Diapositive 12</vt:lpstr>
      <vt:lpstr>2- التحليل البيئي (تحليل طبيعي)  </vt:lpstr>
      <vt:lpstr>2- التحليل البيئي (تحليل طبيعي)  </vt:lpstr>
      <vt:lpstr>2- التحليل البيئي (تحليل طبيعي)  </vt:lpstr>
      <vt:lpstr>2- التحليل البيئي (تحليل طبيعي)  </vt:lpstr>
      <vt:lpstr>2- التحليل البيئي (تحليل طبيعي)  </vt:lpstr>
      <vt:lpstr>2- التحليل البيئي (تحليل طبيعي)  </vt:lpstr>
      <vt:lpstr>2- التحليل البيئي (تحليل طبيعي)  </vt:lpstr>
      <vt:lpstr>2- التحليل البيئي (تحليل طبيعي)  </vt:lpstr>
      <vt:lpstr>3- التحليل الإجتماعي (تحليل ديمغرافي)  </vt:lpstr>
      <vt:lpstr>3- التحليل الإجتماعي (تحليل ديمغرافي)  </vt:lpstr>
      <vt:lpstr>3- التحليل الإجتماعي (تحليل ديمغرافي)  </vt:lpstr>
      <vt:lpstr>3- التحليل الإجتماعي (تحليل ديمغرافي)  </vt:lpstr>
      <vt:lpstr>3- التحليل الإجتماعي (تحليل ديمغرافي)  </vt:lpstr>
      <vt:lpstr>4- التحليل الإقتصادي  </vt:lpstr>
      <vt:lpstr>4- التحليل الإقتصادي  </vt:lpstr>
      <vt:lpstr>4- التحليل الإقتصادي  </vt:lpstr>
      <vt:lpstr>4- التحليل العمراني</vt:lpstr>
      <vt:lpstr>5- التحليل العمراني</vt:lpstr>
      <vt:lpstr>1- تحليل الاطار المبني</vt:lpstr>
      <vt:lpstr>1- تحليل السكن</vt:lpstr>
      <vt:lpstr>1- تحليل السكن</vt:lpstr>
      <vt:lpstr>1- تحليل السكن</vt:lpstr>
      <vt:lpstr>2- تحليل التجهيزات </vt:lpstr>
      <vt:lpstr>2- تحليل التجهيزات </vt:lpstr>
      <vt:lpstr>2- تحليل التجهيزات </vt:lpstr>
      <vt:lpstr>2- تحليل الاطار الغير مبني  </vt:lpstr>
      <vt:lpstr>1- تحليل العقار  </vt:lpstr>
      <vt:lpstr>1- تحليل العقار  </vt:lpstr>
      <vt:lpstr>2- تحليل المساحات العمومية  </vt:lpstr>
      <vt:lpstr>3- تحليل مختلف الشبكات   </vt:lpstr>
      <vt:lpstr>3- تحليل مختلف الشبكات   </vt:lpstr>
      <vt:lpstr>5- استنتاج المشاكل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رقم 01:</dc:title>
  <dc:creator>User</dc:creator>
  <cp:lastModifiedBy>dell</cp:lastModifiedBy>
  <cp:revision>108</cp:revision>
  <dcterms:created xsi:type="dcterms:W3CDTF">2019-02-11T19:13:42Z</dcterms:created>
  <dcterms:modified xsi:type="dcterms:W3CDTF">2021-11-23T07:02:46Z</dcterms:modified>
</cp:coreProperties>
</file>