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59" r:id="rId5"/>
    <p:sldId id="261" r:id="rId6"/>
    <p:sldId id="262" r:id="rId7"/>
    <p:sldId id="270" r:id="rId8"/>
    <p:sldId id="272" r:id="rId9"/>
    <p:sldId id="273" r:id="rId10"/>
    <p:sldId id="274" r:id="rId11"/>
    <p:sldId id="269" r:id="rId12"/>
    <p:sldId id="257" r:id="rId13"/>
    <p:sldId id="264" r:id="rId14"/>
    <p:sldId id="265" r:id="rId15"/>
    <p:sldId id="267" r:id="rId16"/>
    <p:sldId id="266" r:id="rId17"/>
    <p:sldId id="268"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F6EE0B81-44CC-442A-89C3-B47CF10DE637}">
          <p14:sldIdLst>
            <p14:sldId id="256"/>
            <p14:sldId id="260"/>
            <p14:sldId id="258"/>
            <p14:sldId id="259"/>
            <p14:sldId id="261"/>
            <p14:sldId id="262"/>
            <p14:sldId id="270"/>
            <p14:sldId id="272"/>
            <p14:sldId id="273"/>
            <p14:sldId id="274"/>
            <p14:sldId id="269"/>
            <p14:sldId id="257"/>
            <p14:sldId id="264"/>
            <p14:sldId id="265"/>
            <p14:sldId id="267"/>
            <p14:sldId id="266"/>
            <p14:sldId id="268"/>
          </p14:sldIdLst>
        </p14:section>
        <p14:section name="Section sans titre" id="{4579DB4D-0ADC-4A3B-83E8-55A1B990B6B1}">
          <p14:sldIdLst>
            <p14:sldId id="263"/>
            <p14:sldId id="27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344FB-0C0C-493E-8D0E-C96DCDD0821D}" type="doc">
      <dgm:prSet loTypeId="urn:microsoft.com/office/officeart/2005/8/layout/StepDownProcess" loCatId="process" qsTypeId="urn:microsoft.com/office/officeart/2005/8/quickstyle/3d1" qsCatId="3D" csTypeId="urn:microsoft.com/office/officeart/2005/8/colors/accent4_5" csCatId="accent4" phldr="1"/>
      <dgm:spPr/>
      <dgm:t>
        <a:bodyPr/>
        <a:lstStyle/>
        <a:p>
          <a:endParaRPr lang="fr-FR"/>
        </a:p>
      </dgm:t>
    </dgm:pt>
    <dgm:pt modelId="{0AB53714-8F34-4020-ABE8-ED14134ED9FA}">
      <dgm:prSet phldrT="[Texte]" custT="1"/>
      <dgm:spPr/>
      <dgm:t>
        <a:bodyPr/>
        <a:lstStyle/>
        <a:p>
          <a:r>
            <a:rPr lang="fr-FR" sz="1800" b="1" dirty="0" smtClean="0"/>
            <a:t>la direction</a:t>
          </a:r>
          <a:r>
            <a:rPr lang="ar-DZ" sz="1800" b="1" dirty="0" smtClean="0"/>
            <a:t> الاتجاه </a:t>
          </a:r>
          <a:endParaRPr lang="fr-FR" dirty="0"/>
        </a:p>
      </dgm:t>
    </dgm:pt>
    <dgm:pt modelId="{D7F3AFCB-688D-497E-AEB7-85C42414ADE5}" type="parTrans" cxnId="{EDAE265D-6812-4469-BE4C-21164A2678E9}">
      <dgm:prSet/>
      <dgm:spPr/>
      <dgm:t>
        <a:bodyPr/>
        <a:lstStyle/>
        <a:p>
          <a:endParaRPr lang="fr-FR"/>
        </a:p>
      </dgm:t>
    </dgm:pt>
    <dgm:pt modelId="{9CA4797C-E670-455D-9A1C-9128B19C1012}" type="sibTrans" cxnId="{EDAE265D-6812-4469-BE4C-21164A2678E9}">
      <dgm:prSet/>
      <dgm:spPr/>
      <dgm:t>
        <a:bodyPr/>
        <a:lstStyle/>
        <a:p>
          <a:endParaRPr lang="fr-FR"/>
        </a:p>
      </dgm:t>
    </dgm:pt>
    <dgm:pt modelId="{E1A63270-2982-416C-B05F-E291005F504F}">
      <dgm:prSet phldrT="[Texte]" custT="1"/>
      <dgm:spPr/>
      <dgm:t>
        <a:bodyPr/>
        <a:lstStyle/>
        <a:p>
          <a:r>
            <a:rPr lang="fr-FR" sz="1800" b="1" dirty="0" smtClean="0"/>
            <a:t>La vitesse</a:t>
          </a:r>
          <a:r>
            <a:rPr lang="ar-DZ" sz="1800" b="1" dirty="0" smtClean="0"/>
            <a:t>السرعة </a:t>
          </a:r>
          <a:endParaRPr lang="fr-FR" dirty="0"/>
        </a:p>
      </dgm:t>
    </dgm:pt>
    <dgm:pt modelId="{80786D26-4159-40FB-992D-D21872F07B89}" type="parTrans" cxnId="{4BFD2451-5967-414B-94B7-8C5286C8F920}">
      <dgm:prSet/>
      <dgm:spPr/>
      <dgm:t>
        <a:bodyPr/>
        <a:lstStyle/>
        <a:p>
          <a:endParaRPr lang="fr-FR"/>
        </a:p>
      </dgm:t>
    </dgm:pt>
    <dgm:pt modelId="{385AA1AE-BFC1-4334-9C5D-7478982EE2D0}" type="sibTrans" cxnId="{4BFD2451-5967-414B-94B7-8C5286C8F920}">
      <dgm:prSet/>
      <dgm:spPr/>
      <dgm:t>
        <a:bodyPr/>
        <a:lstStyle/>
        <a:p>
          <a:endParaRPr lang="fr-FR"/>
        </a:p>
      </dgm:t>
    </dgm:pt>
    <dgm:pt modelId="{62FFC4C8-33E7-4919-895F-994952B6D5FA}">
      <dgm:prSet custT="1"/>
      <dgm:spPr/>
      <dgm:t>
        <a:bodyPr/>
        <a:lstStyle/>
        <a:p>
          <a:r>
            <a:rPr lang="fr-FR" sz="1800" b="1" dirty="0" smtClean="0"/>
            <a:t>Le rythme </a:t>
          </a:r>
          <a:r>
            <a:rPr lang="ar-DZ" sz="1800" b="1" dirty="0" smtClean="0"/>
            <a:t>الإيقاع</a:t>
          </a:r>
          <a:endParaRPr lang="fr-FR" dirty="0"/>
        </a:p>
      </dgm:t>
    </dgm:pt>
    <dgm:pt modelId="{B16555D1-70B5-4FC8-92EF-BBA7E9F7CF40}" type="parTrans" cxnId="{C66167BF-6F83-4566-8B88-CACD16D5300E}">
      <dgm:prSet/>
      <dgm:spPr/>
      <dgm:t>
        <a:bodyPr/>
        <a:lstStyle/>
        <a:p>
          <a:endParaRPr lang="fr-FR"/>
        </a:p>
      </dgm:t>
    </dgm:pt>
    <dgm:pt modelId="{3B678B77-7DB2-464C-9A30-22E409F969D6}" type="sibTrans" cxnId="{C66167BF-6F83-4566-8B88-CACD16D5300E}">
      <dgm:prSet/>
      <dgm:spPr/>
      <dgm:t>
        <a:bodyPr/>
        <a:lstStyle/>
        <a:p>
          <a:endParaRPr lang="fr-FR"/>
        </a:p>
      </dgm:t>
    </dgm:pt>
    <dgm:pt modelId="{D758BA37-4A78-4E10-A815-E66A6EF5530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t>Intensité </a:t>
          </a:r>
          <a:r>
            <a:rPr lang="ar-DZ" sz="1800" b="1" dirty="0" smtClean="0"/>
            <a:t>الشدة </a:t>
          </a:r>
          <a:endParaRPr lang="fr-FR" sz="1800" b="1" dirty="0" smtClean="0"/>
        </a:p>
        <a:p>
          <a:pPr defTabSz="400050">
            <a:lnSpc>
              <a:spcPct val="90000"/>
            </a:lnSpc>
            <a:spcBef>
              <a:spcPct val="0"/>
            </a:spcBef>
            <a:spcAft>
              <a:spcPct val="35000"/>
            </a:spcAft>
          </a:pPr>
          <a:endParaRPr lang="fr-FR" dirty="0"/>
        </a:p>
      </dgm:t>
    </dgm:pt>
    <dgm:pt modelId="{30B0C889-10C0-4CB4-A015-419BF6E87192}" type="parTrans" cxnId="{8855C0DC-3909-4B5D-A540-B9FBABD9DEC4}">
      <dgm:prSet/>
      <dgm:spPr/>
      <dgm:t>
        <a:bodyPr/>
        <a:lstStyle/>
        <a:p>
          <a:endParaRPr lang="fr-FR"/>
        </a:p>
      </dgm:t>
    </dgm:pt>
    <dgm:pt modelId="{64F661A7-687F-48EC-A3C7-90B26BE31B34}" type="sibTrans" cxnId="{8855C0DC-3909-4B5D-A540-B9FBABD9DEC4}">
      <dgm:prSet/>
      <dgm:spPr/>
      <dgm:t>
        <a:bodyPr/>
        <a:lstStyle/>
        <a:p>
          <a:endParaRPr lang="fr-FR"/>
        </a:p>
      </dgm:t>
    </dgm:pt>
    <dgm:pt modelId="{644A7E9F-58AC-42AC-B39B-9906F102A4F8}">
      <dgm:prSet custT="1"/>
      <dgm:spPr/>
      <dgm:t>
        <a:bodyPr/>
        <a:lstStyle/>
        <a:p>
          <a:r>
            <a:rPr lang="fr-FR" sz="1800" b="1" dirty="0" smtClean="0"/>
            <a:t>La surface de contact</a:t>
          </a:r>
          <a:endParaRPr lang="fr-FR" sz="1800" dirty="0"/>
        </a:p>
      </dgm:t>
    </dgm:pt>
    <dgm:pt modelId="{25C0513E-4CBB-469E-BCD7-507A173BB804}" type="parTrans" cxnId="{B49624A4-071F-47DA-91D4-96249BFC6B55}">
      <dgm:prSet/>
      <dgm:spPr/>
      <dgm:t>
        <a:bodyPr/>
        <a:lstStyle/>
        <a:p>
          <a:endParaRPr lang="fr-FR"/>
        </a:p>
      </dgm:t>
    </dgm:pt>
    <dgm:pt modelId="{6E4CD5CD-B92E-4B11-B37A-595563095071}" type="sibTrans" cxnId="{B49624A4-071F-47DA-91D4-96249BFC6B55}">
      <dgm:prSet/>
      <dgm:spPr/>
      <dgm:t>
        <a:bodyPr/>
        <a:lstStyle/>
        <a:p>
          <a:endParaRPr lang="fr-FR"/>
        </a:p>
      </dgm:t>
    </dgm:pt>
    <dgm:pt modelId="{472DB984-F513-403A-A2AD-7B0273A3F543}" type="pres">
      <dgm:prSet presAssocID="{89A344FB-0C0C-493E-8D0E-C96DCDD0821D}" presName="rootnode" presStyleCnt="0">
        <dgm:presLayoutVars>
          <dgm:chMax/>
          <dgm:chPref/>
          <dgm:dir/>
          <dgm:animLvl val="lvl"/>
        </dgm:presLayoutVars>
      </dgm:prSet>
      <dgm:spPr/>
      <dgm:t>
        <a:bodyPr/>
        <a:lstStyle/>
        <a:p>
          <a:endParaRPr lang="fr-FR"/>
        </a:p>
      </dgm:t>
    </dgm:pt>
    <dgm:pt modelId="{C9D04835-6792-4F5D-B336-4E2CCCA86938}" type="pres">
      <dgm:prSet presAssocID="{0AB53714-8F34-4020-ABE8-ED14134ED9FA}" presName="composite" presStyleCnt="0"/>
      <dgm:spPr/>
    </dgm:pt>
    <dgm:pt modelId="{4FF6458E-5240-4B36-87A8-A32102D84876}" type="pres">
      <dgm:prSet presAssocID="{0AB53714-8F34-4020-ABE8-ED14134ED9FA}" presName="bentUpArrow1" presStyleLbl="alignImgPlace1" presStyleIdx="0" presStyleCnt="4"/>
      <dgm:spPr/>
    </dgm:pt>
    <dgm:pt modelId="{71331535-05D1-4355-86D5-12F7948146A4}" type="pres">
      <dgm:prSet presAssocID="{0AB53714-8F34-4020-ABE8-ED14134ED9FA}" presName="ParentText" presStyleLbl="node1" presStyleIdx="0" presStyleCnt="5" custScaleX="175112">
        <dgm:presLayoutVars>
          <dgm:chMax val="1"/>
          <dgm:chPref val="1"/>
          <dgm:bulletEnabled val="1"/>
        </dgm:presLayoutVars>
      </dgm:prSet>
      <dgm:spPr/>
      <dgm:t>
        <a:bodyPr/>
        <a:lstStyle/>
        <a:p>
          <a:endParaRPr lang="fr-FR"/>
        </a:p>
      </dgm:t>
    </dgm:pt>
    <dgm:pt modelId="{FD5F4978-A35B-40C3-B706-6569EB5FF151}" type="pres">
      <dgm:prSet presAssocID="{0AB53714-8F34-4020-ABE8-ED14134ED9FA}" presName="ChildText" presStyleLbl="revTx" presStyleIdx="0" presStyleCnt="4" custLinFactX="85389" custLinFactNeighborX="100000" custLinFactNeighborY="-315">
        <dgm:presLayoutVars>
          <dgm:chMax val="0"/>
          <dgm:chPref val="0"/>
          <dgm:bulletEnabled val="1"/>
        </dgm:presLayoutVars>
      </dgm:prSet>
      <dgm:spPr/>
      <dgm:t>
        <a:bodyPr/>
        <a:lstStyle/>
        <a:p>
          <a:endParaRPr lang="fr-FR"/>
        </a:p>
      </dgm:t>
    </dgm:pt>
    <dgm:pt modelId="{2D37FF9E-A23C-48A2-A141-40E9F423365F}" type="pres">
      <dgm:prSet presAssocID="{9CA4797C-E670-455D-9A1C-9128B19C1012}" presName="sibTrans" presStyleCnt="0"/>
      <dgm:spPr/>
    </dgm:pt>
    <dgm:pt modelId="{C136E4FD-0D5D-426C-BF9E-4F8E3F5CD8D3}" type="pres">
      <dgm:prSet presAssocID="{62FFC4C8-33E7-4919-895F-994952B6D5FA}" presName="composite" presStyleCnt="0"/>
      <dgm:spPr/>
    </dgm:pt>
    <dgm:pt modelId="{78C421BC-C7BE-488C-9CFE-B475F2EE1BC4}" type="pres">
      <dgm:prSet presAssocID="{62FFC4C8-33E7-4919-895F-994952B6D5FA}" presName="bentUpArrow1" presStyleLbl="alignImgPlace1" presStyleIdx="1" presStyleCnt="4"/>
      <dgm:spPr/>
    </dgm:pt>
    <dgm:pt modelId="{CD6234AF-8F91-4129-B328-63DA09935E70}" type="pres">
      <dgm:prSet presAssocID="{62FFC4C8-33E7-4919-895F-994952B6D5FA}" presName="ParentText" presStyleLbl="node1" presStyleIdx="1" presStyleCnt="5" custScaleX="186900" custLinFactX="22047" custLinFactY="18745" custLinFactNeighborX="100000" custLinFactNeighborY="100000">
        <dgm:presLayoutVars>
          <dgm:chMax val="1"/>
          <dgm:chPref val="1"/>
          <dgm:bulletEnabled val="1"/>
        </dgm:presLayoutVars>
      </dgm:prSet>
      <dgm:spPr/>
      <dgm:t>
        <a:bodyPr/>
        <a:lstStyle/>
        <a:p>
          <a:endParaRPr lang="fr-FR"/>
        </a:p>
      </dgm:t>
    </dgm:pt>
    <dgm:pt modelId="{7187EAB5-5BB0-4D16-BE80-0A1FC9FDA297}" type="pres">
      <dgm:prSet presAssocID="{62FFC4C8-33E7-4919-895F-994952B6D5FA}" presName="ChildText" presStyleLbl="revTx" presStyleIdx="1" presStyleCnt="4">
        <dgm:presLayoutVars>
          <dgm:chMax val="0"/>
          <dgm:chPref val="0"/>
          <dgm:bulletEnabled val="1"/>
        </dgm:presLayoutVars>
      </dgm:prSet>
      <dgm:spPr/>
    </dgm:pt>
    <dgm:pt modelId="{31AFBB5D-A152-48F5-894D-2211EF0A0ABD}" type="pres">
      <dgm:prSet presAssocID="{3B678B77-7DB2-464C-9A30-22E409F969D6}" presName="sibTrans" presStyleCnt="0"/>
      <dgm:spPr/>
    </dgm:pt>
    <dgm:pt modelId="{3D16EB47-B3AA-4894-B5CE-493898C30011}" type="pres">
      <dgm:prSet presAssocID="{D758BA37-4A78-4E10-A815-E66A6EF55304}" presName="composite" presStyleCnt="0"/>
      <dgm:spPr/>
    </dgm:pt>
    <dgm:pt modelId="{52A8CF66-CA82-4478-B781-E02FEB20C92E}" type="pres">
      <dgm:prSet presAssocID="{D758BA37-4A78-4E10-A815-E66A6EF55304}" presName="bentUpArrow1" presStyleLbl="alignImgPlace1" presStyleIdx="2" presStyleCnt="4" custLinFactNeighborY="10985"/>
      <dgm:spPr/>
    </dgm:pt>
    <dgm:pt modelId="{5C8C67B9-7EFA-4BC2-89DB-17E3A44CB509}" type="pres">
      <dgm:prSet presAssocID="{D758BA37-4A78-4E10-A815-E66A6EF55304}" presName="ParentText" presStyleLbl="node1" presStyleIdx="2" presStyleCnt="5" custScaleX="156993" custLinFactX="14591" custLinFactY="11871" custLinFactNeighborX="100000" custLinFactNeighborY="100000">
        <dgm:presLayoutVars>
          <dgm:chMax val="1"/>
          <dgm:chPref val="1"/>
          <dgm:bulletEnabled val="1"/>
        </dgm:presLayoutVars>
      </dgm:prSet>
      <dgm:spPr/>
      <dgm:t>
        <a:bodyPr/>
        <a:lstStyle/>
        <a:p>
          <a:endParaRPr lang="fr-FR"/>
        </a:p>
      </dgm:t>
    </dgm:pt>
    <dgm:pt modelId="{8A216768-025F-4D4A-981A-E02A84ECDDFC}" type="pres">
      <dgm:prSet presAssocID="{D758BA37-4A78-4E10-A815-E66A6EF55304}" presName="ChildText" presStyleLbl="revTx" presStyleIdx="2" presStyleCnt="4">
        <dgm:presLayoutVars>
          <dgm:chMax val="0"/>
          <dgm:chPref val="0"/>
          <dgm:bulletEnabled val="1"/>
        </dgm:presLayoutVars>
      </dgm:prSet>
      <dgm:spPr/>
    </dgm:pt>
    <dgm:pt modelId="{463E9502-3FE2-4953-AADC-91AC714A4BCA}" type="pres">
      <dgm:prSet presAssocID="{64F661A7-687F-48EC-A3C7-90B26BE31B34}" presName="sibTrans" presStyleCnt="0"/>
      <dgm:spPr/>
    </dgm:pt>
    <dgm:pt modelId="{8C4D38B3-C5FC-4600-AFBE-258E41D9210E}" type="pres">
      <dgm:prSet presAssocID="{644A7E9F-58AC-42AC-B39B-9906F102A4F8}" presName="composite" presStyleCnt="0"/>
      <dgm:spPr/>
    </dgm:pt>
    <dgm:pt modelId="{69735DA5-E942-491C-8AA2-BC5A539584DC}" type="pres">
      <dgm:prSet presAssocID="{644A7E9F-58AC-42AC-B39B-9906F102A4F8}" presName="bentUpArrow1" presStyleLbl="alignImgPlace1" presStyleIdx="3" presStyleCnt="4"/>
      <dgm:spPr/>
    </dgm:pt>
    <dgm:pt modelId="{74E41547-F60C-40D4-AB71-4DD7A77A1DDE}" type="pres">
      <dgm:prSet presAssocID="{644A7E9F-58AC-42AC-B39B-9906F102A4F8}" presName="ParentText" presStyleLbl="node1" presStyleIdx="3" presStyleCnt="5" custScaleX="179949" custLinFactX="17831" custLinFactY="14219" custLinFactNeighborX="100000" custLinFactNeighborY="100000">
        <dgm:presLayoutVars>
          <dgm:chMax val="1"/>
          <dgm:chPref val="1"/>
          <dgm:bulletEnabled val="1"/>
        </dgm:presLayoutVars>
      </dgm:prSet>
      <dgm:spPr/>
      <dgm:t>
        <a:bodyPr/>
        <a:lstStyle/>
        <a:p>
          <a:endParaRPr lang="fr-FR"/>
        </a:p>
      </dgm:t>
    </dgm:pt>
    <dgm:pt modelId="{CF2FFA6C-9EB3-48B7-8E98-3272F4352AD0}" type="pres">
      <dgm:prSet presAssocID="{644A7E9F-58AC-42AC-B39B-9906F102A4F8}" presName="ChildText" presStyleLbl="revTx" presStyleIdx="3" presStyleCnt="4">
        <dgm:presLayoutVars>
          <dgm:chMax val="0"/>
          <dgm:chPref val="0"/>
          <dgm:bulletEnabled val="1"/>
        </dgm:presLayoutVars>
      </dgm:prSet>
      <dgm:spPr/>
    </dgm:pt>
    <dgm:pt modelId="{7B10646C-270B-44B9-AB06-2D8D0F945A99}" type="pres">
      <dgm:prSet presAssocID="{6E4CD5CD-B92E-4B11-B37A-595563095071}" presName="sibTrans" presStyleCnt="0"/>
      <dgm:spPr/>
    </dgm:pt>
    <dgm:pt modelId="{9A541F19-4470-4960-A455-49F7845C0A13}" type="pres">
      <dgm:prSet presAssocID="{E1A63270-2982-416C-B05F-E291005F504F}" presName="composite" presStyleCnt="0"/>
      <dgm:spPr/>
    </dgm:pt>
    <dgm:pt modelId="{59482DBB-B3FE-4E43-AD8E-11BAEBD8E9A2}" type="pres">
      <dgm:prSet presAssocID="{E1A63270-2982-416C-B05F-E291005F504F}" presName="ParentText" presStyleLbl="node1" presStyleIdx="4" presStyleCnt="5" custScaleX="197043" custLinFactX="-100000" custLinFactY="-137288" custLinFactNeighborX="-192119" custLinFactNeighborY="-200000">
        <dgm:presLayoutVars>
          <dgm:chMax val="1"/>
          <dgm:chPref val="1"/>
          <dgm:bulletEnabled val="1"/>
        </dgm:presLayoutVars>
      </dgm:prSet>
      <dgm:spPr/>
      <dgm:t>
        <a:bodyPr/>
        <a:lstStyle/>
        <a:p>
          <a:endParaRPr lang="fr-FR"/>
        </a:p>
      </dgm:t>
    </dgm:pt>
  </dgm:ptLst>
  <dgm:cxnLst>
    <dgm:cxn modelId="{32AA4791-FDA1-4E6D-AFF2-63A0459D4258}" type="presOf" srcId="{62FFC4C8-33E7-4919-895F-994952B6D5FA}" destId="{CD6234AF-8F91-4129-B328-63DA09935E70}" srcOrd="0" destOrd="0" presId="urn:microsoft.com/office/officeart/2005/8/layout/StepDownProcess"/>
    <dgm:cxn modelId="{2C17BC4F-4C9E-48AA-875F-11640672C6B7}" type="presOf" srcId="{0AB53714-8F34-4020-ABE8-ED14134ED9FA}" destId="{71331535-05D1-4355-86D5-12F7948146A4}" srcOrd="0" destOrd="0" presId="urn:microsoft.com/office/officeart/2005/8/layout/StepDownProcess"/>
    <dgm:cxn modelId="{4BFD2451-5967-414B-94B7-8C5286C8F920}" srcId="{89A344FB-0C0C-493E-8D0E-C96DCDD0821D}" destId="{E1A63270-2982-416C-B05F-E291005F504F}" srcOrd="4" destOrd="0" parTransId="{80786D26-4159-40FB-992D-D21872F07B89}" sibTransId="{385AA1AE-BFC1-4334-9C5D-7478982EE2D0}"/>
    <dgm:cxn modelId="{046F76AE-CA7E-4C04-8F5A-4ABBBA3196AC}" type="presOf" srcId="{E1A63270-2982-416C-B05F-E291005F504F}" destId="{59482DBB-B3FE-4E43-AD8E-11BAEBD8E9A2}" srcOrd="0" destOrd="0" presId="urn:microsoft.com/office/officeart/2005/8/layout/StepDownProcess"/>
    <dgm:cxn modelId="{3CFCAC39-9856-47C0-A548-00A7D360CA43}" type="presOf" srcId="{D758BA37-4A78-4E10-A815-E66A6EF55304}" destId="{5C8C67B9-7EFA-4BC2-89DB-17E3A44CB509}" srcOrd="0" destOrd="0" presId="urn:microsoft.com/office/officeart/2005/8/layout/StepDownProcess"/>
    <dgm:cxn modelId="{EDAE265D-6812-4469-BE4C-21164A2678E9}" srcId="{89A344FB-0C0C-493E-8D0E-C96DCDD0821D}" destId="{0AB53714-8F34-4020-ABE8-ED14134ED9FA}" srcOrd="0" destOrd="0" parTransId="{D7F3AFCB-688D-497E-AEB7-85C42414ADE5}" sibTransId="{9CA4797C-E670-455D-9A1C-9128B19C1012}"/>
    <dgm:cxn modelId="{0B0CE104-9E08-4849-A963-2CEB2DC02BE9}" type="presOf" srcId="{644A7E9F-58AC-42AC-B39B-9906F102A4F8}" destId="{74E41547-F60C-40D4-AB71-4DD7A77A1DDE}" srcOrd="0" destOrd="0" presId="urn:microsoft.com/office/officeart/2005/8/layout/StepDownProcess"/>
    <dgm:cxn modelId="{8855C0DC-3909-4B5D-A540-B9FBABD9DEC4}" srcId="{89A344FB-0C0C-493E-8D0E-C96DCDD0821D}" destId="{D758BA37-4A78-4E10-A815-E66A6EF55304}" srcOrd="2" destOrd="0" parTransId="{30B0C889-10C0-4CB4-A015-419BF6E87192}" sibTransId="{64F661A7-687F-48EC-A3C7-90B26BE31B34}"/>
    <dgm:cxn modelId="{F87CD9DF-49FB-4297-AD61-4903575B92F7}" type="presOf" srcId="{89A344FB-0C0C-493E-8D0E-C96DCDD0821D}" destId="{472DB984-F513-403A-A2AD-7B0273A3F543}" srcOrd="0" destOrd="0" presId="urn:microsoft.com/office/officeart/2005/8/layout/StepDownProcess"/>
    <dgm:cxn modelId="{C66167BF-6F83-4566-8B88-CACD16D5300E}" srcId="{89A344FB-0C0C-493E-8D0E-C96DCDD0821D}" destId="{62FFC4C8-33E7-4919-895F-994952B6D5FA}" srcOrd="1" destOrd="0" parTransId="{B16555D1-70B5-4FC8-92EF-BBA7E9F7CF40}" sibTransId="{3B678B77-7DB2-464C-9A30-22E409F969D6}"/>
    <dgm:cxn modelId="{B49624A4-071F-47DA-91D4-96249BFC6B55}" srcId="{89A344FB-0C0C-493E-8D0E-C96DCDD0821D}" destId="{644A7E9F-58AC-42AC-B39B-9906F102A4F8}" srcOrd="3" destOrd="0" parTransId="{25C0513E-4CBB-469E-BCD7-507A173BB804}" sibTransId="{6E4CD5CD-B92E-4B11-B37A-595563095071}"/>
    <dgm:cxn modelId="{F3FDD4D9-D785-4BDD-9084-8E260124C8F3}" type="presParOf" srcId="{472DB984-F513-403A-A2AD-7B0273A3F543}" destId="{C9D04835-6792-4F5D-B336-4E2CCCA86938}" srcOrd="0" destOrd="0" presId="urn:microsoft.com/office/officeart/2005/8/layout/StepDownProcess"/>
    <dgm:cxn modelId="{E54C6D1F-B1F7-4E1E-B749-90F288544741}" type="presParOf" srcId="{C9D04835-6792-4F5D-B336-4E2CCCA86938}" destId="{4FF6458E-5240-4B36-87A8-A32102D84876}" srcOrd="0" destOrd="0" presId="urn:microsoft.com/office/officeart/2005/8/layout/StepDownProcess"/>
    <dgm:cxn modelId="{7CD96FBB-D713-4672-9BC5-E4BD314550B8}" type="presParOf" srcId="{C9D04835-6792-4F5D-B336-4E2CCCA86938}" destId="{71331535-05D1-4355-86D5-12F7948146A4}" srcOrd="1" destOrd="0" presId="urn:microsoft.com/office/officeart/2005/8/layout/StepDownProcess"/>
    <dgm:cxn modelId="{32AAF577-431D-476B-8FEE-743273CDFCA2}" type="presParOf" srcId="{C9D04835-6792-4F5D-B336-4E2CCCA86938}" destId="{FD5F4978-A35B-40C3-B706-6569EB5FF151}" srcOrd="2" destOrd="0" presId="urn:microsoft.com/office/officeart/2005/8/layout/StepDownProcess"/>
    <dgm:cxn modelId="{B78ECDA2-F04D-4DF3-BF88-6FE0575A4C66}" type="presParOf" srcId="{472DB984-F513-403A-A2AD-7B0273A3F543}" destId="{2D37FF9E-A23C-48A2-A141-40E9F423365F}" srcOrd="1" destOrd="0" presId="urn:microsoft.com/office/officeart/2005/8/layout/StepDownProcess"/>
    <dgm:cxn modelId="{2B23A3FC-41DA-48C5-90C2-02F104A7619A}" type="presParOf" srcId="{472DB984-F513-403A-A2AD-7B0273A3F543}" destId="{C136E4FD-0D5D-426C-BF9E-4F8E3F5CD8D3}" srcOrd="2" destOrd="0" presId="urn:microsoft.com/office/officeart/2005/8/layout/StepDownProcess"/>
    <dgm:cxn modelId="{073606C9-7D8C-40AF-B377-1404A771AF0F}" type="presParOf" srcId="{C136E4FD-0D5D-426C-BF9E-4F8E3F5CD8D3}" destId="{78C421BC-C7BE-488C-9CFE-B475F2EE1BC4}" srcOrd="0" destOrd="0" presId="urn:microsoft.com/office/officeart/2005/8/layout/StepDownProcess"/>
    <dgm:cxn modelId="{04844687-EB75-4702-A81F-4192E2586EBE}" type="presParOf" srcId="{C136E4FD-0D5D-426C-BF9E-4F8E3F5CD8D3}" destId="{CD6234AF-8F91-4129-B328-63DA09935E70}" srcOrd="1" destOrd="0" presId="urn:microsoft.com/office/officeart/2005/8/layout/StepDownProcess"/>
    <dgm:cxn modelId="{A43DB3CE-7A24-4F0B-BD07-5D5FD5FBEBC8}" type="presParOf" srcId="{C136E4FD-0D5D-426C-BF9E-4F8E3F5CD8D3}" destId="{7187EAB5-5BB0-4D16-BE80-0A1FC9FDA297}" srcOrd="2" destOrd="0" presId="urn:microsoft.com/office/officeart/2005/8/layout/StepDownProcess"/>
    <dgm:cxn modelId="{63187EE7-0BD1-4F44-8288-D15F6D8A566D}" type="presParOf" srcId="{472DB984-F513-403A-A2AD-7B0273A3F543}" destId="{31AFBB5D-A152-48F5-894D-2211EF0A0ABD}" srcOrd="3" destOrd="0" presId="urn:microsoft.com/office/officeart/2005/8/layout/StepDownProcess"/>
    <dgm:cxn modelId="{0A7C26ED-38C8-4738-B723-70788AC0FDEC}" type="presParOf" srcId="{472DB984-F513-403A-A2AD-7B0273A3F543}" destId="{3D16EB47-B3AA-4894-B5CE-493898C30011}" srcOrd="4" destOrd="0" presId="urn:microsoft.com/office/officeart/2005/8/layout/StepDownProcess"/>
    <dgm:cxn modelId="{A7E09ABA-4E43-4F86-9C2D-EDAA6ADCDCD7}" type="presParOf" srcId="{3D16EB47-B3AA-4894-B5CE-493898C30011}" destId="{52A8CF66-CA82-4478-B781-E02FEB20C92E}" srcOrd="0" destOrd="0" presId="urn:microsoft.com/office/officeart/2005/8/layout/StepDownProcess"/>
    <dgm:cxn modelId="{86DF1304-868E-4516-BCE1-A887894BB9D6}" type="presParOf" srcId="{3D16EB47-B3AA-4894-B5CE-493898C30011}" destId="{5C8C67B9-7EFA-4BC2-89DB-17E3A44CB509}" srcOrd="1" destOrd="0" presId="urn:microsoft.com/office/officeart/2005/8/layout/StepDownProcess"/>
    <dgm:cxn modelId="{01495738-A60C-4F11-AFAB-300E72A3A1BA}" type="presParOf" srcId="{3D16EB47-B3AA-4894-B5CE-493898C30011}" destId="{8A216768-025F-4D4A-981A-E02A84ECDDFC}" srcOrd="2" destOrd="0" presId="urn:microsoft.com/office/officeart/2005/8/layout/StepDownProcess"/>
    <dgm:cxn modelId="{299EA0A5-D3A1-45A3-BA63-B7496C4D82D1}" type="presParOf" srcId="{472DB984-F513-403A-A2AD-7B0273A3F543}" destId="{463E9502-3FE2-4953-AADC-91AC714A4BCA}" srcOrd="5" destOrd="0" presId="urn:microsoft.com/office/officeart/2005/8/layout/StepDownProcess"/>
    <dgm:cxn modelId="{98B84579-6D41-4B5E-B4F3-8205C2E6DBCF}" type="presParOf" srcId="{472DB984-F513-403A-A2AD-7B0273A3F543}" destId="{8C4D38B3-C5FC-4600-AFBE-258E41D9210E}" srcOrd="6" destOrd="0" presId="urn:microsoft.com/office/officeart/2005/8/layout/StepDownProcess"/>
    <dgm:cxn modelId="{667333A4-04D2-4970-920C-2262A1113D29}" type="presParOf" srcId="{8C4D38B3-C5FC-4600-AFBE-258E41D9210E}" destId="{69735DA5-E942-491C-8AA2-BC5A539584DC}" srcOrd="0" destOrd="0" presId="urn:microsoft.com/office/officeart/2005/8/layout/StepDownProcess"/>
    <dgm:cxn modelId="{78AE7A3B-4084-4391-9E5A-D6D4E9B33F22}" type="presParOf" srcId="{8C4D38B3-C5FC-4600-AFBE-258E41D9210E}" destId="{74E41547-F60C-40D4-AB71-4DD7A77A1DDE}" srcOrd="1" destOrd="0" presId="urn:microsoft.com/office/officeart/2005/8/layout/StepDownProcess"/>
    <dgm:cxn modelId="{9B1E09AC-2AF8-4C93-A308-DF3289506DCF}" type="presParOf" srcId="{8C4D38B3-C5FC-4600-AFBE-258E41D9210E}" destId="{CF2FFA6C-9EB3-48B7-8E98-3272F4352AD0}" srcOrd="2" destOrd="0" presId="urn:microsoft.com/office/officeart/2005/8/layout/StepDownProcess"/>
    <dgm:cxn modelId="{84C33250-0010-4D96-ACAA-4828ABF324AB}" type="presParOf" srcId="{472DB984-F513-403A-A2AD-7B0273A3F543}" destId="{7B10646C-270B-44B9-AB06-2D8D0F945A99}" srcOrd="7" destOrd="0" presId="urn:microsoft.com/office/officeart/2005/8/layout/StepDownProcess"/>
    <dgm:cxn modelId="{3CF665A5-A682-4AEA-98DB-B73BC5294BB3}" type="presParOf" srcId="{472DB984-F513-403A-A2AD-7B0273A3F543}" destId="{9A541F19-4470-4960-A455-49F7845C0A13}" srcOrd="8" destOrd="0" presId="urn:microsoft.com/office/officeart/2005/8/layout/StepDownProcess"/>
    <dgm:cxn modelId="{5522C403-9881-4476-AE83-93B154932C01}" type="presParOf" srcId="{9A541F19-4470-4960-A455-49F7845C0A13}" destId="{59482DBB-B3FE-4E43-AD8E-11BAEBD8E9A2}"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6458E-5240-4B36-87A8-A32102D84876}">
      <dsp:nvSpPr>
        <dsp:cNvPr id="0" name=""/>
        <dsp:cNvSpPr/>
      </dsp:nvSpPr>
      <dsp:spPr>
        <a:xfrm rot="5400000">
          <a:off x="2452051" y="808335"/>
          <a:ext cx="703482" cy="800889"/>
        </a:xfrm>
        <a:prstGeom prst="bentUpArrow">
          <a:avLst>
            <a:gd name="adj1" fmla="val 32840"/>
            <a:gd name="adj2" fmla="val 25000"/>
            <a:gd name="adj3" fmla="val 35780"/>
          </a:avLst>
        </a:prstGeom>
        <a:gradFill rotWithShape="0">
          <a:gsLst>
            <a:gs pos="0">
              <a:schemeClr val="accent4">
                <a:tint val="50000"/>
                <a:hueOff val="0"/>
                <a:satOff val="0"/>
                <a:lumOff val="0"/>
                <a:alphaOff val="0"/>
                <a:tint val="98000"/>
                <a:lumMod val="114000"/>
              </a:schemeClr>
            </a:gs>
            <a:gs pos="100000">
              <a:schemeClr val="accent4">
                <a:tint val="5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1331535-05D1-4355-86D5-12F7948146A4}">
      <dsp:nvSpPr>
        <dsp:cNvPr id="0" name=""/>
        <dsp:cNvSpPr/>
      </dsp:nvSpPr>
      <dsp:spPr>
        <a:xfrm>
          <a:off x="1820914" y="28511"/>
          <a:ext cx="2073764" cy="828936"/>
        </a:xfrm>
        <a:prstGeom prst="roundRect">
          <a:avLst>
            <a:gd name="adj" fmla="val 16670"/>
          </a:avLst>
        </a:prstGeom>
        <a:gradFill rotWithShape="0">
          <a:gsLst>
            <a:gs pos="0">
              <a:schemeClr val="accent4">
                <a:alpha val="90000"/>
                <a:hueOff val="0"/>
                <a:satOff val="0"/>
                <a:lumOff val="0"/>
                <a:alphaOff val="0"/>
                <a:tint val="98000"/>
                <a:lumMod val="114000"/>
              </a:schemeClr>
            </a:gs>
            <a:gs pos="100000">
              <a:schemeClr val="accent4">
                <a:alpha val="9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la direction</a:t>
          </a:r>
          <a:r>
            <a:rPr lang="ar-DZ" sz="1800" b="1" kern="1200" dirty="0" smtClean="0"/>
            <a:t> الاتجاه </a:t>
          </a:r>
          <a:endParaRPr lang="fr-FR" kern="1200" dirty="0"/>
        </a:p>
      </dsp:txBody>
      <dsp:txXfrm>
        <a:off x="1861387" y="68984"/>
        <a:ext cx="1992818" cy="747990"/>
      </dsp:txXfrm>
    </dsp:sp>
    <dsp:sp modelId="{FD5F4978-A35B-40C3-B706-6569EB5FF151}">
      <dsp:nvSpPr>
        <dsp:cNvPr id="0" name=""/>
        <dsp:cNvSpPr/>
      </dsp:nvSpPr>
      <dsp:spPr>
        <a:xfrm>
          <a:off x="5046696" y="105458"/>
          <a:ext cx="861310" cy="669983"/>
        </a:xfrm>
        <a:prstGeom prst="rect">
          <a:avLst/>
        </a:prstGeom>
        <a:noFill/>
        <a:ln>
          <a:noFill/>
        </a:ln>
        <a:effectLst/>
      </dsp:spPr>
      <dsp:style>
        <a:lnRef idx="0">
          <a:scrgbClr r="0" g="0" b="0"/>
        </a:lnRef>
        <a:fillRef idx="0">
          <a:scrgbClr r="0" g="0" b="0"/>
        </a:fillRef>
        <a:effectRef idx="0">
          <a:scrgbClr r="0" g="0" b="0"/>
        </a:effectRef>
        <a:fontRef idx="minor"/>
      </dsp:style>
    </dsp:sp>
    <dsp:sp modelId="{78C421BC-C7BE-488C-9CFE-B475F2EE1BC4}">
      <dsp:nvSpPr>
        <dsp:cNvPr id="0" name=""/>
        <dsp:cNvSpPr/>
      </dsp:nvSpPr>
      <dsp:spPr>
        <a:xfrm rot="5400000">
          <a:off x="3717203" y="1739505"/>
          <a:ext cx="703482" cy="800889"/>
        </a:xfrm>
        <a:prstGeom prst="bentUpArrow">
          <a:avLst>
            <a:gd name="adj1" fmla="val 32840"/>
            <a:gd name="adj2" fmla="val 25000"/>
            <a:gd name="adj3" fmla="val 35780"/>
          </a:avLst>
        </a:prstGeom>
        <a:gradFill rotWithShape="0">
          <a:gsLst>
            <a:gs pos="0">
              <a:schemeClr val="accent4">
                <a:tint val="50000"/>
                <a:hueOff val="-12035"/>
                <a:satOff val="-662"/>
                <a:lumOff val="2817"/>
                <a:alphaOff val="0"/>
                <a:tint val="98000"/>
                <a:lumMod val="114000"/>
              </a:schemeClr>
            </a:gs>
            <a:gs pos="100000">
              <a:schemeClr val="accent4">
                <a:tint val="50000"/>
                <a:hueOff val="-12035"/>
                <a:satOff val="-662"/>
                <a:lumOff val="2817"/>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D6234AF-8F91-4129-B328-63DA09935E70}">
      <dsp:nvSpPr>
        <dsp:cNvPr id="0" name=""/>
        <dsp:cNvSpPr/>
      </dsp:nvSpPr>
      <dsp:spPr>
        <a:xfrm>
          <a:off x="4461608" y="1944001"/>
          <a:ext cx="2213363" cy="828936"/>
        </a:xfrm>
        <a:prstGeom prst="roundRect">
          <a:avLst>
            <a:gd name="adj" fmla="val 16670"/>
          </a:avLst>
        </a:prstGeom>
        <a:gradFill rotWithShape="0">
          <a:gsLst>
            <a:gs pos="0">
              <a:schemeClr val="accent4">
                <a:alpha val="90000"/>
                <a:hueOff val="0"/>
                <a:satOff val="0"/>
                <a:lumOff val="0"/>
                <a:alphaOff val="-10000"/>
                <a:tint val="98000"/>
                <a:lumMod val="114000"/>
              </a:schemeClr>
            </a:gs>
            <a:gs pos="100000">
              <a:schemeClr val="accent4">
                <a:alpha val="90000"/>
                <a:hueOff val="0"/>
                <a:satOff val="0"/>
                <a:lumOff val="0"/>
                <a:alphaOff val="-1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Le rythme </a:t>
          </a:r>
          <a:r>
            <a:rPr lang="ar-DZ" sz="1800" b="1" kern="1200" dirty="0" smtClean="0"/>
            <a:t>الإيقاع</a:t>
          </a:r>
          <a:endParaRPr lang="fr-FR" kern="1200" dirty="0"/>
        </a:p>
      </dsp:txBody>
      <dsp:txXfrm>
        <a:off x="4502081" y="1984474"/>
        <a:ext cx="2132417" cy="747990"/>
      </dsp:txXfrm>
    </dsp:sp>
    <dsp:sp modelId="{7187EAB5-5BB0-4D16-BE80-0A1FC9FDA297}">
      <dsp:nvSpPr>
        <dsp:cNvPr id="0" name=""/>
        <dsp:cNvSpPr/>
      </dsp:nvSpPr>
      <dsp:spPr>
        <a:xfrm>
          <a:off x="4715073" y="1038738"/>
          <a:ext cx="861310" cy="669983"/>
        </a:xfrm>
        <a:prstGeom prst="rect">
          <a:avLst/>
        </a:prstGeom>
        <a:noFill/>
        <a:ln>
          <a:noFill/>
        </a:ln>
        <a:effectLst/>
      </dsp:spPr>
      <dsp:style>
        <a:lnRef idx="0">
          <a:scrgbClr r="0" g="0" b="0"/>
        </a:lnRef>
        <a:fillRef idx="0">
          <a:scrgbClr r="0" g="0" b="0"/>
        </a:fillRef>
        <a:effectRef idx="0">
          <a:scrgbClr r="0" g="0" b="0"/>
        </a:effectRef>
        <a:fontRef idx="minor"/>
      </dsp:style>
    </dsp:sp>
    <dsp:sp modelId="{52A8CF66-CA82-4478-B781-E02FEB20C92E}">
      <dsp:nvSpPr>
        <dsp:cNvPr id="0" name=""/>
        <dsp:cNvSpPr/>
      </dsp:nvSpPr>
      <dsp:spPr>
        <a:xfrm rot="5400000">
          <a:off x="4735469" y="2747951"/>
          <a:ext cx="703482" cy="800889"/>
        </a:xfrm>
        <a:prstGeom prst="bentUpArrow">
          <a:avLst>
            <a:gd name="adj1" fmla="val 32840"/>
            <a:gd name="adj2" fmla="val 25000"/>
            <a:gd name="adj3" fmla="val 35780"/>
          </a:avLst>
        </a:prstGeom>
        <a:gradFill rotWithShape="0">
          <a:gsLst>
            <a:gs pos="0">
              <a:schemeClr val="accent4">
                <a:tint val="50000"/>
                <a:hueOff val="-24070"/>
                <a:satOff val="-1325"/>
                <a:lumOff val="5635"/>
                <a:alphaOff val="0"/>
                <a:tint val="98000"/>
                <a:lumMod val="114000"/>
              </a:schemeClr>
            </a:gs>
            <a:gs pos="100000">
              <a:schemeClr val="accent4">
                <a:tint val="50000"/>
                <a:hueOff val="-24070"/>
                <a:satOff val="-1325"/>
                <a:lumOff val="5635"/>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C8C67B9-7EFA-4BC2-89DB-17E3A44CB509}">
      <dsp:nvSpPr>
        <dsp:cNvPr id="0" name=""/>
        <dsp:cNvSpPr/>
      </dsp:nvSpPr>
      <dsp:spPr>
        <a:xfrm>
          <a:off x="5568663" y="2818189"/>
          <a:ext cx="1859189" cy="828936"/>
        </a:xfrm>
        <a:prstGeom prst="roundRect">
          <a:avLst>
            <a:gd name="adj" fmla="val 16670"/>
          </a:avLst>
        </a:prstGeom>
        <a:gradFill rotWithShape="0">
          <a:gsLst>
            <a:gs pos="0">
              <a:schemeClr val="accent4">
                <a:alpha val="90000"/>
                <a:hueOff val="0"/>
                <a:satOff val="0"/>
                <a:lumOff val="0"/>
                <a:alphaOff val="-20000"/>
                <a:tint val="98000"/>
                <a:lumMod val="114000"/>
              </a:schemeClr>
            </a:gs>
            <a:gs pos="100000">
              <a:schemeClr val="accent4">
                <a:alpha val="90000"/>
                <a:hueOff val="0"/>
                <a:satOff val="0"/>
                <a:lumOff val="0"/>
                <a:alphaOff val="-2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t>Intensité </a:t>
          </a:r>
          <a:r>
            <a:rPr lang="ar-DZ" sz="1800" b="1" kern="1200" dirty="0" smtClean="0"/>
            <a:t>الشدة </a:t>
          </a:r>
          <a:endParaRPr lang="fr-FR" sz="1800" b="1" kern="1200" dirty="0" smtClean="0"/>
        </a:p>
        <a:p>
          <a:pPr lvl="0" algn="ctr" defTabSz="400050">
            <a:lnSpc>
              <a:spcPct val="90000"/>
            </a:lnSpc>
            <a:spcBef>
              <a:spcPct val="0"/>
            </a:spcBef>
            <a:spcAft>
              <a:spcPct val="35000"/>
            </a:spcAft>
          </a:pPr>
          <a:endParaRPr lang="fr-FR" kern="1200" dirty="0"/>
        </a:p>
      </dsp:txBody>
      <dsp:txXfrm>
        <a:off x="5609136" y="2858662"/>
        <a:ext cx="1778243" cy="747990"/>
      </dsp:txXfrm>
    </dsp:sp>
    <dsp:sp modelId="{8A216768-025F-4D4A-981A-E02A84ECDDFC}">
      <dsp:nvSpPr>
        <dsp:cNvPr id="0" name=""/>
        <dsp:cNvSpPr/>
      </dsp:nvSpPr>
      <dsp:spPr>
        <a:xfrm>
          <a:off x="5733339" y="1969908"/>
          <a:ext cx="861310" cy="669983"/>
        </a:xfrm>
        <a:prstGeom prst="rect">
          <a:avLst/>
        </a:prstGeom>
        <a:noFill/>
        <a:ln>
          <a:noFill/>
        </a:ln>
        <a:effectLst/>
      </dsp:spPr>
      <dsp:style>
        <a:lnRef idx="0">
          <a:scrgbClr r="0" g="0" b="0"/>
        </a:lnRef>
        <a:fillRef idx="0">
          <a:scrgbClr r="0" g="0" b="0"/>
        </a:fillRef>
        <a:effectRef idx="0">
          <a:scrgbClr r="0" g="0" b="0"/>
        </a:effectRef>
        <a:fontRef idx="minor"/>
      </dsp:style>
    </dsp:sp>
    <dsp:sp modelId="{69735DA5-E942-491C-8AA2-BC5A539584DC}">
      <dsp:nvSpPr>
        <dsp:cNvPr id="0" name=""/>
        <dsp:cNvSpPr/>
      </dsp:nvSpPr>
      <dsp:spPr>
        <a:xfrm rot="5400000">
          <a:off x="6066750" y="3601843"/>
          <a:ext cx="703482" cy="800889"/>
        </a:xfrm>
        <a:prstGeom prst="bentUpArrow">
          <a:avLst>
            <a:gd name="adj1" fmla="val 32840"/>
            <a:gd name="adj2" fmla="val 25000"/>
            <a:gd name="adj3" fmla="val 35780"/>
          </a:avLst>
        </a:prstGeom>
        <a:gradFill rotWithShape="0">
          <a:gsLst>
            <a:gs pos="0">
              <a:schemeClr val="accent4">
                <a:tint val="50000"/>
                <a:hueOff val="-36105"/>
                <a:satOff val="-1987"/>
                <a:lumOff val="8452"/>
                <a:alphaOff val="0"/>
                <a:tint val="98000"/>
                <a:lumMod val="114000"/>
              </a:schemeClr>
            </a:gs>
            <a:gs pos="100000">
              <a:schemeClr val="accent4">
                <a:tint val="50000"/>
                <a:hueOff val="-36105"/>
                <a:satOff val="-1987"/>
                <a:lumOff val="8452"/>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4E41547-F60C-40D4-AB71-4DD7A77A1DDE}">
      <dsp:nvSpPr>
        <dsp:cNvPr id="0" name=""/>
        <dsp:cNvSpPr/>
      </dsp:nvSpPr>
      <dsp:spPr>
        <a:xfrm>
          <a:off x="6802385" y="3768822"/>
          <a:ext cx="2131046" cy="828936"/>
        </a:xfrm>
        <a:prstGeom prst="roundRect">
          <a:avLst>
            <a:gd name="adj" fmla="val 16670"/>
          </a:avLst>
        </a:prstGeom>
        <a:gradFill rotWithShape="0">
          <a:gsLst>
            <a:gs pos="0">
              <a:schemeClr val="accent4">
                <a:alpha val="90000"/>
                <a:hueOff val="0"/>
                <a:satOff val="0"/>
                <a:lumOff val="0"/>
                <a:alphaOff val="-30000"/>
                <a:tint val="98000"/>
                <a:lumMod val="114000"/>
              </a:schemeClr>
            </a:gs>
            <a:gs pos="100000">
              <a:schemeClr val="accent4">
                <a:alpha val="90000"/>
                <a:hueOff val="0"/>
                <a:satOff val="0"/>
                <a:lumOff val="0"/>
                <a:alphaOff val="-3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La surface de contact</a:t>
          </a:r>
          <a:endParaRPr lang="fr-FR" sz="1800" kern="1200" dirty="0"/>
        </a:p>
      </dsp:txBody>
      <dsp:txXfrm>
        <a:off x="6842858" y="3809295"/>
        <a:ext cx="2050100" cy="747990"/>
      </dsp:txXfrm>
    </dsp:sp>
    <dsp:sp modelId="{CF2FFA6C-9EB3-48B7-8E98-3272F4352AD0}">
      <dsp:nvSpPr>
        <dsp:cNvPr id="0" name=""/>
        <dsp:cNvSpPr/>
      </dsp:nvSpPr>
      <dsp:spPr>
        <a:xfrm>
          <a:off x="7064620" y="2901077"/>
          <a:ext cx="861310" cy="669983"/>
        </a:xfrm>
        <a:prstGeom prst="rect">
          <a:avLst/>
        </a:prstGeom>
        <a:noFill/>
        <a:ln>
          <a:noFill/>
        </a:ln>
        <a:effectLst/>
      </dsp:spPr>
      <dsp:style>
        <a:lnRef idx="0">
          <a:scrgbClr r="0" g="0" b="0"/>
        </a:lnRef>
        <a:fillRef idx="0">
          <a:scrgbClr r="0" g="0" b="0"/>
        </a:fillRef>
        <a:effectRef idx="0">
          <a:scrgbClr r="0" g="0" b="0"/>
        </a:effectRef>
        <a:fontRef idx="minor"/>
      </dsp:style>
    </dsp:sp>
    <dsp:sp modelId="{59482DBB-B3FE-4E43-AD8E-11BAEBD8E9A2}">
      <dsp:nvSpPr>
        <dsp:cNvPr id="0" name=""/>
        <dsp:cNvSpPr/>
      </dsp:nvSpPr>
      <dsp:spPr>
        <a:xfrm>
          <a:off x="3142904" y="957285"/>
          <a:ext cx="2333482" cy="828936"/>
        </a:xfrm>
        <a:prstGeom prst="roundRect">
          <a:avLst>
            <a:gd name="adj" fmla="val 16670"/>
          </a:avLst>
        </a:prstGeom>
        <a:gradFill rotWithShape="0">
          <a:gsLst>
            <a:gs pos="0">
              <a:schemeClr val="accent4">
                <a:alpha val="90000"/>
                <a:hueOff val="0"/>
                <a:satOff val="0"/>
                <a:lumOff val="0"/>
                <a:alphaOff val="-40000"/>
                <a:tint val="98000"/>
                <a:lumMod val="114000"/>
              </a:schemeClr>
            </a:gs>
            <a:gs pos="100000">
              <a:schemeClr val="accent4">
                <a:alpha val="90000"/>
                <a:hueOff val="0"/>
                <a:satOff val="0"/>
                <a:lumOff val="0"/>
                <a:alphaOff val="-4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La vitesse</a:t>
          </a:r>
          <a:r>
            <a:rPr lang="ar-DZ" sz="1800" b="1" kern="1200" dirty="0" smtClean="0"/>
            <a:t>السرعة </a:t>
          </a:r>
          <a:endParaRPr lang="fr-FR" kern="1200" dirty="0"/>
        </a:p>
      </dsp:txBody>
      <dsp:txXfrm>
        <a:off x="3183377" y="997758"/>
        <a:ext cx="2252536" cy="74799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2/21/2021</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DF9FFFF-3106-4DDB-AA62-0C80862170D6}" type="datetimeFigureOut">
              <a:rPr lang="en-US" dirty="0"/>
              <a:pPr/>
              <a:t>2/21/2021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3DA38B7-AE95-4DC8-9A51-7A71F545B098}" type="datetimeFigureOut">
              <a:rPr lang="en-US" dirty="0"/>
              <a:pPr/>
              <a:t>2/21/2021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6F1EC2B-8188-4AC2-9F0D-8D09C51D505A}" type="datetimeFigureOut">
              <a:rPr lang="en-US" dirty="0"/>
              <a:pPr/>
              <a:t>2/21/2021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212B75E-944F-430B-BE5F-C69FA8823C04}" type="datetimeFigureOut">
              <a:rPr lang="en-US" dirty="0"/>
              <a:pPr/>
              <a:t>2/21/2021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pPr/>
              <a:t>2/21/2021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pPr/>
              <a:t>2/21/2021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pPr/>
              <a:t>2/21/2021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pPr/>
              <a:t>2/21/2021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pPr/>
              <a:t>2/21/2021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24507B7-F2DC-4B2C-B14D-58A9766807A2}" type="datetimeFigureOut">
              <a:rPr lang="en-US" dirty="0"/>
              <a:pPr/>
              <a:t>2/21/2021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pPr/>
              <a:t>2/21/2021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pPr/>
              <a:t>2/21/2021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pPr/>
              <a:t>2/21/2021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pPr/>
              <a:t>2/21/2021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8CF2683-E6E7-4CC3-9EEE-7854DD4F3545}" type="datetimeFigureOut">
              <a:rPr lang="en-US" dirty="0"/>
              <a:pPr/>
              <a:t>2/21/2021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E120F81-B39D-4CBB-8BF3-5D6E395D0F72}" type="datetimeFigureOut">
              <a:rPr lang="en-US" dirty="0"/>
              <a:pPr/>
              <a:t>2/21/2021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pPr/>
              <a:t>2/21/2021</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ufeminin.com/bienetre/technique-de-massage-s644404.html"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76517" y="0"/>
            <a:ext cx="11294773" cy="1396105"/>
          </a:xfrm>
          <a:prstGeom prst="rect">
            <a:avLst/>
          </a:prstGeom>
        </p:spPr>
      </p:pic>
      <p:sp>
        <p:nvSpPr>
          <p:cNvPr id="5" name="Rectangle 4"/>
          <p:cNvSpPr/>
          <p:nvPr/>
        </p:nvSpPr>
        <p:spPr>
          <a:xfrm>
            <a:off x="5078862" y="1457482"/>
            <a:ext cx="4352474" cy="369332"/>
          </a:xfrm>
          <a:prstGeom prst="rect">
            <a:avLst/>
          </a:prstGeom>
        </p:spPr>
        <p:txBody>
          <a:bodyPr wrap="none">
            <a:spAutoFit/>
          </a:bodyPr>
          <a:lstStyle/>
          <a:p>
            <a:pPr algn="r"/>
            <a:r>
              <a:rPr lang="ar-MA" b="1" dirty="0">
                <a:solidFill>
                  <a:srgbClr val="002060"/>
                </a:solidFill>
                <a:latin typeface="AlArabiya" pitchFamily="18" charset="-78"/>
                <a:cs typeface="AlArabiya" pitchFamily="18" charset="-78"/>
              </a:rPr>
              <a:t>معهـــــد علـــوم وتقنيات النشاطات البدنية والرياضيـــــة </a:t>
            </a:r>
            <a:endParaRPr lang="fr-FR" b="1" dirty="0">
              <a:solidFill>
                <a:srgbClr val="002060"/>
              </a:solidFill>
              <a:latin typeface="AlArabiya" pitchFamily="18" charset="-78"/>
              <a:cs typeface="AlArabiya" pitchFamily="18" charset="-78"/>
            </a:endParaRPr>
          </a:p>
        </p:txBody>
      </p:sp>
      <p:sp>
        <p:nvSpPr>
          <p:cNvPr id="6" name="Titre 1"/>
          <p:cNvSpPr txBox="1">
            <a:spLocks noGrp="1"/>
          </p:cNvSpPr>
          <p:nvPr>
            <p:ph type="ctrTitle"/>
          </p:nvPr>
        </p:nvSpPr>
        <p:spPr>
          <a:xfrm>
            <a:off x="5005664" y="1826814"/>
            <a:ext cx="4498870" cy="1380026"/>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rtl="1"/>
            <a:r>
              <a:rPr lang="ar-SA" sz="4400" b="1" dirty="0" smtClean="0"/>
              <a:t>الت</a:t>
            </a:r>
            <a:r>
              <a:rPr lang="ar-DZ" sz="4400" b="1" dirty="0" smtClean="0"/>
              <a:t>دل</a:t>
            </a:r>
            <a:r>
              <a:rPr lang="ar-SA" sz="4400" b="1" dirty="0" smtClean="0"/>
              <a:t>ي</a:t>
            </a:r>
            <a:r>
              <a:rPr lang="ar-DZ" sz="4400" b="1" dirty="0" smtClean="0"/>
              <a:t>ك في المجال الرياضي </a:t>
            </a:r>
            <a:endParaRPr lang="fr-FR" sz="4400" dirty="0"/>
          </a:p>
        </p:txBody>
      </p:sp>
      <p:sp>
        <p:nvSpPr>
          <p:cNvPr id="7" name="Sous-titre 2"/>
          <p:cNvSpPr txBox="1">
            <a:spLocks/>
          </p:cNvSpPr>
          <p:nvPr/>
        </p:nvSpPr>
        <p:spPr>
          <a:xfrm>
            <a:off x="6495445" y="3492638"/>
            <a:ext cx="2012995" cy="1067412"/>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ar-MA" sz="2800" b="1" smtClean="0">
                <a:solidFill>
                  <a:schemeClr val="tx1"/>
                </a:solidFill>
                <a:latin typeface="Arabic Typesetting" pitchFamily="66" charset="-78"/>
                <a:cs typeface="Arabic Typesetting" pitchFamily="66" charset="-78"/>
              </a:rPr>
              <a:t>السنة ال</a:t>
            </a:r>
            <a:r>
              <a:rPr lang="ar-DZ" sz="2800" b="1" smtClean="0">
                <a:solidFill>
                  <a:schemeClr val="tx1"/>
                </a:solidFill>
                <a:latin typeface="Arabic Typesetting" pitchFamily="66" charset="-78"/>
                <a:cs typeface="Arabic Typesetting" pitchFamily="66" charset="-78"/>
              </a:rPr>
              <a:t>أولى</a:t>
            </a:r>
            <a:r>
              <a:rPr lang="ar-MA" sz="2800" b="1" smtClean="0">
                <a:solidFill>
                  <a:schemeClr val="tx1"/>
                </a:solidFill>
                <a:latin typeface="Arabic Typesetting" pitchFamily="66" charset="-78"/>
                <a:cs typeface="Arabic Typesetting" pitchFamily="66" charset="-78"/>
              </a:rPr>
              <a:t> </a:t>
            </a:r>
            <a:r>
              <a:rPr lang="ar-DZ" sz="2800" b="1" smtClean="0">
                <a:solidFill>
                  <a:schemeClr val="tx1"/>
                </a:solidFill>
                <a:latin typeface="Arabic Typesetting" pitchFamily="66" charset="-78"/>
                <a:cs typeface="Arabic Typesetting" pitchFamily="66" charset="-78"/>
              </a:rPr>
              <a:t>ماستر</a:t>
            </a:r>
            <a:endParaRPr lang="ar-MA" sz="2800" b="1" smtClean="0">
              <a:solidFill>
                <a:schemeClr val="tx1"/>
              </a:solidFill>
              <a:latin typeface="Arabic Typesetting" pitchFamily="66" charset="-78"/>
              <a:cs typeface="Arabic Typesetting" pitchFamily="66" charset="-78"/>
            </a:endParaRPr>
          </a:p>
          <a:p>
            <a:r>
              <a:rPr lang="ar-MA" sz="2800" b="1" smtClean="0">
                <a:solidFill>
                  <a:schemeClr val="tx1"/>
                </a:solidFill>
                <a:latin typeface="Arabic Typesetting" pitchFamily="66" charset="-78"/>
                <a:cs typeface="Arabic Typesetting" pitchFamily="66" charset="-78"/>
              </a:rPr>
              <a:t>تقديم/ د . مالك رضا</a:t>
            </a:r>
          </a:p>
          <a:p>
            <a:endParaRPr lang="fr-FR" sz="2800" b="1" dirty="0">
              <a:solidFill>
                <a:schemeClr val="tx1"/>
              </a:solidFill>
            </a:endParaRPr>
          </a:p>
        </p:txBody>
      </p:sp>
      <p:sp>
        <p:nvSpPr>
          <p:cNvPr id="8" name="Sous-titre 7"/>
          <p:cNvSpPr txBox="1">
            <a:spLocks noGrp="1"/>
          </p:cNvSpPr>
          <p:nvPr>
            <p:ph type="subTitle" idx="1"/>
          </p:nvPr>
        </p:nvSpPr>
        <p:spPr>
          <a:prstGeom prst="rect">
            <a:avLst/>
          </a:prstGeom>
          <a:noFill/>
        </p:spPr>
        <p:txBody>
          <a:bodyPr wrap="square" rtlCol="0">
            <a:spAutoFit/>
          </a:bodyPr>
          <a:lstStyle/>
          <a:p>
            <a:pPr algn="ctr" rtl="1"/>
            <a:r>
              <a:rPr lang="ar-MA" sz="2400" b="1" dirty="0" smtClean="0">
                <a:solidFill>
                  <a:srgbClr val="002060"/>
                </a:solidFill>
                <a:latin typeface="Andalus" pitchFamily="18" charset="-78"/>
                <a:cs typeface="Andalus" pitchFamily="18" charset="-78"/>
              </a:rPr>
              <a:t>السنة الجامعية : </a:t>
            </a:r>
            <a:r>
              <a:rPr lang="ar-DZ" sz="2400" b="1" dirty="0" smtClean="0">
                <a:solidFill>
                  <a:srgbClr val="002060"/>
                </a:solidFill>
                <a:latin typeface="Andalus" pitchFamily="18" charset="-78"/>
                <a:cs typeface="Andalus" pitchFamily="18" charset="-78"/>
              </a:rPr>
              <a:t>2019/2018</a:t>
            </a:r>
            <a:endParaRPr lang="fr-FR" sz="2400" b="1" dirty="0">
              <a:solidFill>
                <a:srgbClr val="002060"/>
              </a:solidFill>
              <a:latin typeface="Andalus" pitchFamily="18" charset="-78"/>
              <a:cs typeface="Andalus" pitchFamily="18" charset="-78"/>
            </a:endParaRPr>
          </a:p>
        </p:txBody>
      </p:sp>
      <p:pic>
        <p:nvPicPr>
          <p:cNvPr id="2" name="Image 1"/>
          <p:cNvPicPr>
            <a:picLocks noChangeAspect="1"/>
          </p:cNvPicPr>
          <p:nvPr/>
        </p:nvPicPr>
        <p:blipFill>
          <a:blip r:embed="rId3"/>
          <a:stretch>
            <a:fillRect/>
          </a:stretch>
        </p:blipFill>
        <p:spPr>
          <a:xfrm>
            <a:off x="540769" y="1730265"/>
            <a:ext cx="4391697" cy="2712955"/>
          </a:xfrm>
          <a:prstGeom prst="rect">
            <a:avLst/>
          </a:prstGeom>
        </p:spPr>
      </p:pic>
    </p:spTree>
    <p:extLst>
      <p:ext uri="{BB962C8B-B14F-4D97-AF65-F5344CB8AC3E}">
        <p14:creationId xmlns:p14="http://schemas.microsoft.com/office/powerpoint/2010/main" xmlns="" val="356660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massage d’entrainement</a:t>
            </a:r>
          </a:p>
        </p:txBody>
      </p:sp>
      <p:sp>
        <p:nvSpPr>
          <p:cNvPr id="3" name="Espace réservé du contenu 2"/>
          <p:cNvSpPr>
            <a:spLocks noGrp="1"/>
          </p:cNvSpPr>
          <p:nvPr>
            <p:ph idx="1"/>
          </p:nvPr>
        </p:nvSpPr>
        <p:spPr/>
        <p:txBody>
          <a:bodyPr/>
          <a:lstStyle/>
          <a:p>
            <a:r>
              <a:rPr lang="fr-FR" dirty="0"/>
              <a:t>le massage d’entrainement doit débuter 2 à 6 heures après une charge d’entrainement intense en fonction des particularités de l’organisme sportif. </a:t>
            </a:r>
          </a:p>
        </p:txBody>
      </p:sp>
    </p:spTree>
    <p:extLst>
      <p:ext uri="{BB962C8B-B14F-4D97-AF65-F5344CB8AC3E}">
        <p14:creationId xmlns:p14="http://schemas.microsoft.com/office/powerpoint/2010/main" xmlns="" val="239347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b="1" dirty="0" smtClean="0"/>
              <a:t>مبادئ التدليك </a:t>
            </a:r>
            <a:endParaRPr lang="fr-FR" b="1" dirty="0"/>
          </a:p>
        </p:txBody>
      </p:sp>
      <p:sp>
        <p:nvSpPr>
          <p:cNvPr id="3" name="Espace réservé du contenu 2"/>
          <p:cNvSpPr>
            <a:spLocks noGrp="1"/>
          </p:cNvSpPr>
          <p:nvPr>
            <p:ph idx="1"/>
          </p:nvPr>
        </p:nvSpPr>
        <p:spPr/>
        <p:txBody>
          <a:bodyPr>
            <a:normAutofit/>
          </a:bodyPr>
          <a:lstStyle/>
          <a:p>
            <a:pPr marL="0" indent="0">
              <a:buNone/>
            </a:pPr>
            <a:endParaRPr lang="fr-FR" sz="2400" b="1" dirty="0" smtClean="0"/>
          </a:p>
          <a:p>
            <a:pPr marL="0" indent="0">
              <a:buNone/>
            </a:pPr>
            <a:r>
              <a:rPr lang="ar-DZ" sz="2400" b="1" dirty="0" smtClean="0"/>
              <a:t> </a:t>
            </a:r>
            <a:r>
              <a:rPr lang="fr-FR" sz="2400" b="1" dirty="0" smtClean="0"/>
              <a:t> </a:t>
            </a:r>
          </a:p>
          <a:p>
            <a:pPr marL="0" indent="0">
              <a:buNone/>
            </a:pPr>
            <a:r>
              <a:rPr lang="fr-FR" sz="2400" b="1" dirty="0" smtClean="0"/>
              <a:t> </a:t>
            </a:r>
            <a:endParaRPr lang="fr-FR" sz="2400" b="1" dirty="0"/>
          </a:p>
        </p:txBody>
      </p:sp>
      <p:graphicFrame>
        <p:nvGraphicFramePr>
          <p:cNvPr id="5" name="Diagramme 4"/>
          <p:cNvGraphicFramePr/>
          <p:nvPr>
            <p:extLst>
              <p:ext uri="{D42A27DB-BD31-4B8C-83A1-F6EECF244321}">
                <p14:modId xmlns:p14="http://schemas.microsoft.com/office/powerpoint/2010/main" xmlns="" val="660637826"/>
              </p:ext>
            </p:extLst>
          </p:nvPr>
        </p:nvGraphicFramePr>
        <p:xfrm>
          <a:off x="-968778" y="2247363"/>
          <a:ext cx="10756721" cy="4610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45101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47920"/>
            <a:ext cx="9109508" cy="728480"/>
          </a:xfrm>
        </p:spPr>
        <p:txBody>
          <a:bodyPr/>
          <a:lstStyle/>
          <a:p>
            <a:pPr algn="ctr"/>
            <a:r>
              <a:rPr lang="fr-FR" sz="2800" b="1" dirty="0" smtClean="0"/>
              <a:t>les différents types de massage</a:t>
            </a:r>
            <a:br>
              <a:rPr lang="fr-FR" sz="2800" b="1" dirty="0" smtClean="0"/>
            </a:br>
            <a:r>
              <a:rPr lang="ar-DZ" sz="4000" b="1" dirty="0"/>
              <a:t>أنواع التدليك </a:t>
            </a:r>
            <a:r>
              <a:rPr lang="fr-FR" sz="2800" dirty="0"/>
              <a:t/>
            </a:r>
            <a:br>
              <a:rPr lang="fr-FR" sz="2800" dirty="0"/>
            </a:br>
            <a:r>
              <a:rPr lang="fr-FR" sz="2800" dirty="0" smtClean="0"/>
              <a:t> </a:t>
            </a:r>
            <a:endParaRPr lang="fr-FR" sz="2800" dirty="0"/>
          </a:p>
        </p:txBody>
      </p:sp>
      <p:sp>
        <p:nvSpPr>
          <p:cNvPr id="3" name="Espace réservé du contenu 2"/>
          <p:cNvSpPr>
            <a:spLocks noGrp="1"/>
          </p:cNvSpPr>
          <p:nvPr>
            <p:ph idx="1"/>
          </p:nvPr>
        </p:nvSpPr>
        <p:spPr>
          <a:xfrm>
            <a:off x="566670" y="2603500"/>
            <a:ext cx="10740981" cy="3416300"/>
          </a:xfrm>
        </p:spPr>
        <p:txBody>
          <a:bodyPr>
            <a:normAutofit/>
          </a:bodyPr>
          <a:lstStyle/>
          <a:p>
            <a:pPr marL="0" indent="0">
              <a:buNone/>
            </a:pPr>
            <a:r>
              <a:rPr lang="fr-FR" sz="2400" b="1" dirty="0" smtClean="0"/>
              <a:t>Le pétrissage</a:t>
            </a:r>
            <a:r>
              <a:rPr lang="ar-DZ" sz="2400" b="1" dirty="0" smtClean="0"/>
              <a:t> </a:t>
            </a:r>
            <a:r>
              <a:rPr lang="ar-DZ" sz="2400" b="1" dirty="0" err="1" smtClean="0"/>
              <a:t>العجني</a:t>
            </a:r>
            <a:r>
              <a:rPr lang="ar-DZ" sz="2400" b="1" dirty="0" smtClean="0"/>
              <a:t> </a:t>
            </a:r>
            <a:r>
              <a:rPr lang="fr-FR" sz="2400" b="1" dirty="0" smtClean="0"/>
              <a:t> </a:t>
            </a:r>
          </a:p>
          <a:p>
            <a:pPr marL="0" indent="0">
              <a:buNone/>
            </a:pPr>
            <a:r>
              <a:rPr lang="fr-FR" sz="2400" b="1" dirty="0" smtClean="0"/>
              <a:t>L’Effleurage </a:t>
            </a:r>
            <a:r>
              <a:rPr lang="ar-DZ" sz="2400" b="1" dirty="0" smtClean="0"/>
              <a:t> المسحي</a:t>
            </a:r>
            <a:endParaRPr lang="fr-FR" sz="2400" b="1" dirty="0" smtClean="0"/>
          </a:p>
          <a:p>
            <a:pPr marL="0" indent="0">
              <a:buNone/>
            </a:pPr>
            <a:r>
              <a:rPr lang="fr-FR" sz="2400" b="1" dirty="0" smtClean="0"/>
              <a:t>La pression </a:t>
            </a:r>
            <a:r>
              <a:rPr lang="ar-DZ" sz="2400" b="1" dirty="0" smtClean="0"/>
              <a:t>الضغطي </a:t>
            </a:r>
            <a:endParaRPr lang="fr-FR" sz="2400" b="1" dirty="0" smtClean="0"/>
          </a:p>
          <a:p>
            <a:pPr marL="0" indent="0">
              <a:buNone/>
            </a:pPr>
            <a:r>
              <a:rPr lang="fr-FR" sz="2400" b="1" dirty="0" smtClean="0"/>
              <a:t>La Percussion </a:t>
            </a:r>
            <a:r>
              <a:rPr lang="ar-DZ" sz="2400" b="1" dirty="0"/>
              <a:t>الطرقي </a:t>
            </a:r>
            <a:endParaRPr lang="fr-FR" sz="2400" b="1" dirty="0" smtClean="0"/>
          </a:p>
          <a:p>
            <a:pPr marL="0" indent="0">
              <a:buNone/>
            </a:pPr>
            <a:r>
              <a:rPr lang="fr-FR" sz="2400" b="1" dirty="0" smtClean="0"/>
              <a:t>Vibration  </a:t>
            </a:r>
            <a:r>
              <a:rPr lang="ar-DZ" sz="2400" b="1" dirty="0" smtClean="0"/>
              <a:t>الاهتزازي</a:t>
            </a:r>
            <a:endParaRPr lang="fr-FR" sz="2400" b="1" dirty="0" smtClean="0"/>
          </a:p>
          <a:p>
            <a:pPr marL="0" indent="0">
              <a:buNone/>
            </a:pPr>
            <a:r>
              <a:rPr lang="fr-FR" sz="2400" b="1" dirty="0" smtClean="0"/>
              <a:t>La friction </a:t>
            </a:r>
            <a:r>
              <a:rPr lang="ar-DZ" sz="2400" b="1" dirty="0" smtClean="0"/>
              <a:t>المسد</a:t>
            </a:r>
            <a:r>
              <a:rPr lang="fr-FR" sz="2400" b="1" dirty="0" smtClean="0"/>
              <a:t> </a:t>
            </a:r>
            <a:endParaRPr lang="fr-FR" sz="2400" b="1" dirty="0"/>
          </a:p>
        </p:txBody>
      </p:sp>
    </p:spTree>
    <p:extLst>
      <p:ext uri="{BB962C8B-B14F-4D97-AF65-F5344CB8AC3E}">
        <p14:creationId xmlns:p14="http://schemas.microsoft.com/office/powerpoint/2010/main" xmlns="" val="3491303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L’Effleurage</a:t>
            </a:r>
            <a:r>
              <a:rPr lang="ar-SA" b="1" dirty="0" smtClean="0"/>
              <a:t>التدليك المسحي</a:t>
            </a:r>
            <a:r>
              <a:rPr lang="ar-DZ" b="1" dirty="0" smtClean="0"/>
              <a:t> </a:t>
            </a:r>
            <a:r>
              <a:rPr lang="fr-FR" dirty="0" smtClean="0"/>
              <a:t> </a:t>
            </a:r>
            <a:endParaRPr lang="fr-FR" dirty="0"/>
          </a:p>
        </p:txBody>
      </p:sp>
      <p:pic>
        <p:nvPicPr>
          <p:cNvPr id="5" name="Espace réservé du contenu 4"/>
          <p:cNvPicPr>
            <a:picLocks noGrp="1" noChangeAspect="1"/>
          </p:cNvPicPr>
          <p:nvPr>
            <p:ph sz="half" idx="1"/>
          </p:nvPr>
        </p:nvPicPr>
        <p:blipFill>
          <a:blip r:embed="rId2"/>
          <a:stretch>
            <a:fillRect/>
          </a:stretch>
        </p:blipFill>
        <p:spPr>
          <a:xfrm>
            <a:off x="0" y="2603500"/>
            <a:ext cx="2201435" cy="2859272"/>
          </a:xfrm>
          <a:prstGeom prst="rect">
            <a:avLst/>
          </a:prstGeom>
        </p:spPr>
      </p:pic>
      <p:sp>
        <p:nvSpPr>
          <p:cNvPr id="4" name="Espace réservé du contenu 3"/>
          <p:cNvSpPr>
            <a:spLocks noGrp="1"/>
          </p:cNvSpPr>
          <p:nvPr>
            <p:ph sz="half" idx="2"/>
          </p:nvPr>
        </p:nvSpPr>
        <p:spPr>
          <a:xfrm>
            <a:off x="4134118" y="2333041"/>
            <a:ext cx="8057881" cy="4460564"/>
          </a:xfrm>
        </p:spPr>
        <p:txBody>
          <a:bodyPr>
            <a:noAutofit/>
          </a:bodyPr>
          <a:lstStyle/>
          <a:p>
            <a:pPr marL="0" indent="0" algn="r" rtl="1">
              <a:buNone/>
            </a:pPr>
            <a:r>
              <a:rPr lang="ar-DZ" sz="2800" b="1" dirty="0" smtClean="0"/>
              <a:t> الهدف الاولي من هذا النوع هو البدء في التدليك الابتدائي للتواصل بين المدلك ( </a:t>
            </a:r>
            <a:r>
              <a:rPr lang="fr-FR" sz="2800" b="1" dirty="0" smtClean="0"/>
              <a:t>(le masseur</a:t>
            </a:r>
            <a:r>
              <a:rPr lang="ar-DZ" sz="2800" b="1" dirty="0" smtClean="0"/>
              <a:t> </a:t>
            </a:r>
            <a:r>
              <a:rPr lang="ar-DZ" sz="2800" b="1" dirty="0" err="1" smtClean="0"/>
              <a:t>المتدلك</a:t>
            </a:r>
            <a:r>
              <a:rPr lang="ar-DZ" sz="2800" b="1" dirty="0" smtClean="0"/>
              <a:t> ( </a:t>
            </a:r>
            <a:r>
              <a:rPr lang="fr-FR" sz="2800" b="1" dirty="0" smtClean="0"/>
              <a:t>le massé</a:t>
            </a:r>
            <a:r>
              <a:rPr lang="ar-DZ" sz="2800" b="1" dirty="0" smtClean="0"/>
              <a:t>)، لتهيئة الجسم لهذا النوع من التدليك وننعته بالتدليك اللطيف، مما يسمح </a:t>
            </a:r>
            <a:r>
              <a:rPr lang="ar-DZ" sz="2800" b="1" dirty="0" err="1" smtClean="0"/>
              <a:t>للمتدلك</a:t>
            </a:r>
            <a:r>
              <a:rPr lang="ar-DZ" sz="2800" b="1" dirty="0" smtClean="0"/>
              <a:t> بالراحة، وتجرى عملية التدليك عن </a:t>
            </a:r>
            <a:r>
              <a:rPr lang="ar-DZ" sz="2800" b="1" dirty="0"/>
              <a:t>ط</a:t>
            </a:r>
            <a:r>
              <a:rPr lang="ar-DZ" sz="2800" b="1" dirty="0" smtClean="0"/>
              <a:t>ريق الأصابع وراحة اليد بالمسح وبانسيابية مع الضغط أحيانا بلطف وسرعة الأداء تكون بطيئة. مع مراعاة تسخين اليدين  قبل البدء.</a:t>
            </a:r>
          </a:p>
          <a:p>
            <a:pPr marL="0" indent="0" algn="r" rtl="1">
              <a:buNone/>
            </a:pPr>
            <a:r>
              <a:rPr lang="ar-DZ" sz="2800" b="1" dirty="0"/>
              <a:t> </a:t>
            </a:r>
            <a:r>
              <a:rPr lang="ar-DZ" sz="2800" b="1" dirty="0" smtClean="0"/>
              <a:t> </a:t>
            </a:r>
            <a:r>
              <a:rPr lang="ar-SA" sz="2800" b="1" dirty="0" smtClean="0"/>
              <a:t>وهو </a:t>
            </a:r>
            <a:r>
              <a:rPr lang="ar-SA" sz="2800" b="1" dirty="0"/>
              <a:t>العامل المشترك الأعظم في جميع أنواع التدليك سواء كان رياضي أو لاستعادة الشفاء او علاجي وعادة ما يستخدم في بداية جلسة التدليك ويتم أيضا  ختام جلسة لتدليك به، وقد تتراوح مدة التدليك  بالطريقة  المسحية غالبا ما بين 2 : 3 دقائق .</a:t>
            </a:r>
            <a:endParaRPr lang="fr-FR" sz="2800" b="1" dirty="0"/>
          </a:p>
        </p:txBody>
      </p:sp>
      <p:pic>
        <p:nvPicPr>
          <p:cNvPr id="6" name="Image 5"/>
          <p:cNvPicPr>
            <a:picLocks noChangeAspect="1"/>
          </p:cNvPicPr>
          <p:nvPr/>
        </p:nvPicPr>
        <p:blipFill>
          <a:blip r:embed="rId3"/>
          <a:stretch>
            <a:fillRect/>
          </a:stretch>
        </p:blipFill>
        <p:spPr>
          <a:xfrm>
            <a:off x="2397903" y="2603500"/>
            <a:ext cx="1646063" cy="2859272"/>
          </a:xfrm>
          <a:prstGeom prst="rect">
            <a:avLst/>
          </a:prstGeom>
        </p:spPr>
      </p:pic>
    </p:spTree>
    <p:extLst>
      <p:ext uri="{BB962C8B-B14F-4D97-AF65-F5344CB8AC3E}">
        <p14:creationId xmlns:p14="http://schemas.microsoft.com/office/powerpoint/2010/main" xmlns="" val="2601523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985" y="651706"/>
            <a:ext cx="8761413" cy="728480"/>
          </a:xfrm>
        </p:spPr>
        <p:txBody>
          <a:bodyPr/>
          <a:lstStyle/>
          <a:p>
            <a:pPr algn="ctr"/>
            <a:r>
              <a:rPr lang="fr-FR" b="1" dirty="0" smtClean="0"/>
              <a:t>le pétrissage </a:t>
            </a:r>
            <a:r>
              <a:rPr lang="ar-SA" b="1" dirty="0"/>
              <a:t>التدليك</a:t>
            </a:r>
            <a:r>
              <a:rPr lang="ar-DZ" b="1" dirty="0"/>
              <a:t> </a:t>
            </a:r>
            <a:r>
              <a:rPr lang="ar-DZ" b="1" dirty="0" err="1"/>
              <a:t>العجني</a:t>
            </a:r>
            <a:r>
              <a:rPr lang="ar-DZ" b="1" dirty="0"/>
              <a:t> </a:t>
            </a:r>
            <a:endParaRPr lang="fr-FR" dirty="0"/>
          </a:p>
        </p:txBody>
      </p:sp>
      <p:sp>
        <p:nvSpPr>
          <p:cNvPr id="4" name="Espace réservé du contenu 3"/>
          <p:cNvSpPr>
            <a:spLocks noGrp="1"/>
          </p:cNvSpPr>
          <p:nvPr>
            <p:ph sz="half" idx="2"/>
          </p:nvPr>
        </p:nvSpPr>
        <p:spPr>
          <a:xfrm>
            <a:off x="3193961" y="2163648"/>
            <a:ext cx="8899302" cy="4262906"/>
          </a:xfrm>
        </p:spPr>
        <p:txBody>
          <a:bodyPr>
            <a:noAutofit/>
          </a:bodyPr>
          <a:lstStyle/>
          <a:p>
            <a:pPr marL="0" indent="0" algn="r" rtl="1">
              <a:buNone/>
            </a:pPr>
            <a:r>
              <a:rPr lang="fr-FR" sz="2400" b="1" dirty="0" smtClean="0"/>
              <a:t> </a:t>
            </a:r>
            <a:r>
              <a:rPr lang="ar-DZ" sz="2400" b="1" dirty="0" smtClean="0"/>
              <a:t>الهدف في هذا النوع اعمق نوعا ما من السابق فيساهم من مرونة الجلد و</a:t>
            </a:r>
            <a:r>
              <a:rPr lang="fr-FR" sz="2400" b="1" dirty="0" smtClean="0"/>
              <a:t>détendre le muscle </a:t>
            </a:r>
            <a:r>
              <a:rPr lang="ar-DZ" sz="2400" b="1" dirty="0" smtClean="0"/>
              <a:t> </a:t>
            </a:r>
            <a:r>
              <a:rPr lang="ar-SA" sz="2400" b="1" dirty="0" smtClean="0"/>
              <a:t>وهو </a:t>
            </a:r>
            <a:r>
              <a:rPr lang="ar-SA" sz="2400" b="1" dirty="0"/>
              <a:t>أحد أنواع التدليك الذي يستخدم مع العضلات الكبيرة حيث يتعامل المدلك بكلتا يديه </a:t>
            </a:r>
            <a:r>
              <a:rPr lang="ar-SA" sz="2400" b="1" dirty="0">
                <a:solidFill>
                  <a:srgbClr val="FF0000"/>
                </a:solidFill>
              </a:rPr>
              <a:t>مع العضلات </a:t>
            </a:r>
            <a:r>
              <a:rPr lang="ar-SA" sz="2400" b="1" dirty="0"/>
              <a:t>المعنية بغرض التأثير الديناميكي للتدليك بعمق على العضلات وتستند الطريقة الفنية  للأداء هنا على الاتي</a:t>
            </a:r>
            <a:r>
              <a:rPr lang="ar-SA" sz="2400" b="1" dirty="0" smtClean="0"/>
              <a:t>:</a:t>
            </a:r>
            <a:r>
              <a:rPr lang="fr-FR" sz="2400" b="1" dirty="0" smtClean="0"/>
              <a:t> </a:t>
            </a:r>
          </a:p>
          <a:p>
            <a:pPr marL="0" indent="0" algn="r" rtl="1">
              <a:buNone/>
            </a:pPr>
            <a:r>
              <a:rPr lang="ar-DZ" sz="2400" b="1" dirty="0" smtClean="0"/>
              <a:t>- تكون اليد في حالة راحة والابهام يبعدها. </a:t>
            </a:r>
            <a:r>
              <a:rPr lang="fr-FR" sz="2400" b="1" dirty="0" smtClean="0"/>
              <a:t>Superficiel </a:t>
            </a:r>
            <a:endParaRPr lang="fr-FR" sz="2400" b="1" dirty="0"/>
          </a:p>
          <a:p>
            <a:pPr marL="0" indent="0" algn="r" rtl="1">
              <a:buNone/>
            </a:pPr>
            <a:r>
              <a:rPr lang="ar-DZ" sz="2400" b="1" dirty="0" smtClean="0"/>
              <a:t>- </a:t>
            </a:r>
            <a:r>
              <a:rPr lang="ar-SA" sz="2400" b="1" dirty="0" smtClean="0"/>
              <a:t>قبض </a:t>
            </a:r>
            <a:r>
              <a:rPr lang="ar-SA" sz="2400" b="1" dirty="0"/>
              <a:t>باليدين بكامل اليد على العضلة</a:t>
            </a:r>
            <a:r>
              <a:rPr lang="ar-SA" sz="2400" b="1" dirty="0" smtClean="0"/>
              <a:t>.</a:t>
            </a:r>
            <a:r>
              <a:rPr lang="fr-FR" sz="2400" b="1" dirty="0" smtClean="0"/>
              <a:t> Profond </a:t>
            </a:r>
            <a:endParaRPr lang="fr-FR" sz="2400" b="1" dirty="0"/>
          </a:p>
          <a:p>
            <a:pPr marL="0" indent="0" algn="r" rtl="1">
              <a:buNone/>
            </a:pPr>
            <a:r>
              <a:rPr lang="ar-DZ" sz="2400" b="1" dirty="0" smtClean="0"/>
              <a:t>- </a:t>
            </a:r>
            <a:r>
              <a:rPr lang="ar-SA" sz="2400" b="1" dirty="0" smtClean="0"/>
              <a:t>سحب </a:t>
            </a:r>
            <a:r>
              <a:rPr lang="ar-SA" sz="2400" b="1" dirty="0"/>
              <a:t>أحد اليدين بالعضلة لأعلى.</a:t>
            </a:r>
            <a:endParaRPr lang="fr-FR" sz="2400" b="1" dirty="0"/>
          </a:p>
          <a:p>
            <a:pPr marL="0" indent="0" algn="r" rtl="1">
              <a:buNone/>
            </a:pPr>
            <a:r>
              <a:rPr lang="ar-DZ" sz="2400" b="1" dirty="0" smtClean="0"/>
              <a:t>- </a:t>
            </a:r>
            <a:r>
              <a:rPr lang="ar-SA" sz="2400" b="1" dirty="0" smtClean="0"/>
              <a:t>ضغط </a:t>
            </a:r>
            <a:r>
              <a:rPr lang="ar-SA" sz="2400" b="1" dirty="0"/>
              <a:t>اليد الاخرى بالجزء الآخر من العضلة لأسفل على أن يكون ذلك في شكل مماثل لعجن شيء وشكل تموجي بحيث إحدى اليدين ترتفع والأخرى </a:t>
            </a:r>
            <a:r>
              <a:rPr lang="ar-SA" sz="2400" b="1" dirty="0" smtClean="0"/>
              <a:t>تنخفض</a:t>
            </a:r>
            <a:r>
              <a:rPr lang="ar-DZ" sz="2400" b="1" dirty="0" smtClean="0"/>
              <a:t> مع التنقل الى منطقة أخرى كل </a:t>
            </a:r>
            <a:r>
              <a:rPr lang="ar-DZ" sz="2400" b="1" dirty="0" err="1" smtClean="0"/>
              <a:t>الجزؤ</a:t>
            </a:r>
            <a:r>
              <a:rPr lang="ar-DZ" sz="2400" b="1" dirty="0" smtClean="0"/>
              <a:t> المراد معالجتها. </a:t>
            </a:r>
          </a:p>
          <a:p>
            <a:pPr marL="0" indent="0" algn="r" rtl="1">
              <a:buNone/>
            </a:pPr>
            <a:r>
              <a:rPr lang="ar-DZ" sz="2400" b="1" dirty="0" smtClean="0">
                <a:solidFill>
                  <a:srgbClr val="FF0000"/>
                </a:solidFill>
              </a:rPr>
              <a:t>ويستخدم التدليك </a:t>
            </a:r>
            <a:r>
              <a:rPr lang="ar-DZ" sz="2400" b="1" dirty="0" err="1" smtClean="0">
                <a:solidFill>
                  <a:srgbClr val="FF0000"/>
                </a:solidFill>
              </a:rPr>
              <a:t>العجني</a:t>
            </a:r>
            <a:r>
              <a:rPr lang="ar-DZ" sz="2400" b="1" dirty="0" smtClean="0">
                <a:solidFill>
                  <a:srgbClr val="FF0000"/>
                </a:solidFill>
              </a:rPr>
              <a:t> السطحي الجلدي بكلتا اليدين.</a:t>
            </a:r>
            <a:endParaRPr lang="fr-FR" sz="2400" b="1" dirty="0">
              <a:solidFill>
                <a:srgbClr val="FF0000"/>
              </a:solidFill>
            </a:endParaRPr>
          </a:p>
        </p:txBody>
      </p:sp>
      <p:pic>
        <p:nvPicPr>
          <p:cNvPr id="5" name="Espace réservé du contenu 4" descr="http://arabacademics.org/uploads/posts/2017-10/1508570873_untitled.png"/>
          <p:cNvPicPr>
            <a:picLocks noGrp="1"/>
          </p:cNvPicPr>
          <p:nvPr>
            <p:ph sz="half" idx="1"/>
          </p:nvPr>
        </p:nvPicPr>
        <p:blipFill>
          <a:blip r:embed="rId2"/>
          <a:srcRect/>
          <a:stretch>
            <a:fillRect/>
          </a:stretch>
        </p:blipFill>
        <p:spPr bwMode="auto">
          <a:xfrm>
            <a:off x="373794" y="2768139"/>
            <a:ext cx="2820167" cy="2653867"/>
          </a:xfrm>
          <a:prstGeom prst="rect">
            <a:avLst/>
          </a:prstGeom>
          <a:noFill/>
          <a:ln w="9525">
            <a:noFill/>
            <a:miter lim="800000"/>
            <a:headEnd/>
            <a:tailEnd/>
          </a:ln>
        </p:spPr>
      </p:pic>
    </p:spTree>
    <p:extLst>
      <p:ext uri="{BB962C8B-B14F-4D97-AF65-F5344CB8AC3E}">
        <p14:creationId xmlns:p14="http://schemas.microsoft.com/office/powerpoint/2010/main" xmlns="" val="1259605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La Percussion</a:t>
            </a:r>
            <a:r>
              <a:rPr lang="ar-SA" b="1" dirty="0"/>
              <a:t>التدليك الطرقي</a:t>
            </a:r>
            <a:r>
              <a:rPr lang="ar-DZ" b="1" dirty="0"/>
              <a:t> </a:t>
            </a:r>
            <a:r>
              <a:rPr lang="fr-FR" b="1" dirty="0" smtClean="0"/>
              <a:t> </a:t>
            </a:r>
            <a:endParaRPr lang="fr-FR" dirty="0"/>
          </a:p>
        </p:txBody>
      </p:sp>
      <p:sp>
        <p:nvSpPr>
          <p:cNvPr id="4" name="Espace réservé du contenu 3"/>
          <p:cNvSpPr>
            <a:spLocks noGrp="1"/>
          </p:cNvSpPr>
          <p:nvPr>
            <p:ph sz="half" idx="2"/>
          </p:nvPr>
        </p:nvSpPr>
        <p:spPr>
          <a:xfrm>
            <a:off x="2756079" y="2446986"/>
            <a:ext cx="9182637" cy="4121239"/>
          </a:xfrm>
        </p:spPr>
        <p:txBody>
          <a:bodyPr>
            <a:normAutofit lnSpcReduction="10000"/>
          </a:bodyPr>
          <a:lstStyle/>
          <a:p>
            <a:pPr algn="r" rtl="1"/>
            <a:r>
              <a:rPr lang="ar-SA" dirty="0"/>
              <a:t>وهي حركات تدليك تعتمد على طرق أو ضرب أو نقر مكان التدليك حسب حجم وموضع العضلات المدلكة </a:t>
            </a:r>
            <a:r>
              <a:rPr lang="fr-FR" dirty="0" smtClean="0"/>
              <a:t> </a:t>
            </a:r>
            <a:r>
              <a:rPr lang="ar-DZ" dirty="0" smtClean="0"/>
              <a:t>بدون عنف </a:t>
            </a:r>
            <a:r>
              <a:rPr lang="ar-SA" dirty="0" smtClean="0"/>
              <a:t>وحركات </a:t>
            </a:r>
            <a:r>
              <a:rPr lang="ar-SA" dirty="0"/>
              <a:t>هذا النوع من التدليك لها تأثيرها المنبه على أعصاب الحركة للأوعية الدموية والجلد والأعصاب السطحية وعلى العضلات أيضا</a:t>
            </a:r>
            <a:r>
              <a:rPr lang="ar-SA" dirty="0" smtClean="0"/>
              <a:t>.</a:t>
            </a:r>
            <a:endParaRPr lang="ar-DZ" dirty="0" smtClean="0"/>
          </a:p>
          <a:p>
            <a:pPr algn="r" rtl="1"/>
            <a:r>
              <a:rPr lang="ar-DZ" dirty="0" smtClean="0"/>
              <a:t>وهناك : </a:t>
            </a:r>
            <a:r>
              <a:rPr lang="fr-FR" dirty="0" smtClean="0"/>
              <a:t>les achur</a:t>
            </a:r>
          </a:p>
          <a:p>
            <a:pPr algn="r" rtl="1"/>
            <a:r>
              <a:rPr lang="fr-FR" dirty="0" smtClean="0"/>
              <a:t>Claquement </a:t>
            </a:r>
          </a:p>
          <a:p>
            <a:pPr algn="r" rtl="1"/>
            <a:r>
              <a:rPr lang="fr-FR" dirty="0" smtClean="0"/>
              <a:t>Tapotement  </a:t>
            </a:r>
          </a:p>
          <a:p>
            <a:pPr algn="r" rtl="1"/>
            <a:endParaRPr lang="fr-FR" dirty="0"/>
          </a:p>
          <a:p>
            <a:pPr algn="r" rtl="1"/>
            <a:r>
              <a:rPr lang="ar-SA" b="1" dirty="0"/>
              <a:t>تأثير هذا النوع من التدليك على الجسم</a:t>
            </a:r>
            <a:r>
              <a:rPr lang="ar-SA" dirty="0"/>
              <a:t>:                   </a:t>
            </a:r>
            <a:endParaRPr lang="fr-FR" dirty="0"/>
          </a:p>
          <a:p>
            <a:pPr algn="r" rtl="1"/>
            <a:r>
              <a:rPr lang="ar-SA" dirty="0"/>
              <a:t>ينبه الجسم وينشط الدورة الدموية.</a:t>
            </a:r>
            <a:endParaRPr lang="fr-FR" dirty="0"/>
          </a:p>
          <a:p>
            <a:pPr algn="r" rtl="1"/>
            <a:r>
              <a:rPr lang="ar-SA" dirty="0"/>
              <a:t>يعمل على التخلص من </a:t>
            </a:r>
            <a:r>
              <a:rPr lang="ar-SA" dirty="0" err="1"/>
              <a:t>الارتشاحات</a:t>
            </a:r>
            <a:r>
              <a:rPr lang="ar-SA" dirty="0"/>
              <a:t> وتفتيت الالتصاقات الداخلية.</a:t>
            </a:r>
            <a:endParaRPr lang="fr-FR" dirty="0"/>
          </a:p>
          <a:p>
            <a:pPr algn="r" rtl="1"/>
            <a:r>
              <a:rPr lang="ar-SA" dirty="0"/>
              <a:t>التدليك الطرقي من أدق أنواع التدليك وهو وسيلة فعالة لرفع درجة حرارة الجسم.</a:t>
            </a:r>
            <a:endParaRPr lang="fr-FR" dirty="0"/>
          </a:p>
          <a:p>
            <a:pPr algn="r"/>
            <a:endParaRPr lang="fr-FR" dirty="0"/>
          </a:p>
        </p:txBody>
      </p:sp>
      <p:pic>
        <p:nvPicPr>
          <p:cNvPr id="5" name="Espace réservé du contenu 4" descr="http://arabacademics.org/uploads/posts/2017-10/1508570915_untitled.png"/>
          <p:cNvPicPr>
            <a:picLocks noGrp="1"/>
          </p:cNvPicPr>
          <p:nvPr>
            <p:ph sz="half" idx="1"/>
          </p:nvPr>
        </p:nvPicPr>
        <p:blipFill>
          <a:blip r:embed="rId2"/>
          <a:srcRect/>
          <a:stretch>
            <a:fillRect/>
          </a:stretch>
        </p:blipFill>
        <p:spPr bwMode="auto">
          <a:xfrm>
            <a:off x="-23229" y="3039414"/>
            <a:ext cx="2483093" cy="2033994"/>
          </a:xfrm>
          <a:prstGeom prst="rect">
            <a:avLst/>
          </a:prstGeom>
          <a:noFill/>
          <a:ln w="9525">
            <a:noFill/>
            <a:miter lim="800000"/>
            <a:headEnd/>
            <a:tailEnd/>
          </a:ln>
        </p:spPr>
      </p:pic>
    </p:spTree>
    <p:extLst>
      <p:ext uri="{BB962C8B-B14F-4D97-AF65-F5344CB8AC3E}">
        <p14:creationId xmlns:p14="http://schemas.microsoft.com/office/powerpoint/2010/main" xmlns="" val="1605356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La </a:t>
            </a:r>
            <a:r>
              <a:rPr lang="fr-FR" b="1" dirty="0"/>
              <a:t>pression glissée</a:t>
            </a:r>
            <a:r>
              <a:rPr lang="fr-FR" dirty="0"/>
              <a:t/>
            </a:r>
            <a:br>
              <a:rPr lang="fr-FR" dirty="0"/>
            </a:br>
            <a:r>
              <a:rPr lang="fr-FR" b="1" dirty="0" smtClean="0"/>
              <a:t> </a:t>
            </a:r>
            <a:r>
              <a:rPr lang="ar-SA" b="1" dirty="0"/>
              <a:t> التدليك الضغطي</a:t>
            </a:r>
            <a:r>
              <a:rPr lang="fr-FR" dirty="0"/>
              <a:t> </a:t>
            </a:r>
          </a:p>
        </p:txBody>
      </p:sp>
      <p:sp>
        <p:nvSpPr>
          <p:cNvPr id="4" name="Espace réservé du contenu 3"/>
          <p:cNvSpPr>
            <a:spLocks noGrp="1"/>
          </p:cNvSpPr>
          <p:nvPr>
            <p:ph sz="half" idx="2"/>
          </p:nvPr>
        </p:nvSpPr>
        <p:spPr>
          <a:xfrm>
            <a:off x="3232594" y="2294587"/>
            <a:ext cx="8830615" cy="4041999"/>
          </a:xfrm>
        </p:spPr>
        <p:txBody>
          <a:bodyPr>
            <a:noAutofit/>
          </a:bodyPr>
          <a:lstStyle/>
          <a:p>
            <a:pPr algn="r" rtl="1"/>
            <a:r>
              <a:rPr lang="ar-DZ" sz="2800" dirty="0"/>
              <a:t>ا</a:t>
            </a:r>
            <a:r>
              <a:rPr lang="ar-SA" sz="2800" dirty="0" smtClean="0"/>
              <a:t>ما </a:t>
            </a:r>
            <a:r>
              <a:rPr lang="ar-SA" sz="2800" dirty="0"/>
              <a:t>بأطراف الأصابع وأحيانا بالإبهام أو بحافة كافة اليد حسب نوع العضلة التي تتعامل معها وحجمها وموضعها وتنفيذ الأداء الفني هنا يعتمد على تحديد حجم العضلة ليمكن تحديد اتجاه حركة الدلك بالضغط وتتحرك أجزاء اليد نحو التجمع الليمفاوي القريب</a:t>
            </a:r>
            <a:r>
              <a:rPr lang="ar-SA" sz="2800" dirty="0" smtClean="0"/>
              <a:t>.</a:t>
            </a:r>
            <a:endParaRPr lang="fr-FR" sz="2800" dirty="0" smtClean="0"/>
          </a:p>
          <a:p>
            <a:pPr algn="r" rtl="1"/>
            <a:r>
              <a:rPr lang="fr-FR" sz="2800" dirty="0" smtClean="0"/>
              <a:t>Profond </a:t>
            </a:r>
          </a:p>
          <a:p>
            <a:pPr algn="r" rtl="1"/>
            <a:r>
              <a:rPr lang="fr-FR" sz="2800" dirty="0" smtClean="0"/>
              <a:t>statique</a:t>
            </a:r>
            <a:endParaRPr lang="fr-FR" sz="2800" dirty="0"/>
          </a:p>
          <a:p>
            <a:pPr algn="r" rtl="1"/>
            <a:r>
              <a:rPr lang="ar-SA" sz="2800" dirty="0"/>
              <a:t>ويكون التأثير الأساسي لتدليك الضغط هو المساعدة في إحداث تراخ وانتشار للالتصاقات الرسوبية الناتجة من حالات الالتهابات وبذلك يسهل للدورة الدموية والنظام الليمفاوي أن يتعامل معها ويخلص الجسم منها.</a:t>
            </a:r>
            <a:endParaRPr lang="fr-FR" sz="2800" dirty="0"/>
          </a:p>
          <a:p>
            <a:pPr algn="r"/>
            <a:endParaRPr lang="fr-FR" sz="2800" dirty="0"/>
          </a:p>
        </p:txBody>
      </p:sp>
      <p:pic>
        <p:nvPicPr>
          <p:cNvPr id="5" name="Espace réservé du contenu 4" descr="http://arabacademics.org/uploads/posts/2017-10/1508570831_untitled.png"/>
          <p:cNvPicPr>
            <a:picLocks noGrp="1"/>
          </p:cNvPicPr>
          <p:nvPr>
            <p:ph sz="half" idx="1"/>
          </p:nvPr>
        </p:nvPicPr>
        <p:blipFill>
          <a:blip r:embed="rId2"/>
          <a:srcRect/>
          <a:stretch>
            <a:fillRect/>
          </a:stretch>
        </p:blipFill>
        <p:spPr bwMode="auto">
          <a:xfrm>
            <a:off x="246318" y="2161128"/>
            <a:ext cx="2676276" cy="2154459"/>
          </a:xfrm>
          <a:prstGeom prst="rect">
            <a:avLst/>
          </a:prstGeom>
          <a:noFill/>
          <a:ln w="9525">
            <a:noFill/>
            <a:miter lim="800000"/>
            <a:headEnd/>
            <a:tailEnd/>
          </a:ln>
        </p:spPr>
      </p:pic>
      <p:pic>
        <p:nvPicPr>
          <p:cNvPr id="6" name="Image 5" descr="A force d'habitude, vous sentez les points noués.">
            <a:hlinkClick r:id="rId3"/>
          </p:cNvPr>
          <p:cNvPicPr/>
          <p:nvPr/>
        </p:nvPicPr>
        <p:blipFill>
          <a:blip r:embed="rId4"/>
          <a:srcRect/>
          <a:stretch>
            <a:fillRect/>
          </a:stretch>
        </p:blipFill>
        <p:spPr bwMode="auto">
          <a:xfrm>
            <a:off x="246318" y="4352256"/>
            <a:ext cx="2690065" cy="2460670"/>
          </a:xfrm>
          <a:prstGeom prst="rect">
            <a:avLst/>
          </a:prstGeom>
          <a:noFill/>
          <a:ln w="9525">
            <a:noFill/>
            <a:miter lim="800000"/>
            <a:headEnd/>
            <a:tailEnd/>
          </a:ln>
        </p:spPr>
      </p:pic>
    </p:spTree>
    <p:extLst>
      <p:ext uri="{BB962C8B-B14F-4D97-AF65-F5344CB8AC3E}">
        <p14:creationId xmlns:p14="http://schemas.microsoft.com/office/powerpoint/2010/main" xmlns="" val="2273422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 la vibration </a:t>
            </a:r>
            <a:r>
              <a:rPr lang="ar-SA" b="1" dirty="0" smtClean="0"/>
              <a:t>التدليك </a:t>
            </a:r>
            <a:r>
              <a:rPr lang="ar-SA" b="1" dirty="0"/>
              <a:t>الاهتزازي</a:t>
            </a:r>
            <a:endParaRPr lang="fr-FR" dirty="0"/>
          </a:p>
        </p:txBody>
      </p:sp>
      <p:sp>
        <p:nvSpPr>
          <p:cNvPr id="4" name="Espace réservé du contenu 3"/>
          <p:cNvSpPr>
            <a:spLocks noGrp="1"/>
          </p:cNvSpPr>
          <p:nvPr>
            <p:ph sz="half" idx="2"/>
          </p:nvPr>
        </p:nvSpPr>
        <p:spPr>
          <a:xfrm>
            <a:off x="824249" y="2603500"/>
            <a:ext cx="10998558" cy="3377705"/>
          </a:xfrm>
        </p:spPr>
        <p:txBody>
          <a:bodyPr>
            <a:noAutofit/>
          </a:bodyPr>
          <a:lstStyle/>
          <a:p>
            <a:pPr algn="r" rtl="1"/>
            <a:r>
              <a:rPr lang="ar-SA" sz="3200" b="1" dirty="0"/>
              <a:t>هذا النوع من التدليك يعتمد على قدرة المدلك على تحريك يده بسيطرة على عضلات ذراعه خاصة عضلات الكتف ليحدث بها اهتزاز سريع يصل تأثيره بسريانه من الذراع إلى يد وأصابع المدلك فيصل التأثير الاهتزازي </a:t>
            </a:r>
            <a:r>
              <a:rPr lang="ar-SA" sz="3200" b="1" dirty="0" err="1"/>
              <a:t>والارتعاشي</a:t>
            </a:r>
            <a:r>
              <a:rPr lang="ar-SA" sz="3200" b="1" dirty="0"/>
              <a:t> على عضلات الشخص المراد تدليكه.                                      </a:t>
            </a:r>
            <a:endParaRPr lang="fr-FR" sz="3200" b="1" dirty="0"/>
          </a:p>
          <a:p>
            <a:pPr algn="r" rtl="1"/>
            <a:r>
              <a:rPr lang="ar-SA" sz="3200" b="1" dirty="0"/>
              <a:t>وقد يستخدم أحد أجزاء اليد أو بعض الأصابع في تنفيذ هذا التدليك وجدير بالذكر أن الأجهزة الكهربائية للتدليك هدفها إحداث هذا النوع من التدليك.</a:t>
            </a:r>
            <a:endParaRPr lang="fr-FR" sz="3200" b="1" dirty="0"/>
          </a:p>
          <a:p>
            <a:pPr algn="r"/>
            <a:endParaRPr lang="fr-FR" sz="3200" b="1" dirty="0"/>
          </a:p>
        </p:txBody>
      </p:sp>
    </p:spTree>
    <p:extLst>
      <p:ext uri="{BB962C8B-B14F-4D97-AF65-F5344CB8AC3E}">
        <p14:creationId xmlns:p14="http://schemas.microsoft.com/office/powerpoint/2010/main" xmlns="" val="24653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xmlns="" val="187412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DZ" sz="4800" b="1" dirty="0" smtClean="0"/>
              <a:t>تمهيد </a:t>
            </a:r>
            <a:endParaRPr lang="fr-FR" sz="4800" b="1" dirty="0"/>
          </a:p>
        </p:txBody>
      </p:sp>
      <p:sp>
        <p:nvSpPr>
          <p:cNvPr id="3" name="Espace réservé du contenu 2"/>
          <p:cNvSpPr>
            <a:spLocks noGrp="1"/>
          </p:cNvSpPr>
          <p:nvPr>
            <p:ph idx="1"/>
          </p:nvPr>
        </p:nvSpPr>
        <p:spPr>
          <a:xfrm>
            <a:off x="231820" y="2603500"/>
            <a:ext cx="11797048" cy="3416300"/>
          </a:xfrm>
        </p:spPr>
        <p:txBody>
          <a:bodyPr>
            <a:normAutofit/>
          </a:bodyPr>
          <a:lstStyle/>
          <a:p>
            <a:pPr marL="0" indent="0" algn="r" rtl="1">
              <a:lnSpc>
                <a:spcPct val="150000"/>
              </a:lnSpc>
              <a:buNone/>
            </a:pPr>
            <a:r>
              <a:rPr lang="ar-DZ" sz="3600" b="1" dirty="0" smtClean="0"/>
              <a:t>هل نستطيع القيام بعملية التدليك رغم أننا غير مختصين ( مهنيين) بهذا المجال؟ لما لا.  بشرط ان نبتعد عن المناطق الرهيفة و الرقيقة  أو الحرجة (العمود الفقري، الرقبة، خلف الركبة...). و نستطيع التحكم والقيام بمختلف أنواع التدليك بطرق سليمة.</a:t>
            </a:r>
            <a:endParaRPr lang="fr-FR" sz="3600" b="1" dirty="0"/>
          </a:p>
        </p:txBody>
      </p:sp>
    </p:spTree>
    <p:extLst>
      <p:ext uri="{BB962C8B-B14F-4D97-AF65-F5344CB8AC3E}">
        <p14:creationId xmlns:p14="http://schemas.microsoft.com/office/powerpoint/2010/main" xmlns="" val="2096385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947920"/>
            <a:ext cx="9019356" cy="728480"/>
          </a:xfrm>
        </p:spPr>
        <p:txBody>
          <a:bodyPr/>
          <a:lstStyle/>
          <a:p>
            <a:pPr algn="r" rtl="1"/>
            <a:r>
              <a:rPr lang="fr-FR" b="1" dirty="0" err="1" smtClean="0"/>
              <a:t>التدليك</a:t>
            </a:r>
            <a:r>
              <a:rPr lang="ar-DZ" b="1" dirty="0" smtClean="0"/>
              <a:t> </a:t>
            </a:r>
            <a:r>
              <a:rPr lang="fr-FR" b="1" dirty="0" smtClean="0"/>
              <a:t>le massage </a:t>
            </a:r>
            <a:r>
              <a:rPr lang="fr-FR" dirty="0"/>
              <a:t/>
            </a:r>
            <a:br>
              <a:rPr lang="fr-FR" dirty="0"/>
            </a:br>
            <a:endParaRPr lang="fr-FR" dirty="0"/>
          </a:p>
        </p:txBody>
      </p:sp>
      <p:sp>
        <p:nvSpPr>
          <p:cNvPr id="3" name="Espace réservé du contenu 2"/>
          <p:cNvSpPr>
            <a:spLocks noGrp="1"/>
          </p:cNvSpPr>
          <p:nvPr>
            <p:ph idx="1"/>
          </p:nvPr>
        </p:nvSpPr>
        <p:spPr>
          <a:xfrm>
            <a:off x="141668" y="2345921"/>
            <a:ext cx="11616744" cy="4299577"/>
          </a:xfrm>
        </p:spPr>
        <p:txBody>
          <a:bodyPr>
            <a:normAutofit/>
          </a:bodyPr>
          <a:lstStyle/>
          <a:p>
            <a:pPr marL="0" indent="0" algn="r" rtl="1">
              <a:buNone/>
            </a:pPr>
            <a:r>
              <a:rPr lang="ar-DZ" sz="3200" dirty="0" smtClean="0"/>
              <a:t>  </a:t>
            </a:r>
            <a:r>
              <a:rPr lang="fr-FR" sz="3200" dirty="0" err="1" smtClean="0"/>
              <a:t>تهدف</a:t>
            </a:r>
            <a:r>
              <a:rPr lang="fr-FR" sz="3200" dirty="0" smtClean="0"/>
              <a:t> </a:t>
            </a:r>
            <a:r>
              <a:rPr lang="fr-FR" sz="3200" dirty="0" err="1"/>
              <a:t>عملية</a:t>
            </a:r>
            <a:r>
              <a:rPr lang="fr-FR" sz="3200" dirty="0"/>
              <a:t> </a:t>
            </a:r>
            <a:r>
              <a:rPr lang="fr-FR" sz="3200" dirty="0" err="1"/>
              <a:t>الدليك</a:t>
            </a:r>
            <a:r>
              <a:rPr lang="fr-FR" sz="3200" dirty="0"/>
              <a:t> </a:t>
            </a:r>
            <a:r>
              <a:rPr lang="fr-FR" sz="3200" dirty="0" err="1"/>
              <a:t>الى</a:t>
            </a:r>
            <a:r>
              <a:rPr lang="fr-FR" sz="3200" dirty="0"/>
              <a:t> </a:t>
            </a:r>
            <a:r>
              <a:rPr lang="fr-FR" sz="3200" dirty="0" err="1"/>
              <a:t>انعاش</a:t>
            </a:r>
            <a:r>
              <a:rPr lang="fr-FR" sz="3200" dirty="0"/>
              <a:t> </a:t>
            </a:r>
            <a:r>
              <a:rPr lang="fr-FR" sz="3200" dirty="0" err="1"/>
              <a:t>قدرات</a:t>
            </a:r>
            <a:r>
              <a:rPr lang="fr-FR" sz="3200" dirty="0"/>
              <a:t> </a:t>
            </a:r>
            <a:r>
              <a:rPr lang="fr-FR" sz="3200" dirty="0" err="1"/>
              <a:t>الفرد</a:t>
            </a:r>
            <a:r>
              <a:rPr lang="fr-FR" sz="3200" dirty="0"/>
              <a:t> </a:t>
            </a:r>
            <a:r>
              <a:rPr lang="fr-FR" sz="3200" dirty="0" err="1"/>
              <a:t>للعمل</a:t>
            </a:r>
            <a:r>
              <a:rPr lang="fr-FR" sz="3200" dirty="0"/>
              <a:t> </a:t>
            </a:r>
            <a:r>
              <a:rPr lang="fr-FR" sz="3200" dirty="0" err="1"/>
              <a:t>الواجب</a:t>
            </a:r>
            <a:r>
              <a:rPr lang="fr-FR" sz="3200" dirty="0"/>
              <a:t> </a:t>
            </a:r>
            <a:r>
              <a:rPr lang="fr-FR" sz="3200" dirty="0" err="1"/>
              <a:t>القيام</a:t>
            </a:r>
            <a:r>
              <a:rPr lang="fr-FR" sz="3200" dirty="0"/>
              <a:t> </a:t>
            </a:r>
            <a:r>
              <a:rPr lang="fr-FR" sz="3200" dirty="0" err="1" smtClean="0"/>
              <a:t>به</a:t>
            </a:r>
            <a:r>
              <a:rPr lang="fr-FR" sz="3200" dirty="0" smtClean="0"/>
              <a:t>. </a:t>
            </a:r>
            <a:r>
              <a:rPr lang="ar-DZ" sz="3200" dirty="0" smtClean="0"/>
              <a:t> </a:t>
            </a:r>
            <a:r>
              <a:rPr lang="fr-FR" sz="3200" dirty="0" err="1" smtClean="0"/>
              <a:t>ويمثل</a:t>
            </a:r>
            <a:r>
              <a:rPr lang="fr-FR" sz="3200" dirty="0" smtClean="0"/>
              <a:t> </a:t>
            </a:r>
            <a:r>
              <a:rPr lang="fr-FR" sz="3200" dirty="0" err="1"/>
              <a:t>التدليك</a:t>
            </a:r>
            <a:r>
              <a:rPr lang="fr-FR" sz="3200" dirty="0"/>
              <a:t> </a:t>
            </a:r>
            <a:r>
              <a:rPr lang="fr-FR" sz="3200" dirty="0" err="1"/>
              <a:t>العلاجى</a:t>
            </a:r>
            <a:r>
              <a:rPr lang="fr-FR" sz="3200" dirty="0"/>
              <a:t> </a:t>
            </a:r>
            <a:r>
              <a:rPr lang="fr-FR" sz="3200" dirty="0" err="1"/>
              <a:t>عنصرا</a:t>
            </a:r>
            <a:r>
              <a:rPr lang="fr-FR" sz="3200" dirty="0"/>
              <a:t> </a:t>
            </a:r>
            <a:r>
              <a:rPr lang="fr-FR" sz="3200" dirty="0" err="1"/>
              <a:t>هاما</a:t>
            </a:r>
            <a:r>
              <a:rPr lang="fr-FR" sz="3200" dirty="0"/>
              <a:t> </a:t>
            </a:r>
            <a:r>
              <a:rPr lang="fr-FR" sz="3200" dirty="0" err="1"/>
              <a:t>فى</a:t>
            </a:r>
            <a:r>
              <a:rPr lang="fr-FR" sz="3200" dirty="0"/>
              <a:t> </a:t>
            </a:r>
            <a:r>
              <a:rPr lang="fr-FR" sz="3200" dirty="0" err="1"/>
              <a:t>حالات</a:t>
            </a:r>
            <a:r>
              <a:rPr lang="fr-FR" sz="3200" dirty="0"/>
              <a:t> </a:t>
            </a:r>
            <a:r>
              <a:rPr lang="fr-FR" sz="3200" dirty="0" err="1" smtClean="0"/>
              <a:t>ال</a:t>
            </a:r>
            <a:r>
              <a:rPr lang="ar-DZ" sz="3200" dirty="0" smtClean="0"/>
              <a:t>إ</a:t>
            </a:r>
            <a:r>
              <a:rPr lang="fr-FR" sz="3200" dirty="0" err="1" smtClean="0"/>
              <a:t>صابة</a:t>
            </a:r>
            <a:r>
              <a:rPr lang="ar-DZ" sz="3200" dirty="0" smtClean="0"/>
              <a:t>، </a:t>
            </a:r>
            <a:r>
              <a:rPr lang="fr-FR" sz="3200" dirty="0" err="1" smtClean="0"/>
              <a:t>هو</a:t>
            </a:r>
            <a:r>
              <a:rPr lang="fr-FR" sz="3200" dirty="0" smtClean="0"/>
              <a:t> </a:t>
            </a:r>
            <a:r>
              <a:rPr lang="fr-FR" sz="3200" dirty="0" err="1"/>
              <a:t>مصطلح</a:t>
            </a:r>
            <a:r>
              <a:rPr lang="fr-FR" sz="3200" dirty="0"/>
              <a:t> </a:t>
            </a:r>
            <a:r>
              <a:rPr lang="fr-FR" sz="3200" dirty="0" err="1"/>
              <a:t>يستخدم</a:t>
            </a:r>
            <a:r>
              <a:rPr lang="fr-FR" sz="3200" dirty="0"/>
              <a:t> </a:t>
            </a:r>
            <a:r>
              <a:rPr lang="fr-FR" sz="3200" dirty="0" err="1"/>
              <a:t>لتوضيح</a:t>
            </a:r>
            <a:r>
              <a:rPr lang="fr-FR" sz="3200" dirty="0"/>
              <a:t> </a:t>
            </a:r>
            <a:r>
              <a:rPr lang="fr-FR" sz="3200" dirty="0" err="1"/>
              <a:t>حركات</a:t>
            </a:r>
            <a:r>
              <a:rPr lang="fr-FR" sz="3200" dirty="0"/>
              <a:t> </a:t>
            </a:r>
            <a:r>
              <a:rPr lang="fr-FR" sz="3200" dirty="0" err="1"/>
              <a:t>اليد</a:t>
            </a:r>
            <a:r>
              <a:rPr lang="fr-FR" sz="3200" dirty="0"/>
              <a:t> </a:t>
            </a:r>
            <a:r>
              <a:rPr lang="fr-FR" sz="3200" dirty="0" err="1"/>
              <a:t>على</a:t>
            </a:r>
            <a:r>
              <a:rPr lang="fr-FR" sz="3200" dirty="0"/>
              <a:t> </a:t>
            </a:r>
            <a:r>
              <a:rPr lang="fr-FR" sz="3200" dirty="0" err="1"/>
              <a:t>أنسجة</a:t>
            </a:r>
            <a:r>
              <a:rPr lang="fr-FR" sz="3200" dirty="0"/>
              <a:t> </a:t>
            </a:r>
            <a:r>
              <a:rPr lang="fr-FR" sz="3200" dirty="0" err="1"/>
              <a:t>الجسم</a:t>
            </a:r>
            <a:r>
              <a:rPr lang="fr-FR" sz="3200" dirty="0"/>
              <a:t> </a:t>
            </a:r>
            <a:r>
              <a:rPr lang="fr-FR" sz="3200" dirty="0" err="1"/>
              <a:t>وتؤدى</a:t>
            </a:r>
            <a:r>
              <a:rPr lang="fr-FR" sz="3200" dirty="0"/>
              <a:t> </a:t>
            </a:r>
            <a:r>
              <a:rPr lang="fr-FR" sz="3200" dirty="0" err="1"/>
              <a:t>هذه</a:t>
            </a:r>
            <a:r>
              <a:rPr lang="fr-FR" sz="3200" dirty="0"/>
              <a:t> </a:t>
            </a:r>
            <a:r>
              <a:rPr lang="fr-FR" sz="3200" dirty="0" err="1"/>
              <a:t>الحركات</a:t>
            </a:r>
            <a:r>
              <a:rPr lang="fr-FR" sz="3200" dirty="0"/>
              <a:t> </a:t>
            </a:r>
            <a:r>
              <a:rPr lang="fr-FR" sz="3200" dirty="0" err="1"/>
              <a:t>الى</a:t>
            </a:r>
            <a:r>
              <a:rPr lang="fr-FR" sz="3200" dirty="0"/>
              <a:t> </a:t>
            </a:r>
            <a:r>
              <a:rPr lang="fr-FR" sz="3200" dirty="0" err="1"/>
              <a:t>احداث</a:t>
            </a:r>
            <a:r>
              <a:rPr lang="fr-FR" sz="3200" dirty="0"/>
              <a:t> </a:t>
            </a:r>
            <a:r>
              <a:rPr lang="fr-FR" sz="3200" dirty="0" err="1"/>
              <a:t>تأثير</a:t>
            </a:r>
            <a:r>
              <a:rPr lang="fr-FR" sz="3200" dirty="0"/>
              <a:t> </a:t>
            </a:r>
            <a:r>
              <a:rPr lang="fr-FR" sz="3200" dirty="0" err="1"/>
              <a:t>فعال</a:t>
            </a:r>
            <a:r>
              <a:rPr lang="fr-FR" sz="3200" dirty="0"/>
              <a:t> </a:t>
            </a:r>
            <a:r>
              <a:rPr lang="fr-FR" sz="3200" dirty="0" err="1"/>
              <a:t>يهدف</a:t>
            </a:r>
            <a:r>
              <a:rPr lang="fr-FR" sz="3200" dirty="0"/>
              <a:t> </a:t>
            </a:r>
            <a:r>
              <a:rPr lang="fr-FR" sz="3200" dirty="0" err="1"/>
              <a:t>لانتاج</a:t>
            </a:r>
            <a:r>
              <a:rPr lang="fr-FR" sz="3200" dirty="0"/>
              <a:t> </a:t>
            </a:r>
            <a:r>
              <a:rPr lang="fr-FR" sz="3200" dirty="0" err="1"/>
              <a:t>تأثيرات</a:t>
            </a:r>
            <a:r>
              <a:rPr lang="fr-FR" sz="3200" dirty="0"/>
              <a:t> </a:t>
            </a:r>
            <a:r>
              <a:rPr lang="fr-FR" sz="3200" dirty="0" err="1"/>
              <a:t>على</a:t>
            </a:r>
            <a:r>
              <a:rPr lang="fr-FR" sz="3200" dirty="0"/>
              <a:t> </a:t>
            </a:r>
            <a:r>
              <a:rPr lang="fr-FR" sz="3200" dirty="0" err="1"/>
              <a:t>كل</a:t>
            </a:r>
            <a:r>
              <a:rPr lang="fr-FR" sz="3200" dirty="0"/>
              <a:t> </a:t>
            </a:r>
            <a:r>
              <a:rPr lang="fr-FR" sz="3200" dirty="0" err="1"/>
              <a:t>العضلات</a:t>
            </a:r>
            <a:r>
              <a:rPr lang="fr-FR" sz="3200" dirty="0"/>
              <a:t> </a:t>
            </a:r>
            <a:r>
              <a:rPr lang="ar-DZ" sz="3200" dirty="0" smtClean="0"/>
              <a:t>و</a:t>
            </a:r>
            <a:r>
              <a:rPr lang="fr-FR" sz="3200" dirty="0" smtClean="0"/>
              <a:t> </a:t>
            </a:r>
            <a:r>
              <a:rPr lang="fr-FR" sz="3200" dirty="0" err="1"/>
              <a:t>الأعصاب</a:t>
            </a:r>
            <a:r>
              <a:rPr lang="fr-FR" sz="3200" dirty="0"/>
              <a:t> </a:t>
            </a:r>
            <a:r>
              <a:rPr lang="ar-DZ" sz="3200" dirty="0" smtClean="0"/>
              <a:t>و</a:t>
            </a:r>
            <a:r>
              <a:rPr lang="fr-FR" sz="3200" dirty="0" err="1" smtClean="0"/>
              <a:t>الأوعية</a:t>
            </a:r>
            <a:r>
              <a:rPr lang="fr-FR" sz="3200" dirty="0" smtClean="0"/>
              <a:t> </a:t>
            </a:r>
            <a:r>
              <a:rPr lang="fr-FR" sz="3200" dirty="0" err="1" smtClean="0"/>
              <a:t>الدموية</a:t>
            </a:r>
            <a:r>
              <a:rPr lang="ar-DZ" sz="3200" dirty="0" smtClean="0"/>
              <a:t>، </a:t>
            </a:r>
            <a:r>
              <a:rPr lang="fr-FR" sz="3200" dirty="0" err="1" smtClean="0"/>
              <a:t>كما</a:t>
            </a:r>
            <a:r>
              <a:rPr lang="fr-FR" sz="3200" dirty="0" smtClean="0"/>
              <a:t> </a:t>
            </a:r>
            <a:r>
              <a:rPr lang="fr-FR" sz="3200" dirty="0" err="1"/>
              <a:t>أن</a:t>
            </a:r>
            <a:r>
              <a:rPr lang="fr-FR" sz="3200" dirty="0"/>
              <a:t> </a:t>
            </a:r>
            <a:r>
              <a:rPr lang="fr-FR" sz="3200" dirty="0" err="1"/>
              <a:t>للتدليك</a:t>
            </a:r>
            <a:r>
              <a:rPr lang="fr-FR" sz="3200" dirty="0"/>
              <a:t> </a:t>
            </a:r>
            <a:r>
              <a:rPr lang="fr-FR" sz="3200" dirty="0" err="1"/>
              <a:t>تأثيرات</a:t>
            </a:r>
            <a:r>
              <a:rPr lang="fr-FR" sz="3200" dirty="0"/>
              <a:t> </a:t>
            </a:r>
            <a:r>
              <a:rPr lang="fr-FR" sz="3200" dirty="0" err="1"/>
              <a:t>على</a:t>
            </a:r>
            <a:r>
              <a:rPr lang="fr-FR" sz="3200" dirty="0"/>
              <a:t> </a:t>
            </a:r>
            <a:r>
              <a:rPr lang="fr-FR" sz="3200" dirty="0" err="1"/>
              <a:t>كل</a:t>
            </a:r>
            <a:r>
              <a:rPr lang="fr-FR" sz="3200" dirty="0"/>
              <a:t> </a:t>
            </a:r>
            <a:r>
              <a:rPr lang="fr-FR" sz="3200" dirty="0" err="1"/>
              <a:t>من</a:t>
            </a:r>
            <a:r>
              <a:rPr lang="fr-FR" sz="3200" dirty="0"/>
              <a:t> </a:t>
            </a:r>
            <a:r>
              <a:rPr lang="fr-FR" sz="3200" dirty="0" err="1" smtClean="0"/>
              <a:t>الجلد</a:t>
            </a:r>
            <a:r>
              <a:rPr lang="ar-DZ" sz="3200" dirty="0" smtClean="0"/>
              <a:t> و</a:t>
            </a:r>
            <a:r>
              <a:rPr lang="fr-FR" sz="3200" dirty="0" err="1" smtClean="0"/>
              <a:t>الأنسج</a:t>
            </a:r>
            <a:r>
              <a:rPr lang="ar-DZ" sz="3200" dirty="0" smtClean="0"/>
              <a:t>ة،  </a:t>
            </a:r>
            <a:r>
              <a:rPr lang="fr-FR" sz="3200" dirty="0" err="1" smtClean="0"/>
              <a:t>اضافة</a:t>
            </a:r>
            <a:r>
              <a:rPr lang="fr-FR" sz="3200" dirty="0" smtClean="0"/>
              <a:t> </a:t>
            </a:r>
            <a:r>
              <a:rPr lang="fr-FR" sz="3200" dirty="0" err="1"/>
              <a:t>لاستخدامه</a:t>
            </a:r>
            <a:r>
              <a:rPr lang="fr-FR" sz="3200" dirty="0"/>
              <a:t> </a:t>
            </a:r>
            <a:r>
              <a:rPr lang="fr-FR" sz="3200" dirty="0" err="1"/>
              <a:t>فى</a:t>
            </a:r>
            <a:r>
              <a:rPr lang="fr-FR" sz="3200" dirty="0"/>
              <a:t> </a:t>
            </a:r>
            <a:r>
              <a:rPr lang="fr-FR" sz="3200" dirty="0" err="1"/>
              <a:t>تحسين</a:t>
            </a:r>
            <a:r>
              <a:rPr lang="fr-FR" sz="3200" dirty="0"/>
              <a:t> </a:t>
            </a:r>
            <a:r>
              <a:rPr lang="fr-FR" sz="3200" dirty="0" err="1"/>
              <a:t>الأداء</a:t>
            </a:r>
            <a:r>
              <a:rPr lang="fr-FR" sz="3200" dirty="0"/>
              <a:t> </a:t>
            </a:r>
            <a:r>
              <a:rPr lang="fr-FR" sz="3200" dirty="0" err="1"/>
              <a:t>أو</a:t>
            </a:r>
            <a:r>
              <a:rPr lang="fr-FR" sz="3200" dirty="0"/>
              <a:t> </a:t>
            </a:r>
            <a:r>
              <a:rPr lang="fr-FR" sz="3200" dirty="0" err="1"/>
              <a:t>لتسهيل</a:t>
            </a:r>
            <a:r>
              <a:rPr lang="fr-FR" sz="3200" dirty="0"/>
              <a:t> </a:t>
            </a:r>
            <a:r>
              <a:rPr lang="fr-FR" sz="3200" dirty="0" err="1"/>
              <a:t>اعادة</a:t>
            </a:r>
            <a:r>
              <a:rPr lang="fr-FR" sz="3200" dirty="0"/>
              <a:t> </a:t>
            </a:r>
            <a:r>
              <a:rPr lang="fr-FR" sz="3200" dirty="0" err="1"/>
              <a:t>بناء</a:t>
            </a:r>
            <a:r>
              <a:rPr lang="fr-FR" sz="3200" dirty="0"/>
              <a:t> </a:t>
            </a:r>
            <a:r>
              <a:rPr lang="fr-FR" sz="3200" dirty="0" err="1"/>
              <a:t>النسيج</a:t>
            </a:r>
            <a:r>
              <a:rPr lang="fr-FR" sz="3200" dirty="0"/>
              <a:t> </a:t>
            </a:r>
            <a:r>
              <a:rPr lang="fr-FR" sz="3200" dirty="0" err="1"/>
              <a:t>المصاب</a:t>
            </a:r>
            <a:r>
              <a:rPr lang="fr-FR" sz="3200" dirty="0"/>
              <a:t> </a:t>
            </a:r>
            <a:r>
              <a:rPr lang="fr-FR" sz="3200" dirty="0" smtClean="0"/>
              <a:t>.</a:t>
            </a:r>
            <a:endParaRPr lang="ar-DZ" sz="3200" dirty="0" smtClean="0"/>
          </a:p>
          <a:p>
            <a:pPr marL="0" indent="0" algn="r" rtl="1">
              <a:buNone/>
            </a:pPr>
            <a:r>
              <a:rPr lang="fr-FR" sz="3200" dirty="0" err="1"/>
              <a:t>ويشير</a:t>
            </a:r>
            <a:r>
              <a:rPr lang="fr-FR" sz="3200" dirty="0"/>
              <a:t> WAGNER </a:t>
            </a:r>
            <a:r>
              <a:rPr lang="ar-DZ" sz="3200" dirty="0" smtClean="0"/>
              <a:t> </a:t>
            </a:r>
            <a:r>
              <a:rPr lang="fr-FR" sz="3200" dirty="0" err="1" smtClean="0"/>
              <a:t>الى</a:t>
            </a:r>
            <a:r>
              <a:rPr lang="fr-FR" sz="3200" dirty="0" smtClean="0"/>
              <a:t> </a:t>
            </a:r>
            <a:r>
              <a:rPr lang="fr-FR" sz="3200" dirty="0" err="1"/>
              <a:t>أن</a:t>
            </a:r>
            <a:r>
              <a:rPr lang="fr-FR" sz="3200" dirty="0"/>
              <a:t> </a:t>
            </a:r>
            <a:r>
              <a:rPr lang="fr-FR" sz="3200" dirty="0" err="1"/>
              <a:t>التدليك</a:t>
            </a:r>
            <a:r>
              <a:rPr lang="fr-FR" sz="3200" dirty="0"/>
              <a:t> </a:t>
            </a:r>
            <a:r>
              <a:rPr lang="fr-FR" sz="3200" dirty="0" err="1"/>
              <a:t>يؤدى</a:t>
            </a:r>
            <a:r>
              <a:rPr lang="fr-FR" sz="3200" dirty="0"/>
              <a:t> </a:t>
            </a:r>
            <a:r>
              <a:rPr lang="fr-FR" sz="3200" dirty="0" err="1"/>
              <a:t>الى</a:t>
            </a:r>
            <a:r>
              <a:rPr lang="fr-FR" sz="3200" dirty="0"/>
              <a:t> </a:t>
            </a:r>
            <a:r>
              <a:rPr lang="fr-FR" sz="3200" dirty="0" err="1"/>
              <a:t>زيادة</a:t>
            </a:r>
            <a:r>
              <a:rPr lang="fr-FR" sz="3200" dirty="0"/>
              <a:t> </a:t>
            </a:r>
            <a:r>
              <a:rPr lang="fr-FR" sz="3200" dirty="0" err="1"/>
              <a:t>قدرة</a:t>
            </a:r>
            <a:r>
              <a:rPr lang="fr-FR" sz="3200" dirty="0"/>
              <a:t> </a:t>
            </a:r>
            <a:r>
              <a:rPr lang="fr-FR" sz="3200" dirty="0" err="1"/>
              <a:t>العضلة</a:t>
            </a:r>
            <a:r>
              <a:rPr lang="fr-FR" sz="3200" dirty="0"/>
              <a:t> </a:t>
            </a:r>
            <a:r>
              <a:rPr lang="fr-FR" sz="3200" dirty="0" err="1"/>
              <a:t>فى</a:t>
            </a:r>
            <a:r>
              <a:rPr lang="fr-FR" sz="3200" dirty="0"/>
              <a:t> </a:t>
            </a:r>
            <a:r>
              <a:rPr lang="fr-FR" sz="3200" dirty="0" err="1"/>
              <a:t>أداء</a:t>
            </a:r>
            <a:r>
              <a:rPr lang="fr-FR" sz="3200" dirty="0"/>
              <a:t> </a:t>
            </a:r>
            <a:r>
              <a:rPr lang="fr-FR" sz="3200" dirty="0" err="1"/>
              <a:t>التمرينات</a:t>
            </a:r>
            <a:r>
              <a:rPr lang="fr-FR" sz="3200" dirty="0"/>
              <a:t> </a:t>
            </a:r>
            <a:r>
              <a:rPr lang="fr-FR" sz="3200" dirty="0" err="1"/>
              <a:t>وبذلك</a:t>
            </a:r>
            <a:r>
              <a:rPr lang="fr-FR" sz="3200" dirty="0"/>
              <a:t> </a:t>
            </a:r>
            <a:r>
              <a:rPr lang="fr-FR" sz="3200" dirty="0" err="1"/>
              <a:t>تنمى</a:t>
            </a:r>
            <a:r>
              <a:rPr lang="fr-FR" sz="3200" dirty="0"/>
              <a:t> </a:t>
            </a:r>
            <a:r>
              <a:rPr lang="fr-FR" sz="3200" dirty="0" err="1" smtClean="0"/>
              <a:t>قوتها</a:t>
            </a:r>
            <a:r>
              <a:rPr lang="ar-DZ" sz="3200" dirty="0" smtClean="0"/>
              <a:t>، </a:t>
            </a:r>
            <a:r>
              <a:rPr lang="fr-FR" sz="3200" dirty="0" smtClean="0"/>
              <a:t> </a:t>
            </a:r>
            <a:r>
              <a:rPr lang="fr-FR" sz="3200" dirty="0" err="1"/>
              <a:t>كما</a:t>
            </a:r>
            <a:r>
              <a:rPr lang="fr-FR" sz="3200" dirty="0"/>
              <a:t> </a:t>
            </a:r>
            <a:r>
              <a:rPr lang="fr-FR" sz="3200" dirty="0" err="1"/>
              <a:t>أن</a:t>
            </a:r>
            <a:r>
              <a:rPr lang="fr-FR" sz="3200" dirty="0"/>
              <a:t> </a:t>
            </a:r>
            <a:r>
              <a:rPr lang="fr-FR" sz="3200" dirty="0" err="1"/>
              <a:t>العضلة</a:t>
            </a:r>
            <a:r>
              <a:rPr lang="fr-FR" sz="3200" dirty="0"/>
              <a:t> </a:t>
            </a:r>
            <a:r>
              <a:rPr lang="fr-FR" sz="3200" dirty="0" err="1"/>
              <a:t>المتعبة</a:t>
            </a:r>
            <a:r>
              <a:rPr lang="fr-FR" sz="3200" dirty="0"/>
              <a:t> </a:t>
            </a:r>
            <a:r>
              <a:rPr lang="fr-FR" sz="3200" dirty="0" err="1"/>
              <a:t>من</a:t>
            </a:r>
            <a:r>
              <a:rPr lang="fr-FR" sz="3200" dirty="0"/>
              <a:t> </a:t>
            </a:r>
            <a:r>
              <a:rPr lang="fr-FR" sz="3200" dirty="0" err="1"/>
              <a:t>العمل</a:t>
            </a:r>
            <a:r>
              <a:rPr lang="fr-FR" sz="3200" dirty="0"/>
              <a:t> </a:t>
            </a:r>
            <a:r>
              <a:rPr lang="fr-FR" sz="3200" dirty="0" err="1"/>
              <a:t>تشفى</a:t>
            </a:r>
            <a:r>
              <a:rPr lang="fr-FR" sz="3200" dirty="0"/>
              <a:t> </a:t>
            </a:r>
            <a:r>
              <a:rPr lang="fr-FR" sz="3200" dirty="0" err="1"/>
              <a:t>بسرعة</a:t>
            </a:r>
            <a:r>
              <a:rPr lang="fr-FR" sz="3200" dirty="0"/>
              <a:t> </a:t>
            </a:r>
            <a:r>
              <a:rPr lang="fr-FR" sz="3200" dirty="0" err="1"/>
              <a:t>أكثر</a:t>
            </a:r>
            <a:r>
              <a:rPr lang="fr-FR" sz="3200" dirty="0"/>
              <a:t> </a:t>
            </a:r>
            <a:r>
              <a:rPr lang="fr-FR" sz="3200" dirty="0" err="1"/>
              <a:t>بالتدليك</a:t>
            </a:r>
            <a:r>
              <a:rPr lang="fr-FR" sz="3200" dirty="0"/>
              <a:t> </a:t>
            </a:r>
            <a:r>
              <a:rPr lang="fr-FR" sz="3200" dirty="0" err="1"/>
              <a:t>عنها</a:t>
            </a:r>
            <a:r>
              <a:rPr lang="fr-FR" sz="3200" dirty="0"/>
              <a:t> </a:t>
            </a:r>
            <a:r>
              <a:rPr lang="fr-FR" sz="3200" dirty="0" err="1"/>
              <a:t>بالراحة</a:t>
            </a:r>
            <a:r>
              <a:rPr lang="fr-FR" sz="3200" dirty="0"/>
              <a:t> </a:t>
            </a:r>
            <a:r>
              <a:rPr lang="fr-FR" sz="3200" dirty="0" err="1" smtClean="0"/>
              <a:t>العادية</a:t>
            </a:r>
            <a:r>
              <a:rPr lang="fr-FR" sz="3200" dirty="0" smtClean="0"/>
              <a:t>.</a:t>
            </a:r>
            <a:endParaRPr lang="fr-FR" sz="3200" dirty="0"/>
          </a:p>
          <a:p>
            <a:pPr marL="0" indent="0" algn="r" rtl="1">
              <a:buNone/>
            </a:pPr>
            <a:endParaRPr lang="fr-FR" sz="3200" dirty="0"/>
          </a:p>
          <a:p>
            <a:pPr algn="r"/>
            <a:endParaRPr lang="fr-FR" sz="3200" dirty="0"/>
          </a:p>
        </p:txBody>
      </p:sp>
    </p:spTree>
    <p:extLst>
      <p:ext uri="{BB962C8B-B14F-4D97-AF65-F5344CB8AC3E}">
        <p14:creationId xmlns:p14="http://schemas.microsoft.com/office/powerpoint/2010/main" xmlns="" val="171950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2276" y="2369713"/>
            <a:ext cx="11088710" cy="3650087"/>
          </a:xfrm>
        </p:spPr>
        <p:txBody>
          <a:bodyPr>
            <a:normAutofit/>
          </a:bodyPr>
          <a:lstStyle/>
          <a:p>
            <a:pPr algn="r" rtl="1"/>
            <a:r>
              <a:rPr lang="fr-FR" sz="3200" dirty="0" err="1"/>
              <a:t>كما</a:t>
            </a:r>
            <a:r>
              <a:rPr lang="fr-FR" sz="3200" dirty="0"/>
              <a:t> </a:t>
            </a:r>
            <a:r>
              <a:rPr lang="fr-FR" sz="3200" dirty="0" err="1"/>
              <a:t>أن</a:t>
            </a:r>
            <a:r>
              <a:rPr lang="fr-FR" sz="3200" dirty="0"/>
              <a:t> </a:t>
            </a:r>
            <a:r>
              <a:rPr lang="fr-FR" sz="3200" dirty="0" err="1"/>
              <a:t>التعب</a:t>
            </a:r>
            <a:r>
              <a:rPr lang="fr-FR" sz="3200" dirty="0"/>
              <a:t> </a:t>
            </a:r>
            <a:r>
              <a:rPr lang="fr-FR" sz="3200" dirty="0" err="1"/>
              <a:t>العضلى</a:t>
            </a:r>
            <a:r>
              <a:rPr lang="fr-FR" sz="3200" dirty="0"/>
              <a:t> </a:t>
            </a:r>
            <a:r>
              <a:rPr lang="fr-FR" sz="3200" dirty="0" err="1"/>
              <a:t>يشفى</a:t>
            </a:r>
            <a:r>
              <a:rPr lang="fr-FR" sz="3200" dirty="0"/>
              <a:t> </a:t>
            </a:r>
            <a:r>
              <a:rPr lang="fr-FR" sz="3200" dirty="0" err="1"/>
              <a:t>بسرعة</a:t>
            </a:r>
            <a:r>
              <a:rPr lang="fr-FR" sz="3200" dirty="0"/>
              <a:t> </a:t>
            </a:r>
            <a:r>
              <a:rPr lang="fr-FR" sz="3200" dirty="0" err="1"/>
              <a:t>أكثر</a:t>
            </a:r>
            <a:r>
              <a:rPr lang="fr-FR" sz="3200" dirty="0"/>
              <a:t> </a:t>
            </a:r>
            <a:r>
              <a:rPr lang="fr-FR" sz="3200" dirty="0" err="1"/>
              <a:t>بالتدليك</a:t>
            </a:r>
            <a:r>
              <a:rPr lang="fr-FR" sz="3200" dirty="0"/>
              <a:t> </a:t>
            </a:r>
            <a:r>
              <a:rPr lang="fr-FR" sz="3200" dirty="0" err="1"/>
              <a:t>والراحة</a:t>
            </a:r>
            <a:r>
              <a:rPr lang="fr-FR" sz="3200" dirty="0"/>
              <a:t> </a:t>
            </a:r>
            <a:r>
              <a:rPr lang="fr-FR" sz="3200" dirty="0" err="1"/>
              <a:t>عنه</a:t>
            </a:r>
            <a:r>
              <a:rPr lang="fr-FR" sz="3200" dirty="0"/>
              <a:t> </a:t>
            </a:r>
            <a:r>
              <a:rPr lang="fr-FR" sz="3200" dirty="0" err="1"/>
              <a:t>بالراحة</a:t>
            </a:r>
            <a:r>
              <a:rPr lang="fr-FR" sz="3200" dirty="0"/>
              <a:t> </a:t>
            </a:r>
            <a:r>
              <a:rPr lang="fr-FR" sz="3200" dirty="0" err="1"/>
              <a:t>فقط</a:t>
            </a:r>
            <a:r>
              <a:rPr lang="fr-FR" sz="3200" dirty="0"/>
              <a:t> </a:t>
            </a:r>
            <a:r>
              <a:rPr lang="fr-FR" sz="3200" dirty="0" err="1"/>
              <a:t>واقترح</a:t>
            </a:r>
            <a:r>
              <a:rPr lang="fr-FR" sz="3200" dirty="0"/>
              <a:t> </a:t>
            </a:r>
            <a:r>
              <a:rPr lang="fr-FR" sz="3200" dirty="0" err="1"/>
              <a:t>اجراء</a:t>
            </a:r>
            <a:r>
              <a:rPr lang="fr-FR" sz="3200" dirty="0"/>
              <a:t> </a:t>
            </a:r>
            <a:r>
              <a:rPr lang="fr-FR" sz="3200" dirty="0" err="1"/>
              <a:t>دورات</a:t>
            </a:r>
            <a:r>
              <a:rPr lang="fr-FR" sz="3200" dirty="0"/>
              <a:t> </a:t>
            </a:r>
            <a:r>
              <a:rPr lang="fr-FR" sz="3200" dirty="0" err="1"/>
              <a:t>التمرين</a:t>
            </a:r>
            <a:r>
              <a:rPr lang="fr-FR" sz="3200" dirty="0"/>
              <a:t> </a:t>
            </a:r>
            <a:r>
              <a:rPr lang="fr-FR" sz="3200" dirty="0" err="1"/>
              <a:t>والتدليك</a:t>
            </a:r>
            <a:r>
              <a:rPr lang="fr-FR" sz="3200" dirty="0"/>
              <a:t> </a:t>
            </a:r>
            <a:r>
              <a:rPr lang="fr-FR" sz="3200" dirty="0" err="1"/>
              <a:t>المتبادل</a:t>
            </a:r>
            <a:r>
              <a:rPr lang="fr-FR" sz="3200" dirty="0"/>
              <a:t> </a:t>
            </a:r>
            <a:r>
              <a:rPr lang="fr-FR" sz="3200" dirty="0" err="1"/>
              <a:t>فى</a:t>
            </a:r>
            <a:r>
              <a:rPr lang="fr-FR" sz="3200" dirty="0"/>
              <a:t> </a:t>
            </a:r>
            <a:r>
              <a:rPr lang="fr-FR" sz="3200" dirty="0" err="1"/>
              <a:t>العلاج</a:t>
            </a:r>
            <a:r>
              <a:rPr lang="fr-FR" sz="3200" dirty="0"/>
              <a:t> </a:t>
            </a:r>
            <a:r>
              <a:rPr lang="fr-FR" sz="3200" dirty="0" err="1"/>
              <a:t>الطبيعى</a:t>
            </a:r>
            <a:r>
              <a:rPr lang="fr-FR" sz="3200" dirty="0"/>
              <a:t> .</a:t>
            </a:r>
            <a:br>
              <a:rPr lang="fr-FR" sz="3200" dirty="0"/>
            </a:br>
            <a:r>
              <a:rPr lang="fr-FR" sz="3200" dirty="0" err="1"/>
              <a:t>ويضيف</a:t>
            </a:r>
            <a:r>
              <a:rPr lang="fr-FR" sz="3200" dirty="0"/>
              <a:t> GREEN ( </a:t>
            </a:r>
            <a:r>
              <a:rPr lang="fr-FR" sz="3200" dirty="0" err="1"/>
              <a:t>جرين</a:t>
            </a:r>
            <a:r>
              <a:rPr lang="fr-FR" sz="3200" dirty="0"/>
              <a:t> ) </a:t>
            </a:r>
            <a:r>
              <a:rPr lang="fr-FR" sz="3200" dirty="0" err="1"/>
              <a:t>الى</a:t>
            </a:r>
            <a:r>
              <a:rPr lang="fr-FR" sz="3200" dirty="0"/>
              <a:t> </a:t>
            </a:r>
            <a:r>
              <a:rPr lang="fr-FR" sz="3200" dirty="0" err="1"/>
              <a:t>أن</a:t>
            </a:r>
            <a:r>
              <a:rPr lang="fr-FR" sz="3200" dirty="0"/>
              <a:t> </a:t>
            </a:r>
            <a:r>
              <a:rPr lang="fr-FR" sz="3200" dirty="0" err="1"/>
              <a:t>العضلات</a:t>
            </a:r>
            <a:r>
              <a:rPr lang="fr-FR" sz="3200" dirty="0"/>
              <a:t> </a:t>
            </a:r>
            <a:r>
              <a:rPr lang="fr-FR" sz="3200" dirty="0" err="1"/>
              <a:t>التي</a:t>
            </a:r>
            <a:r>
              <a:rPr lang="fr-FR" sz="3200" dirty="0"/>
              <a:t> </a:t>
            </a:r>
            <a:r>
              <a:rPr lang="fr-FR" sz="3200" dirty="0" err="1"/>
              <a:t>تم</a:t>
            </a:r>
            <a:r>
              <a:rPr lang="fr-FR" sz="3200" dirty="0"/>
              <a:t> </a:t>
            </a:r>
            <a:r>
              <a:rPr lang="fr-FR" sz="3200" dirty="0" err="1"/>
              <a:t>عمل</a:t>
            </a:r>
            <a:r>
              <a:rPr lang="fr-FR" sz="3200" dirty="0"/>
              <a:t> </a:t>
            </a:r>
            <a:r>
              <a:rPr lang="fr-FR" sz="3200" dirty="0" err="1"/>
              <a:t>التدليك</a:t>
            </a:r>
            <a:r>
              <a:rPr lang="fr-FR" sz="3200" dirty="0"/>
              <a:t> </a:t>
            </a:r>
            <a:r>
              <a:rPr lang="fr-FR" sz="3200" dirty="0" err="1"/>
              <a:t>لها</a:t>
            </a:r>
            <a:r>
              <a:rPr lang="fr-FR" sz="3200" dirty="0"/>
              <a:t> </a:t>
            </a:r>
            <a:r>
              <a:rPr lang="fr-FR" sz="3200" dirty="0" err="1"/>
              <a:t>أثناء</a:t>
            </a:r>
            <a:r>
              <a:rPr lang="fr-FR" sz="3200" dirty="0"/>
              <a:t> </a:t>
            </a:r>
            <a:r>
              <a:rPr lang="fr-FR" sz="3200" dirty="0" err="1"/>
              <a:t>فترة</a:t>
            </a:r>
            <a:r>
              <a:rPr lang="fr-FR" sz="3200" dirty="0"/>
              <a:t> </a:t>
            </a:r>
            <a:r>
              <a:rPr lang="fr-FR" sz="3200" dirty="0" err="1"/>
              <a:t>الاستشفاء</a:t>
            </a:r>
            <a:r>
              <a:rPr lang="fr-FR" sz="3200" dirty="0"/>
              <a:t> </a:t>
            </a:r>
            <a:r>
              <a:rPr lang="fr-FR" sz="3200" dirty="0" err="1"/>
              <a:t>بعد</a:t>
            </a:r>
            <a:r>
              <a:rPr lang="fr-FR" sz="3200" dirty="0"/>
              <a:t> </a:t>
            </a:r>
            <a:r>
              <a:rPr lang="fr-FR" sz="3200" dirty="0" err="1"/>
              <a:t>التعب</a:t>
            </a:r>
            <a:r>
              <a:rPr lang="fr-FR" sz="3200" dirty="0"/>
              <a:t> </a:t>
            </a:r>
            <a:r>
              <a:rPr lang="fr-FR" sz="3200" dirty="0" err="1"/>
              <a:t>استردت</a:t>
            </a:r>
            <a:r>
              <a:rPr lang="fr-FR" sz="3200" dirty="0"/>
              <a:t> </a:t>
            </a:r>
            <a:r>
              <a:rPr lang="fr-FR" sz="3200" dirty="0" err="1"/>
              <a:t>قوتها</a:t>
            </a:r>
            <a:r>
              <a:rPr lang="fr-FR" sz="3200" dirty="0"/>
              <a:t> </a:t>
            </a:r>
            <a:r>
              <a:rPr lang="fr-FR" sz="3200" dirty="0" err="1"/>
              <a:t>بأسرع</a:t>
            </a:r>
            <a:r>
              <a:rPr lang="fr-FR" sz="3200" dirty="0"/>
              <a:t> </a:t>
            </a:r>
            <a:r>
              <a:rPr lang="fr-FR" sz="3200" dirty="0" err="1"/>
              <a:t>من</a:t>
            </a:r>
            <a:r>
              <a:rPr lang="fr-FR" sz="3200" dirty="0"/>
              <a:t> </a:t>
            </a:r>
            <a:r>
              <a:rPr lang="fr-FR" sz="3200" dirty="0" err="1"/>
              <a:t>التي</a:t>
            </a:r>
            <a:r>
              <a:rPr lang="fr-FR" sz="3200" dirty="0"/>
              <a:t> </a:t>
            </a:r>
            <a:r>
              <a:rPr lang="fr-FR" sz="3200" dirty="0" err="1"/>
              <a:t>لم</a:t>
            </a:r>
            <a:r>
              <a:rPr lang="fr-FR" sz="3200" dirty="0"/>
              <a:t> </a:t>
            </a:r>
            <a:r>
              <a:rPr lang="fr-FR" sz="3200" dirty="0" err="1"/>
              <a:t>يتم</a:t>
            </a:r>
            <a:r>
              <a:rPr lang="fr-FR" sz="3200" dirty="0"/>
              <a:t> </a:t>
            </a:r>
            <a:r>
              <a:rPr lang="fr-FR" sz="3200" dirty="0" err="1"/>
              <a:t>عمل</a:t>
            </a:r>
            <a:r>
              <a:rPr lang="fr-FR" sz="3200" dirty="0"/>
              <a:t> </a:t>
            </a:r>
            <a:r>
              <a:rPr lang="fr-FR" sz="3200" dirty="0" err="1"/>
              <a:t>التدليك</a:t>
            </a:r>
            <a:r>
              <a:rPr lang="fr-FR" sz="3200" dirty="0"/>
              <a:t> </a:t>
            </a:r>
            <a:r>
              <a:rPr lang="fr-FR" sz="3200" dirty="0" err="1"/>
              <a:t>لها</a:t>
            </a:r>
            <a:r>
              <a:rPr lang="fr-FR" sz="3200" dirty="0"/>
              <a:t> </a:t>
            </a:r>
            <a:r>
              <a:rPr lang="fr-FR" sz="3200" dirty="0" err="1"/>
              <a:t>أثناء</a:t>
            </a:r>
            <a:r>
              <a:rPr lang="fr-FR" sz="3200" dirty="0"/>
              <a:t> </a:t>
            </a:r>
            <a:r>
              <a:rPr lang="fr-FR" sz="3200" dirty="0" err="1"/>
              <a:t>فترة</a:t>
            </a:r>
            <a:r>
              <a:rPr lang="fr-FR" sz="3200" dirty="0"/>
              <a:t> </a:t>
            </a:r>
            <a:r>
              <a:rPr lang="fr-FR" sz="3200" dirty="0" err="1"/>
              <a:t>الاستشفاء</a:t>
            </a:r>
            <a:r>
              <a:rPr lang="fr-FR" sz="3200" dirty="0"/>
              <a:t> </a:t>
            </a:r>
            <a:r>
              <a:rPr lang="fr-FR" sz="3200" dirty="0" err="1"/>
              <a:t>كما</a:t>
            </a:r>
            <a:r>
              <a:rPr lang="fr-FR" sz="3200" dirty="0"/>
              <a:t> </a:t>
            </a:r>
            <a:r>
              <a:rPr lang="fr-FR" sz="3200" dirty="0" err="1"/>
              <a:t>أن</a:t>
            </a:r>
            <a:r>
              <a:rPr lang="fr-FR" sz="3200" dirty="0"/>
              <a:t> </a:t>
            </a:r>
            <a:r>
              <a:rPr lang="fr-FR" sz="3200" dirty="0" err="1"/>
              <a:t>العضلات</a:t>
            </a:r>
            <a:r>
              <a:rPr lang="fr-FR" sz="3200" dirty="0"/>
              <a:t> </a:t>
            </a:r>
            <a:r>
              <a:rPr lang="fr-FR" sz="3200" dirty="0" err="1"/>
              <a:t>التي</a:t>
            </a:r>
            <a:r>
              <a:rPr lang="fr-FR" sz="3200" dirty="0"/>
              <a:t> </a:t>
            </a:r>
            <a:r>
              <a:rPr lang="fr-FR" sz="3200" dirty="0" err="1"/>
              <a:t>تم</a:t>
            </a:r>
            <a:r>
              <a:rPr lang="fr-FR" sz="3200" dirty="0"/>
              <a:t> </a:t>
            </a:r>
            <a:r>
              <a:rPr lang="fr-FR" sz="3200" dirty="0" err="1"/>
              <a:t>عمل</a:t>
            </a:r>
            <a:r>
              <a:rPr lang="fr-FR" sz="3200" dirty="0"/>
              <a:t> </a:t>
            </a:r>
            <a:r>
              <a:rPr lang="fr-FR" sz="3200" dirty="0" err="1"/>
              <a:t>التدليك</a:t>
            </a:r>
            <a:r>
              <a:rPr lang="fr-FR" sz="3200" dirty="0"/>
              <a:t> </a:t>
            </a:r>
            <a:r>
              <a:rPr lang="fr-FR" sz="3200" dirty="0" err="1"/>
              <a:t>لها</a:t>
            </a:r>
            <a:r>
              <a:rPr lang="fr-FR" sz="3200" dirty="0"/>
              <a:t> </a:t>
            </a:r>
            <a:r>
              <a:rPr lang="fr-FR" sz="3200" dirty="0" err="1"/>
              <a:t>قدرة</a:t>
            </a:r>
            <a:r>
              <a:rPr lang="fr-FR" sz="3200" dirty="0"/>
              <a:t> </a:t>
            </a:r>
            <a:r>
              <a:rPr lang="fr-FR" sz="3200" dirty="0" err="1"/>
              <a:t>على</a:t>
            </a:r>
            <a:r>
              <a:rPr lang="fr-FR" sz="3200" dirty="0"/>
              <a:t> </a:t>
            </a:r>
            <a:r>
              <a:rPr lang="fr-FR" sz="3200" dirty="0" err="1"/>
              <a:t>أن</a:t>
            </a:r>
            <a:r>
              <a:rPr lang="fr-FR" sz="3200" dirty="0"/>
              <a:t> </a:t>
            </a:r>
            <a:r>
              <a:rPr lang="fr-FR" sz="3200" dirty="0" err="1"/>
              <a:t>تقوم</a:t>
            </a:r>
            <a:r>
              <a:rPr lang="fr-FR" sz="3200" dirty="0"/>
              <a:t> </a:t>
            </a:r>
            <a:r>
              <a:rPr lang="fr-FR" sz="3200" dirty="0" err="1"/>
              <a:t>بعمل</a:t>
            </a:r>
            <a:r>
              <a:rPr lang="fr-FR" sz="3200" dirty="0"/>
              <a:t> </a:t>
            </a:r>
            <a:r>
              <a:rPr lang="fr-FR" sz="3200" dirty="0" err="1"/>
              <a:t>أكثر</a:t>
            </a:r>
            <a:r>
              <a:rPr lang="fr-FR" sz="3200" dirty="0"/>
              <a:t> </a:t>
            </a:r>
            <a:r>
              <a:rPr lang="fr-FR" sz="3200" dirty="0" err="1"/>
              <a:t>من</a:t>
            </a:r>
            <a:r>
              <a:rPr lang="fr-FR" sz="3200" dirty="0"/>
              <a:t> </a:t>
            </a:r>
            <a:r>
              <a:rPr lang="fr-FR" sz="3200" dirty="0" err="1"/>
              <a:t>التي</a:t>
            </a:r>
            <a:r>
              <a:rPr lang="fr-FR" sz="3200" dirty="0"/>
              <a:t> </a:t>
            </a:r>
            <a:r>
              <a:rPr lang="fr-FR" sz="3200" dirty="0" err="1"/>
              <a:t>لم</a:t>
            </a:r>
            <a:r>
              <a:rPr lang="fr-FR" sz="3200" dirty="0"/>
              <a:t> </a:t>
            </a:r>
            <a:r>
              <a:rPr lang="fr-FR" sz="3200" dirty="0" err="1"/>
              <a:t>تدلك</a:t>
            </a:r>
            <a:r>
              <a:rPr lang="fr-FR" sz="3200" dirty="0"/>
              <a:t> </a:t>
            </a:r>
            <a:r>
              <a:rPr lang="fr-FR" sz="3200" dirty="0" err="1"/>
              <a:t>كما</a:t>
            </a:r>
            <a:r>
              <a:rPr lang="fr-FR" sz="3200" dirty="0"/>
              <a:t> </a:t>
            </a:r>
            <a:r>
              <a:rPr lang="fr-FR" sz="3200" dirty="0" err="1"/>
              <a:t>أن</a:t>
            </a:r>
            <a:r>
              <a:rPr lang="fr-FR" sz="3200" dirty="0"/>
              <a:t> </a:t>
            </a:r>
            <a:r>
              <a:rPr lang="fr-FR" sz="3200" dirty="0" err="1"/>
              <a:t>العضلات</a:t>
            </a:r>
            <a:r>
              <a:rPr lang="fr-FR" sz="3200" dirty="0"/>
              <a:t> </a:t>
            </a:r>
            <a:r>
              <a:rPr lang="fr-FR" sz="3200" dirty="0" err="1"/>
              <a:t>التي</a:t>
            </a:r>
            <a:r>
              <a:rPr lang="fr-FR" sz="3200" dirty="0"/>
              <a:t> </a:t>
            </a:r>
            <a:r>
              <a:rPr lang="fr-FR" sz="3200" dirty="0" err="1"/>
              <a:t>تم</a:t>
            </a:r>
            <a:r>
              <a:rPr lang="fr-FR" sz="3200" dirty="0"/>
              <a:t> </a:t>
            </a:r>
            <a:r>
              <a:rPr lang="fr-FR" sz="3200" dirty="0" err="1" smtClean="0"/>
              <a:t>تدليكها</a:t>
            </a:r>
            <a:r>
              <a:rPr lang="fr-FR" sz="3200" dirty="0" smtClean="0"/>
              <a:t> </a:t>
            </a:r>
            <a:r>
              <a:rPr lang="fr-FR" sz="3200" dirty="0" err="1"/>
              <a:t>أصبحت</a:t>
            </a:r>
            <a:r>
              <a:rPr lang="fr-FR" sz="3200" dirty="0"/>
              <a:t> </a:t>
            </a:r>
            <a:r>
              <a:rPr lang="fr-FR" sz="3200" dirty="0" err="1"/>
              <a:t>أكثر</a:t>
            </a:r>
            <a:r>
              <a:rPr lang="fr-FR" sz="3200" dirty="0"/>
              <a:t> </a:t>
            </a:r>
            <a:r>
              <a:rPr lang="fr-FR" sz="3200" dirty="0" err="1"/>
              <a:t>مرونة</a:t>
            </a:r>
            <a:r>
              <a:rPr lang="fr-FR" sz="3200" dirty="0"/>
              <a:t> </a:t>
            </a:r>
            <a:r>
              <a:rPr lang="fr-FR" sz="3200" dirty="0" err="1"/>
              <a:t>أثناء</a:t>
            </a:r>
            <a:r>
              <a:rPr lang="fr-FR" sz="3200" dirty="0"/>
              <a:t> </a:t>
            </a:r>
            <a:r>
              <a:rPr lang="fr-FR" sz="3200" dirty="0" err="1"/>
              <a:t>فترة</a:t>
            </a:r>
            <a:r>
              <a:rPr lang="fr-FR" sz="3200" dirty="0"/>
              <a:t> </a:t>
            </a:r>
            <a:r>
              <a:rPr lang="fr-FR" sz="3200" dirty="0" err="1" smtClean="0"/>
              <a:t>الاستشفاء</a:t>
            </a:r>
            <a:r>
              <a:rPr lang="ar-DZ" sz="3200" dirty="0" smtClean="0"/>
              <a:t>.</a:t>
            </a:r>
            <a:endParaRPr lang="fr-FR" sz="3200" dirty="0"/>
          </a:p>
        </p:txBody>
      </p:sp>
    </p:spTree>
    <p:extLst>
      <p:ext uri="{BB962C8B-B14F-4D97-AF65-F5344CB8AC3E}">
        <p14:creationId xmlns:p14="http://schemas.microsoft.com/office/powerpoint/2010/main" xmlns="" val="807971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b="1" dirty="0"/>
              <a:t>مفهوم التدليك:</a:t>
            </a:r>
            <a:r>
              <a:rPr lang="fr-FR" dirty="0"/>
              <a:t/>
            </a:r>
            <a:br>
              <a:rPr lang="fr-FR" dirty="0"/>
            </a:br>
            <a:endParaRPr lang="fr-FR" dirty="0"/>
          </a:p>
        </p:txBody>
      </p:sp>
      <p:sp>
        <p:nvSpPr>
          <p:cNvPr id="3" name="Espace réservé du contenu 2"/>
          <p:cNvSpPr>
            <a:spLocks noGrp="1"/>
          </p:cNvSpPr>
          <p:nvPr>
            <p:ph idx="1"/>
          </p:nvPr>
        </p:nvSpPr>
        <p:spPr>
          <a:xfrm>
            <a:off x="180304" y="2384558"/>
            <a:ext cx="11848564" cy="4473442"/>
          </a:xfrm>
        </p:spPr>
        <p:txBody>
          <a:bodyPr>
            <a:noAutofit/>
          </a:bodyPr>
          <a:lstStyle/>
          <a:p>
            <a:pPr marL="0" indent="0" algn="r" rtl="1">
              <a:buNone/>
            </a:pPr>
            <a:r>
              <a:rPr lang="ar-DZ" sz="2800" dirty="0" smtClean="0"/>
              <a:t>   </a:t>
            </a:r>
            <a:r>
              <a:rPr lang="ar-SA" sz="2800" dirty="0" smtClean="0"/>
              <a:t>يعتبر </a:t>
            </a:r>
            <a:r>
              <a:rPr lang="ar-SA" sz="2800" dirty="0"/>
              <a:t>التدليك أحد الوسائل الهامة التي يعتمد عليها لمعاونة القائمين على إعداد الرياضيين ذوى المستويات العليا حيث يتميز بقلة احتياجاته وسهولة إجرائه بالإضافة إلى تأثيراته الطبية على سرعة استعادة الاستشفاء، ونظراً لاختلاف أساليب التدليك تبعاً للهدف المراد منه أو جزء الجسم الذى يجرى عليه واختلاف طبيعة العمل العضلي المؤدى وأسلوب التدليك الذى يتم إجرائه حيث يعتبر الألم العضلي من المشكلات الهامة التي يمكن أن تواجه اللاعب أثناء التدريب والمنافسات وتحول دون الاستمرار في الأداء.</a:t>
            </a:r>
            <a:endParaRPr lang="fr-FR" sz="2800" dirty="0"/>
          </a:p>
          <a:p>
            <a:pPr marL="0" indent="0" algn="r" rtl="1">
              <a:buNone/>
            </a:pPr>
            <a:r>
              <a:rPr lang="ar-DZ" sz="2800" dirty="0" smtClean="0"/>
              <a:t>    </a:t>
            </a:r>
            <a:r>
              <a:rPr lang="ar-SA" sz="2800" dirty="0" smtClean="0"/>
              <a:t>هو </a:t>
            </a:r>
            <a:r>
              <a:rPr lang="ar-SA" sz="2800" dirty="0"/>
              <a:t>معالجة النسيج الأملس للجسم باليد أو بوسائل ميكانيكية لإفادة الشخص الذي يمارس نشاطًا جسمانيًا بشكل منتظم ويعتبر النسيج الأملس نسيجًا مترابطًا خاليًا من العظام والغضروف ويشتمل هذا النسيج على الأشياء التالية جلد وعضلات واوتار </a:t>
            </a:r>
            <a:r>
              <a:rPr lang="ar-SA" sz="2800" dirty="0" smtClean="0"/>
              <a:t>وأربطة</a:t>
            </a:r>
            <a:r>
              <a:rPr lang="ar-DZ" sz="2800" dirty="0" smtClean="0"/>
              <a:t>.</a:t>
            </a:r>
            <a:r>
              <a:rPr lang="ar-SA" sz="2800" dirty="0" smtClean="0"/>
              <a:t> </a:t>
            </a:r>
            <a:endParaRPr lang="fr-FR" sz="2800" dirty="0"/>
          </a:p>
        </p:txBody>
      </p:sp>
    </p:spTree>
    <p:extLst>
      <p:ext uri="{BB962C8B-B14F-4D97-AF65-F5344CB8AC3E}">
        <p14:creationId xmlns:p14="http://schemas.microsoft.com/office/powerpoint/2010/main" xmlns="" val="266897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التدليك في المجال الرياضي </a:t>
            </a:r>
            <a:endParaRPr lang="fr-FR" dirty="0"/>
          </a:p>
        </p:txBody>
      </p:sp>
      <p:sp>
        <p:nvSpPr>
          <p:cNvPr id="3" name="Espace réservé du contenu 2"/>
          <p:cNvSpPr>
            <a:spLocks noGrp="1"/>
          </p:cNvSpPr>
          <p:nvPr>
            <p:ph idx="1"/>
          </p:nvPr>
        </p:nvSpPr>
        <p:spPr/>
        <p:txBody>
          <a:bodyPr/>
          <a:lstStyle/>
          <a:p>
            <a:pPr algn="l"/>
            <a:r>
              <a:rPr lang="fr-FR" dirty="0" smtClean="0">
                <a:solidFill>
                  <a:srgbClr val="FF0000"/>
                </a:solidFill>
              </a:rPr>
              <a:t>Massage de récupération</a:t>
            </a:r>
          </a:p>
          <a:p>
            <a:pPr algn="l"/>
            <a:r>
              <a:rPr lang="fr-FR" dirty="0" smtClean="0"/>
              <a:t>Massage préparatoire </a:t>
            </a:r>
            <a:r>
              <a:rPr lang="fr-FR" dirty="0"/>
              <a:t>à l’effort </a:t>
            </a:r>
            <a:r>
              <a:rPr lang="fr-FR" dirty="0" smtClean="0"/>
              <a:t> </a:t>
            </a:r>
          </a:p>
          <a:p>
            <a:pPr algn="l"/>
            <a:r>
              <a:rPr lang="fr-FR" dirty="0"/>
              <a:t> le massage entre </a:t>
            </a:r>
            <a:r>
              <a:rPr lang="fr-FR" dirty="0" smtClean="0"/>
              <a:t>épreuve</a:t>
            </a:r>
          </a:p>
          <a:p>
            <a:pPr algn="l"/>
            <a:r>
              <a:rPr lang="fr-FR" dirty="0" smtClean="0"/>
              <a:t>Le massage de l’entrainement</a:t>
            </a:r>
          </a:p>
          <a:p>
            <a:pPr algn="l"/>
            <a:r>
              <a:rPr lang="fr-FR" dirty="0" smtClean="0"/>
              <a:t>Massage de restauration</a:t>
            </a:r>
          </a:p>
          <a:p>
            <a:pPr algn="l"/>
            <a:endParaRPr lang="fr-FR" dirty="0"/>
          </a:p>
        </p:txBody>
      </p:sp>
    </p:spTree>
    <p:extLst>
      <p:ext uri="{BB962C8B-B14F-4D97-AF65-F5344CB8AC3E}">
        <p14:creationId xmlns:p14="http://schemas.microsoft.com/office/powerpoint/2010/main" xmlns="" val="204989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Massage de restauration</a:t>
            </a:r>
            <a:br>
              <a:rPr lang="fr-FR" b="1" dirty="0"/>
            </a:br>
            <a:endParaRPr lang="fr-FR" b="1" dirty="0"/>
          </a:p>
        </p:txBody>
      </p:sp>
      <p:sp>
        <p:nvSpPr>
          <p:cNvPr id="3" name="Espace réservé du contenu 2"/>
          <p:cNvSpPr>
            <a:spLocks noGrp="1"/>
          </p:cNvSpPr>
          <p:nvPr>
            <p:ph idx="1"/>
          </p:nvPr>
        </p:nvSpPr>
        <p:spPr/>
        <p:txBody>
          <a:bodyPr>
            <a:noAutofit/>
          </a:bodyPr>
          <a:lstStyle/>
          <a:p>
            <a:r>
              <a:rPr lang="fr-FR" sz="3200" dirty="0" smtClean="0"/>
              <a:t>Les manœuvres utilisées sont: - Les effleurages, - Les pressions glissées </a:t>
            </a:r>
            <a:r>
              <a:rPr lang="ar-DZ" sz="3200" dirty="0"/>
              <a:t>يستعمل هذا النوع </a:t>
            </a:r>
            <a:r>
              <a:rPr lang="ar-DZ" sz="3200" dirty="0" err="1"/>
              <a:t>لاهعدة</a:t>
            </a:r>
            <a:r>
              <a:rPr lang="ar-DZ" sz="3200" dirty="0"/>
              <a:t>  ترميم الخلايا التالفة نتيجة المخلفات الايضية بعد الجهد </a:t>
            </a:r>
            <a:r>
              <a:rPr lang="ar-DZ" sz="3200" dirty="0" smtClean="0"/>
              <a:t>البدني</a:t>
            </a:r>
            <a:endParaRPr lang="ar-DZ" sz="3200" dirty="0"/>
          </a:p>
          <a:p>
            <a:r>
              <a:rPr lang="fr-FR" sz="3200" dirty="0" smtClean="0"/>
              <a:t>profondes - Les pétrissages - Les frictions.</a:t>
            </a:r>
            <a:r>
              <a:rPr lang="ar-DZ" sz="3200" dirty="0" smtClean="0"/>
              <a:t> </a:t>
            </a:r>
          </a:p>
          <a:p>
            <a:r>
              <a:rPr lang="ar-DZ" sz="3200" dirty="0" err="1" smtClean="0"/>
              <a:t>مذته</a:t>
            </a:r>
            <a:r>
              <a:rPr lang="ar-DZ" sz="3200" dirty="0" smtClean="0"/>
              <a:t> : 35 -40 د . </a:t>
            </a:r>
            <a:endParaRPr lang="fr-FR" sz="3200" dirty="0" smtClean="0"/>
          </a:p>
          <a:p>
            <a:r>
              <a:rPr lang="fr-FR" sz="3200" dirty="0" smtClean="0"/>
              <a:t>après </a:t>
            </a:r>
            <a:r>
              <a:rPr lang="fr-FR" sz="3200" dirty="0"/>
              <a:t>les charges de </a:t>
            </a:r>
            <a:r>
              <a:rPr lang="fr-FR" sz="3200" dirty="0" smtClean="0"/>
              <a:t>compétition</a:t>
            </a:r>
            <a:endParaRPr lang="ar-DZ" sz="3200" dirty="0" smtClean="0"/>
          </a:p>
        </p:txBody>
      </p:sp>
    </p:spTree>
    <p:extLst>
      <p:ext uri="{BB962C8B-B14F-4D97-AF65-F5344CB8AC3E}">
        <p14:creationId xmlns:p14="http://schemas.microsoft.com/office/powerpoint/2010/main" xmlns="" val="78186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Massage préparatoire à l’effort  </a:t>
            </a:r>
          </a:p>
        </p:txBody>
      </p:sp>
      <p:sp>
        <p:nvSpPr>
          <p:cNvPr id="3" name="Espace réservé du contenu 2"/>
          <p:cNvSpPr>
            <a:spLocks noGrp="1"/>
          </p:cNvSpPr>
          <p:nvPr>
            <p:ph idx="1"/>
          </p:nvPr>
        </p:nvSpPr>
        <p:spPr/>
        <p:txBody>
          <a:bodyPr/>
          <a:lstStyle/>
          <a:p>
            <a:r>
              <a:rPr lang="fr-FR" dirty="0"/>
              <a:t>t Ce massage provoque sur l’organisme des effets : • Stimulant : par l’accélération de la plupart des grandes fonctions et du système nerveux. • Révulsif : par l’accroissement de la température des muscles et le déplacement de la masse sanguine vers la surface de la peau.  </a:t>
            </a:r>
          </a:p>
          <a:p>
            <a:r>
              <a:rPr lang="fr-FR" dirty="0"/>
              <a:t>Les manipulations utilisées sont principalement : - Les effleurages,  - Les pressions glissées profondes - Les percussions. Ces manipulations sont exécutées à cadence vive et sont suivies de mobilisations passives des </a:t>
            </a:r>
            <a:r>
              <a:rPr lang="fr-FR" dirty="0" smtClean="0"/>
              <a:t>articulations</a:t>
            </a:r>
            <a:r>
              <a:rPr lang="ar-DZ" dirty="0" smtClean="0"/>
              <a:t>,</a:t>
            </a:r>
            <a:r>
              <a:rPr lang="fr-FR" dirty="0" smtClean="0"/>
              <a:t>La </a:t>
            </a:r>
            <a:r>
              <a:rPr lang="fr-FR" dirty="0"/>
              <a:t>durée de ce massage varie de 5 à 15 minute</a:t>
            </a:r>
          </a:p>
        </p:txBody>
      </p:sp>
    </p:spTree>
    <p:extLst>
      <p:ext uri="{BB962C8B-B14F-4D97-AF65-F5344CB8AC3E}">
        <p14:creationId xmlns:p14="http://schemas.microsoft.com/office/powerpoint/2010/main" xmlns="" val="352923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le massage entre épreuve</a:t>
            </a:r>
            <a:br>
              <a:rPr lang="fr-FR" dirty="0"/>
            </a:br>
            <a:endParaRPr lang="fr-FR" dirty="0"/>
          </a:p>
        </p:txBody>
      </p:sp>
      <p:sp>
        <p:nvSpPr>
          <p:cNvPr id="3" name="Espace réservé du contenu 2"/>
          <p:cNvSpPr>
            <a:spLocks noGrp="1"/>
          </p:cNvSpPr>
          <p:nvPr>
            <p:ph idx="1"/>
          </p:nvPr>
        </p:nvSpPr>
        <p:spPr/>
        <p:txBody>
          <a:bodyPr/>
          <a:lstStyle/>
          <a:p>
            <a:r>
              <a:rPr lang="fr-FR" dirty="0"/>
              <a:t>Le massage entre épreuves est important pour les sportifs qui doivent atteindre plusieurs fois par jour leur performance maximale (épreuve combinées en adhésions ou patinage de vitesse)</a:t>
            </a:r>
          </a:p>
        </p:txBody>
      </p:sp>
    </p:spTree>
    <p:extLst>
      <p:ext uri="{BB962C8B-B14F-4D97-AF65-F5344CB8AC3E}">
        <p14:creationId xmlns:p14="http://schemas.microsoft.com/office/powerpoint/2010/main" xmlns="" val="3407962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523</TotalTime>
  <Words>916</Words>
  <Application>Microsoft Office PowerPoint</Application>
  <PresentationFormat>Personnalisé</PresentationFormat>
  <Paragraphs>76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Direction Ion</vt:lpstr>
      <vt:lpstr>التدليك في المجال الرياضي </vt:lpstr>
      <vt:lpstr>تمهيد </vt:lpstr>
      <vt:lpstr>التدليك le massage  </vt:lpstr>
      <vt:lpstr>Diapositive 4</vt:lpstr>
      <vt:lpstr>مفهوم التدليك: </vt:lpstr>
      <vt:lpstr>التدليك في المجال الرياضي </vt:lpstr>
      <vt:lpstr>Massage de restauration </vt:lpstr>
      <vt:lpstr>Massage préparatoire à l’effort  </vt:lpstr>
      <vt:lpstr> le massage entre épreuve </vt:lpstr>
      <vt:lpstr>le massage d’entrainement</vt:lpstr>
      <vt:lpstr>مبادئ التدليك </vt:lpstr>
      <vt:lpstr>les différents types de massage أنواع التدليك   </vt:lpstr>
      <vt:lpstr>L’Effleurageالتدليك المسحي  </vt:lpstr>
      <vt:lpstr>le pétrissage التدليك العجني </vt:lpstr>
      <vt:lpstr>La Percussionالتدليك الطرقي  </vt:lpstr>
      <vt:lpstr>La pression glissée   التدليك الضغطي </vt:lpstr>
      <vt:lpstr> la vibration التدليك الاهتزازي</vt:lpstr>
      <vt:lpstr>Diapositive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التدليك في المجال الرياضي</dc:title>
  <dc:creator>ALL_informatique</dc:creator>
  <cp:lastModifiedBy>PC-HP</cp:lastModifiedBy>
  <cp:revision>41</cp:revision>
  <dcterms:created xsi:type="dcterms:W3CDTF">2019-01-14T07:18:40Z</dcterms:created>
  <dcterms:modified xsi:type="dcterms:W3CDTF">2021-02-21T19:03:09Z</dcterms:modified>
</cp:coreProperties>
</file>