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5" r:id="rId3"/>
    <p:sldId id="276" r:id="rId4"/>
    <p:sldId id="277" r:id="rId5"/>
    <p:sldId id="289" r:id="rId6"/>
    <p:sldId id="288" r:id="rId7"/>
    <p:sldId id="278" r:id="rId8"/>
    <p:sldId id="294" r:id="rId9"/>
    <p:sldId id="279" r:id="rId10"/>
    <p:sldId id="287" r:id="rId11"/>
    <p:sldId id="280" r:id="rId12"/>
    <p:sldId id="281" r:id="rId13"/>
    <p:sldId id="282" r:id="rId14"/>
    <p:sldId id="291" r:id="rId15"/>
    <p:sldId id="28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03113-6B0D-4E09-AD2C-9B0811732F0A}" type="datetimeFigureOut">
              <a:rPr lang="fr-FR" smtClean="0"/>
              <a:t>26/02/2021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2B392-1237-4084-A3C6-75A966FF7BF6}" type="slidenum">
              <a:rPr lang="fr-FR" smtClean="0"/>
              <a:t>‹N°›</a:t>
            </a:fld>
            <a:endParaRPr lang="fr-FR"/>
          </a:p>
        </p:txBody>
      </p:sp>
    </p:spTree>
    <p:extLst>
      <p:ext uri="{BB962C8B-B14F-4D97-AF65-F5344CB8AC3E}">
        <p14:creationId xmlns:p14="http://schemas.microsoft.com/office/powerpoint/2010/main" val="187634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EC047-49D4-46C9-BEB4-E3279B59E34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519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3629812-2B00-4020-A0A9-22E0BC2CBDEC}" type="datetimeFigureOut">
              <a:rPr lang="fr-FR" smtClean="0"/>
              <a:pPr/>
              <a:t>26/02/2021</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34C531C-5668-4FB3-8256-99B074B71F3E}" type="slidenum">
              <a:rPr lang="fr-FR" smtClean="0"/>
              <a:pPr/>
              <a:t>‹N°›</a:t>
            </a:fld>
            <a:endParaRPr lang="fr-FR"/>
          </a:p>
        </p:txBody>
      </p:sp>
    </p:spTree>
    <p:extLst>
      <p:ext uri="{BB962C8B-B14F-4D97-AF65-F5344CB8AC3E}">
        <p14:creationId xmlns:p14="http://schemas.microsoft.com/office/powerpoint/2010/main" val="177603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Tree>
    <p:extLst>
      <p:ext uri="{BB962C8B-B14F-4D97-AF65-F5344CB8AC3E}">
        <p14:creationId xmlns:p14="http://schemas.microsoft.com/office/powerpoint/2010/main" val="412666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Tree>
    <p:extLst>
      <p:ext uri="{BB962C8B-B14F-4D97-AF65-F5344CB8AC3E}">
        <p14:creationId xmlns:p14="http://schemas.microsoft.com/office/powerpoint/2010/main" val="344208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
        <p:nvSpPr>
          <p:cNvPr id="7" name="Titre 6"/>
          <p:cNvSpPr>
            <a:spLocks noGrp="1"/>
          </p:cNvSpPr>
          <p:nvPr>
            <p:ph type="title"/>
          </p:nvPr>
        </p:nvSpPr>
        <p:spPr/>
        <p:txBody>
          <a:bodyPr rtlCol="0"/>
          <a:lstStyle/>
          <a:p>
            <a:r>
              <a:rPr kumimoji="0" lang="fr-FR"/>
              <a:t>Cliquez pour modifier le style du titre</a:t>
            </a:r>
            <a:endParaRPr kumimoji="0" lang="en-US"/>
          </a:p>
        </p:txBody>
      </p:sp>
    </p:spTree>
    <p:extLst>
      <p:ext uri="{BB962C8B-B14F-4D97-AF65-F5344CB8AC3E}">
        <p14:creationId xmlns:p14="http://schemas.microsoft.com/office/powerpoint/2010/main" val="364013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9735961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C531C-5668-4FB3-8256-99B074B71F3E}" type="slidenum">
              <a:rPr lang="fr-FR" smtClean="0"/>
              <a:pPr/>
              <a:t>‹N°›</a:t>
            </a:fld>
            <a:endParaRPr lang="fr-FR"/>
          </a:p>
        </p:txBody>
      </p:sp>
      <p:sp>
        <p:nvSpPr>
          <p:cNvPr id="8" name="Titre 7"/>
          <p:cNvSpPr>
            <a:spLocks noGrp="1"/>
          </p:cNvSpPr>
          <p:nvPr>
            <p:ph type="title"/>
          </p:nvPr>
        </p:nvSpPr>
        <p:spPr/>
        <p:txBody>
          <a:bodyPr rtlCol="0"/>
          <a:lstStyle/>
          <a:p>
            <a:r>
              <a:rPr kumimoji="0" lang="fr-FR"/>
              <a:t>Cliquez pour modifier le style du titre</a:t>
            </a:r>
            <a:endParaRPr kumimoji="0" lang="en-US"/>
          </a:p>
        </p:txBody>
      </p:sp>
    </p:spTree>
    <p:extLst>
      <p:ext uri="{BB962C8B-B14F-4D97-AF65-F5344CB8AC3E}">
        <p14:creationId xmlns:p14="http://schemas.microsoft.com/office/powerpoint/2010/main" val="124514933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4C531C-5668-4FB3-8256-99B074B71F3E}" type="slidenum">
              <a:rPr lang="fr-FR" smtClean="0"/>
              <a:pPr/>
              <a:t>‹N°›</a:t>
            </a:fld>
            <a:endParaRPr lang="fr-FR"/>
          </a:p>
        </p:txBody>
      </p:sp>
    </p:spTree>
    <p:extLst>
      <p:ext uri="{BB962C8B-B14F-4D97-AF65-F5344CB8AC3E}">
        <p14:creationId xmlns:p14="http://schemas.microsoft.com/office/powerpoint/2010/main" val="8069831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4C531C-5668-4FB3-8256-99B074B71F3E}" type="slidenum">
              <a:rPr lang="fr-FR" smtClean="0"/>
              <a:pPr/>
              <a:t>‹N°›</a:t>
            </a:fld>
            <a:endParaRPr lang="fr-FR"/>
          </a:p>
        </p:txBody>
      </p:sp>
      <p:sp>
        <p:nvSpPr>
          <p:cNvPr id="6" name="Titre 5"/>
          <p:cNvSpPr>
            <a:spLocks noGrp="1"/>
          </p:cNvSpPr>
          <p:nvPr>
            <p:ph type="title"/>
          </p:nvPr>
        </p:nvSpPr>
        <p:spPr/>
        <p:txBody>
          <a:bodyPr rtlCol="0"/>
          <a:lstStyle/>
          <a:p>
            <a:r>
              <a:rPr kumimoji="0" lang="fr-FR"/>
              <a:t>Cliquez pour modifier le style du titre</a:t>
            </a:r>
            <a:endParaRPr kumimoji="0" lang="en-US"/>
          </a:p>
        </p:txBody>
      </p:sp>
    </p:spTree>
    <p:extLst>
      <p:ext uri="{BB962C8B-B14F-4D97-AF65-F5344CB8AC3E}">
        <p14:creationId xmlns:p14="http://schemas.microsoft.com/office/powerpoint/2010/main" val="226188114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4C531C-5668-4FB3-8256-99B074B71F3E}" type="slidenum">
              <a:rPr lang="fr-FR" smtClean="0"/>
              <a:pPr/>
              <a:t>‹N°›</a:t>
            </a:fld>
            <a:endParaRPr lang="fr-FR"/>
          </a:p>
        </p:txBody>
      </p:sp>
    </p:spTree>
    <p:extLst>
      <p:ext uri="{BB962C8B-B14F-4D97-AF65-F5344CB8AC3E}">
        <p14:creationId xmlns:p14="http://schemas.microsoft.com/office/powerpoint/2010/main" val="335905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p>
            <a:fld id="{E3629812-2B00-4020-A0A9-22E0BC2CBDEC}"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C531C-5668-4FB3-8256-99B074B71F3E}" type="slidenum">
              <a:rPr lang="fr-FR" smtClean="0"/>
              <a:pPr/>
              <a:t>‹N°›</a:t>
            </a:fld>
            <a:endParaRPr lang="fr-FR"/>
          </a:p>
        </p:txBody>
      </p:sp>
    </p:spTree>
    <p:extLst>
      <p:ext uri="{BB962C8B-B14F-4D97-AF65-F5344CB8AC3E}">
        <p14:creationId xmlns:p14="http://schemas.microsoft.com/office/powerpoint/2010/main" val="27778001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E3629812-2B00-4020-A0A9-22E0BC2CBDEC}" type="datetimeFigureOut">
              <a:rPr lang="fr-FR" smtClean="0"/>
              <a:pPr/>
              <a:t>26/02/2021</a:t>
            </a:fld>
            <a:endParaRPr lang="fr-F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34C531C-5668-4FB3-8256-99B074B71F3E}" type="slidenum">
              <a:rPr lang="fr-FR" smtClean="0"/>
              <a:pPr/>
              <a:t>‹N°›</a:t>
            </a:fld>
            <a:endParaRPr lang="fr-F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a:t>Cliquez pour modifier le style du titre</a:t>
            </a:r>
            <a:endParaRPr kumimoji="0" lang="en-US"/>
          </a:p>
        </p:txBody>
      </p:sp>
      <p:sp>
        <p:nvSpPr>
          <p:cNvPr id="8" name="Forme libre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orme libre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1192893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orme libre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Triangle rect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3629812-2B00-4020-A0A9-22E0BC2CBDEC}" type="datetimeFigureOut">
              <a:rPr lang="fr-FR" smtClean="0"/>
              <a:pPr/>
              <a:t>26/02/2021</a:t>
            </a:fld>
            <a:endParaRPr lang="fr-F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34C531C-5668-4FB3-8256-99B074B71F3E}" type="slidenum">
              <a:rPr lang="fr-FR" smtClean="0"/>
              <a:pPr/>
              <a:t>‹N°›</a:t>
            </a:fld>
            <a:endParaRPr lang="fr-FR"/>
          </a:p>
        </p:txBody>
      </p:sp>
    </p:spTree>
    <p:extLst>
      <p:ext uri="{BB962C8B-B14F-4D97-AF65-F5344CB8AC3E}">
        <p14:creationId xmlns:p14="http://schemas.microsoft.com/office/powerpoint/2010/main" val="1719149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56116" y="3348511"/>
            <a:ext cx="4810638" cy="972505"/>
          </a:xfrm>
        </p:spPr>
        <p:txBody>
          <a:bodyPr>
            <a:noAutofit/>
          </a:bodyPr>
          <a:lstStyle/>
          <a:p>
            <a:pPr algn="ctr"/>
            <a:r>
              <a:rPr lang="ar-DZ" sz="3600" dirty="0">
                <a:solidFill>
                  <a:srgbClr val="002060"/>
                </a:solidFill>
                <a:latin typeface="Jomhuria" panose="00000500000000000000" pitchFamily="2" charset="-78"/>
                <a:ea typeface="Jomhuria" panose="00000500000000000000" pitchFamily="2" charset="-78"/>
                <a:cs typeface="Jomhuria" panose="00000500000000000000" pitchFamily="2" charset="-78"/>
              </a:rPr>
              <a:t>أنواع </a:t>
            </a:r>
            <a:r>
              <a:rPr lang="ar-SA" sz="3600" dirty="0">
                <a:solidFill>
                  <a:srgbClr val="002060"/>
                </a:solidFill>
                <a:latin typeface="Jomhuria" panose="00000500000000000000" pitchFamily="2" charset="-78"/>
                <a:ea typeface="Jomhuria" panose="00000500000000000000" pitchFamily="2" charset="-78"/>
                <a:cs typeface="Jomhuria" panose="00000500000000000000" pitchFamily="2" charset="-78"/>
              </a:rPr>
              <a:t>الإصابات</a:t>
            </a:r>
            <a:r>
              <a:rPr lang="ar-DZ" sz="3600" dirty="0">
                <a:solidFill>
                  <a:srgbClr val="002060"/>
                </a:solidFill>
                <a:latin typeface="Jomhuria" panose="00000500000000000000" pitchFamily="2" charset="-78"/>
                <a:ea typeface="Jomhuria" panose="00000500000000000000" pitchFamily="2" charset="-78"/>
                <a:cs typeface="Jomhuria" panose="00000500000000000000" pitchFamily="2" charset="-78"/>
              </a:rPr>
              <a:t> </a:t>
            </a:r>
            <a:r>
              <a:rPr lang="ar-SA" sz="3600" dirty="0">
                <a:solidFill>
                  <a:srgbClr val="002060"/>
                </a:solidFill>
                <a:latin typeface="Jomhuria" panose="00000500000000000000" pitchFamily="2" charset="-78"/>
                <a:ea typeface="Jomhuria" panose="00000500000000000000" pitchFamily="2" charset="-78"/>
                <a:cs typeface="Jomhuria" panose="00000500000000000000" pitchFamily="2" charset="-78"/>
              </a:rPr>
              <a:t> الرياض</a:t>
            </a:r>
            <a:r>
              <a:rPr lang="ar-DZ" sz="3600" dirty="0" err="1">
                <a:solidFill>
                  <a:srgbClr val="002060"/>
                </a:solidFill>
                <a:latin typeface="Jomhuria" panose="00000500000000000000" pitchFamily="2" charset="-78"/>
                <a:ea typeface="Jomhuria" panose="00000500000000000000" pitchFamily="2" charset="-78"/>
                <a:cs typeface="Jomhuria" panose="00000500000000000000" pitchFamily="2" charset="-78"/>
              </a:rPr>
              <a:t>ية</a:t>
            </a:r>
            <a:br>
              <a:rPr lang="ar-DZ" sz="3200" dirty="0">
                <a:solidFill>
                  <a:srgbClr val="FF0000"/>
                </a:solidFill>
                <a:latin typeface="Cairo Black" pitchFamily="2" charset="-78"/>
                <a:cs typeface="Cairo Black" pitchFamily="2" charset="-78"/>
              </a:rPr>
            </a:br>
            <a:r>
              <a:rPr lang="ar-DZ" sz="3200" dirty="0">
                <a:solidFill>
                  <a:srgbClr val="FF0000"/>
                </a:solidFill>
                <a:latin typeface="Cairo Black" pitchFamily="2" charset="-78"/>
                <a:cs typeface="Cairo Black" pitchFamily="2" charset="-78"/>
              </a:rPr>
              <a:t>إصابات المفاصل</a:t>
            </a:r>
            <a:br>
              <a:rPr lang="ar-DZ" sz="3200" dirty="0">
                <a:solidFill>
                  <a:srgbClr val="FF0000"/>
                </a:solidFill>
                <a:latin typeface="Cairo Black" pitchFamily="2" charset="-78"/>
                <a:cs typeface="Cairo Black" pitchFamily="2" charset="-78"/>
              </a:rPr>
            </a:br>
            <a:r>
              <a:rPr lang="ar-DZ" sz="3200" dirty="0">
                <a:solidFill>
                  <a:srgbClr val="FF0000"/>
                </a:solidFill>
                <a:latin typeface="Cairo Black" pitchFamily="2" charset="-78"/>
                <a:cs typeface="Cairo Black" pitchFamily="2" charset="-78"/>
              </a:rPr>
              <a:t>إصابات الاربطة والاوتار </a:t>
            </a:r>
            <a:br>
              <a:rPr lang="ar-DZ" sz="3200" dirty="0">
                <a:solidFill>
                  <a:srgbClr val="FF0000"/>
                </a:solidFill>
                <a:latin typeface="Cairo Black" pitchFamily="2" charset="-78"/>
                <a:cs typeface="Cairo Black" pitchFamily="2" charset="-78"/>
              </a:rPr>
            </a:br>
            <a:br>
              <a:rPr lang="fr-FR" sz="3200" dirty="0">
                <a:solidFill>
                  <a:srgbClr val="FF0000"/>
                </a:solidFill>
                <a:latin typeface="Cairo Black" pitchFamily="2" charset="-78"/>
                <a:cs typeface="Cairo Black" pitchFamily="2" charset="-78"/>
              </a:rPr>
            </a:br>
            <a:endParaRPr lang="fr-FR" sz="3200" dirty="0">
              <a:solidFill>
                <a:srgbClr val="FF0000"/>
              </a:solidFill>
              <a:latin typeface="Cairo Black" pitchFamily="2" charset="-78"/>
              <a:cs typeface="Cairo Black" pitchFamily="2" charset="-78"/>
            </a:endParaRPr>
          </a:p>
        </p:txBody>
      </p:sp>
      <p:pic>
        <p:nvPicPr>
          <p:cNvPr id="5" name="Picture 3"/>
          <p:cNvPicPr>
            <a:picLocks noChangeAspect="1" noChangeArrowheads="1"/>
          </p:cNvPicPr>
          <p:nvPr/>
        </p:nvPicPr>
        <p:blipFill>
          <a:blip r:embed="rId2"/>
          <a:srcRect/>
          <a:stretch>
            <a:fillRect/>
          </a:stretch>
        </p:blipFill>
        <p:spPr bwMode="auto">
          <a:xfrm>
            <a:off x="1524000" y="1"/>
            <a:ext cx="9144000" cy="1285875"/>
          </a:xfrm>
          <a:prstGeom prst="rect">
            <a:avLst/>
          </a:prstGeom>
          <a:noFill/>
          <a:ln w="9525">
            <a:noFill/>
            <a:miter lim="800000"/>
            <a:headEnd/>
            <a:tailEnd/>
          </a:ln>
          <a:effectLst/>
        </p:spPr>
      </p:pic>
      <p:sp>
        <p:nvSpPr>
          <p:cNvPr id="6" name="Rectangle 5"/>
          <p:cNvSpPr/>
          <p:nvPr/>
        </p:nvSpPr>
        <p:spPr>
          <a:xfrm>
            <a:off x="4761328" y="1357298"/>
            <a:ext cx="4352474" cy="369332"/>
          </a:xfrm>
          <a:prstGeom prst="rect">
            <a:avLst/>
          </a:prstGeom>
        </p:spPr>
        <p:txBody>
          <a:bodyPr wrap="none">
            <a:spAutoFit/>
          </a:bodyPr>
          <a:lstStyle/>
          <a:p>
            <a:pPr algn="r"/>
            <a:r>
              <a:rPr lang="ar-MA" b="1" dirty="0">
                <a:solidFill>
                  <a:srgbClr val="002060"/>
                </a:solidFill>
                <a:latin typeface="AlArabiya" pitchFamily="18" charset="-78"/>
                <a:cs typeface="AlArabiya" pitchFamily="18" charset="-78"/>
              </a:rPr>
              <a:t>معهـــــد علـــوم وتقنيات النشاطات البدنية والرياضيـــــة </a:t>
            </a:r>
            <a:endParaRPr lang="fr-FR" b="1" dirty="0">
              <a:solidFill>
                <a:srgbClr val="002060"/>
              </a:solidFill>
              <a:latin typeface="AlArabiya" pitchFamily="18" charset="-78"/>
              <a:cs typeface="AlArabiya" pitchFamily="18" charset="-78"/>
            </a:endParaRPr>
          </a:p>
        </p:txBody>
      </p:sp>
      <p:sp>
        <p:nvSpPr>
          <p:cNvPr id="7" name="ZoneTexte 6"/>
          <p:cNvSpPr txBox="1"/>
          <p:nvPr/>
        </p:nvSpPr>
        <p:spPr>
          <a:xfrm>
            <a:off x="3952860" y="6143645"/>
            <a:ext cx="4000528" cy="461665"/>
          </a:xfrm>
          <a:prstGeom prst="rect">
            <a:avLst/>
          </a:prstGeom>
          <a:noFill/>
        </p:spPr>
        <p:txBody>
          <a:bodyPr wrap="square" rtlCol="0">
            <a:spAutoFit/>
          </a:bodyPr>
          <a:lstStyle/>
          <a:p>
            <a:pPr algn="ctr" rtl="1"/>
            <a:r>
              <a:rPr lang="ar-MA" sz="2400" b="1" dirty="0">
                <a:solidFill>
                  <a:prstClr val="black"/>
                </a:solidFill>
                <a:latin typeface="Andalus" pitchFamily="18" charset="-78"/>
                <a:cs typeface="Andalus" pitchFamily="18" charset="-78"/>
              </a:rPr>
              <a:t>السنة الجامعية : </a:t>
            </a:r>
            <a:r>
              <a:rPr lang="ar-DZ" sz="2400" b="1" dirty="0">
                <a:solidFill>
                  <a:prstClr val="black"/>
                </a:solidFill>
                <a:latin typeface="Andalus" pitchFamily="18" charset="-78"/>
                <a:cs typeface="Andalus" pitchFamily="18" charset="-78"/>
              </a:rPr>
              <a:t>2021/2020</a:t>
            </a:r>
            <a:endParaRPr lang="fr-FR" sz="2400" b="1" dirty="0">
              <a:solidFill>
                <a:prstClr val="black"/>
              </a:solidFill>
              <a:latin typeface="Andalus" pitchFamily="18" charset="-78"/>
              <a:cs typeface="Andalus" pitchFamily="18" charset="-78"/>
            </a:endParaRPr>
          </a:p>
        </p:txBody>
      </p:sp>
      <p:sp>
        <p:nvSpPr>
          <p:cNvPr id="8" name="Sous-titre 2"/>
          <p:cNvSpPr>
            <a:spLocks noGrp="1"/>
          </p:cNvSpPr>
          <p:nvPr>
            <p:ph type="subTitle" idx="1"/>
          </p:nvPr>
        </p:nvSpPr>
        <p:spPr>
          <a:xfrm>
            <a:off x="4952992" y="3429000"/>
            <a:ext cx="2057384" cy="1200150"/>
          </a:xfrm>
        </p:spPr>
        <p:txBody>
          <a:bodyPr>
            <a:normAutofit/>
          </a:bodyPr>
          <a:lstStyle/>
          <a:p>
            <a:pPr algn="ctr"/>
            <a:r>
              <a:rPr lang="ar-MA" sz="2800" b="1" dirty="0">
                <a:solidFill>
                  <a:schemeClr val="tx1"/>
                </a:solidFill>
                <a:latin typeface="Arabic Typesetting" pitchFamily="66" charset="-78"/>
                <a:cs typeface="Arabic Typesetting" pitchFamily="66" charset="-78"/>
              </a:rPr>
              <a:t>السنة ال</a:t>
            </a:r>
            <a:r>
              <a:rPr lang="ar-DZ" sz="2800" b="1" dirty="0">
                <a:solidFill>
                  <a:schemeClr val="tx1"/>
                </a:solidFill>
                <a:latin typeface="Arabic Typesetting" pitchFamily="66" charset="-78"/>
                <a:cs typeface="Arabic Typesetting" pitchFamily="66" charset="-78"/>
              </a:rPr>
              <a:t>أولى</a:t>
            </a:r>
            <a:r>
              <a:rPr lang="ar-MA" sz="2800" b="1" dirty="0">
                <a:solidFill>
                  <a:schemeClr val="tx1"/>
                </a:solidFill>
                <a:latin typeface="Arabic Typesetting" pitchFamily="66" charset="-78"/>
                <a:cs typeface="Arabic Typesetting" pitchFamily="66" charset="-78"/>
              </a:rPr>
              <a:t> </a:t>
            </a:r>
            <a:r>
              <a:rPr lang="ar-DZ" sz="2800" b="1" dirty="0">
                <a:solidFill>
                  <a:schemeClr val="tx1"/>
                </a:solidFill>
                <a:latin typeface="Arabic Typesetting" pitchFamily="66" charset="-78"/>
                <a:cs typeface="Arabic Typesetting" pitchFamily="66" charset="-78"/>
              </a:rPr>
              <a:t>ماستر</a:t>
            </a:r>
            <a:endParaRPr lang="ar-MA" sz="2800" b="1" dirty="0">
              <a:solidFill>
                <a:schemeClr val="tx1"/>
              </a:solidFill>
              <a:latin typeface="Arabic Typesetting" pitchFamily="66" charset="-78"/>
              <a:cs typeface="Arabic Typesetting" pitchFamily="66" charset="-78"/>
            </a:endParaRPr>
          </a:p>
          <a:p>
            <a:pPr algn="ctr"/>
            <a:r>
              <a:rPr lang="ar-MA" sz="2800" b="1" dirty="0">
                <a:solidFill>
                  <a:srgbClr val="0070C0"/>
                </a:solidFill>
                <a:latin typeface="Arabic Typesetting" pitchFamily="66" charset="-78"/>
                <a:cs typeface="Arabic Typesetting" pitchFamily="66" charset="-78"/>
              </a:rPr>
              <a:t>تقديم/ </a:t>
            </a:r>
            <a:r>
              <a:rPr lang="ar-MA" sz="2800" b="1" dirty="0" err="1">
                <a:solidFill>
                  <a:srgbClr val="0070C0"/>
                </a:solidFill>
                <a:latin typeface="Arabic Typesetting" pitchFamily="66" charset="-78"/>
                <a:cs typeface="Arabic Typesetting" pitchFamily="66" charset="-78"/>
              </a:rPr>
              <a:t>د</a:t>
            </a:r>
            <a:r>
              <a:rPr lang="ar-MA" sz="2800" b="1" dirty="0">
                <a:solidFill>
                  <a:srgbClr val="0070C0"/>
                </a:solidFill>
                <a:latin typeface="Arabic Typesetting" pitchFamily="66" charset="-78"/>
                <a:cs typeface="Arabic Typesetting" pitchFamily="66" charset="-78"/>
              </a:rPr>
              <a:t> . مالك رضا</a:t>
            </a:r>
          </a:p>
          <a:p>
            <a:pPr algn="ctr"/>
            <a:endParaRPr lang="fr-FR" sz="2800" b="1" dirty="0"/>
          </a:p>
        </p:txBody>
      </p:sp>
      <p:pic>
        <p:nvPicPr>
          <p:cNvPr id="4" name="Image 3"/>
          <p:cNvPicPr>
            <a:picLocks noChangeAspect="1"/>
          </p:cNvPicPr>
          <p:nvPr/>
        </p:nvPicPr>
        <p:blipFill>
          <a:blip r:embed="rId3"/>
          <a:stretch>
            <a:fillRect/>
          </a:stretch>
        </p:blipFill>
        <p:spPr>
          <a:xfrm>
            <a:off x="291884" y="1541964"/>
            <a:ext cx="2464232" cy="3298118"/>
          </a:xfrm>
          <a:prstGeom prst="rect">
            <a:avLst/>
          </a:prstGeom>
        </p:spPr>
      </p:pic>
      <p:pic>
        <p:nvPicPr>
          <p:cNvPr id="40962" name="Picture 2" descr="4 أسباب لابد أن تزور طبيب العظام بشأنها - دكتور نيوز"/>
          <p:cNvPicPr>
            <a:picLocks noChangeAspect="1" noChangeArrowheads="1"/>
          </p:cNvPicPr>
          <p:nvPr/>
        </p:nvPicPr>
        <p:blipFill>
          <a:blip r:embed="rId4"/>
          <a:srcRect/>
          <a:stretch>
            <a:fillRect/>
          </a:stretch>
        </p:blipFill>
        <p:spPr bwMode="auto">
          <a:xfrm>
            <a:off x="7881951" y="1785927"/>
            <a:ext cx="2466975" cy="327661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35560" y="278765"/>
            <a:ext cx="3384376" cy="2758905"/>
          </a:xfrm>
          <a:prstGeom prst="rect">
            <a:avLst/>
          </a:prstGeom>
        </p:spPr>
      </p:pic>
      <p:pic>
        <p:nvPicPr>
          <p:cNvPr id="5" name="Image 4"/>
          <p:cNvPicPr>
            <a:picLocks noChangeAspect="1"/>
          </p:cNvPicPr>
          <p:nvPr/>
        </p:nvPicPr>
        <p:blipFill>
          <a:blip r:embed="rId3"/>
          <a:stretch>
            <a:fillRect/>
          </a:stretch>
        </p:blipFill>
        <p:spPr>
          <a:xfrm>
            <a:off x="6054854" y="3212976"/>
            <a:ext cx="4577651" cy="2952328"/>
          </a:xfrm>
          <a:prstGeom prst="rect">
            <a:avLst/>
          </a:prstGeom>
        </p:spPr>
      </p:pic>
      <p:pic>
        <p:nvPicPr>
          <p:cNvPr id="6" name="Image 5"/>
          <p:cNvPicPr>
            <a:picLocks noChangeAspect="1"/>
          </p:cNvPicPr>
          <p:nvPr/>
        </p:nvPicPr>
        <p:blipFill>
          <a:blip r:embed="rId4"/>
          <a:stretch>
            <a:fillRect/>
          </a:stretch>
        </p:blipFill>
        <p:spPr>
          <a:xfrm>
            <a:off x="6159787" y="192960"/>
            <a:ext cx="4486452" cy="2844710"/>
          </a:xfrm>
          <a:prstGeom prst="rect">
            <a:avLst/>
          </a:prstGeom>
        </p:spPr>
      </p:pic>
      <p:pic>
        <p:nvPicPr>
          <p:cNvPr id="2" name="Image 1"/>
          <p:cNvPicPr>
            <a:picLocks noChangeAspect="1"/>
          </p:cNvPicPr>
          <p:nvPr/>
        </p:nvPicPr>
        <p:blipFill>
          <a:blip r:embed="rId5"/>
          <a:stretch>
            <a:fillRect/>
          </a:stretch>
        </p:blipFill>
        <p:spPr>
          <a:xfrm>
            <a:off x="2116964" y="3140968"/>
            <a:ext cx="3209925" cy="3096344"/>
          </a:xfrm>
          <a:prstGeom prst="rect">
            <a:avLst/>
          </a:prstGeom>
        </p:spPr>
      </p:pic>
    </p:spTree>
    <p:extLst>
      <p:ext uri="{BB962C8B-B14F-4D97-AF65-F5344CB8AC3E}">
        <p14:creationId xmlns:p14="http://schemas.microsoft.com/office/powerpoint/2010/main" val="334756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66844" y="142852"/>
            <a:ext cx="8543956" cy="6500858"/>
          </a:xfrm>
        </p:spPr>
        <p:txBody>
          <a:bodyPr>
            <a:normAutofit fontScale="92500" lnSpcReduction="10000"/>
          </a:bodyPr>
          <a:lstStyle/>
          <a:p>
            <a:pPr lvl="0" algn="r" rtl="1"/>
            <a:r>
              <a:rPr lang="ar-SA" b="1" dirty="0"/>
              <a:t>علامات وأعراض الخلع المفصلي: </a:t>
            </a:r>
            <a:endParaRPr lang="fr-FR" dirty="0"/>
          </a:p>
          <a:p>
            <a:pPr algn="r" rtl="1"/>
            <a:r>
              <a:rPr lang="ar-DZ" dirty="0"/>
              <a:t>من أعراض الخلع المفصلي يمكن ذكر الآتي : </a:t>
            </a:r>
            <a:endParaRPr lang="fr-FR" dirty="0"/>
          </a:p>
          <a:p>
            <a:pPr lvl="0" algn="r" rtl="1"/>
            <a:r>
              <a:rPr lang="ar-DZ" dirty="0"/>
              <a:t>فقدان الوظيفة الطبيعية للمفصل بعد شدة خارجية .</a:t>
            </a:r>
            <a:endParaRPr lang="fr-FR" dirty="0"/>
          </a:p>
          <a:p>
            <a:pPr lvl="0" algn="r" rtl="1"/>
            <a:r>
              <a:rPr lang="ar-DZ" dirty="0"/>
              <a:t>تشوه المفصل الناتج عن خروج العظم من محله الطبيعي، وأحيانا لا يكون هذا التشوه واضحا خاصة عند وجود عضلات قوية وكبيرة حول المفصل، ولهذا فمن الأهمية تحسس المفصل والتأكد من وجود العظام في محلها الطبيعي وموازنة الجزء المصاب بالمنطقة المقابلة له في الجسم .</a:t>
            </a:r>
            <a:endParaRPr lang="fr-FR" dirty="0"/>
          </a:p>
          <a:p>
            <a:pPr lvl="0" algn="r" rtl="1"/>
            <a:r>
              <a:rPr lang="ar-DZ" dirty="0"/>
              <a:t>تورم المفصل مع ألم شديد عند الضغط عليه باليد وألم عند حركته.</a:t>
            </a:r>
            <a:endParaRPr lang="fr-FR" dirty="0"/>
          </a:p>
          <a:p>
            <a:pPr lvl="0" algn="r" rtl="1"/>
            <a:r>
              <a:rPr lang="ar-DZ" dirty="0"/>
              <a:t>يجب أخذ صورة </a:t>
            </a:r>
            <a:r>
              <a:rPr lang="ar-DZ" dirty="0" err="1"/>
              <a:t>شعاعية</a:t>
            </a:r>
            <a:r>
              <a:rPr lang="ar-DZ" dirty="0"/>
              <a:t> للمفصل للتأكد من الإصابة وللتأكد من عدم وجود مضاعفات ككسر نهايات العظام المتقابلة .</a:t>
            </a:r>
            <a:endParaRPr lang="fr-FR" dirty="0"/>
          </a:p>
          <a:p>
            <a:pPr lvl="0" algn="r" rtl="1"/>
            <a:r>
              <a:rPr lang="ar-SA" b="1" dirty="0"/>
              <a:t>علاج الخلع: </a:t>
            </a:r>
            <a:r>
              <a:rPr lang="ar-SA" dirty="0"/>
              <a:t>يجب إتباع المؤشرات الآتية في علاج الخلع: </a:t>
            </a:r>
            <a:endParaRPr lang="fr-FR" dirty="0"/>
          </a:p>
          <a:p>
            <a:pPr lvl="0" algn="r" rtl="1"/>
            <a:r>
              <a:rPr lang="ar-DZ" dirty="0"/>
              <a:t>تثبيت الطرف المصاب بوضع صريح لحين نقله إلى الطبيب المختص.</a:t>
            </a:r>
            <a:endParaRPr lang="fr-FR" dirty="0"/>
          </a:p>
          <a:p>
            <a:pPr lvl="0" algn="r" rtl="1"/>
            <a:r>
              <a:rPr lang="ar-DZ" dirty="0"/>
              <a:t>يجب عدم تحريك المفصل المصاب لحين التأكد من نوعية الإصابة.</a:t>
            </a:r>
            <a:endParaRPr lang="fr-FR" dirty="0"/>
          </a:p>
          <a:p>
            <a:pPr lvl="0" algn="r" rtl="1"/>
            <a:r>
              <a:rPr lang="ar-DZ" dirty="0"/>
              <a:t>يتم إرجاع المفصل إلى وضعه الطبيعي تحت </a:t>
            </a:r>
            <a:r>
              <a:rPr lang="ar-DZ" dirty="0" err="1"/>
              <a:t>التخذير</a:t>
            </a:r>
            <a:r>
              <a:rPr lang="ar-DZ" dirty="0"/>
              <a:t> من قبل الطبيب المختص.</a:t>
            </a:r>
            <a:endParaRPr lang="fr-FR" dirty="0"/>
          </a:p>
          <a:p>
            <a:pPr lvl="0" algn="r" rtl="1"/>
            <a:r>
              <a:rPr lang="ar-DZ" dirty="0"/>
              <a:t>تثبيت المفصل في وضعه الطبيعي وحسب نوعية المفصل ولمدة أسبوعين إلى ثلاثة أسابيع .</a:t>
            </a:r>
            <a:endParaRPr lang="fr-FR" dirty="0"/>
          </a:p>
          <a:p>
            <a:pPr algn="r" rtl="1"/>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0" y="642918"/>
            <a:ext cx="9144000" cy="6215082"/>
          </a:xfrm>
        </p:spPr>
        <p:txBody>
          <a:bodyPr>
            <a:normAutofit/>
          </a:bodyPr>
          <a:lstStyle/>
          <a:p>
            <a:pPr marL="109728" indent="0" algn="just" rtl="1">
              <a:buNone/>
            </a:pPr>
            <a:r>
              <a:rPr lang="ar-DZ" dirty="0"/>
              <a:t>الأوتار هي النسيج ذو اللون الرمادي </a:t>
            </a:r>
            <a:r>
              <a:rPr lang="ar-DZ" dirty="0" err="1"/>
              <a:t>اللؤلؤي</a:t>
            </a:r>
            <a:r>
              <a:rPr lang="ar-DZ" dirty="0"/>
              <a:t> الذي يربط العضلة بالعظم، والأربطة هي التي تربط العظام </a:t>
            </a:r>
            <a:r>
              <a:rPr lang="ar-DZ" dirty="0" err="1"/>
              <a:t>ببعضها</a:t>
            </a:r>
            <a:r>
              <a:rPr lang="ar-DZ" dirty="0"/>
              <a:t> البعض .</a:t>
            </a:r>
            <a:endParaRPr lang="fr-FR" dirty="0"/>
          </a:p>
          <a:p>
            <a:pPr lvl="0" algn="just" rtl="1"/>
            <a:r>
              <a:rPr lang="ar-SA" b="1" dirty="0"/>
              <a:t> تمزق الأربطة </a:t>
            </a:r>
            <a:r>
              <a:rPr lang="en-US" b="1" dirty="0" err="1"/>
              <a:t>Déchirure</a:t>
            </a:r>
            <a:r>
              <a:rPr lang="en-US" b="1" dirty="0"/>
              <a:t> </a:t>
            </a:r>
            <a:r>
              <a:rPr lang="en-US" b="1" dirty="0" err="1"/>
              <a:t>ligamentaire</a:t>
            </a:r>
            <a:r>
              <a:rPr lang="ar-SA" dirty="0"/>
              <a:t>:</a:t>
            </a:r>
            <a:endParaRPr lang="fr-FR" dirty="0"/>
          </a:p>
          <a:p>
            <a:pPr marL="109728" indent="0" algn="just" rtl="1">
              <a:buNone/>
            </a:pPr>
            <a:r>
              <a:rPr lang="ar-DZ" dirty="0"/>
              <a:t>  تحدث نتيجة عوامل مثل أمراض الأيض أو أعراض الانحلال الخلوي، أو التهابات مجاورة للأربطة، كما يمكن أن يحدث نتيجة كدمات رياضية مزمنة أو حمل زائد.</a:t>
            </a:r>
            <a:endParaRPr lang="fr-FR" dirty="0"/>
          </a:p>
          <a:p>
            <a:pPr marL="109728" indent="0" algn="just" rtl="1">
              <a:buNone/>
            </a:pPr>
            <a:r>
              <a:rPr lang="ar-DZ" dirty="0"/>
              <a:t>   كل هذه العوامل تؤثر على ثبات الأربطة إذ يجب علينا تحسين سير الدم وتدليك جيد مباشرة بعد ظهور أول أعراض الحمل الزائد والأعراض الملاحظة تفرض علينا تثبيت العضو المصاب أو اللجوء إلى الجراحة في حالة الخطورة . </a:t>
            </a:r>
            <a:endParaRPr lang="ar-MA" dirty="0"/>
          </a:p>
          <a:p>
            <a:pPr lvl="0" algn="just" rtl="1"/>
            <a:r>
              <a:rPr lang="ar-SA" b="1" dirty="0"/>
              <a:t>تمدد الأوتار  </a:t>
            </a:r>
            <a:r>
              <a:rPr lang="en-US" b="1" dirty="0" err="1"/>
              <a:t>Clargation</a:t>
            </a:r>
            <a:r>
              <a:rPr lang="en-US" b="1" dirty="0"/>
              <a:t> </a:t>
            </a:r>
            <a:r>
              <a:rPr lang="en-US" b="1" dirty="0" err="1"/>
              <a:t>tendineus</a:t>
            </a:r>
            <a:r>
              <a:rPr lang="ar-SA" b="1" dirty="0"/>
              <a:t>: </a:t>
            </a:r>
            <a:endParaRPr lang="fr-FR" dirty="0"/>
          </a:p>
          <a:p>
            <a:pPr marL="109728" indent="0" algn="just" rtl="1">
              <a:buNone/>
            </a:pPr>
            <a:r>
              <a:rPr lang="ar-DZ" dirty="0"/>
              <a:t> عبارة عن تمدد رباط العضلات أثناء القيام بتمديد زائد أو قوي، فوق الطاقة ويتطلب هنا علاج جراحي، إن تمدد الأوتار تحدث نتيجة حمل غير عاد ويتمثل في ألم شديد خاصة عند الحركة وأثناء القيام بجهد عضلي، والعلاج هنا يتمثل في وضع كمادات بادرة ثم العلاج بواسطة الأشعة تحت الحمراء.</a:t>
            </a:r>
            <a:endParaRPr lang="fr-FR" dirty="0"/>
          </a:p>
          <a:p>
            <a:pPr algn="just" rtl="1">
              <a:buNone/>
            </a:pPr>
            <a:endParaRPr lang="fr-FR" dirty="0"/>
          </a:p>
        </p:txBody>
      </p:sp>
      <p:sp>
        <p:nvSpPr>
          <p:cNvPr id="3" name="Titre 2"/>
          <p:cNvSpPr>
            <a:spLocks noGrp="1"/>
          </p:cNvSpPr>
          <p:nvPr>
            <p:ph type="title"/>
          </p:nvPr>
        </p:nvSpPr>
        <p:spPr>
          <a:xfrm>
            <a:off x="2095472" y="274638"/>
            <a:ext cx="8229600" cy="654032"/>
          </a:xfrm>
        </p:spPr>
        <p:txBody>
          <a:bodyPr>
            <a:noAutofit/>
          </a:bodyPr>
          <a:lstStyle/>
          <a:p>
            <a:pPr lvl="1" algn="r" rtl="0">
              <a:spcBef>
                <a:spcPct val="0"/>
              </a:spcBef>
            </a:pPr>
            <a:r>
              <a:rPr lang="ar-MA" sz="4000" b="1" dirty="0">
                <a:ln>
                  <a:solidFill>
                    <a:schemeClr val="tx1"/>
                  </a:solidFill>
                </a:ln>
                <a:solidFill>
                  <a:schemeClr val="tx1">
                    <a:lumMod val="65000"/>
                    <a:lumOff val="35000"/>
                  </a:schemeClr>
                </a:solidFill>
              </a:rPr>
              <a:t>5- </a:t>
            </a:r>
            <a:r>
              <a:rPr lang="ar-SA" sz="4000" b="1" dirty="0">
                <a:ln>
                  <a:solidFill>
                    <a:schemeClr val="tx1"/>
                  </a:solidFill>
                </a:ln>
                <a:solidFill>
                  <a:schemeClr val="tx1">
                    <a:lumMod val="65000"/>
                    <a:lumOff val="35000"/>
                  </a:schemeClr>
                </a:solidFill>
              </a:rPr>
              <a:t>إصابات الأربطة والأوتار: </a:t>
            </a:r>
            <a:br>
              <a:rPr lang="fr-FR" sz="3200" dirty="0">
                <a:ln>
                  <a:solidFill>
                    <a:schemeClr val="tx1"/>
                  </a:solidFill>
                </a:ln>
                <a:solidFill>
                  <a:schemeClr val="tx1">
                    <a:lumMod val="65000"/>
                    <a:lumOff val="35000"/>
                  </a:schemeClr>
                </a:solidFill>
              </a:rPr>
            </a:br>
            <a:endParaRPr lang="fr-FR" sz="4000" dirty="0">
              <a:ln>
                <a:solidFill>
                  <a:schemeClr val="tx1"/>
                </a:solidFill>
              </a:ln>
              <a:solidFill>
                <a:schemeClr val="tx1">
                  <a:lumMod val="65000"/>
                  <a:lumOff val="3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5364" y="214290"/>
            <a:ext cx="9001156" cy="6643710"/>
          </a:xfrm>
        </p:spPr>
        <p:txBody>
          <a:bodyPr>
            <a:normAutofit fontScale="92500" lnSpcReduction="10000"/>
          </a:bodyPr>
          <a:lstStyle/>
          <a:p>
            <a:pPr marL="109728" indent="0" algn="r" rtl="1">
              <a:buNone/>
            </a:pPr>
            <a:r>
              <a:rPr lang="ar-SA" b="1" dirty="0"/>
              <a:t>تمزق الأوتار  </a:t>
            </a:r>
            <a:r>
              <a:rPr lang="en-US" b="1" dirty="0" err="1"/>
              <a:t>Déchirure</a:t>
            </a:r>
            <a:r>
              <a:rPr lang="en-US" b="1" dirty="0"/>
              <a:t> </a:t>
            </a:r>
            <a:r>
              <a:rPr lang="en-US" b="1" dirty="0" err="1"/>
              <a:t>tendineuse</a:t>
            </a:r>
            <a:r>
              <a:rPr lang="ar-SA" b="1" dirty="0"/>
              <a:t>:</a:t>
            </a:r>
            <a:endParaRPr lang="fr-FR" dirty="0"/>
          </a:p>
          <a:p>
            <a:pPr algn="just" rtl="1"/>
            <a:r>
              <a:rPr lang="ar-SA" dirty="0"/>
              <a:t>وهو قليل الحدوث، ولكنه قد يحدث في بعض الحالات:</a:t>
            </a:r>
            <a:endParaRPr lang="fr-FR" dirty="0"/>
          </a:p>
          <a:p>
            <a:pPr lvl="0" algn="just" rtl="1"/>
            <a:r>
              <a:rPr lang="ar-DZ" dirty="0"/>
              <a:t>في أوتار أصابع اليد، فقد تنفصل العظمة عن الوتر، كما يحدث في الوتر المتصل بقاعدة عظمة الإصبع، ويحدث هذا عندما يتعرض الإصبع لضربة .</a:t>
            </a:r>
            <a:endParaRPr lang="fr-FR" dirty="0"/>
          </a:p>
          <a:p>
            <a:pPr lvl="0" algn="just" rtl="1"/>
            <a:r>
              <a:rPr lang="ar-DZ" dirty="0"/>
              <a:t>وقد يحدث تمزق كامل في الأوتار الرئيسية نتيجة إصابة كبيرة، فقد يتمزق وتر </a:t>
            </a:r>
            <a:r>
              <a:rPr lang="ar-DZ" dirty="0" err="1"/>
              <a:t>صابونة</a:t>
            </a:r>
            <a:r>
              <a:rPr lang="ar-DZ" dirty="0"/>
              <a:t> الركبة في مباراة كرة القدم أثناء التعامل مع الكرة أو نتيجة لدفعة عنيفة خلال المباراة أو نتيجة لقفزة خاطئة أو نتيجة </a:t>
            </a:r>
            <a:r>
              <a:rPr lang="ar-DZ" dirty="0" err="1"/>
              <a:t>الإرتطام</a:t>
            </a:r>
            <a:r>
              <a:rPr lang="ar-DZ" dirty="0"/>
              <a:t> بالأرضية، وقد ينفجر وتر الكامل نتيجة بذل مجهود عنيف مما يسبب ألم شديد وإحساس بالشد مع فقدان لوظيفة الوتر التي تتمثل في عدم القدرة على الدفع بأصابع القدم .</a:t>
            </a:r>
            <a:endParaRPr lang="fr-FR" dirty="0"/>
          </a:p>
          <a:p>
            <a:pPr marL="109728" indent="0" algn="just" rtl="1">
              <a:buNone/>
            </a:pPr>
            <a:r>
              <a:rPr lang="ar-SA" b="1" dirty="0"/>
              <a:t>التهاب الأوتار </a:t>
            </a:r>
            <a:r>
              <a:rPr lang="en-US" b="1" dirty="0" err="1"/>
              <a:t>Tendinites</a:t>
            </a:r>
            <a:r>
              <a:rPr lang="ar-SA" b="1" dirty="0"/>
              <a:t>:</a:t>
            </a:r>
            <a:endParaRPr lang="fr-FR" dirty="0"/>
          </a:p>
          <a:p>
            <a:pPr algn="just" rtl="1"/>
            <a:r>
              <a:rPr lang="ar-DZ" dirty="0"/>
              <a:t>يحدث </a:t>
            </a:r>
            <a:r>
              <a:rPr lang="ar-DZ" dirty="0" err="1"/>
              <a:t>الإلتهاب</a:t>
            </a:r>
            <a:r>
              <a:rPr lang="ar-DZ" dirty="0"/>
              <a:t> نتيجة إصابة صورها، ويؤدي إلى حدوث ألم يشعر </a:t>
            </a:r>
            <a:r>
              <a:rPr lang="ar-DZ" dirty="0" err="1"/>
              <a:t>به</a:t>
            </a:r>
            <a:r>
              <a:rPr lang="ar-DZ" dirty="0"/>
              <a:t> المصاب، ويحدث خاصة عند مزاولة بعض </a:t>
            </a:r>
            <a:r>
              <a:rPr lang="ar-DZ" dirty="0" err="1"/>
              <a:t>التمارينات</a:t>
            </a:r>
            <a:r>
              <a:rPr lang="ar-DZ" dirty="0"/>
              <a:t> الرياضية لمن لم يسبق له التعود عليها، أو أثناء التدريب غير العادي أو التدريب فوق الطاقة الفسيولوجية، كما يتبع أثناء الإصابة بجسم صلب وتنتج عن هذه الإصابة موت ثانوي لخلايا الأوتار، ويستطيع أن يتبع هذا </a:t>
            </a:r>
            <a:r>
              <a:rPr lang="ar-DZ" dirty="0" err="1"/>
              <a:t>الإلتهاب</a:t>
            </a:r>
            <a:r>
              <a:rPr lang="ar-DZ" dirty="0"/>
              <a:t> أيضا </a:t>
            </a:r>
            <a:r>
              <a:rPr lang="ar-DZ" dirty="0" err="1"/>
              <a:t>بإلتهاب</a:t>
            </a:r>
            <a:r>
              <a:rPr lang="ar-DZ" dirty="0"/>
              <a:t> الأعضاء المجاورة للوتر، وعامة الأعراض الأساسية </a:t>
            </a:r>
            <a:r>
              <a:rPr lang="ar-DZ" dirty="0" err="1"/>
              <a:t>للإلتهابات</a:t>
            </a:r>
            <a:r>
              <a:rPr lang="ar-DZ" dirty="0"/>
              <a:t> هي:  ألم متمركز في جهة الوتر الذي يتحرك أثناء القيام بجهد عضلي، كما يستمر الألم أثناء الليل بسبب </a:t>
            </a:r>
            <a:r>
              <a:rPr lang="ar-DZ" dirty="0" err="1"/>
              <a:t>الإلتهابات</a:t>
            </a:r>
            <a:r>
              <a:rPr lang="ar-DZ" dirty="0"/>
              <a:t>، ويتمثل العلاج هنا راحة تامة بالإضافة إلى علاج دوائي جدي مع المتابعة بالعلاج الطبيعي</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1026" name="Picture 2" descr="صورة ذات صلة"/>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9576" y="1348061"/>
            <a:ext cx="2736304" cy="316349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a:stretch>
            <a:fillRect/>
          </a:stretch>
        </p:blipFill>
        <p:spPr>
          <a:xfrm>
            <a:off x="6528048" y="1703239"/>
            <a:ext cx="3168352" cy="2808312"/>
          </a:xfrm>
          <a:prstGeom prst="rect">
            <a:avLst/>
          </a:prstGeom>
        </p:spPr>
      </p:pic>
      <p:sp>
        <p:nvSpPr>
          <p:cNvPr id="6" name="Rectangle 5"/>
          <p:cNvSpPr/>
          <p:nvPr/>
        </p:nvSpPr>
        <p:spPr>
          <a:xfrm>
            <a:off x="1026695" y="4792127"/>
            <a:ext cx="4828673"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prstClr val="white"/>
                </a:solidFill>
                <a:latin typeface="Lucida Sans Unicode"/>
                <a:cs typeface="Arial" panose="020B0604020202020204" pitchFamily="34" charset="0"/>
              </a:rPr>
              <a:t> </a:t>
            </a:r>
            <a:r>
              <a:rPr lang="ar-SA" b="1" dirty="0">
                <a:solidFill>
                  <a:prstClr val="white"/>
                </a:solidFill>
                <a:latin typeface="Lucida Sans Unicode"/>
                <a:cs typeface="Arial" panose="020B0604020202020204" pitchFamily="34" charset="0"/>
              </a:rPr>
              <a:t>تمزق الأربطة </a:t>
            </a:r>
            <a:r>
              <a:rPr lang="en-US" b="1" dirty="0" err="1">
                <a:solidFill>
                  <a:prstClr val="white"/>
                </a:solidFill>
                <a:latin typeface="Lucida Sans Unicode"/>
              </a:rPr>
              <a:t>Déchirure</a:t>
            </a:r>
            <a:r>
              <a:rPr lang="en-US" b="1" dirty="0">
                <a:solidFill>
                  <a:prstClr val="white"/>
                </a:solidFill>
                <a:latin typeface="Lucida Sans Unicode"/>
              </a:rPr>
              <a:t> </a:t>
            </a:r>
            <a:r>
              <a:rPr lang="en-US" b="1" dirty="0" err="1">
                <a:solidFill>
                  <a:prstClr val="white"/>
                </a:solidFill>
                <a:latin typeface="Lucida Sans Unicode"/>
              </a:rPr>
              <a:t>ligamentaire</a:t>
            </a:r>
            <a:endParaRPr lang="fr-FR" dirty="0">
              <a:solidFill>
                <a:prstClr val="white"/>
              </a:solidFill>
              <a:latin typeface="Lucida Sans Unicode"/>
            </a:endParaRPr>
          </a:p>
        </p:txBody>
      </p:sp>
      <p:sp>
        <p:nvSpPr>
          <p:cNvPr id="9" name="Rectangle 8"/>
          <p:cNvSpPr/>
          <p:nvPr/>
        </p:nvSpPr>
        <p:spPr>
          <a:xfrm>
            <a:off x="7237784" y="4797152"/>
            <a:ext cx="3718974" cy="585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algn="just" rtl="1"/>
            <a:r>
              <a:rPr lang="ar-DZ" b="1" dirty="0">
                <a:solidFill>
                  <a:prstClr val="white"/>
                </a:solidFill>
                <a:latin typeface="Lucida Sans Unicode"/>
                <a:cs typeface="Arial" panose="020B0604020202020204" pitchFamily="34" charset="0"/>
              </a:rPr>
              <a:t>               </a:t>
            </a:r>
            <a:r>
              <a:rPr lang="ar-SA" b="1" dirty="0">
                <a:solidFill>
                  <a:prstClr val="white"/>
                </a:solidFill>
                <a:latin typeface="Lucida Sans Unicode"/>
                <a:cs typeface="Arial" panose="020B0604020202020204" pitchFamily="34" charset="0"/>
              </a:rPr>
              <a:t>التهاب</a:t>
            </a:r>
            <a:r>
              <a:rPr lang="ar-DZ" b="1" dirty="0">
                <a:solidFill>
                  <a:prstClr val="white"/>
                </a:solidFill>
                <a:latin typeface="Lucida Sans Unicode"/>
                <a:cs typeface="Arial" panose="020B0604020202020204" pitchFamily="34" charset="0"/>
              </a:rPr>
              <a:t> </a:t>
            </a:r>
            <a:r>
              <a:rPr lang="ar-SA" b="1" dirty="0">
                <a:solidFill>
                  <a:prstClr val="white"/>
                </a:solidFill>
                <a:latin typeface="Lucida Sans Unicode"/>
                <a:cs typeface="Arial" panose="020B0604020202020204" pitchFamily="34" charset="0"/>
              </a:rPr>
              <a:t>الأوتار </a:t>
            </a:r>
            <a:r>
              <a:rPr lang="en-US" b="1" dirty="0" err="1">
                <a:solidFill>
                  <a:prstClr val="white"/>
                </a:solidFill>
                <a:latin typeface="Lucida Sans Unicode"/>
              </a:rPr>
              <a:t>Tendinites</a:t>
            </a:r>
            <a:endParaRPr lang="fr-FR" dirty="0">
              <a:solidFill>
                <a:prstClr val="white"/>
              </a:solidFill>
              <a:latin typeface="Lucida Sans Unicode"/>
            </a:endParaRPr>
          </a:p>
        </p:txBody>
      </p:sp>
    </p:spTree>
    <p:extLst>
      <p:ext uri="{BB962C8B-B14F-4D97-AF65-F5344CB8AC3E}">
        <p14:creationId xmlns:p14="http://schemas.microsoft.com/office/powerpoint/2010/main" val="21966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91544" y="2132856"/>
            <a:ext cx="8550692" cy="1143000"/>
          </a:xfrm>
        </p:spPr>
        <p:txBody>
          <a:bodyPr>
            <a:noAutofit/>
          </a:bodyPr>
          <a:lstStyle/>
          <a:p>
            <a:pPr algn="ctr"/>
            <a:r>
              <a:rPr lang="ar-MA" sz="5400" dirty="0">
                <a:solidFill>
                  <a:srgbClr val="FF0000"/>
                </a:solidFill>
              </a:rPr>
              <a:t>شكرا لكرم الإصغاء</a:t>
            </a:r>
            <a:br>
              <a:rPr lang="fr-FR" sz="5400" dirty="0">
                <a:solidFill>
                  <a:srgbClr val="FF0000"/>
                </a:solidFill>
              </a:rPr>
            </a:br>
            <a:br>
              <a:rPr lang="fr-FR" sz="5400" b="0" dirty="0">
                <a:solidFill>
                  <a:srgbClr val="FF0000"/>
                </a:solidFill>
              </a:rPr>
            </a:br>
            <a:r>
              <a:rPr lang="fr-FR" sz="5400" dirty="0">
                <a:solidFill>
                  <a:srgbClr val="FF0000"/>
                </a:solidFill>
              </a:rPr>
              <a:t>Merci de votre attention</a:t>
            </a:r>
            <a:r>
              <a:rPr lang="ar-MA" sz="5400" dirty="0">
                <a:solidFill>
                  <a:srgbClr val="FF0000"/>
                </a:solidFill>
              </a:rPr>
              <a:t> </a:t>
            </a:r>
            <a:br>
              <a:rPr lang="fr-FR" sz="5400" dirty="0">
                <a:solidFill>
                  <a:srgbClr val="FF0000"/>
                </a:solidFill>
              </a:rPr>
            </a:br>
            <a:endParaRPr lang="fr-FR" sz="5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38282" y="642918"/>
            <a:ext cx="8715436" cy="5929354"/>
          </a:xfrm>
        </p:spPr>
        <p:txBody>
          <a:bodyPr>
            <a:noAutofit/>
          </a:bodyPr>
          <a:lstStyle/>
          <a:p>
            <a:pPr marL="109728" indent="0" algn="just" rtl="1">
              <a:buNone/>
            </a:pPr>
            <a:r>
              <a:rPr lang="ar-DZ" sz="2800" b="1" dirty="0">
                <a:latin typeface="Simplified Arabic" panose="02020603050405020304" pitchFamily="18" charset="-78"/>
                <a:cs typeface="Simplified Arabic" panose="02020603050405020304" pitchFamily="18" charset="-78"/>
              </a:rPr>
              <a:t>     شائعة الحدوث في المجال الرياضي وفي كافة أنواع الممارسة لمختلف الألعاب وخاصة في الألعاب الرياضية التنافسية، إن الإصابة المباشرة بضربة في المفصل تؤدي إلى حدوث كدمة داخلية أو حول المفصل وتمزق الأربطة والأنسجة الرخوة هو من الأمور المعتادة في إصابات المفاصل، وقد تتمزق ألياف الكبسولة كلها أو الأربطة المتعلقة بها.    </a:t>
            </a:r>
          </a:p>
          <a:p>
            <a:pPr marL="109728" indent="0" algn="just" rtl="1">
              <a:buNone/>
            </a:pPr>
            <a:r>
              <a:rPr lang="ar-DZ" sz="2800" b="1" dirty="0">
                <a:latin typeface="Simplified Arabic" panose="02020603050405020304" pitchFamily="18" charset="-78"/>
                <a:cs typeface="Simplified Arabic" panose="02020603050405020304" pitchFamily="18" charset="-78"/>
              </a:rPr>
              <a:t>     تلتقي العظام ببعضها البعض عن طريق المفاصل التي تسمح بالحركة بينهما وتساعد على تثبيت هاتين العظمتين الغشاء الزلالي والأربطة والعضلات المحيطة بها، وهي تختلف طبقا لوظيفتها، وتنقسم هذه المفاصل إلى </a:t>
            </a:r>
            <a:r>
              <a:rPr lang="ar-DZ" sz="2800" b="1" dirty="0">
                <a:solidFill>
                  <a:srgbClr val="FF0000"/>
                </a:solidFill>
                <a:latin typeface="Simplified Arabic" panose="02020603050405020304" pitchFamily="18" charset="-78"/>
                <a:cs typeface="Simplified Arabic" panose="02020603050405020304" pitchFamily="18" charset="-78"/>
              </a:rPr>
              <a:t>ثلاثة أنواع </a:t>
            </a:r>
            <a:r>
              <a:rPr lang="ar-DZ" sz="2800" b="1" dirty="0">
                <a:latin typeface="Simplified Arabic" panose="02020603050405020304" pitchFamily="18" charset="-78"/>
                <a:cs typeface="Simplified Arabic" panose="02020603050405020304" pitchFamily="18" charset="-78"/>
              </a:rPr>
              <a:t>وهي: </a:t>
            </a:r>
            <a:endParaRPr lang="fr-FR" sz="2800" b="1" dirty="0">
              <a:latin typeface="Simplified Arabic" panose="02020603050405020304" pitchFamily="18" charset="-78"/>
              <a:cs typeface="Simplified Arabic" panose="02020603050405020304" pitchFamily="18" charset="-78"/>
            </a:endParaRPr>
          </a:p>
          <a:p>
            <a:pPr algn="just" rtl="1"/>
            <a:r>
              <a:rPr lang="ar-DZ" sz="2800" b="1" dirty="0">
                <a:latin typeface="Simplified Arabic" panose="02020603050405020304" pitchFamily="18" charset="-78"/>
                <a:cs typeface="Simplified Arabic" panose="02020603050405020304" pitchFamily="18" charset="-78"/>
              </a:rPr>
              <a:t>المفاصل الليفية </a:t>
            </a:r>
            <a:r>
              <a:rPr lang="en-US" sz="2800" b="1" dirty="0" err="1">
                <a:latin typeface="Simplified Arabic" panose="02020603050405020304" pitchFamily="18" charset="-78"/>
                <a:cs typeface="Simplified Arabic" panose="02020603050405020304" pitchFamily="18" charset="-78"/>
              </a:rPr>
              <a:t>Synarthroses</a:t>
            </a:r>
            <a:r>
              <a:rPr lang="ar-DZ" sz="2800" b="1" dirty="0">
                <a:latin typeface="Simplified Arabic" panose="02020603050405020304" pitchFamily="18" charset="-78"/>
                <a:cs typeface="Simplified Arabic" panose="02020603050405020304" pitchFamily="18" charset="-78"/>
              </a:rPr>
              <a:t>، المفاصل </a:t>
            </a:r>
            <a:r>
              <a:rPr lang="ar-DZ" sz="2800" b="1" dirty="0" err="1">
                <a:latin typeface="Simplified Arabic" panose="02020603050405020304" pitchFamily="18" charset="-78"/>
                <a:cs typeface="Simplified Arabic" panose="02020603050405020304" pitchFamily="18" charset="-78"/>
              </a:rPr>
              <a:t>الغظروفية</a:t>
            </a:r>
            <a:r>
              <a:rPr lang="ar-DZ" sz="2800" b="1" dirty="0">
                <a:latin typeface="Simplified Arabic" panose="02020603050405020304" pitchFamily="18" charset="-78"/>
                <a:cs typeface="Simplified Arabic" panose="02020603050405020304" pitchFamily="18" charset="-78"/>
              </a:rPr>
              <a:t> </a:t>
            </a:r>
            <a:r>
              <a:rPr lang="en-US" sz="2800" b="1" dirty="0" err="1">
                <a:latin typeface="Simplified Arabic" panose="02020603050405020304" pitchFamily="18" charset="-78"/>
                <a:cs typeface="Simplified Arabic" panose="02020603050405020304" pitchFamily="18" charset="-78"/>
              </a:rPr>
              <a:t>Amphiarthroses</a:t>
            </a:r>
            <a:r>
              <a:rPr lang="ar-DZ" sz="2800" b="1" dirty="0">
                <a:latin typeface="Simplified Arabic" panose="02020603050405020304" pitchFamily="18" charset="-78"/>
                <a:cs typeface="Simplified Arabic" panose="02020603050405020304" pitchFamily="18" charset="-78"/>
              </a:rPr>
              <a:t>، المفاصل </a:t>
            </a:r>
            <a:r>
              <a:rPr lang="ar-DZ" sz="2800" b="1" dirty="0" err="1">
                <a:latin typeface="Simplified Arabic" panose="02020603050405020304" pitchFamily="18" charset="-78"/>
                <a:cs typeface="Simplified Arabic" panose="02020603050405020304" pitchFamily="18" charset="-78"/>
              </a:rPr>
              <a:t>السينوفية</a:t>
            </a:r>
            <a:r>
              <a:rPr lang="ar-DZ" sz="2800" b="1" dirty="0">
                <a:latin typeface="Simplified Arabic" panose="02020603050405020304" pitchFamily="18" charset="-78"/>
                <a:cs typeface="Simplified Arabic" panose="02020603050405020304" pitchFamily="18" charset="-78"/>
              </a:rPr>
              <a:t> (الزلالية) </a:t>
            </a:r>
            <a:r>
              <a:rPr lang="en-US" sz="2800" b="1" dirty="0" err="1">
                <a:latin typeface="Simplified Arabic" panose="02020603050405020304" pitchFamily="18" charset="-78"/>
                <a:cs typeface="Simplified Arabic" panose="02020603050405020304" pitchFamily="18" charset="-78"/>
              </a:rPr>
              <a:t>Diarthroses</a:t>
            </a:r>
            <a:endParaRPr lang="fr-FR" sz="2800" b="1" dirty="0">
              <a:latin typeface="Simplified Arabic" panose="02020603050405020304" pitchFamily="18" charset="-78"/>
              <a:cs typeface="Simplified Arabic" panose="02020603050405020304" pitchFamily="18" charset="-78"/>
            </a:endParaRPr>
          </a:p>
        </p:txBody>
      </p:sp>
      <p:sp>
        <p:nvSpPr>
          <p:cNvPr id="3" name="Titre 2"/>
          <p:cNvSpPr>
            <a:spLocks noGrp="1"/>
          </p:cNvSpPr>
          <p:nvPr>
            <p:ph type="title"/>
          </p:nvPr>
        </p:nvSpPr>
        <p:spPr>
          <a:xfrm>
            <a:off x="1981200" y="274638"/>
            <a:ext cx="8229600" cy="582594"/>
          </a:xfrm>
        </p:spPr>
        <p:txBody>
          <a:bodyPr>
            <a:normAutofit fontScale="90000"/>
          </a:bodyPr>
          <a:lstStyle/>
          <a:p>
            <a:pPr algn="ctr"/>
            <a:r>
              <a:rPr lang="ar-MA" dirty="0"/>
              <a:t>4</a:t>
            </a:r>
            <a:r>
              <a:rPr lang="ar-DZ" dirty="0"/>
              <a:t>  إصابات الجهاز المفصلي: </a:t>
            </a:r>
            <a:br>
              <a:rPr lang="fr-FR" dirty="0"/>
            </a:b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0" y="116632"/>
            <a:ext cx="9144000" cy="6741368"/>
          </a:xfrm>
        </p:spPr>
        <p:txBody>
          <a:bodyPr>
            <a:noAutofit/>
          </a:bodyPr>
          <a:lstStyle/>
          <a:p>
            <a:pPr algn="r" rtl="1"/>
            <a:r>
              <a:rPr lang="ar-DZ" sz="2400" b="1" dirty="0">
                <a:solidFill>
                  <a:srgbClr val="FF0000"/>
                </a:solidFill>
              </a:rPr>
              <a:t>4-1  كدم المفاصل:</a:t>
            </a:r>
            <a:endParaRPr lang="fr-FR" sz="2400" dirty="0">
              <a:solidFill>
                <a:srgbClr val="FF0000"/>
              </a:solidFill>
            </a:endParaRPr>
          </a:p>
          <a:p>
            <a:pPr marL="109728" indent="0" algn="r" rtl="1">
              <a:buNone/>
            </a:pPr>
            <a:r>
              <a:rPr lang="ar-DZ" sz="2400" dirty="0"/>
              <a:t>يحدث نتيجة لإصابة مباشرة، ويعتبر كل من مفصل الركبة والمرفق الأكثر عرضة للكدمات.</a:t>
            </a:r>
            <a:endParaRPr lang="fr-FR" sz="2400" dirty="0"/>
          </a:p>
          <a:p>
            <a:pPr marL="109728" indent="0" algn="r" rtl="1">
              <a:buNone/>
            </a:pPr>
            <a:r>
              <a:rPr lang="ar-SA" sz="2400" b="1" dirty="0"/>
              <a:t>أعراض كدم المفاصل:</a:t>
            </a:r>
            <a:r>
              <a:rPr lang="ar-SA" sz="2400" dirty="0"/>
              <a:t> من أعراض كدم المفاصل نجد ما يلي : </a:t>
            </a:r>
            <a:endParaRPr lang="fr-FR" sz="2400" dirty="0"/>
          </a:p>
          <a:p>
            <a:pPr lvl="0" algn="r" rtl="1"/>
            <a:r>
              <a:rPr lang="ar-DZ" sz="2400" dirty="0"/>
              <a:t>حدوث ألم وورم وتغير لون الجلد.</a:t>
            </a:r>
            <a:endParaRPr lang="fr-FR" sz="2400" dirty="0"/>
          </a:p>
          <a:p>
            <a:pPr lvl="0" algn="r" rtl="1"/>
            <a:r>
              <a:rPr lang="ar-DZ" sz="2400" dirty="0"/>
              <a:t>ارتفاع درجة حرارة العضو.</a:t>
            </a:r>
            <a:endParaRPr lang="fr-FR" sz="2400" dirty="0"/>
          </a:p>
          <a:p>
            <a:pPr lvl="0" algn="r" rtl="1"/>
            <a:r>
              <a:rPr lang="ar-DZ" sz="2400" dirty="0"/>
              <a:t>عدم القدرة على تحريك المفصل.</a:t>
            </a:r>
            <a:endParaRPr lang="fr-FR" sz="2400" dirty="0"/>
          </a:p>
          <a:p>
            <a:pPr lvl="0" algn="r" rtl="1"/>
            <a:r>
              <a:rPr lang="ar-DZ" sz="2400" dirty="0"/>
              <a:t>خروج السائل </a:t>
            </a:r>
            <a:r>
              <a:rPr lang="ar-DZ" sz="2400" dirty="0" err="1"/>
              <a:t>الزلالي</a:t>
            </a:r>
            <a:r>
              <a:rPr lang="ar-DZ" sz="2400" dirty="0"/>
              <a:t> المكون للمفصل حيث يضاعف إلى </a:t>
            </a:r>
            <a:r>
              <a:rPr lang="ar-DZ" sz="2400" dirty="0" err="1"/>
              <a:t>ارتشاح</a:t>
            </a:r>
            <a:r>
              <a:rPr lang="ar-DZ" sz="2400" dirty="0"/>
              <a:t> يحدث للسائل الدموي محدثا الورم في المفصل. </a:t>
            </a:r>
            <a:r>
              <a:rPr lang="ar-DZ" sz="2400" b="1" dirty="0"/>
              <a:t> </a:t>
            </a:r>
            <a:r>
              <a:rPr lang="ar-DZ" sz="2400" dirty="0"/>
              <a:t> </a:t>
            </a:r>
            <a:endParaRPr lang="fr-FR" sz="2400" dirty="0"/>
          </a:p>
          <a:p>
            <a:pPr marL="109728" indent="0" algn="r" rtl="1">
              <a:buNone/>
            </a:pPr>
            <a:r>
              <a:rPr lang="ar-SA" sz="2400" b="1" dirty="0"/>
              <a:t>علاج كدم المفاصل: </a:t>
            </a:r>
            <a:r>
              <a:rPr lang="ar-SA" sz="2400" dirty="0"/>
              <a:t> يتم علاج كدم المفاصل عبر الخطوات التالية: </a:t>
            </a:r>
            <a:endParaRPr lang="fr-FR" sz="2400" dirty="0"/>
          </a:p>
          <a:p>
            <a:pPr lvl="0" algn="r" rtl="1"/>
            <a:r>
              <a:rPr lang="ar-DZ" sz="2400" dirty="0"/>
              <a:t>إيقاف النزيف أو السائل </a:t>
            </a:r>
            <a:r>
              <a:rPr lang="ar-DZ" sz="2400" dirty="0" err="1"/>
              <a:t>الزلالي</a:t>
            </a:r>
            <a:r>
              <a:rPr lang="ar-DZ" sz="2400" dirty="0"/>
              <a:t> بواسطة موقفات النزيف .</a:t>
            </a:r>
            <a:endParaRPr lang="fr-FR" sz="2400" dirty="0"/>
          </a:p>
          <a:p>
            <a:pPr lvl="0" algn="r" rtl="1"/>
            <a:r>
              <a:rPr lang="ar-DZ" sz="2400" dirty="0"/>
              <a:t>رباط ضاغط أو عمل جبيرة خلفية للمفصل المصاب لتثبيته ولمنع زيادة الورم.</a:t>
            </a:r>
            <a:endParaRPr lang="fr-FR" sz="2400" dirty="0"/>
          </a:p>
          <a:p>
            <a:pPr lvl="0" algn="r" rtl="1"/>
            <a:r>
              <a:rPr lang="ar-DZ" sz="2400" dirty="0"/>
              <a:t>راحة المفصل المصاب فقط من أسبوع إلى أسبوعين .</a:t>
            </a:r>
            <a:endParaRPr lang="fr-FR" sz="2400" dirty="0"/>
          </a:p>
          <a:p>
            <a:pPr lvl="0" algn="r" rtl="1"/>
            <a:r>
              <a:rPr lang="ar-DZ" sz="2400" dirty="0"/>
              <a:t>عمل صورة بالأشعة للتأكد من سلامة العظام المكونة للمفصل المصاب.</a:t>
            </a:r>
            <a:endParaRPr lang="fr-FR" sz="2400" dirty="0"/>
          </a:p>
          <a:p>
            <a:pPr lvl="0" algn="r" rtl="1"/>
            <a:r>
              <a:rPr lang="ar-DZ" sz="2400" dirty="0"/>
              <a:t>تدليك حول المفصل المصاب حيث يساعد على سرعة امتصاص الرشح الزلالي مكان الإصابة .</a:t>
            </a:r>
            <a:endParaRPr lang="fr-FR" sz="2400" dirty="0"/>
          </a:p>
          <a:p>
            <a:pPr algn="r" rtl="1"/>
            <a:r>
              <a:rPr lang="ar-DZ" sz="2400" dirty="0"/>
              <a:t>عمل التمرينات العلاجية المتدرجة المناسبة (العلاج </a:t>
            </a:r>
            <a:r>
              <a:rPr lang="ar-DZ" sz="2400" dirty="0" err="1"/>
              <a:t>التأهلي</a:t>
            </a:r>
            <a:r>
              <a:rPr lang="ar-DZ" sz="2400" dirty="0"/>
              <a:t>).</a:t>
            </a:r>
            <a:endParaRPr lang="fr-F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66844" y="142852"/>
            <a:ext cx="8543956" cy="6382492"/>
          </a:xfrm>
        </p:spPr>
        <p:txBody>
          <a:bodyPr>
            <a:normAutofit lnSpcReduction="10000"/>
          </a:bodyPr>
          <a:lstStyle/>
          <a:p>
            <a:pPr algn="r" rtl="1"/>
            <a:r>
              <a:rPr lang="ar-DZ" b="1" dirty="0">
                <a:solidFill>
                  <a:srgbClr val="FF0000"/>
                </a:solidFill>
                <a:latin typeface="Simplified Arabic" panose="02020603050405020304" pitchFamily="18" charset="-78"/>
                <a:cs typeface="Simplified Arabic" panose="02020603050405020304" pitchFamily="18" charset="-78"/>
              </a:rPr>
              <a:t>4-2</a:t>
            </a:r>
            <a:r>
              <a:rPr lang="ar-DZ" b="1" dirty="0">
                <a:latin typeface="Simplified Arabic" panose="02020603050405020304" pitchFamily="18" charset="-78"/>
                <a:cs typeface="Simplified Arabic" panose="02020603050405020304" pitchFamily="18" charset="-78"/>
              </a:rPr>
              <a:t>  </a:t>
            </a:r>
            <a:r>
              <a:rPr lang="ar-DZ" b="1" dirty="0">
                <a:solidFill>
                  <a:srgbClr val="FF0000"/>
                </a:solidFill>
                <a:latin typeface="Simplified Arabic" panose="02020603050405020304" pitchFamily="18" charset="-78"/>
                <a:cs typeface="Simplified Arabic" panose="02020603050405020304" pitchFamily="18" charset="-78"/>
              </a:rPr>
              <a:t>الملخ </a:t>
            </a:r>
            <a:r>
              <a:rPr lang="en-US" b="1" dirty="0" err="1">
                <a:solidFill>
                  <a:srgbClr val="FF0000"/>
                </a:solidFill>
                <a:latin typeface="Simplified Arabic" panose="02020603050405020304" pitchFamily="18" charset="-78"/>
                <a:cs typeface="Simplified Arabic" panose="02020603050405020304" pitchFamily="18" charset="-78"/>
              </a:rPr>
              <a:t>L’entorse</a:t>
            </a:r>
            <a:r>
              <a:rPr lang="ar-DZ" b="1" dirty="0">
                <a:solidFill>
                  <a:srgbClr val="FF0000"/>
                </a:solidFill>
                <a:latin typeface="Simplified Arabic" panose="02020603050405020304" pitchFamily="18" charset="-78"/>
                <a:cs typeface="Simplified Arabic" panose="02020603050405020304" pitchFamily="18" charset="-78"/>
              </a:rPr>
              <a:t>: </a:t>
            </a:r>
            <a:endParaRPr lang="fr-FR" dirty="0">
              <a:solidFill>
                <a:srgbClr val="FF0000"/>
              </a:solidFill>
              <a:latin typeface="Simplified Arabic" panose="02020603050405020304" pitchFamily="18" charset="-78"/>
              <a:cs typeface="Simplified Arabic" panose="02020603050405020304" pitchFamily="18" charset="-78"/>
            </a:endParaRPr>
          </a:p>
          <a:p>
            <a:pPr algn="just" rtl="1"/>
            <a:r>
              <a:rPr lang="ar-DZ" dirty="0">
                <a:latin typeface="Simplified Arabic" panose="02020603050405020304" pitchFamily="18" charset="-78"/>
                <a:cs typeface="Simplified Arabic" panose="02020603050405020304" pitchFamily="18" charset="-78"/>
              </a:rPr>
              <a:t>    </a:t>
            </a:r>
            <a:r>
              <a:rPr lang="ar-DZ" sz="3200" dirty="0">
                <a:latin typeface="Simplified Arabic" panose="02020603050405020304" pitchFamily="18" charset="-78"/>
                <a:cs typeface="Simplified Arabic" panose="02020603050405020304" pitchFamily="18" charset="-78"/>
              </a:rPr>
              <a:t>الملخ هو تمزق جزئي أو كلي لرباط أو اكثر من أربطة المفصل أو نتيجة التواء مفاجئ للمفصل أو نتيجة لزحزحة عنيفة في اتجاه معين بسبب قوة خارجية اكبر من قدرة المفصل على تحملها. </a:t>
            </a:r>
            <a:endParaRPr lang="fr-FR" sz="3200" dirty="0">
              <a:latin typeface="Simplified Arabic" panose="02020603050405020304" pitchFamily="18" charset="-78"/>
              <a:cs typeface="Simplified Arabic" panose="02020603050405020304" pitchFamily="18" charset="-78"/>
            </a:endParaRPr>
          </a:p>
          <a:p>
            <a:pPr algn="just" rtl="1"/>
            <a:r>
              <a:rPr lang="ar-DZ" sz="3200" dirty="0">
                <a:latin typeface="Simplified Arabic" panose="02020603050405020304" pitchFamily="18" charset="-78"/>
                <a:cs typeface="Simplified Arabic" panose="02020603050405020304" pitchFamily="18" charset="-78"/>
              </a:rPr>
              <a:t>  كما هو خروج الأوجه المفصلية عن حدودها الطبيعية للحركة والعودة السريعة، مما يسبب شد شديد في الأربطة المفصلية ينتج عنه تقطع جزئي أو كلي في الأربطة، نتيجة أداء حركي متجاوز بحدود مدى المفصل، كحركات الثني أو المد الزائد، </a:t>
            </a:r>
            <a:r>
              <a:rPr lang="ar-DZ" sz="3200" dirty="0" err="1">
                <a:latin typeface="Simplified Arabic" panose="02020603050405020304" pitchFamily="18" charset="-78"/>
                <a:cs typeface="Simplified Arabic" panose="02020603050405020304" pitchFamily="18" charset="-78"/>
              </a:rPr>
              <a:t>والإلتواءات</a:t>
            </a:r>
            <a:r>
              <a:rPr lang="ar-DZ" sz="3200" dirty="0">
                <a:latin typeface="Simplified Arabic" panose="02020603050405020304" pitchFamily="18" charset="-78"/>
                <a:cs typeface="Simplified Arabic" panose="02020603050405020304" pitchFamily="18" charset="-78"/>
              </a:rPr>
              <a:t> التي تتجاوز في مداها الطبيعي لحركة المفصل.</a:t>
            </a:r>
            <a:endParaRPr lang="ar-MA" sz="3200" baseline="30000" dirty="0">
              <a:latin typeface="Simplified Arabic" panose="02020603050405020304" pitchFamily="18" charset="-78"/>
              <a:cs typeface="Simplified Arabic" panose="02020603050405020304" pitchFamily="18" charset="-78"/>
            </a:endParaRPr>
          </a:p>
          <a:p>
            <a:pPr algn="just" rtl="1"/>
            <a:r>
              <a:rPr lang="ar-DZ" sz="3200" dirty="0">
                <a:latin typeface="Simplified Arabic" panose="02020603050405020304" pitchFamily="18" charset="-78"/>
                <a:cs typeface="Simplified Arabic" panose="02020603050405020304" pitchFamily="18" charset="-78"/>
              </a:rPr>
              <a:t>   ومن أكثر المفاصل تعرضا لهذه الإصابة هي مفصل القدم ومفصل رسغ اليد، ويرجع ذلك لكثرة العظام والأربطة في تركيبهما، حيث يكون التورم واضحا والألم شديد لأقل حركة.</a:t>
            </a:r>
            <a:endParaRPr lang="fr-FR" sz="3200" dirty="0">
              <a:latin typeface="Simplified Arabic" panose="02020603050405020304" pitchFamily="18" charset="-78"/>
              <a:cs typeface="Simplified Arabic" panose="02020603050405020304" pitchFamily="18" charset="-78"/>
            </a:endParaRPr>
          </a:p>
          <a:p>
            <a:pPr algn="r"/>
            <a:endParaRPr lang="fr-FR"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919536" y="476672"/>
            <a:ext cx="8147248" cy="4315618"/>
          </a:xfrm>
          <a:prstGeom prst="rect">
            <a:avLst/>
          </a:prstGeom>
        </p:spPr>
      </p:pic>
      <p:sp>
        <p:nvSpPr>
          <p:cNvPr id="5" name="Rectangle 4"/>
          <p:cNvSpPr/>
          <p:nvPr/>
        </p:nvSpPr>
        <p:spPr>
          <a:xfrm>
            <a:off x="6672064" y="5189453"/>
            <a:ext cx="21602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white"/>
                </a:solidFill>
                <a:latin typeface="Lucida Sans Unicode"/>
              </a:rPr>
              <a:t>Luxation </a:t>
            </a:r>
          </a:p>
        </p:txBody>
      </p:sp>
      <p:sp>
        <p:nvSpPr>
          <p:cNvPr id="6" name="Rectangle 5"/>
          <p:cNvSpPr/>
          <p:nvPr/>
        </p:nvSpPr>
        <p:spPr>
          <a:xfrm>
            <a:off x="3431704" y="5189454"/>
            <a:ext cx="1728192" cy="543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white"/>
                </a:solidFill>
                <a:latin typeface="Lucida Sans Unicode"/>
              </a:rPr>
              <a:t>Entorse </a:t>
            </a:r>
          </a:p>
        </p:txBody>
      </p:sp>
      <p:cxnSp>
        <p:nvCxnSpPr>
          <p:cNvPr id="8" name="Connecteur droit avec flèche 7"/>
          <p:cNvCxnSpPr>
            <a:stCxn id="5" idx="0"/>
          </p:cNvCxnSpPr>
          <p:nvPr/>
        </p:nvCxnSpPr>
        <p:spPr>
          <a:xfrm flipH="1" flipV="1">
            <a:off x="7320136" y="4581129"/>
            <a:ext cx="432048" cy="608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4007768" y="4509120"/>
            <a:ext cx="288032"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45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18147" y="1588168"/>
            <a:ext cx="11020927" cy="4217097"/>
          </a:xfrm>
          <a:prstGeom prst="rect">
            <a:avLst/>
          </a:prstGeom>
        </p:spPr>
      </p:pic>
      <p:sp>
        <p:nvSpPr>
          <p:cNvPr id="5" name="Rectangle 4"/>
          <p:cNvSpPr/>
          <p:nvPr/>
        </p:nvSpPr>
        <p:spPr>
          <a:xfrm>
            <a:off x="1727394" y="69989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prstClr val="white"/>
                </a:solidFill>
                <a:latin typeface="Lucida Sans Unicode"/>
                <a:cs typeface="Arial" panose="020B0604020202020204" pitchFamily="34" charset="0"/>
              </a:rPr>
              <a:t>خفيفة</a:t>
            </a:r>
            <a:endParaRPr lang="fr-FR" dirty="0">
              <a:solidFill>
                <a:prstClr val="white"/>
              </a:solidFill>
              <a:latin typeface="Lucida Sans Unicode"/>
            </a:endParaRPr>
          </a:p>
        </p:txBody>
      </p:sp>
      <p:sp>
        <p:nvSpPr>
          <p:cNvPr id="9" name="Rectangle 8"/>
          <p:cNvSpPr/>
          <p:nvPr/>
        </p:nvSpPr>
        <p:spPr>
          <a:xfrm>
            <a:off x="8714347" y="673383"/>
            <a:ext cx="2088232" cy="70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prstClr val="white"/>
                </a:solidFill>
                <a:latin typeface="Lucida Sans Unicode"/>
                <a:cs typeface="Arial" panose="020B0604020202020204" pitchFamily="34" charset="0"/>
              </a:rPr>
              <a:t>شديدة  </a:t>
            </a:r>
            <a:endParaRPr lang="fr-FR" sz="2400" dirty="0">
              <a:solidFill>
                <a:prstClr val="white"/>
              </a:solidFill>
              <a:latin typeface="Lucida Sans Unicode"/>
            </a:endParaRPr>
          </a:p>
        </p:txBody>
      </p:sp>
      <p:sp>
        <p:nvSpPr>
          <p:cNvPr id="11" name="Rectangle 10"/>
          <p:cNvSpPr/>
          <p:nvPr/>
        </p:nvSpPr>
        <p:spPr>
          <a:xfrm>
            <a:off x="5231904" y="699897"/>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prstClr val="white"/>
                </a:solidFill>
                <a:latin typeface="Lucida Sans Unicode"/>
                <a:cs typeface="Arial" panose="020B0604020202020204" pitchFamily="34" charset="0"/>
              </a:rPr>
              <a:t>متوسطة </a:t>
            </a:r>
            <a:endParaRPr lang="fr-FR" b="1" dirty="0">
              <a:solidFill>
                <a:prstClr val="white"/>
              </a:solidFill>
              <a:latin typeface="Lucida Sans Unicode"/>
            </a:endParaRPr>
          </a:p>
        </p:txBody>
      </p:sp>
    </p:spTree>
    <p:extLst>
      <p:ext uri="{BB962C8B-B14F-4D97-AF65-F5344CB8AC3E}">
        <p14:creationId xmlns:p14="http://schemas.microsoft.com/office/powerpoint/2010/main" val="95925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0" y="142852"/>
            <a:ext cx="8858280" cy="6500858"/>
          </a:xfrm>
        </p:spPr>
        <p:txBody>
          <a:bodyPr>
            <a:normAutofit/>
          </a:bodyPr>
          <a:lstStyle/>
          <a:p>
            <a:pPr lvl="0" algn="r" rtl="1"/>
            <a:r>
              <a:rPr lang="ar-SA" b="1" dirty="0"/>
              <a:t>أعراض الملخ (الجزع): </a:t>
            </a:r>
            <a:endParaRPr lang="fr-FR" dirty="0"/>
          </a:p>
          <a:p>
            <a:pPr algn="r" rtl="1"/>
            <a:r>
              <a:rPr lang="ar-DZ" dirty="0"/>
              <a:t>عندما يتعرض اللاعب للجزع فإن ذلك يصاحب بجملة من الأعراض نوجزها كالتالي: </a:t>
            </a:r>
            <a:endParaRPr lang="fr-FR" dirty="0"/>
          </a:p>
          <a:p>
            <a:pPr lvl="0" algn="r" rtl="1"/>
            <a:r>
              <a:rPr lang="ar-DZ" dirty="0"/>
              <a:t>ألم شديد للمفصل نتيجة تمزق المحفظة الليفية بما فيها من أربطة وأنسجة حول المفصل.</a:t>
            </a:r>
            <a:endParaRPr lang="fr-FR" dirty="0"/>
          </a:p>
          <a:p>
            <a:pPr lvl="0" algn="r" rtl="1"/>
            <a:r>
              <a:rPr lang="ar-DZ" dirty="0"/>
              <a:t>يزيد الألم إذا ما تم الضغط على الرباط المصاب ويزول عند الضغط على العظام المجاورة.</a:t>
            </a:r>
            <a:endParaRPr lang="fr-FR" dirty="0"/>
          </a:p>
          <a:p>
            <a:pPr lvl="0" algn="r" rtl="1"/>
            <a:r>
              <a:rPr lang="ar-DZ" dirty="0"/>
              <a:t>يزيد الألم إذا ما حدثت الحركة في اتجاه الحركة التي سببت الجزع ويزول الألم إذا ما حدثت الحركة في عكس اتجاه الحركة التي سببت الجزع.</a:t>
            </a:r>
            <a:endParaRPr lang="fr-FR" dirty="0"/>
          </a:p>
          <a:p>
            <a:pPr lvl="0" algn="r" rtl="1"/>
            <a:r>
              <a:rPr lang="ar-DZ" dirty="0"/>
              <a:t>ورم الإصابة، ويحدث هذا الورم في الحال إذا كان الجزع شديدا وقد يستمر حدوثه خلال اليوم الأول للإصابة، ويتشكل هذا الورم نتيجة </a:t>
            </a:r>
            <a:r>
              <a:rPr lang="ar-DZ" dirty="0" err="1"/>
              <a:t>للإرتشاح</a:t>
            </a:r>
            <a:r>
              <a:rPr lang="ar-DZ" dirty="0"/>
              <a:t> الدموي حول المفصل.</a:t>
            </a:r>
            <a:endParaRPr lang="fr-FR" dirty="0"/>
          </a:p>
          <a:p>
            <a:pPr lvl="0" algn="r" rtl="1"/>
            <a:r>
              <a:rPr lang="ar-DZ" dirty="0"/>
              <a:t>قد يحدث تغير لون الجلد مكان الإصابة إذا كان </a:t>
            </a:r>
            <a:r>
              <a:rPr lang="ar-DZ" dirty="0" err="1"/>
              <a:t>الإرتشاح</a:t>
            </a:r>
            <a:r>
              <a:rPr lang="ar-DZ" dirty="0"/>
              <a:t> الدموي شديدا.</a:t>
            </a:r>
            <a:endParaRPr lang="fr-FR" dirty="0"/>
          </a:p>
          <a:p>
            <a:pPr lvl="0" algn="r" rtl="1"/>
            <a:r>
              <a:rPr lang="ar-DZ" dirty="0"/>
              <a:t>ارتفاع طفيف في درجة حرارة المفصل المصاب</a:t>
            </a:r>
            <a:r>
              <a:rPr lang="ar-DZ" baseline="30000" dirty="0"/>
              <a:t>()</a:t>
            </a:r>
            <a:r>
              <a:rPr lang="ar-DZ" dirty="0"/>
              <a:t>. </a:t>
            </a:r>
            <a:endParaRPr lang="fr-FR" dirty="0"/>
          </a:p>
          <a:p>
            <a:pPr lvl="0" algn="r" rtl="1"/>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31504" y="188640"/>
            <a:ext cx="8856984" cy="6408712"/>
          </a:xfrm>
        </p:spPr>
        <p:txBody>
          <a:bodyPr>
            <a:normAutofit/>
          </a:bodyPr>
          <a:lstStyle/>
          <a:p>
            <a:pPr lvl="0" algn="r" rtl="1"/>
            <a:r>
              <a:rPr lang="ar-SA" b="1" dirty="0"/>
              <a:t>إسعاف وعلاج الملخ (الجزع): </a:t>
            </a:r>
            <a:r>
              <a:rPr lang="ar-SA" dirty="0"/>
              <a:t>يتم إسعاف وعلاج الملخ عن طريق إتباع الخطوات التالية: </a:t>
            </a:r>
            <a:endParaRPr lang="fr-FR" dirty="0"/>
          </a:p>
          <a:p>
            <a:pPr lvl="0" algn="r" rtl="1"/>
            <a:r>
              <a:rPr lang="ar-DZ" dirty="0"/>
              <a:t>إبعاد اللاعب عن الملعب وإراحة المفصل المصاب.</a:t>
            </a:r>
            <a:endParaRPr lang="fr-FR" dirty="0"/>
          </a:p>
          <a:p>
            <a:pPr lvl="0" algn="r" rtl="1"/>
            <a:r>
              <a:rPr lang="ar-DZ" dirty="0"/>
              <a:t>عمل كمادات باردة لمدة ثلث أو نصف ساعة حسب شدة الإصابة.</a:t>
            </a:r>
            <a:endParaRPr lang="fr-FR" dirty="0"/>
          </a:p>
          <a:p>
            <a:pPr lvl="0" algn="r" rtl="1"/>
            <a:r>
              <a:rPr lang="ar-DZ" dirty="0"/>
              <a:t>تثبيت المفصل برباط ضاغط حوله قطعة قطن.</a:t>
            </a:r>
            <a:endParaRPr lang="fr-FR" dirty="0"/>
          </a:p>
          <a:p>
            <a:pPr lvl="0" algn="r" rtl="1"/>
            <a:r>
              <a:rPr lang="ar-DZ" dirty="0"/>
              <a:t>إراحة المفصل من الثقل الواقع عليه مدة 24 ساعة، وفي حالة الجزع الشديد تصل إلى 48 ساعة.</a:t>
            </a:r>
            <a:endParaRPr lang="fr-FR" dirty="0"/>
          </a:p>
          <a:p>
            <a:pPr lvl="0" algn="r" rtl="1"/>
            <a:r>
              <a:rPr lang="ar-DZ" dirty="0"/>
              <a:t>إعطاء المصاب مسكنا حسب درجة الألم .</a:t>
            </a:r>
            <a:endParaRPr lang="fr-FR" dirty="0"/>
          </a:p>
          <a:p>
            <a:pPr marL="109728" indent="0" algn="r" rtl="1">
              <a:buNone/>
            </a:pPr>
            <a:r>
              <a:rPr lang="ar-DZ" b="1" dirty="0"/>
              <a:t>بعد انتهاء الراحة يتم عمل الآتي : </a:t>
            </a:r>
            <a:endParaRPr lang="fr-FR" b="1" dirty="0"/>
          </a:p>
          <a:p>
            <a:pPr lvl="0" algn="r" rtl="1"/>
            <a:r>
              <a:rPr lang="ar-SA" dirty="0"/>
              <a:t>تدليك سطحي خفيف أعلى وأسفل مكان الإصابة لتحسين الدورة الدموية ثم على مكان الإصابة.</a:t>
            </a:r>
            <a:endParaRPr lang="fr-FR" dirty="0"/>
          </a:p>
          <a:p>
            <a:pPr algn="r" rtl="1"/>
            <a:r>
              <a:rPr lang="ar-DZ" dirty="0"/>
              <a:t>وضع كمادات ساخنة للمساعدة في امتصاص الورم .</a:t>
            </a:r>
            <a:r>
              <a:rPr lang="fr-FR" dirty="0"/>
              <a:t>  </a:t>
            </a:r>
          </a:p>
          <a:p>
            <a:endParaRPr lang="fr-FR" dirty="0"/>
          </a:p>
        </p:txBody>
      </p:sp>
    </p:spTree>
    <p:extLst>
      <p:ext uri="{BB962C8B-B14F-4D97-AF65-F5344CB8AC3E}">
        <p14:creationId xmlns:p14="http://schemas.microsoft.com/office/powerpoint/2010/main" val="377640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66844" y="97658"/>
            <a:ext cx="8786874" cy="6643710"/>
          </a:xfrm>
        </p:spPr>
        <p:txBody>
          <a:bodyPr>
            <a:noAutofit/>
          </a:bodyPr>
          <a:lstStyle/>
          <a:p>
            <a:pPr algn="r" rtl="1"/>
            <a:r>
              <a:rPr lang="ar-DZ" sz="2800" b="1" dirty="0"/>
              <a:t>4-3 </a:t>
            </a:r>
            <a:r>
              <a:rPr lang="ar-DZ" sz="2800" b="1" dirty="0">
                <a:solidFill>
                  <a:srgbClr val="FF0000"/>
                </a:solidFill>
              </a:rPr>
              <a:t>الخلع المفصلي </a:t>
            </a:r>
            <a:r>
              <a:rPr lang="en-US" sz="2800" b="1" dirty="0">
                <a:solidFill>
                  <a:srgbClr val="FF0000"/>
                </a:solidFill>
              </a:rPr>
              <a:t>Luxation</a:t>
            </a:r>
            <a:r>
              <a:rPr lang="ar-DZ" sz="2800" b="1" dirty="0">
                <a:solidFill>
                  <a:srgbClr val="FF0000"/>
                </a:solidFill>
              </a:rPr>
              <a:t>: </a:t>
            </a:r>
            <a:endParaRPr lang="fr-FR" sz="2800" dirty="0">
              <a:solidFill>
                <a:srgbClr val="FF0000"/>
              </a:solidFill>
            </a:endParaRPr>
          </a:p>
          <a:p>
            <a:pPr marL="109728" indent="0" algn="r" rtl="1">
              <a:buNone/>
            </a:pPr>
            <a:r>
              <a:rPr lang="ar-DZ" sz="2800" dirty="0"/>
              <a:t>هو خروج وانتقال لإحدى العظام المكونة للمفصل بعيدا عن مكانها الطبيعي، حيث تحدث هذه الإصابة نتيجة ضربة قوية لأحد العظمتين المكونتين للمفصل أو لكليهما، وتعد هذه الإصابة من الإصابات الخطيرة في حال تم إهمال علاجها. </a:t>
            </a:r>
            <a:endParaRPr lang="fr-FR" sz="2800" dirty="0"/>
          </a:p>
          <a:p>
            <a:pPr lvl="0" algn="r" rtl="1"/>
            <a:r>
              <a:rPr lang="ar-SA" sz="2800" b="1" dirty="0">
                <a:solidFill>
                  <a:srgbClr val="FF0000"/>
                </a:solidFill>
              </a:rPr>
              <a:t>أنواع الخلع المفصلي: </a:t>
            </a:r>
            <a:r>
              <a:rPr lang="ar-SA" sz="2800" dirty="0"/>
              <a:t>هناك عدة أنواع للخلع المفصلي هي: </a:t>
            </a:r>
            <a:endParaRPr lang="fr-FR" sz="2800" dirty="0"/>
          </a:p>
          <a:p>
            <a:pPr lvl="0" algn="r" rtl="1"/>
            <a:r>
              <a:rPr lang="ar-DZ" sz="2800" b="1" dirty="0"/>
              <a:t>الخلع الكامل: </a:t>
            </a:r>
            <a:r>
              <a:rPr lang="ar-DZ" sz="2800" dirty="0"/>
              <a:t>أي انتقال تام للسطوح المفصلية بعضها عن بعض.</a:t>
            </a:r>
            <a:endParaRPr lang="fr-FR" sz="2800" dirty="0"/>
          </a:p>
          <a:p>
            <a:pPr lvl="0" algn="r" rtl="1"/>
            <a:r>
              <a:rPr lang="ar-DZ" sz="2800" b="1" dirty="0"/>
              <a:t>الخلع غير الكامل:</a:t>
            </a:r>
            <a:r>
              <a:rPr lang="ar-DZ" sz="2800" dirty="0"/>
              <a:t> وهو تباعد السطوح المفصلية (شد في الأربطة).</a:t>
            </a:r>
            <a:endParaRPr lang="fr-FR" sz="2800" dirty="0"/>
          </a:p>
          <a:p>
            <a:pPr lvl="0" algn="r" rtl="1"/>
            <a:r>
              <a:rPr lang="ar-DZ" sz="2800" b="1" dirty="0"/>
              <a:t>خلع ورد:</a:t>
            </a:r>
            <a:r>
              <a:rPr lang="ar-DZ" sz="2800" dirty="0"/>
              <a:t> وهو تباعد السطوح المفصلية ورجوعها إلى حالتها الطبيعية.</a:t>
            </a:r>
            <a:endParaRPr lang="fr-FR" sz="2800" dirty="0"/>
          </a:p>
          <a:p>
            <a:pPr lvl="0" algn="just" rtl="1"/>
            <a:r>
              <a:rPr lang="ar-DZ" sz="2800" b="1" dirty="0"/>
              <a:t>خلع مصحوب لكسر:</a:t>
            </a:r>
            <a:r>
              <a:rPr lang="ar-DZ" sz="2800" dirty="0"/>
              <a:t>لإحدى العظام المكونة للمفصل، وأكثر المفاصل عرضة</a:t>
            </a:r>
            <a:r>
              <a:rPr lang="fr-FR" sz="2800" dirty="0"/>
              <a:t> </a:t>
            </a:r>
            <a:r>
              <a:rPr lang="ar-DZ" sz="2800" dirty="0"/>
              <a:t>للإصابة هي مفاصل أصابع الطرف العلوي، ويأتي مفصل الكتف بالدرجة الثانية.  </a:t>
            </a:r>
            <a:endParaRPr lang="fr-FR" sz="2800" dirty="0"/>
          </a:p>
          <a:p>
            <a:pPr algn="r" rtl="1"/>
            <a:endParaRPr lang="fr-FR" sz="2800" dirty="0"/>
          </a:p>
          <a:p>
            <a:pPr algn="r" rtl="1"/>
            <a:endParaRPr lang="fr-FR"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1310</Words>
  <Application>Microsoft Office PowerPoint</Application>
  <PresentationFormat>Grand écran</PresentationFormat>
  <Paragraphs>84</Paragraphs>
  <Slides>15</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15</vt:i4>
      </vt:variant>
    </vt:vector>
  </HeadingPairs>
  <TitlesOfParts>
    <vt:vector size="27" baseType="lpstr">
      <vt:lpstr>AlArabiya</vt:lpstr>
      <vt:lpstr>Andalus</vt:lpstr>
      <vt:lpstr>Arabic Typesetting</vt:lpstr>
      <vt:lpstr>Cairo Black</vt:lpstr>
      <vt:lpstr>Calibri</vt:lpstr>
      <vt:lpstr>Jomhuria</vt:lpstr>
      <vt:lpstr>Lucida Sans Unicode</vt:lpstr>
      <vt:lpstr>Simplified Arabic</vt:lpstr>
      <vt:lpstr>Verdana</vt:lpstr>
      <vt:lpstr>Wingdings 2</vt:lpstr>
      <vt:lpstr>Wingdings 3</vt:lpstr>
      <vt:lpstr>Rotonde</vt:lpstr>
      <vt:lpstr>أنواع الإصابات  الرياضية إصابات المفاصل إصابات الاربطة والاوتار   </vt:lpstr>
      <vt:lpstr>4  إصابات الجهاز المفصلي: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إصابات الأربطة والأوتار:  </vt:lpstr>
      <vt:lpstr>Présentation PowerPoint</vt:lpstr>
      <vt:lpstr>Présentation PowerPoint</vt:lpstr>
      <vt:lpstr>شكرا لكرم الإصغاء  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الإصابات  الرياضية إصابات المفاصل إصابات الاربطة والاوتار   </dc:title>
  <dc:creator>reda malek</dc:creator>
  <cp:lastModifiedBy>reda malek</cp:lastModifiedBy>
  <cp:revision>2</cp:revision>
  <dcterms:created xsi:type="dcterms:W3CDTF">2021-02-26T07:37:02Z</dcterms:created>
  <dcterms:modified xsi:type="dcterms:W3CDTF">2021-02-26T07:45:42Z</dcterms:modified>
</cp:coreProperties>
</file>