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84" r:id="rId2"/>
    <p:sldId id="285" r:id="rId3"/>
    <p:sldId id="257" r:id="rId4"/>
    <p:sldId id="258" r:id="rId5"/>
    <p:sldId id="259" r:id="rId6"/>
    <p:sldId id="296" r:id="rId7"/>
    <p:sldId id="260" r:id="rId8"/>
    <p:sldId id="292" r:id="rId9"/>
    <p:sldId id="261" r:id="rId10"/>
    <p:sldId id="263" r:id="rId11"/>
    <p:sldId id="293" r:id="rId12"/>
    <p:sldId id="262" r:id="rId13"/>
    <p:sldId id="264" r:id="rId14"/>
    <p:sldId id="265" r:id="rId15"/>
    <p:sldId id="266" r:id="rId16"/>
    <p:sldId id="267" r:id="rId17"/>
    <p:sldId id="268" r:id="rId18"/>
    <p:sldId id="269" r:id="rId19"/>
    <p:sldId id="270" r:id="rId20"/>
    <p:sldId id="271" r:id="rId21"/>
    <p:sldId id="272" r:id="rId22"/>
    <p:sldId id="290" r:id="rId23"/>
    <p:sldId id="273" r:id="rId24"/>
    <p:sldId id="274"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7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4924D-E034-42D7-AFD5-2F9AE3F4495F}"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fr-FR"/>
        </a:p>
      </dgm:t>
    </dgm:pt>
    <dgm:pt modelId="{4D3769D6-45B4-4837-B60C-436FFEF09BB8}">
      <dgm:prSet phldrT="[Texte]" custT="1"/>
      <dgm:spPr/>
      <dgm:t>
        <a:bodyPr/>
        <a:lstStyle/>
        <a:p>
          <a:pPr>
            <a:lnSpc>
              <a:spcPct val="100000"/>
            </a:lnSpc>
            <a:spcAft>
              <a:spcPts val="0"/>
            </a:spcAft>
          </a:pPr>
          <a:r>
            <a:rPr lang="ar-DZ" sz="2800" b="1" dirty="0"/>
            <a:t>الإصابات الرياضية </a:t>
          </a:r>
          <a:r>
            <a:rPr lang="fr-FR" sz="2800" b="1" dirty="0"/>
            <a:t> </a:t>
          </a:r>
        </a:p>
        <a:p>
          <a:pPr>
            <a:lnSpc>
              <a:spcPct val="100000"/>
            </a:lnSpc>
            <a:spcAft>
              <a:spcPts val="0"/>
            </a:spcAft>
          </a:pPr>
          <a:r>
            <a:rPr lang="fr-FR" sz="2000" b="1" dirty="0">
              <a:latin typeface="Algerian" pitchFamily="82" charset="0"/>
              <a:cs typeface="Almarai Bold" pitchFamily="2" charset="-78"/>
            </a:rPr>
            <a:t>Les blessures sportives</a:t>
          </a:r>
        </a:p>
      </dgm:t>
    </dgm:pt>
    <dgm:pt modelId="{28E4AB49-7417-4775-8211-04BEAD596A71}" type="parTrans" cxnId="{2D8F37E8-EC66-45C4-B1E2-00447366C186}">
      <dgm:prSet/>
      <dgm:spPr/>
      <dgm:t>
        <a:bodyPr/>
        <a:lstStyle/>
        <a:p>
          <a:endParaRPr lang="fr-FR" sz="2000"/>
        </a:p>
      </dgm:t>
    </dgm:pt>
    <dgm:pt modelId="{D3F39797-4832-4FB9-A24A-BB29E4432694}" type="sibTrans" cxnId="{2D8F37E8-EC66-45C4-B1E2-00447366C186}">
      <dgm:prSet/>
      <dgm:spPr/>
      <dgm:t>
        <a:bodyPr/>
        <a:lstStyle/>
        <a:p>
          <a:endParaRPr lang="fr-FR" sz="2000"/>
        </a:p>
      </dgm:t>
    </dgm:pt>
    <dgm:pt modelId="{CD070C51-6391-4462-BE09-DD16F64C909E}">
      <dgm:prSet phldrT="[Texte]" custT="1"/>
      <dgm:spPr/>
      <dgm:t>
        <a:bodyPr/>
        <a:lstStyle/>
        <a:p>
          <a:endParaRPr lang="fr-FR" sz="1800" b="1" dirty="0"/>
        </a:p>
        <a:p>
          <a:r>
            <a:rPr lang="ar-DZ" sz="2400" b="1" dirty="0"/>
            <a:t>الإصابات العضلية</a:t>
          </a:r>
          <a:br>
            <a:rPr lang="ar-DZ" sz="1800" b="1" dirty="0"/>
          </a:br>
          <a:r>
            <a:rPr lang="fr-FR" sz="1800" b="1" dirty="0"/>
            <a:t>les blessures musculaires</a:t>
          </a:r>
          <a:br>
            <a:rPr lang="fr-FR" sz="1800" b="1" dirty="0"/>
          </a:br>
          <a:endParaRPr lang="fr-FR" sz="1800" b="1" dirty="0"/>
        </a:p>
      </dgm:t>
    </dgm:pt>
    <dgm:pt modelId="{49271B39-21C9-4C2C-B945-F712AC36565D}" type="parTrans" cxnId="{605396CA-98B4-4336-8E5E-BEFB5C88524B}">
      <dgm:prSet/>
      <dgm:spPr/>
      <dgm:t>
        <a:bodyPr/>
        <a:lstStyle/>
        <a:p>
          <a:endParaRPr lang="fr-FR" sz="2000"/>
        </a:p>
      </dgm:t>
    </dgm:pt>
    <dgm:pt modelId="{11B2E69E-DB59-4C46-81C8-900E2A44C130}" type="sibTrans" cxnId="{605396CA-98B4-4336-8E5E-BEFB5C88524B}">
      <dgm:prSet/>
      <dgm:spPr/>
      <dgm:t>
        <a:bodyPr/>
        <a:lstStyle/>
        <a:p>
          <a:endParaRPr lang="fr-FR" sz="2000"/>
        </a:p>
      </dgm:t>
    </dgm:pt>
    <dgm:pt modelId="{FE25FCD6-E1DA-471B-A356-3E57A8A62510}">
      <dgm:prSet phldrT="[Texte]" custT="1"/>
      <dgm:spPr/>
      <dgm:t>
        <a:bodyPr/>
        <a:lstStyle/>
        <a:p>
          <a:pPr>
            <a:lnSpc>
              <a:spcPct val="100000"/>
            </a:lnSpc>
            <a:spcAft>
              <a:spcPts val="0"/>
            </a:spcAft>
          </a:pPr>
          <a:r>
            <a:rPr lang="ar-DZ" sz="2400" b="1" dirty="0"/>
            <a:t>إصابة الاربطة والاوتار</a:t>
          </a:r>
          <a:endParaRPr lang="fr-FR" sz="2400" b="1" dirty="0"/>
        </a:p>
        <a:p>
          <a:pPr>
            <a:lnSpc>
              <a:spcPct val="100000"/>
            </a:lnSpc>
            <a:spcAft>
              <a:spcPts val="0"/>
            </a:spcAft>
          </a:pPr>
          <a:r>
            <a:rPr lang="fr-FR" sz="2000" dirty="0"/>
            <a:t>Les blessures</a:t>
          </a:r>
          <a:r>
            <a:rPr lang="ar-DZ" sz="2000" dirty="0"/>
            <a:t> </a:t>
          </a:r>
          <a:r>
            <a:rPr lang="fr-FR" sz="2000" dirty="0"/>
            <a:t>ligamentaire et tendineuse</a:t>
          </a:r>
          <a:r>
            <a:rPr lang="fr-FR" sz="2000" b="1" dirty="0"/>
            <a:t> </a:t>
          </a:r>
          <a:r>
            <a:rPr lang="ar-DZ" sz="2000" b="1" dirty="0"/>
            <a:t> </a:t>
          </a:r>
          <a:endParaRPr lang="fr-FR" sz="2000" b="1" dirty="0"/>
        </a:p>
      </dgm:t>
    </dgm:pt>
    <dgm:pt modelId="{AA73F83D-982E-4B98-BF93-20CA867A86B3}" type="parTrans" cxnId="{F4D708C0-4B5C-428F-99CF-1269CDB748D0}">
      <dgm:prSet/>
      <dgm:spPr/>
      <dgm:t>
        <a:bodyPr/>
        <a:lstStyle/>
        <a:p>
          <a:endParaRPr lang="fr-FR" sz="2000"/>
        </a:p>
      </dgm:t>
    </dgm:pt>
    <dgm:pt modelId="{2EF54E9A-FC5B-492D-8E24-0BA01DBF71BC}" type="sibTrans" cxnId="{F4D708C0-4B5C-428F-99CF-1269CDB748D0}">
      <dgm:prSet/>
      <dgm:spPr/>
      <dgm:t>
        <a:bodyPr/>
        <a:lstStyle/>
        <a:p>
          <a:endParaRPr lang="fr-FR" sz="2000"/>
        </a:p>
      </dgm:t>
    </dgm:pt>
    <dgm:pt modelId="{2757E5EA-1AF3-444F-8E11-7B79229FFED5}">
      <dgm:prSet phldrT="[Texte]" custT="1"/>
      <dgm:spPr/>
      <dgm:t>
        <a:bodyPr/>
        <a:lstStyle/>
        <a:p>
          <a:r>
            <a:rPr lang="ar-DZ" sz="2400" b="1" dirty="0"/>
            <a:t>الإصابات الجلدية </a:t>
          </a:r>
        </a:p>
        <a:p>
          <a:r>
            <a:rPr lang="fr-FR" sz="2000" b="1" dirty="0"/>
            <a:t>Lésions cutanées</a:t>
          </a:r>
        </a:p>
      </dgm:t>
    </dgm:pt>
    <dgm:pt modelId="{25B262A4-2316-4CED-BF3A-CF7FCBBDE618}" type="parTrans" cxnId="{7E1249F2-4908-47BB-A908-92E322699B46}">
      <dgm:prSet/>
      <dgm:spPr/>
      <dgm:t>
        <a:bodyPr/>
        <a:lstStyle/>
        <a:p>
          <a:endParaRPr lang="fr-FR" sz="2000"/>
        </a:p>
      </dgm:t>
    </dgm:pt>
    <dgm:pt modelId="{634370CF-6B7E-4A8C-9C7E-446148655BF7}" type="sibTrans" cxnId="{7E1249F2-4908-47BB-A908-92E322699B46}">
      <dgm:prSet/>
      <dgm:spPr/>
      <dgm:t>
        <a:bodyPr/>
        <a:lstStyle/>
        <a:p>
          <a:endParaRPr lang="fr-FR" sz="2000"/>
        </a:p>
      </dgm:t>
    </dgm:pt>
    <dgm:pt modelId="{11D708AF-088C-4E02-9AA4-8E789960BFAA}">
      <dgm:prSet phldrT="[Texte]" custT="1"/>
      <dgm:spPr/>
      <dgm:t>
        <a:bodyPr/>
        <a:lstStyle/>
        <a:p>
          <a:pPr>
            <a:lnSpc>
              <a:spcPct val="100000"/>
            </a:lnSpc>
            <a:spcAft>
              <a:spcPts val="0"/>
            </a:spcAft>
          </a:pPr>
          <a:r>
            <a:rPr lang="ar-DZ" sz="2400" b="1" dirty="0"/>
            <a:t>الإصابات المفصلية </a:t>
          </a:r>
          <a:endParaRPr lang="fr-FR" sz="2400" b="1" dirty="0"/>
        </a:p>
        <a:p>
          <a:pPr>
            <a:lnSpc>
              <a:spcPct val="100000"/>
            </a:lnSpc>
            <a:spcAft>
              <a:spcPts val="0"/>
            </a:spcAft>
          </a:pPr>
          <a:r>
            <a:rPr lang="fr-FR" sz="1800" b="1" dirty="0"/>
            <a:t>Les blessures articulaires </a:t>
          </a:r>
        </a:p>
      </dgm:t>
    </dgm:pt>
    <dgm:pt modelId="{0F5FBCC9-9CF9-4914-B9B7-50499B99F2CB}" type="parTrans" cxnId="{5A036F62-5839-4BE3-BE01-FBFB0BF0095D}">
      <dgm:prSet/>
      <dgm:spPr/>
      <dgm:t>
        <a:bodyPr/>
        <a:lstStyle/>
        <a:p>
          <a:endParaRPr lang="fr-FR" sz="2000"/>
        </a:p>
      </dgm:t>
    </dgm:pt>
    <dgm:pt modelId="{E7B421BF-94EA-481C-AFD7-CB40EE48B236}" type="sibTrans" cxnId="{5A036F62-5839-4BE3-BE01-FBFB0BF0095D}">
      <dgm:prSet/>
      <dgm:spPr/>
      <dgm:t>
        <a:bodyPr/>
        <a:lstStyle/>
        <a:p>
          <a:endParaRPr lang="fr-FR" sz="2000"/>
        </a:p>
      </dgm:t>
    </dgm:pt>
    <dgm:pt modelId="{2F1A5D5B-58D9-49EB-A1EB-86129E9B9FAE}">
      <dgm:prSet custT="1"/>
      <dgm:spPr/>
      <dgm:t>
        <a:bodyPr/>
        <a:lstStyle/>
        <a:p>
          <a:r>
            <a:rPr lang="ar-DZ" sz="2400" b="1" dirty="0"/>
            <a:t>إصابات العظام </a:t>
          </a:r>
          <a:endParaRPr lang="fr-FR" sz="2400" b="1" dirty="0"/>
        </a:p>
        <a:p>
          <a:r>
            <a:rPr lang="fr-FR" sz="2000" b="1" dirty="0"/>
            <a:t>Les blessures osseuses </a:t>
          </a:r>
        </a:p>
      </dgm:t>
    </dgm:pt>
    <dgm:pt modelId="{15F8F171-665A-490E-9B18-23A90B2CA691}" type="parTrans" cxnId="{E8D34B1B-16D5-43C7-B777-0D5980EA87B3}">
      <dgm:prSet/>
      <dgm:spPr/>
      <dgm:t>
        <a:bodyPr/>
        <a:lstStyle/>
        <a:p>
          <a:endParaRPr lang="fr-FR" sz="2000"/>
        </a:p>
      </dgm:t>
    </dgm:pt>
    <dgm:pt modelId="{118FB613-8184-4340-A49F-B9119F0E3797}" type="sibTrans" cxnId="{E8D34B1B-16D5-43C7-B777-0D5980EA87B3}">
      <dgm:prSet/>
      <dgm:spPr/>
      <dgm:t>
        <a:bodyPr/>
        <a:lstStyle/>
        <a:p>
          <a:endParaRPr lang="fr-FR" sz="2000"/>
        </a:p>
      </dgm:t>
    </dgm:pt>
    <dgm:pt modelId="{C5AAB6B6-7306-48A0-81A0-A358E0DD199B}" type="pres">
      <dgm:prSet presAssocID="{B0A4924D-E034-42D7-AFD5-2F9AE3F4495F}" presName="Name0" presStyleCnt="0">
        <dgm:presLayoutVars>
          <dgm:dir/>
          <dgm:resizeHandles val="exact"/>
        </dgm:presLayoutVars>
      </dgm:prSet>
      <dgm:spPr/>
    </dgm:pt>
    <dgm:pt modelId="{9418D13E-5C76-46A7-A6B6-8095A37152ED}" type="pres">
      <dgm:prSet presAssocID="{B0A4924D-E034-42D7-AFD5-2F9AE3F4495F}" presName="cycle" presStyleCnt="0"/>
      <dgm:spPr/>
    </dgm:pt>
    <dgm:pt modelId="{8A758994-FFC3-4AFE-99E1-443E11FD36E8}" type="pres">
      <dgm:prSet presAssocID="{4D3769D6-45B4-4837-B60C-436FFEF09BB8}" presName="nodeFirstNode" presStyleLbl="node1" presStyleIdx="0" presStyleCnt="6" custScaleX="170368" custScaleY="76919" custRadScaleRad="106830">
        <dgm:presLayoutVars>
          <dgm:bulletEnabled val="1"/>
        </dgm:presLayoutVars>
      </dgm:prSet>
      <dgm:spPr/>
    </dgm:pt>
    <dgm:pt modelId="{3CE35FED-5574-46C8-A10C-D037F3AD51D7}" type="pres">
      <dgm:prSet presAssocID="{D3F39797-4832-4FB9-A24A-BB29E4432694}" presName="sibTransFirstNode" presStyleLbl="bgShp" presStyleIdx="0" presStyleCnt="1"/>
      <dgm:spPr/>
    </dgm:pt>
    <dgm:pt modelId="{E54E0E7D-F155-4F87-BD7F-85CEF0BAB277}" type="pres">
      <dgm:prSet presAssocID="{CD070C51-6391-4462-BE09-DD16F64C909E}" presName="nodeFollowingNodes" presStyleLbl="node1" presStyleIdx="1" presStyleCnt="6" custScaleX="154823" custRadScaleRad="101087" custRadScaleInc="-304">
        <dgm:presLayoutVars>
          <dgm:bulletEnabled val="1"/>
        </dgm:presLayoutVars>
      </dgm:prSet>
      <dgm:spPr/>
    </dgm:pt>
    <dgm:pt modelId="{BB8F42C1-CF60-40B6-8E1E-0DBF7809EB98}" type="pres">
      <dgm:prSet presAssocID="{FE25FCD6-E1DA-471B-A356-3E57A8A62510}" presName="nodeFollowingNodes" presStyleLbl="node1" presStyleIdx="2" presStyleCnt="6" custScaleX="161229" custRadScaleRad="91240" custRadScaleInc="-22666">
        <dgm:presLayoutVars>
          <dgm:bulletEnabled val="1"/>
        </dgm:presLayoutVars>
      </dgm:prSet>
      <dgm:spPr/>
    </dgm:pt>
    <dgm:pt modelId="{95C58786-21D6-4229-95D0-14B730686AD3}" type="pres">
      <dgm:prSet presAssocID="{2757E5EA-1AF3-444F-8E11-7B79229FFED5}" presName="nodeFollowingNodes" presStyleLbl="node1" presStyleIdx="3" presStyleCnt="6" custScaleX="116188" custScaleY="77637" custRadScaleRad="102692" custRadScaleInc="1201">
        <dgm:presLayoutVars>
          <dgm:bulletEnabled val="1"/>
        </dgm:presLayoutVars>
      </dgm:prSet>
      <dgm:spPr/>
    </dgm:pt>
    <dgm:pt modelId="{1AEDB670-3E8D-4511-B588-DD9FFD559A61}" type="pres">
      <dgm:prSet presAssocID="{2F1A5D5B-58D9-49EB-A1EB-86129E9B9FAE}" presName="nodeFollowingNodes" presStyleLbl="node1" presStyleIdx="4" presStyleCnt="6" custScaleX="154338" custRadScaleRad="91708" custRadScaleInc="20989">
        <dgm:presLayoutVars>
          <dgm:bulletEnabled val="1"/>
        </dgm:presLayoutVars>
      </dgm:prSet>
      <dgm:spPr/>
    </dgm:pt>
    <dgm:pt modelId="{6E285E1A-1947-4302-94DA-A0792DDE9737}" type="pres">
      <dgm:prSet presAssocID="{11D708AF-088C-4E02-9AA4-8E789960BFAA}" presName="nodeFollowingNodes" presStyleLbl="node1" presStyleIdx="5" presStyleCnt="6" custScaleX="144326">
        <dgm:presLayoutVars>
          <dgm:bulletEnabled val="1"/>
        </dgm:presLayoutVars>
      </dgm:prSet>
      <dgm:spPr/>
    </dgm:pt>
  </dgm:ptLst>
  <dgm:cxnLst>
    <dgm:cxn modelId="{A59B7E06-479C-4162-8C29-2E757C2DFF8E}" type="presOf" srcId="{D3F39797-4832-4FB9-A24A-BB29E4432694}" destId="{3CE35FED-5574-46C8-A10C-D037F3AD51D7}" srcOrd="0" destOrd="0" presId="urn:microsoft.com/office/officeart/2005/8/layout/cycle3"/>
    <dgm:cxn modelId="{E8D34B1B-16D5-43C7-B777-0D5980EA87B3}" srcId="{B0A4924D-E034-42D7-AFD5-2F9AE3F4495F}" destId="{2F1A5D5B-58D9-49EB-A1EB-86129E9B9FAE}" srcOrd="4" destOrd="0" parTransId="{15F8F171-665A-490E-9B18-23A90B2CA691}" sibTransId="{118FB613-8184-4340-A49F-B9119F0E3797}"/>
    <dgm:cxn modelId="{FF198B3B-A477-4BC7-B241-45F7DFCC9700}" type="presOf" srcId="{2757E5EA-1AF3-444F-8E11-7B79229FFED5}" destId="{95C58786-21D6-4229-95D0-14B730686AD3}" srcOrd="0" destOrd="0" presId="urn:microsoft.com/office/officeart/2005/8/layout/cycle3"/>
    <dgm:cxn modelId="{5A036F62-5839-4BE3-BE01-FBFB0BF0095D}" srcId="{B0A4924D-E034-42D7-AFD5-2F9AE3F4495F}" destId="{11D708AF-088C-4E02-9AA4-8E789960BFAA}" srcOrd="5" destOrd="0" parTransId="{0F5FBCC9-9CF9-4914-B9B7-50499B99F2CB}" sibTransId="{E7B421BF-94EA-481C-AFD7-CB40EE48B236}"/>
    <dgm:cxn modelId="{803E646F-0C6E-48D1-9F22-0E99D925F994}" type="presOf" srcId="{FE25FCD6-E1DA-471B-A356-3E57A8A62510}" destId="{BB8F42C1-CF60-40B6-8E1E-0DBF7809EB98}" srcOrd="0" destOrd="0" presId="urn:microsoft.com/office/officeart/2005/8/layout/cycle3"/>
    <dgm:cxn modelId="{64AA6553-C0BF-4C99-9506-44B693D8B902}" type="presOf" srcId="{2F1A5D5B-58D9-49EB-A1EB-86129E9B9FAE}" destId="{1AEDB670-3E8D-4511-B588-DD9FFD559A61}" srcOrd="0" destOrd="0" presId="urn:microsoft.com/office/officeart/2005/8/layout/cycle3"/>
    <dgm:cxn modelId="{A531C07B-0AB4-49A6-9DB6-5F80E583FD93}" type="presOf" srcId="{4D3769D6-45B4-4837-B60C-436FFEF09BB8}" destId="{8A758994-FFC3-4AFE-99E1-443E11FD36E8}" srcOrd="0" destOrd="0" presId="urn:microsoft.com/office/officeart/2005/8/layout/cycle3"/>
    <dgm:cxn modelId="{F4D708C0-4B5C-428F-99CF-1269CDB748D0}" srcId="{B0A4924D-E034-42D7-AFD5-2F9AE3F4495F}" destId="{FE25FCD6-E1DA-471B-A356-3E57A8A62510}" srcOrd="2" destOrd="0" parTransId="{AA73F83D-982E-4B98-BF93-20CA867A86B3}" sibTransId="{2EF54E9A-FC5B-492D-8E24-0BA01DBF71BC}"/>
    <dgm:cxn modelId="{538FA1C7-FBC5-4D3C-9A2E-AD6D88C28D2D}" type="presOf" srcId="{B0A4924D-E034-42D7-AFD5-2F9AE3F4495F}" destId="{C5AAB6B6-7306-48A0-81A0-A358E0DD199B}" srcOrd="0" destOrd="0" presId="urn:microsoft.com/office/officeart/2005/8/layout/cycle3"/>
    <dgm:cxn modelId="{605396CA-98B4-4336-8E5E-BEFB5C88524B}" srcId="{B0A4924D-E034-42D7-AFD5-2F9AE3F4495F}" destId="{CD070C51-6391-4462-BE09-DD16F64C909E}" srcOrd="1" destOrd="0" parTransId="{49271B39-21C9-4C2C-B945-F712AC36565D}" sibTransId="{11B2E69E-DB59-4C46-81C8-900E2A44C130}"/>
    <dgm:cxn modelId="{EBE780CD-AD46-455B-9422-1B0F6CDA5465}" type="presOf" srcId="{CD070C51-6391-4462-BE09-DD16F64C909E}" destId="{E54E0E7D-F155-4F87-BD7F-85CEF0BAB277}" srcOrd="0" destOrd="0" presId="urn:microsoft.com/office/officeart/2005/8/layout/cycle3"/>
    <dgm:cxn modelId="{8F5E9BD0-67E7-4040-9111-C52BC38E58F6}" type="presOf" srcId="{11D708AF-088C-4E02-9AA4-8E789960BFAA}" destId="{6E285E1A-1947-4302-94DA-A0792DDE9737}" srcOrd="0" destOrd="0" presId="urn:microsoft.com/office/officeart/2005/8/layout/cycle3"/>
    <dgm:cxn modelId="{2D8F37E8-EC66-45C4-B1E2-00447366C186}" srcId="{B0A4924D-E034-42D7-AFD5-2F9AE3F4495F}" destId="{4D3769D6-45B4-4837-B60C-436FFEF09BB8}" srcOrd="0" destOrd="0" parTransId="{28E4AB49-7417-4775-8211-04BEAD596A71}" sibTransId="{D3F39797-4832-4FB9-A24A-BB29E4432694}"/>
    <dgm:cxn modelId="{7E1249F2-4908-47BB-A908-92E322699B46}" srcId="{B0A4924D-E034-42D7-AFD5-2F9AE3F4495F}" destId="{2757E5EA-1AF3-444F-8E11-7B79229FFED5}" srcOrd="3" destOrd="0" parTransId="{25B262A4-2316-4CED-BF3A-CF7FCBBDE618}" sibTransId="{634370CF-6B7E-4A8C-9C7E-446148655BF7}"/>
    <dgm:cxn modelId="{C12E3E58-008F-4BDF-B788-884AED3F8DCC}" type="presParOf" srcId="{C5AAB6B6-7306-48A0-81A0-A358E0DD199B}" destId="{9418D13E-5C76-46A7-A6B6-8095A37152ED}" srcOrd="0" destOrd="0" presId="urn:microsoft.com/office/officeart/2005/8/layout/cycle3"/>
    <dgm:cxn modelId="{076152F1-F0F3-4422-8CB7-72AC76BE70B3}" type="presParOf" srcId="{9418D13E-5C76-46A7-A6B6-8095A37152ED}" destId="{8A758994-FFC3-4AFE-99E1-443E11FD36E8}" srcOrd="0" destOrd="0" presId="urn:microsoft.com/office/officeart/2005/8/layout/cycle3"/>
    <dgm:cxn modelId="{F5748045-9A81-4875-BD1E-4C4B8D3256AD}" type="presParOf" srcId="{9418D13E-5C76-46A7-A6B6-8095A37152ED}" destId="{3CE35FED-5574-46C8-A10C-D037F3AD51D7}" srcOrd="1" destOrd="0" presId="urn:microsoft.com/office/officeart/2005/8/layout/cycle3"/>
    <dgm:cxn modelId="{C5A63A2D-5D28-4114-BC1F-11B6E28CB578}" type="presParOf" srcId="{9418D13E-5C76-46A7-A6B6-8095A37152ED}" destId="{E54E0E7D-F155-4F87-BD7F-85CEF0BAB277}" srcOrd="2" destOrd="0" presId="urn:microsoft.com/office/officeart/2005/8/layout/cycle3"/>
    <dgm:cxn modelId="{0E723DCB-D002-47BC-BF73-6D28CA3E778C}" type="presParOf" srcId="{9418D13E-5C76-46A7-A6B6-8095A37152ED}" destId="{BB8F42C1-CF60-40B6-8E1E-0DBF7809EB98}" srcOrd="3" destOrd="0" presId="urn:microsoft.com/office/officeart/2005/8/layout/cycle3"/>
    <dgm:cxn modelId="{F3B85E87-5E8D-4FEB-AAA0-AFCF5405DAFD}" type="presParOf" srcId="{9418D13E-5C76-46A7-A6B6-8095A37152ED}" destId="{95C58786-21D6-4229-95D0-14B730686AD3}" srcOrd="4" destOrd="0" presId="urn:microsoft.com/office/officeart/2005/8/layout/cycle3"/>
    <dgm:cxn modelId="{DD592801-F901-48EC-B894-971BC479C2F3}" type="presParOf" srcId="{9418D13E-5C76-46A7-A6B6-8095A37152ED}" destId="{1AEDB670-3E8D-4511-B588-DD9FFD559A61}" srcOrd="5" destOrd="0" presId="urn:microsoft.com/office/officeart/2005/8/layout/cycle3"/>
    <dgm:cxn modelId="{0FCA2354-124C-4E81-AD19-F1D734A323FD}" type="presParOf" srcId="{9418D13E-5C76-46A7-A6B6-8095A37152ED}" destId="{6E285E1A-1947-4302-94DA-A0792DDE9737}"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38619-C4F9-4819-BDC5-CB947775815E}" type="doc">
      <dgm:prSet loTypeId="urn:microsoft.com/office/officeart/2005/8/layout/hList7" loCatId="process" qsTypeId="urn:microsoft.com/office/officeart/2005/8/quickstyle/simple1" qsCatId="simple" csTypeId="urn:microsoft.com/office/officeart/2005/8/colors/accent1_2" csCatId="accent1" phldr="1"/>
      <dgm:spPr/>
    </dgm:pt>
    <dgm:pt modelId="{278711A5-37ED-4138-A177-534B81EB3C95}">
      <dgm:prSet phldrT="[Texte]" custT="1"/>
      <dgm:spPr/>
      <dgm:t>
        <a:bodyPr/>
        <a:lstStyle/>
        <a:p>
          <a:pPr>
            <a:lnSpc>
              <a:spcPct val="100000"/>
            </a:lnSpc>
            <a:spcAft>
              <a:spcPts val="0"/>
            </a:spcAft>
          </a:pPr>
          <a:r>
            <a:rPr lang="ar-DZ" sz="2400" b="1" dirty="0"/>
            <a:t>الكسر </a:t>
          </a:r>
          <a:r>
            <a:rPr lang="ar-DZ" sz="2400" b="1" dirty="0" err="1"/>
            <a:t>الاجهادي</a:t>
          </a:r>
          <a:endParaRPr lang="ar-DZ" sz="2400" b="1" dirty="0"/>
        </a:p>
        <a:p>
          <a:pPr>
            <a:lnSpc>
              <a:spcPct val="100000"/>
            </a:lnSpc>
            <a:spcAft>
              <a:spcPts val="0"/>
            </a:spcAft>
          </a:pPr>
          <a:r>
            <a:rPr lang="ar-DZ" sz="1800" b="1" dirty="0"/>
            <a:t>- </a:t>
          </a:r>
          <a:r>
            <a:rPr lang="ar-DZ" sz="1800" b="1" dirty="0">
              <a:solidFill>
                <a:srgbClr val="002060"/>
              </a:solidFill>
            </a:rPr>
            <a:t>كسر </a:t>
          </a:r>
          <a:r>
            <a:rPr lang="ar-DZ" sz="1800" b="1" dirty="0" err="1">
              <a:solidFill>
                <a:srgbClr val="002060"/>
              </a:solidFill>
            </a:rPr>
            <a:t>اصابي</a:t>
          </a:r>
          <a:r>
            <a:rPr lang="ar-DZ" sz="1800" b="1" dirty="0">
              <a:solidFill>
                <a:srgbClr val="002060"/>
              </a:solidFill>
            </a:rPr>
            <a:t> غير مباشر</a:t>
          </a:r>
        </a:p>
        <a:p>
          <a:pPr>
            <a:lnSpc>
              <a:spcPct val="100000"/>
            </a:lnSpc>
            <a:spcAft>
              <a:spcPts val="0"/>
            </a:spcAft>
          </a:pPr>
          <a:r>
            <a:rPr lang="ar-DZ" sz="1800" b="1" dirty="0">
              <a:solidFill>
                <a:srgbClr val="002060"/>
              </a:solidFill>
            </a:rPr>
            <a:t>- كسر </a:t>
          </a:r>
          <a:r>
            <a:rPr lang="ar-DZ" sz="1800" b="1" dirty="0" err="1">
              <a:solidFill>
                <a:srgbClr val="002060"/>
              </a:solidFill>
            </a:rPr>
            <a:t>اصابي</a:t>
          </a:r>
          <a:r>
            <a:rPr lang="ar-DZ" sz="1800" b="1" dirty="0">
              <a:solidFill>
                <a:srgbClr val="002060"/>
              </a:solidFill>
            </a:rPr>
            <a:t> مباشر       </a:t>
          </a:r>
          <a:endParaRPr lang="fr-FR" sz="1800" b="1" dirty="0">
            <a:solidFill>
              <a:srgbClr val="002060"/>
            </a:solidFill>
          </a:endParaRPr>
        </a:p>
      </dgm:t>
    </dgm:pt>
    <dgm:pt modelId="{CB707CBE-E3C4-4361-B3A2-47B48668FAD4}" type="parTrans" cxnId="{96A6165A-1589-445E-8DF5-E0BF8AC39D16}">
      <dgm:prSet/>
      <dgm:spPr/>
      <dgm:t>
        <a:bodyPr/>
        <a:lstStyle/>
        <a:p>
          <a:endParaRPr lang="fr-FR" sz="2400" b="1"/>
        </a:p>
      </dgm:t>
    </dgm:pt>
    <dgm:pt modelId="{6E793FA9-C18D-42E6-AE85-E2AD962E4CCE}" type="sibTrans" cxnId="{96A6165A-1589-445E-8DF5-E0BF8AC39D16}">
      <dgm:prSet/>
      <dgm:spPr/>
      <dgm:t>
        <a:bodyPr/>
        <a:lstStyle/>
        <a:p>
          <a:endParaRPr lang="fr-FR" sz="2400" b="1"/>
        </a:p>
      </dgm:t>
    </dgm:pt>
    <dgm:pt modelId="{FB49CDCF-A1C2-4CEA-AE3C-2810D4970159}">
      <dgm:prSet phldrT="[Texte]" custT="1"/>
      <dgm:spPr/>
      <dgm:t>
        <a:bodyPr/>
        <a:lstStyle/>
        <a:p>
          <a:r>
            <a:rPr lang="ar-DZ" sz="2400" b="1" dirty="0"/>
            <a:t>الكسر المرضي </a:t>
          </a:r>
          <a:endParaRPr lang="fr-FR" sz="2400" b="1" dirty="0"/>
        </a:p>
      </dgm:t>
    </dgm:pt>
    <dgm:pt modelId="{9866E565-5BFE-4D79-A71D-B491BF0CE14E}" type="parTrans" cxnId="{ED47A5C3-CA24-4BC2-AA65-26CE8B70CC4D}">
      <dgm:prSet/>
      <dgm:spPr/>
      <dgm:t>
        <a:bodyPr/>
        <a:lstStyle/>
        <a:p>
          <a:endParaRPr lang="fr-FR" sz="2400" b="1"/>
        </a:p>
      </dgm:t>
    </dgm:pt>
    <dgm:pt modelId="{E6978469-C5AD-4A56-B7A6-43F97734804F}" type="sibTrans" cxnId="{ED47A5C3-CA24-4BC2-AA65-26CE8B70CC4D}">
      <dgm:prSet/>
      <dgm:spPr/>
      <dgm:t>
        <a:bodyPr/>
        <a:lstStyle/>
        <a:p>
          <a:endParaRPr lang="fr-FR" sz="2400" b="1"/>
        </a:p>
      </dgm:t>
    </dgm:pt>
    <dgm:pt modelId="{CE10D010-8F95-4BA1-9111-8BB3CDBB9EE6}">
      <dgm:prSet phldrT="[Texte]" custT="1"/>
      <dgm:spPr/>
      <dgm:t>
        <a:bodyPr/>
        <a:lstStyle/>
        <a:p>
          <a:r>
            <a:rPr lang="ar-DZ" sz="2400" b="1" dirty="0"/>
            <a:t>الكسر </a:t>
          </a:r>
          <a:r>
            <a:rPr lang="ar-DZ" sz="2400" b="1" dirty="0" err="1"/>
            <a:t>الاصابي</a:t>
          </a:r>
          <a:r>
            <a:rPr lang="ar-DZ" sz="2400" b="1" dirty="0"/>
            <a:t> </a:t>
          </a:r>
          <a:endParaRPr lang="fr-FR" sz="2400" b="1" dirty="0"/>
        </a:p>
      </dgm:t>
    </dgm:pt>
    <dgm:pt modelId="{FD3210CA-8AA4-43F9-B741-4A049D99A45C}" type="parTrans" cxnId="{C26AE7ED-7505-435B-9FB4-CF922163C370}">
      <dgm:prSet/>
      <dgm:spPr/>
      <dgm:t>
        <a:bodyPr/>
        <a:lstStyle/>
        <a:p>
          <a:endParaRPr lang="fr-FR" sz="2400" b="1"/>
        </a:p>
      </dgm:t>
    </dgm:pt>
    <dgm:pt modelId="{17521873-225A-4347-87C0-1EE2C1BB631F}" type="sibTrans" cxnId="{C26AE7ED-7505-435B-9FB4-CF922163C370}">
      <dgm:prSet/>
      <dgm:spPr/>
      <dgm:t>
        <a:bodyPr/>
        <a:lstStyle/>
        <a:p>
          <a:endParaRPr lang="fr-FR" sz="2400" b="1"/>
        </a:p>
      </dgm:t>
    </dgm:pt>
    <dgm:pt modelId="{B65D688A-6DBB-4505-9999-97B4BADC5325}" type="pres">
      <dgm:prSet presAssocID="{24338619-C4F9-4819-BDC5-CB947775815E}" presName="Name0" presStyleCnt="0">
        <dgm:presLayoutVars>
          <dgm:dir/>
          <dgm:resizeHandles val="exact"/>
        </dgm:presLayoutVars>
      </dgm:prSet>
      <dgm:spPr/>
    </dgm:pt>
    <dgm:pt modelId="{366C8497-336C-49E4-B67C-C5682D7A0A2B}" type="pres">
      <dgm:prSet presAssocID="{24338619-C4F9-4819-BDC5-CB947775815E}" presName="fgShape" presStyleLbl="fgShp" presStyleIdx="0" presStyleCnt="1"/>
      <dgm:spPr/>
    </dgm:pt>
    <dgm:pt modelId="{D07DEE50-7024-4393-A900-5204A06568AF}" type="pres">
      <dgm:prSet presAssocID="{24338619-C4F9-4819-BDC5-CB947775815E}" presName="linComp" presStyleCnt="0"/>
      <dgm:spPr/>
    </dgm:pt>
    <dgm:pt modelId="{F6382E1C-FF24-438F-8930-100A6C799D08}" type="pres">
      <dgm:prSet presAssocID="{278711A5-37ED-4138-A177-534B81EB3C95}" presName="compNode" presStyleCnt="0"/>
      <dgm:spPr/>
    </dgm:pt>
    <dgm:pt modelId="{2A493CCE-B294-47F0-B5CD-FEC855DEE331}" type="pres">
      <dgm:prSet presAssocID="{278711A5-37ED-4138-A177-534B81EB3C95}" presName="bkgdShape" presStyleLbl="node1" presStyleIdx="0" presStyleCnt="3"/>
      <dgm:spPr/>
    </dgm:pt>
    <dgm:pt modelId="{6D721A5E-032B-4467-9171-354E4A4D2DF3}" type="pres">
      <dgm:prSet presAssocID="{278711A5-37ED-4138-A177-534B81EB3C95}" presName="nodeTx" presStyleLbl="node1" presStyleIdx="0" presStyleCnt="3">
        <dgm:presLayoutVars>
          <dgm:bulletEnabled val="1"/>
        </dgm:presLayoutVars>
      </dgm:prSet>
      <dgm:spPr/>
    </dgm:pt>
    <dgm:pt modelId="{C8F76D36-5C1E-4702-925C-BF002622160C}" type="pres">
      <dgm:prSet presAssocID="{278711A5-37ED-4138-A177-534B81EB3C95}" presName="invisiNode" presStyleLbl="node1" presStyleIdx="0" presStyleCnt="3"/>
      <dgm:spPr/>
    </dgm:pt>
    <dgm:pt modelId="{11F508B8-D000-476C-90B8-881D3747BEE7}" type="pres">
      <dgm:prSet presAssocID="{278711A5-37ED-4138-A177-534B81EB3C95}" presName="imagNode" presStyleLbl="fgImgPlace1" presStyleIdx="0" presStyleCnt="3" custLinFactNeighborY="-6662"/>
      <dgm:spPr/>
    </dgm:pt>
    <dgm:pt modelId="{C75F11A0-6E4D-4D32-B398-E714ED9D6442}" type="pres">
      <dgm:prSet presAssocID="{6E793FA9-C18D-42E6-AE85-E2AD962E4CCE}" presName="sibTrans" presStyleLbl="sibTrans2D1" presStyleIdx="0" presStyleCnt="0"/>
      <dgm:spPr/>
    </dgm:pt>
    <dgm:pt modelId="{50465A5F-30AE-4C58-991F-5D426DBCAE30}" type="pres">
      <dgm:prSet presAssocID="{FB49CDCF-A1C2-4CEA-AE3C-2810D4970159}" presName="compNode" presStyleCnt="0"/>
      <dgm:spPr/>
    </dgm:pt>
    <dgm:pt modelId="{D6F315BF-1CCC-4980-A8EE-585D55C9FFBB}" type="pres">
      <dgm:prSet presAssocID="{FB49CDCF-A1C2-4CEA-AE3C-2810D4970159}" presName="bkgdShape" presStyleLbl="node1" presStyleIdx="1" presStyleCnt="3"/>
      <dgm:spPr/>
    </dgm:pt>
    <dgm:pt modelId="{8033379E-3679-40A0-8274-C40515026B86}" type="pres">
      <dgm:prSet presAssocID="{FB49CDCF-A1C2-4CEA-AE3C-2810D4970159}" presName="nodeTx" presStyleLbl="node1" presStyleIdx="1" presStyleCnt="3">
        <dgm:presLayoutVars>
          <dgm:bulletEnabled val="1"/>
        </dgm:presLayoutVars>
      </dgm:prSet>
      <dgm:spPr/>
    </dgm:pt>
    <dgm:pt modelId="{AA23AF7A-EC52-4729-BE17-7980407BACC2}" type="pres">
      <dgm:prSet presAssocID="{FB49CDCF-A1C2-4CEA-AE3C-2810D4970159}" presName="invisiNode" presStyleLbl="node1" presStyleIdx="1" presStyleCnt="3"/>
      <dgm:spPr/>
    </dgm:pt>
    <dgm:pt modelId="{2A4D158C-E79D-45B1-BB9D-103BDD0DCE7C}" type="pres">
      <dgm:prSet presAssocID="{FB49CDCF-A1C2-4CEA-AE3C-2810D4970159}" presName="imagNode" presStyleLbl="fgImgPlace1" presStyleIdx="1" presStyleCnt="3"/>
      <dgm:spPr/>
    </dgm:pt>
    <dgm:pt modelId="{887EF26B-5690-40A6-A556-9C87EBDA46E5}" type="pres">
      <dgm:prSet presAssocID="{E6978469-C5AD-4A56-B7A6-43F97734804F}" presName="sibTrans" presStyleLbl="sibTrans2D1" presStyleIdx="0" presStyleCnt="0"/>
      <dgm:spPr/>
    </dgm:pt>
    <dgm:pt modelId="{A6FF4A8B-2E0F-4477-94EB-06FEC541E699}" type="pres">
      <dgm:prSet presAssocID="{CE10D010-8F95-4BA1-9111-8BB3CDBB9EE6}" presName="compNode" presStyleCnt="0"/>
      <dgm:spPr/>
    </dgm:pt>
    <dgm:pt modelId="{D303477C-D0FE-4CB8-895F-9D242124D4A4}" type="pres">
      <dgm:prSet presAssocID="{CE10D010-8F95-4BA1-9111-8BB3CDBB9EE6}" presName="bkgdShape" presStyleLbl="node1" presStyleIdx="2" presStyleCnt="3"/>
      <dgm:spPr/>
    </dgm:pt>
    <dgm:pt modelId="{6653FCB9-B37F-414C-A986-B4EB1B00AD4B}" type="pres">
      <dgm:prSet presAssocID="{CE10D010-8F95-4BA1-9111-8BB3CDBB9EE6}" presName="nodeTx" presStyleLbl="node1" presStyleIdx="2" presStyleCnt="3">
        <dgm:presLayoutVars>
          <dgm:bulletEnabled val="1"/>
        </dgm:presLayoutVars>
      </dgm:prSet>
      <dgm:spPr/>
    </dgm:pt>
    <dgm:pt modelId="{D397F320-367B-47C6-9DED-21DD89CB7321}" type="pres">
      <dgm:prSet presAssocID="{CE10D010-8F95-4BA1-9111-8BB3CDBB9EE6}" presName="invisiNode" presStyleLbl="node1" presStyleIdx="2" presStyleCnt="3"/>
      <dgm:spPr/>
    </dgm:pt>
    <dgm:pt modelId="{E9D20E90-A5F6-40B6-80CA-281743689D37}" type="pres">
      <dgm:prSet presAssocID="{CE10D010-8F95-4BA1-9111-8BB3CDBB9EE6}" presName="imagNode" presStyleLbl="fgImgPlace1" presStyleIdx="2" presStyleCnt="3"/>
      <dgm:spPr/>
    </dgm:pt>
  </dgm:ptLst>
  <dgm:cxnLst>
    <dgm:cxn modelId="{4EB27903-E565-46D5-9297-B4467EA5ACD8}" type="presOf" srcId="{CE10D010-8F95-4BA1-9111-8BB3CDBB9EE6}" destId="{D303477C-D0FE-4CB8-895F-9D242124D4A4}" srcOrd="0" destOrd="0" presId="urn:microsoft.com/office/officeart/2005/8/layout/hList7"/>
    <dgm:cxn modelId="{7F75785F-6B95-46A2-8B25-2E35A777F3F7}" type="presOf" srcId="{E6978469-C5AD-4A56-B7A6-43F97734804F}" destId="{887EF26B-5690-40A6-A556-9C87EBDA46E5}" srcOrd="0" destOrd="0" presId="urn:microsoft.com/office/officeart/2005/8/layout/hList7"/>
    <dgm:cxn modelId="{1FAC2968-CF55-435F-8658-F5BEE4B395F6}" type="presOf" srcId="{FB49CDCF-A1C2-4CEA-AE3C-2810D4970159}" destId="{8033379E-3679-40A0-8274-C40515026B86}" srcOrd="1" destOrd="0" presId="urn:microsoft.com/office/officeart/2005/8/layout/hList7"/>
    <dgm:cxn modelId="{DE514F6D-371C-4961-AB65-99B4B8AA7296}" type="presOf" srcId="{CE10D010-8F95-4BA1-9111-8BB3CDBB9EE6}" destId="{6653FCB9-B37F-414C-A986-B4EB1B00AD4B}" srcOrd="1" destOrd="0" presId="urn:microsoft.com/office/officeart/2005/8/layout/hList7"/>
    <dgm:cxn modelId="{96A6165A-1589-445E-8DF5-E0BF8AC39D16}" srcId="{24338619-C4F9-4819-BDC5-CB947775815E}" destId="{278711A5-37ED-4138-A177-534B81EB3C95}" srcOrd="0" destOrd="0" parTransId="{CB707CBE-E3C4-4361-B3A2-47B48668FAD4}" sibTransId="{6E793FA9-C18D-42E6-AE85-E2AD962E4CCE}"/>
    <dgm:cxn modelId="{77FA537D-B7BF-4114-B174-1FB54F5A4725}" type="presOf" srcId="{FB49CDCF-A1C2-4CEA-AE3C-2810D4970159}" destId="{D6F315BF-1CCC-4980-A8EE-585D55C9FFBB}" srcOrd="0" destOrd="0" presId="urn:microsoft.com/office/officeart/2005/8/layout/hList7"/>
    <dgm:cxn modelId="{49CBA884-6EDF-41BA-B947-E3CC1D5C7C7C}" type="presOf" srcId="{278711A5-37ED-4138-A177-534B81EB3C95}" destId="{6D721A5E-032B-4467-9171-354E4A4D2DF3}" srcOrd="1" destOrd="0" presId="urn:microsoft.com/office/officeart/2005/8/layout/hList7"/>
    <dgm:cxn modelId="{6460CF89-D626-4293-8AA9-7876DA17E052}" type="presOf" srcId="{6E793FA9-C18D-42E6-AE85-E2AD962E4CCE}" destId="{C75F11A0-6E4D-4D32-B398-E714ED9D6442}" srcOrd="0" destOrd="0" presId="urn:microsoft.com/office/officeart/2005/8/layout/hList7"/>
    <dgm:cxn modelId="{8327E08A-CA91-428B-8E0F-3A604B9523A4}" type="presOf" srcId="{278711A5-37ED-4138-A177-534B81EB3C95}" destId="{2A493CCE-B294-47F0-B5CD-FEC855DEE331}" srcOrd="0" destOrd="0" presId="urn:microsoft.com/office/officeart/2005/8/layout/hList7"/>
    <dgm:cxn modelId="{ED47A5C3-CA24-4BC2-AA65-26CE8B70CC4D}" srcId="{24338619-C4F9-4819-BDC5-CB947775815E}" destId="{FB49CDCF-A1C2-4CEA-AE3C-2810D4970159}" srcOrd="1" destOrd="0" parTransId="{9866E565-5BFE-4D79-A71D-B491BF0CE14E}" sibTransId="{E6978469-C5AD-4A56-B7A6-43F97734804F}"/>
    <dgm:cxn modelId="{C26AE7ED-7505-435B-9FB4-CF922163C370}" srcId="{24338619-C4F9-4819-BDC5-CB947775815E}" destId="{CE10D010-8F95-4BA1-9111-8BB3CDBB9EE6}" srcOrd="2" destOrd="0" parTransId="{FD3210CA-8AA4-43F9-B741-4A049D99A45C}" sibTransId="{17521873-225A-4347-87C0-1EE2C1BB631F}"/>
    <dgm:cxn modelId="{7B541CF5-AC5C-405B-9513-59AE61AFECF1}" type="presOf" srcId="{24338619-C4F9-4819-BDC5-CB947775815E}" destId="{B65D688A-6DBB-4505-9999-97B4BADC5325}" srcOrd="0" destOrd="0" presId="urn:microsoft.com/office/officeart/2005/8/layout/hList7"/>
    <dgm:cxn modelId="{BAD7090B-36A7-4631-8C0D-11E6F28587A4}" type="presParOf" srcId="{B65D688A-6DBB-4505-9999-97B4BADC5325}" destId="{366C8497-336C-49E4-B67C-C5682D7A0A2B}" srcOrd="0" destOrd="0" presId="urn:microsoft.com/office/officeart/2005/8/layout/hList7"/>
    <dgm:cxn modelId="{75567516-C93C-43FC-86E2-08BFA8695789}" type="presParOf" srcId="{B65D688A-6DBB-4505-9999-97B4BADC5325}" destId="{D07DEE50-7024-4393-A900-5204A06568AF}" srcOrd="1" destOrd="0" presId="urn:microsoft.com/office/officeart/2005/8/layout/hList7"/>
    <dgm:cxn modelId="{F70A0E61-B85D-4F49-B8C8-5A8D08E28705}" type="presParOf" srcId="{D07DEE50-7024-4393-A900-5204A06568AF}" destId="{F6382E1C-FF24-438F-8930-100A6C799D08}" srcOrd="0" destOrd="0" presId="urn:microsoft.com/office/officeart/2005/8/layout/hList7"/>
    <dgm:cxn modelId="{9FB14FA3-8C5B-475A-B964-B744D7EC1F6A}" type="presParOf" srcId="{F6382E1C-FF24-438F-8930-100A6C799D08}" destId="{2A493CCE-B294-47F0-B5CD-FEC855DEE331}" srcOrd="0" destOrd="0" presId="urn:microsoft.com/office/officeart/2005/8/layout/hList7"/>
    <dgm:cxn modelId="{668F7288-FEB7-4FC8-9E3B-110DE7D25328}" type="presParOf" srcId="{F6382E1C-FF24-438F-8930-100A6C799D08}" destId="{6D721A5E-032B-4467-9171-354E4A4D2DF3}" srcOrd="1" destOrd="0" presId="urn:microsoft.com/office/officeart/2005/8/layout/hList7"/>
    <dgm:cxn modelId="{FC3D89A9-5119-462D-9299-69CBA35E2E4E}" type="presParOf" srcId="{F6382E1C-FF24-438F-8930-100A6C799D08}" destId="{C8F76D36-5C1E-4702-925C-BF002622160C}" srcOrd="2" destOrd="0" presId="urn:microsoft.com/office/officeart/2005/8/layout/hList7"/>
    <dgm:cxn modelId="{E5B430C1-0AF1-44C8-A58E-E9036B7E2A7F}" type="presParOf" srcId="{F6382E1C-FF24-438F-8930-100A6C799D08}" destId="{11F508B8-D000-476C-90B8-881D3747BEE7}" srcOrd="3" destOrd="0" presId="urn:microsoft.com/office/officeart/2005/8/layout/hList7"/>
    <dgm:cxn modelId="{72111335-375C-42F6-8763-F652FFA6A52B}" type="presParOf" srcId="{D07DEE50-7024-4393-A900-5204A06568AF}" destId="{C75F11A0-6E4D-4D32-B398-E714ED9D6442}" srcOrd="1" destOrd="0" presId="urn:microsoft.com/office/officeart/2005/8/layout/hList7"/>
    <dgm:cxn modelId="{050C6FDB-9BDD-482A-BDF1-94EE49FAD816}" type="presParOf" srcId="{D07DEE50-7024-4393-A900-5204A06568AF}" destId="{50465A5F-30AE-4C58-991F-5D426DBCAE30}" srcOrd="2" destOrd="0" presId="urn:microsoft.com/office/officeart/2005/8/layout/hList7"/>
    <dgm:cxn modelId="{9BE950DA-BF14-4B5B-B4C5-B92445E51ABF}" type="presParOf" srcId="{50465A5F-30AE-4C58-991F-5D426DBCAE30}" destId="{D6F315BF-1CCC-4980-A8EE-585D55C9FFBB}" srcOrd="0" destOrd="0" presId="urn:microsoft.com/office/officeart/2005/8/layout/hList7"/>
    <dgm:cxn modelId="{08503442-BB15-48F9-998C-E6606E50C498}" type="presParOf" srcId="{50465A5F-30AE-4C58-991F-5D426DBCAE30}" destId="{8033379E-3679-40A0-8274-C40515026B86}" srcOrd="1" destOrd="0" presId="urn:microsoft.com/office/officeart/2005/8/layout/hList7"/>
    <dgm:cxn modelId="{E7CC41F6-7B21-48F9-ACB5-8719B203305A}" type="presParOf" srcId="{50465A5F-30AE-4C58-991F-5D426DBCAE30}" destId="{AA23AF7A-EC52-4729-BE17-7980407BACC2}" srcOrd="2" destOrd="0" presId="urn:microsoft.com/office/officeart/2005/8/layout/hList7"/>
    <dgm:cxn modelId="{32DD7353-F273-419E-9603-0F5E4FFD02F4}" type="presParOf" srcId="{50465A5F-30AE-4C58-991F-5D426DBCAE30}" destId="{2A4D158C-E79D-45B1-BB9D-103BDD0DCE7C}" srcOrd="3" destOrd="0" presId="urn:microsoft.com/office/officeart/2005/8/layout/hList7"/>
    <dgm:cxn modelId="{33F181C4-A508-469F-B685-5FDE044C9966}" type="presParOf" srcId="{D07DEE50-7024-4393-A900-5204A06568AF}" destId="{887EF26B-5690-40A6-A556-9C87EBDA46E5}" srcOrd="3" destOrd="0" presId="urn:microsoft.com/office/officeart/2005/8/layout/hList7"/>
    <dgm:cxn modelId="{30D4FE97-A281-483B-B1E9-A0D6BC53BA8F}" type="presParOf" srcId="{D07DEE50-7024-4393-A900-5204A06568AF}" destId="{A6FF4A8B-2E0F-4477-94EB-06FEC541E699}" srcOrd="4" destOrd="0" presId="urn:microsoft.com/office/officeart/2005/8/layout/hList7"/>
    <dgm:cxn modelId="{66319C59-46D5-4677-8082-F989BA7FF1DA}" type="presParOf" srcId="{A6FF4A8B-2E0F-4477-94EB-06FEC541E699}" destId="{D303477C-D0FE-4CB8-895F-9D242124D4A4}" srcOrd="0" destOrd="0" presId="urn:microsoft.com/office/officeart/2005/8/layout/hList7"/>
    <dgm:cxn modelId="{229F4ACE-A45E-45D6-B918-A095AE8FAEBF}" type="presParOf" srcId="{A6FF4A8B-2E0F-4477-94EB-06FEC541E699}" destId="{6653FCB9-B37F-414C-A986-B4EB1B00AD4B}" srcOrd="1" destOrd="0" presId="urn:microsoft.com/office/officeart/2005/8/layout/hList7"/>
    <dgm:cxn modelId="{8EF666F0-80F8-457F-8F0D-71C760C113C9}" type="presParOf" srcId="{A6FF4A8B-2E0F-4477-94EB-06FEC541E699}" destId="{D397F320-367B-47C6-9DED-21DD89CB7321}" srcOrd="2" destOrd="0" presId="urn:microsoft.com/office/officeart/2005/8/layout/hList7"/>
    <dgm:cxn modelId="{8ED61193-E12F-4DFB-A5D5-42F23AFCFA3E}" type="presParOf" srcId="{A6FF4A8B-2E0F-4477-94EB-06FEC541E699}" destId="{E9D20E90-A5F6-40B6-80CA-281743689D3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35FED-5574-46C8-A10C-D037F3AD51D7}">
      <dsp:nvSpPr>
        <dsp:cNvPr id="0" name=""/>
        <dsp:cNvSpPr/>
      </dsp:nvSpPr>
      <dsp:spPr>
        <a:xfrm>
          <a:off x="1288034" y="-744799"/>
          <a:ext cx="6163379" cy="6163379"/>
        </a:xfrm>
        <a:prstGeom prst="circularArrow">
          <a:avLst>
            <a:gd name="adj1" fmla="val 5274"/>
            <a:gd name="adj2" fmla="val 312630"/>
            <a:gd name="adj3" fmla="val 12832287"/>
            <a:gd name="adj4" fmla="val 18003205"/>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58994-FFC3-4AFE-99E1-443E11FD36E8}">
      <dsp:nvSpPr>
        <dsp:cNvPr id="0" name=""/>
        <dsp:cNvSpPr/>
      </dsp:nvSpPr>
      <dsp:spPr>
        <a:xfrm>
          <a:off x="2366578" y="0"/>
          <a:ext cx="4006291" cy="904394"/>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ts val="0"/>
            </a:spcAft>
            <a:buNone/>
          </a:pPr>
          <a:r>
            <a:rPr lang="ar-DZ" sz="2800" b="1" kern="1200" dirty="0"/>
            <a:t>الإصابات الرياضية </a:t>
          </a:r>
          <a:r>
            <a:rPr lang="fr-FR" sz="2800" b="1" kern="1200" dirty="0"/>
            <a:t> </a:t>
          </a:r>
        </a:p>
        <a:p>
          <a:pPr marL="0" lvl="0" indent="0" algn="ctr" defTabSz="1244600">
            <a:lnSpc>
              <a:spcPct val="100000"/>
            </a:lnSpc>
            <a:spcBef>
              <a:spcPct val="0"/>
            </a:spcBef>
            <a:spcAft>
              <a:spcPts val="0"/>
            </a:spcAft>
            <a:buNone/>
          </a:pPr>
          <a:r>
            <a:rPr lang="fr-FR" sz="2000" b="1" kern="1200" dirty="0">
              <a:latin typeface="Algerian" pitchFamily="82" charset="0"/>
              <a:cs typeface="Almarai Bold" pitchFamily="2" charset="-78"/>
            </a:rPr>
            <a:t>Les blessures sportives</a:t>
          </a:r>
        </a:p>
      </dsp:txBody>
      <dsp:txXfrm>
        <a:off x="2410727" y="44149"/>
        <a:ext cx="3917993" cy="816096"/>
      </dsp:txXfrm>
    </dsp:sp>
    <dsp:sp modelId="{E54E0E7D-F155-4F87-BD7F-85CEF0BAB277}">
      <dsp:nvSpPr>
        <dsp:cNvPr id="0" name=""/>
        <dsp:cNvSpPr/>
      </dsp:nvSpPr>
      <dsp:spPr>
        <a:xfrm>
          <a:off x="4734806" y="1229912"/>
          <a:ext cx="3640742" cy="1175775"/>
        </a:xfrm>
        <a:prstGeom prst="roundRect">
          <a:avLst/>
        </a:prstGeom>
        <a:solidFill>
          <a:schemeClr val="accent3">
            <a:hueOff val="2324921"/>
            <a:satOff val="-7429"/>
            <a:lumOff val="-188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b="1" kern="1200" dirty="0"/>
        </a:p>
        <a:p>
          <a:pPr marL="0" lvl="0" indent="0" algn="ctr" defTabSz="800100">
            <a:lnSpc>
              <a:spcPct val="90000"/>
            </a:lnSpc>
            <a:spcBef>
              <a:spcPct val="0"/>
            </a:spcBef>
            <a:spcAft>
              <a:spcPct val="35000"/>
            </a:spcAft>
            <a:buNone/>
          </a:pPr>
          <a:r>
            <a:rPr lang="ar-DZ" sz="2400" b="1" kern="1200" dirty="0"/>
            <a:t>الإصابات العضلية</a:t>
          </a:r>
          <a:br>
            <a:rPr lang="ar-DZ" sz="1800" b="1" kern="1200" dirty="0"/>
          </a:br>
          <a:r>
            <a:rPr lang="fr-FR" sz="1800" b="1" kern="1200" dirty="0"/>
            <a:t>les blessures musculaires</a:t>
          </a:r>
          <a:br>
            <a:rPr lang="fr-FR" sz="1800" b="1" kern="1200" dirty="0"/>
          </a:br>
          <a:endParaRPr lang="fr-FR" sz="1800" b="1" kern="1200" dirty="0"/>
        </a:p>
      </dsp:txBody>
      <dsp:txXfrm>
        <a:off x="4792203" y="1287309"/>
        <a:ext cx="3525948" cy="1060981"/>
      </dsp:txXfrm>
    </dsp:sp>
    <dsp:sp modelId="{BB8F42C1-CF60-40B6-8E1E-0DBF7809EB98}">
      <dsp:nvSpPr>
        <dsp:cNvPr id="0" name=""/>
        <dsp:cNvSpPr/>
      </dsp:nvSpPr>
      <dsp:spPr>
        <a:xfrm>
          <a:off x="4639440" y="3217600"/>
          <a:ext cx="3791382" cy="1175775"/>
        </a:xfrm>
        <a:prstGeom prst="roundRect">
          <a:avLst/>
        </a:prstGeom>
        <a:solidFill>
          <a:schemeClr val="accent3">
            <a:hueOff val="4649843"/>
            <a:satOff val="-14858"/>
            <a:lumOff val="-376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ar-DZ" sz="2400" b="1" kern="1200" dirty="0"/>
            <a:t>إصابة الاربطة والاوتار</a:t>
          </a:r>
          <a:endParaRPr lang="fr-FR" sz="2400" b="1" kern="1200" dirty="0"/>
        </a:p>
        <a:p>
          <a:pPr marL="0" lvl="0" indent="0" algn="ctr" defTabSz="1066800">
            <a:lnSpc>
              <a:spcPct val="100000"/>
            </a:lnSpc>
            <a:spcBef>
              <a:spcPct val="0"/>
            </a:spcBef>
            <a:spcAft>
              <a:spcPts val="0"/>
            </a:spcAft>
            <a:buNone/>
          </a:pPr>
          <a:r>
            <a:rPr lang="fr-FR" sz="2000" kern="1200" dirty="0"/>
            <a:t>Les blessures</a:t>
          </a:r>
          <a:r>
            <a:rPr lang="ar-DZ" sz="2000" kern="1200" dirty="0"/>
            <a:t> </a:t>
          </a:r>
          <a:r>
            <a:rPr lang="fr-FR" sz="2000" kern="1200" dirty="0"/>
            <a:t>ligamentaire et tendineuse</a:t>
          </a:r>
          <a:r>
            <a:rPr lang="fr-FR" sz="2000" b="1" kern="1200" dirty="0"/>
            <a:t> </a:t>
          </a:r>
          <a:r>
            <a:rPr lang="ar-DZ" sz="2000" b="1" kern="1200" dirty="0"/>
            <a:t> </a:t>
          </a:r>
          <a:endParaRPr lang="fr-FR" sz="2000" b="1" kern="1200" dirty="0"/>
        </a:p>
      </dsp:txBody>
      <dsp:txXfrm>
        <a:off x="4696837" y="3274997"/>
        <a:ext cx="3676588" cy="1060981"/>
      </dsp:txXfrm>
    </dsp:sp>
    <dsp:sp modelId="{95C58786-21D6-4229-95D0-14B730686AD3}">
      <dsp:nvSpPr>
        <dsp:cNvPr id="0" name=""/>
        <dsp:cNvSpPr/>
      </dsp:nvSpPr>
      <dsp:spPr>
        <a:xfrm>
          <a:off x="2975934" y="5198635"/>
          <a:ext cx="2732220" cy="912836"/>
        </a:xfrm>
        <a:prstGeom prst="roundRect">
          <a:avLst/>
        </a:prstGeom>
        <a:solidFill>
          <a:schemeClr val="accent3">
            <a:hueOff val="6974765"/>
            <a:satOff val="-22287"/>
            <a:lumOff val="-564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DZ" sz="2400" b="1" kern="1200" dirty="0"/>
            <a:t>الإصابات الجلدية </a:t>
          </a:r>
        </a:p>
        <a:p>
          <a:pPr marL="0" lvl="0" indent="0" algn="ctr" defTabSz="1066800">
            <a:lnSpc>
              <a:spcPct val="90000"/>
            </a:lnSpc>
            <a:spcBef>
              <a:spcPct val="0"/>
            </a:spcBef>
            <a:spcAft>
              <a:spcPct val="35000"/>
            </a:spcAft>
            <a:buNone/>
          </a:pPr>
          <a:r>
            <a:rPr lang="fr-FR" sz="2000" b="1" kern="1200" dirty="0"/>
            <a:t>Lésions cutanées</a:t>
          </a:r>
        </a:p>
      </dsp:txBody>
      <dsp:txXfrm>
        <a:off x="3020495" y="5243196"/>
        <a:ext cx="2643098" cy="823714"/>
      </dsp:txXfrm>
    </dsp:sp>
    <dsp:sp modelId="{1AEDB670-3E8D-4511-B588-DD9FFD559A61}">
      <dsp:nvSpPr>
        <dsp:cNvPr id="0" name=""/>
        <dsp:cNvSpPr/>
      </dsp:nvSpPr>
      <dsp:spPr>
        <a:xfrm>
          <a:off x="389649" y="3253962"/>
          <a:ext cx="3629337" cy="1175775"/>
        </a:xfrm>
        <a:prstGeom prst="roundRect">
          <a:avLst/>
        </a:prstGeom>
        <a:solidFill>
          <a:schemeClr val="accent3">
            <a:hueOff val="9299686"/>
            <a:satOff val="-29716"/>
            <a:lumOff val="-75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DZ" sz="2400" b="1" kern="1200" dirty="0"/>
            <a:t>إصابات العظام </a:t>
          </a:r>
          <a:endParaRPr lang="fr-FR" sz="2400" b="1" kern="1200" dirty="0"/>
        </a:p>
        <a:p>
          <a:pPr marL="0" lvl="0" indent="0" algn="ctr" defTabSz="1066800">
            <a:lnSpc>
              <a:spcPct val="90000"/>
            </a:lnSpc>
            <a:spcBef>
              <a:spcPct val="0"/>
            </a:spcBef>
            <a:spcAft>
              <a:spcPct val="35000"/>
            </a:spcAft>
            <a:buNone/>
          </a:pPr>
          <a:r>
            <a:rPr lang="fr-FR" sz="2000" b="1" kern="1200" dirty="0"/>
            <a:t>Les blessures osseuses </a:t>
          </a:r>
        </a:p>
      </dsp:txBody>
      <dsp:txXfrm>
        <a:off x="447046" y="3311359"/>
        <a:ext cx="3514543" cy="1060981"/>
      </dsp:txXfrm>
    </dsp:sp>
    <dsp:sp modelId="{6E285E1A-1947-4302-94DA-A0792DDE9737}">
      <dsp:nvSpPr>
        <dsp:cNvPr id="0" name=""/>
        <dsp:cNvSpPr/>
      </dsp:nvSpPr>
      <dsp:spPr>
        <a:xfrm>
          <a:off x="507401" y="1249470"/>
          <a:ext cx="3393900" cy="1175775"/>
        </a:xfrm>
        <a:prstGeom prst="roundRec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ar-DZ" sz="2400" b="1" kern="1200" dirty="0"/>
            <a:t>الإصابات المفصلية </a:t>
          </a:r>
          <a:endParaRPr lang="fr-FR" sz="2400" b="1" kern="1200" dirty="0"/>
        </a:p>
        <a:p>
          <a:pPr marL="0" lvl="0" indent="0" algn="ctr" defTabSz="1066800">
            <a:lnSpc>
              <a:spcPct val="100000"/>
            </a:lnSpc>
            <a:spcBef>
              <a:spcPct val="0"/>
            </a:spcBef>
            <a:spcAft>
              <a:spcPts val="0"/>
            </a:spcAft>
            <a:buNone/>
          </a:pPr>
          <a:r>
            <a:rPr lang="fr-FR" sz="1800" b="1" kern="1200" dirty="0"/>
            <a:t>Les blessures articulaires </a:t>
          </a:r>
        </a:p>
      </dsp:txBody>
      <dsp:txXfrm>
        <a:off x="564798" y="1306867"/>
        <a:ext cx="3279106" cy="1060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93CCE-B294-47F0-B5CD-FEC855DEE331}">
      <dsp:nvSpPr>
        <dsp:cNvPr id="0" name=""/>
        <dsp:cNvSpPr/>
      </dsp:nvSpPr>
      <dsp:spPr>
        <a:xfrm>
          <a:off x="1694" y="0"/>
          <a:ext cx="2636962" cy="188914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ts val="0"/>
            </a:spcAft>
            <a:buNone/>
          </a:pPr>
          <a:r>
            <a:rPr lang="ar-DZ" sz="2400" b="1" kern="1200" dirty="0"/>
            <a:t>الكسر </a:t>
          </a:r>
          <a:r>
            <a:rPr lang="ar-DZ" sz="2400" b="1" kern="1200" dirty="0" err="1"/>
            <a:t>الاجهادي</a:t>
          </a:r>
          <a:endParaRPr lang="ar-DZ" sz="2400" b="1" kern="1200" dirty="0"/>
        </a:p>
        <a:p>
          <a:pPr marL="0" lvl="0" indent="0" algn="ctr" defTabSz="1066800">
            <a:lnSpc>
              <a:spcPct val="100000"/>
            </a:lnSpc>
            <a:spcBef>
              <a:spcPct val="0"/>
            </a:spcBef>
            <a:spcAft>
              <a:spcPts val="0"/>
            </a:spcAft>
            <a:buNone/>
          </a:pPr>
          <a:r>
            <a:rPr lang="ar-DZ" sz="1800" b="1" kern="1200" dirty="0"/>
            <a:t>- </a:t>
          </a:r>
          <a:r>
            <a:rPr lang="ar-DZ" sz="1800" b="1" kern="1200" dirty="0">
              <a:solidFill>
                <a:srgbClr val="002060"/>
              </a:solidFill>
            </a:rPr>
            <a:t>كسر </a:t>
          </a:r>
          <a:r>
            <a:rPr lang="ar-DZ" sz="1800" b="1" kern="1200" dirty="0" err="1">
              <a:solidFill>
                <a:srgbClr val="002060"/>
              </a:solidFill>
            </a:rPr>
            <a:t>اصابي</a:t>
          </a:r>
          <a:r>
            <a:rPr lang="ar-DZ" sz="1800" b="1" kern="1200" dirty="0">
              <a:solidFill>
                <a:srgbClr val="002060"/>
              </a:solidFill>
            </a:rPr>
            <a:t> غير مباشر</a:t>
          </a:r>
        </a:p>
        <a:p>
          <a:pPr marL="0" lvl="0" indent="0" algn="ctr" defTabSz="1066800">
            <a:lnSpc>
              <a:spcPct val="100000"/>
            </a:lnSpc>
            <a:spcBef>
              <a:spcPct val="0"/>
            </a:spcBef>
            <a:spcAft>
              <a:spcPts val="0"/>
            </a:spcAft>
            <a:buNone/>
          </a:pPr>
          <a:r>
            <a:rPr lang="ar-DZ" sz="1800" b="1" kern="1200" dirty="0">
              <a:solidFill>
                <a:srgbClr val="002060"/>
              </a:solidFill>
            </a:rPr>
            <a:t>- كسر </a:t>
          </a:r>
          <a:r>
            <a:rPr lang="ar-DZ" sz="1800" b="1" kern="1200" dirty="0" err="1">
              <a:solidFill>
                <a:srgbClr val="002060"/>
              </a:solidFill>
            </a:rPr>
            <a:t>اصابي</a:t>
          </a:r>
          <a:r>
            <a:rPr lang="ar-DZ" sz="1800" b="1" kern="1200" dirty="0">
              <a:solidFill>
                <a:srgbClr val="002060"/>
              </a:solidFill>
            </a:rPr>
            <a:t> مباشر       </a:t>
          </a:r>
          <a:endParaRPr lang="fr-FR" sz="1800" b="1" kern="1200" dirty="0">
            <a:solidFill>
              <a:srgbClr val="002060"/>
            </a:solidFill>
          </a:endParaRPr>
        </a:p>
      </dsp:txBody>
      <dsp:txXfrm>
        <a:off x="1694" y="755659"/>
        <a:ext cx="2636962" cy="755659"/>
      </dsp:txXfrm>
    </dsp:sp>
    <dsp:sp modelId="{11F508B8-D000-476C-90B8-881D3747BEE7}">
      <dsp:nvSpPr>
        <dsp:cNvPr id="0" name=""/>
        <dsp:cNvSpPr/>
      </dsp:nvSpPr>
      <dsp:spPr>
        <a:xfrm>
          <a:off x="1005632" y="71439"/>
          <a:ext cx="629086" cy="629086"/>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F315BF-1CCC-4980-A8EE-585D55C9FFBB}">
      <dsp:nvSpPr>
        <dsp:cNvPr id="0" name=""/>
        <dsp:cNvSpPr/>
      </dsp:nvSpPr>
      <dsp:spPr>
        <a:xfrm>
          <a:off x="2717765" y="0"/>
          <a:ext cx="2636962" cy="188914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DZ" sz="2400" b="1" kern="1200" dirty="0"/>
            <a:t>الكسر المرضي </a:t>
          </a:r>
          <a:endParaRPr lang="fr-FR" sz="2400" b="1" kern="1200" dirty="0"/>
        </a:p>
      </dsp:txBody>
      <dsp:txXfrm>
        <a:off x="2717765" y="755659"/>
        <a:ext cx="2636962" cy="755659"/>
      </dsp:txXfrm>
    </dsp:sp>
    <dsp:sp modelId="{2A4D158C-E79D-45B1-BB9D-103BDD0DCE7C}">
      <dsp:nvSpPr>
        <dsp:cNvPr id="0" name=""/>
        <dsp:cNvSpPr/>
      </dsp:nvSpPr>
      <dsp:spPr>
        <a:xfrm>
          <a:off x="3721703" y="113348"/>
          <a:ext cx="629086" cy="629086"/>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03477C-D0FE-4CB8-895F-9D242124D4A4}">
      <dsp:nvSpPr>
        <dsp:cNvPr id="0" name=""/>
        <dsp:cNvSpPr/>
      </dsp:nvSpPr>
      <dsp:spPr>
        <a:xfrm>
          <a:off x="5433836" y="0"/>
          <a:ext cx="2636962" cy="188914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DZ" sz="2400" b="1" kern="1200" dirty="0"/>
            <a:t>الكسر </a:t>
          </a:r>
          <a:r>
            <a:rPr lang="ar-DZ" sz="2400" b="1" kern="1200" dirty="0" err="1"/>
            <a:t>الاصابي</a:t>
          </a:r>
          <a:r>
            <a:rPr lang="ar-DZ" sz="2400" b="1" kern="1200" dirty="0"/>
            <a:t> </a:t>
          </a:r>
          <a:endParaRPr lang="fr-FR" sz="2400" b="1" kern="1200" dirty="0"/>
        </a:p>
      </dsp:txBody>
      <dsp:txXfrm>
        <a:off x="5433836" y="755659"/>
        <a:ext cx="2636962" cy="755659"/>
      </dsp:txXfrm>
    </dsp:sp>
    <dsp:sp modelId="{E9D20E90-A5F6-40B6-80CA-281743689D37}">
      <dsp:nvSpPr>
        <dsp:cNvPr id="0" name=""/>
        <dsp:cNvSpPr/>
      </dsp:nvSpPr>
      <dsp:spPr>
        <a:xfrm>
          <a:off x="6437774" y="113348"/>
          <a:ext cx="629086" cy="629086"/>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C8497-336C-49E4-B67C-C5682D7A0A2B}">
      <dsp:nvSpPr>
        <dsp:cNvPr id="0" name=""/>
        <dsp:cNvSpPr/>
      </dsp:nvSpPr>
      <dsp:spPr>
        <a:xfrm>
          <a:off x="322899" y="1511318"/>
          <a:ext cx="7426694" cy="283372"/>
        </a:xfrm>
        <a:prstGeom prst="leftRight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15C9A-4B7F-463E-8828-0DA36E6EC1EF}" type="datetimeFigureOut">
              <a:rPr lang="fr-FR" smtClean="0"/>
              <a:pPr/>
              <a:t>26/02/2021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EC047-49D4-46C9-BEB4-E3279B59E341}" type="slidenum">
              <a:rPr lang="fr-FR" smtClean="0"/>
              <a:pPr/>
              <a:t>‹N°›</a:t>
            </a:fld>
            <a:endParaRPr lang="fr-FR"/>
          </a:p>
        </p:txBody>
      </p:sp>
    </p:spTree>
    <p:extLst>
      <p:ext uri="{BB962C8B-B14F-4D97-AF65-F5344CB8AC3E}">
        <p14:creationId xmlns:p14="http://schemas.microsoft.com/office/powerpoint/2010/main" val="274764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CEC047-49D4-46C9-BEB4-E3279B59E34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E3629812-2B00-4020-A0A9-22E0BC2CBDEC}" type="datetimeFigureOut">
              <a:rPr lang="fr-FR" smtClean="0"/>
              <a:pPr/>
              <a:t>26/02/2021</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C34C531C-5668-4FB3-8256-99B074B71F3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C531C-5668-4FB3-8256-99B074B71F3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C531C-5668-4FB3-8256-99B074B71F3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C531C-5668-4FB3-8256-99B074B71F3E}" type="slidenum">
              <a:rPr lang="fr-FR" smtClean="0"/>
              <a:pPr/>
              <a:t>‹N°›</a:t>
            </a:fld>
            <a:endParaRPr lang="fr-FR"/>
          </a:p>
        </p:txBody>
      </p:sp>
      <p:sp>
        <p:nvSpPr>
          <p:cNvPr id="7" name="Titre 6"/>
          <p:cNvSpPr>
            <a:spLocks noGrp="1"/>
          </p:cNvSpPr>
          <p:nvPr>
            <p:ph type="title"/>
          </p:nvPr>
        </p:nvSpPr>
        <p:spPr/>
        <p:txBody>
          <a:bodyPr rtlCol="0"/>
          <a:lstStyle/>
          <a:p>
            <a:r>
              <a:rPr kumimoji="0" lang="fr-FR"/>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C531C-5668-4FB3-8256-99B074B71F3E}"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4C531C-5668-4FB3-8256-99B074B71F3E}" type="slidenum">
              <a:rPr lang="fr-FR" smtClean="0"/>
              <a:pPr/>
              <a:t>‹N°›</a:t>
            </a:fld>
            <a:endParaRPr lang="fr-FR"/>
          </a:p>
        </p:txBody>
      </p:sp>
      <p:sp>
        <p:nvSpPr>
          <p:cNvPr id="8" name="Titre 7"/>
          <p:cNvSpPr>
            <a:spLocks noGrp="1"/>
          </p:cNvSpPr>
          <p:nvPr>
            <p:ph type="title"/>
          </p:nvPr>
        </p:nvSpPr>
        <p:spPr/>
        <p:txBody>
          <a:bodyPr rtlCol="0"/>
          <a:lstStyle/>
          <a:p>
            <a:r>
              <a:rPr kumimoji="0" lang="fr-FR"/>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34C531C-5668-4FB3-8256-99B074B71F3E}"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34C531C-5668-4FB3-8256-99B074B71F3E}" type="slidenum">
              <a:rPr lang="fr-FR" smtClean="0"/>
              <a:pPr/>
              <a:t>‹N°›</a:t>
            </a:fld>
            <a:endParaRPr lang="fr-FR"/>
          </a:p>
        </p:txBody>
      </p:sp>
      <p:sp>
        <p:nvSpPr>
          <p:cNvPr id="6" name="Titre 5"/>
          <p:cNvSpPr>
            <a:spLocks noGrp="1"/>
          </p:cNvSpPr>
          <p:nvPr>
            <p:ph type="title"/>
          </p:nvPr>
        </p:nvSpPr>
        <p:spPr/>
        <p:txBody>
          <a:bodyPr rtlCol="0"/>
          <a:lstStyle/>
          <a:p>
            <a:r>
              <a:rPr kumimoji="0" lang="fr-FR"/>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629812-2B00-4020-A0A9-22E0BC2CBDEC}" type="datetimeFigureOut">
              <a:rPr lang="fr-FR" smtClean="0"/>
              <a:pPr/>
              <a:t>26/02/2021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4C531C-5668-4FB3-8256-99B074B71F3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p>
            <a:fld id="{E3629812-2B00-4020-A0A9-22E0BC2CBDEC}" type="datetimeFigureOut">
              <a:rPr lang="fr-FR" smtClean="0"/>
              <a:pPr/>
              <a:t>26/02/2021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4C531C-5668-4FB3-8256-99B074B71F3E}"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E3629812-2B00-4020-A0A9-22E0BC2CBDEC}" type="datetimeFigureOut">
              <a:rPr lang="fr-FR" smtClean="0"/>
              <a:pPr/>
              <a:t>26/02/2021</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34C531C-5668-4FB3-8256-99B074B71F3E}"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3629812-2B00-4020-A0A9-22E0BC2CBDEC}" type="datetimeFigureOut">
              <a:rPr lang="fr-FR" smtClean="0"/>
              <a:pPr/>
              <a:t>26/02/2021</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34C531C-5668-4FB3-8256-99B074B71F3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hyperlink" Target="http://www.sport.ta4a.us/health-science/nutrition/1233-nutrition.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port.ta4a.us/health-science/nutrition/1233-nutritio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055262"/>
              </p:ext>
            </p:extLst>
          </p:nvPr>
        </p:nvGraphicFramePr>
        <p:xfrm>
          <a:off x="323528" y="678706"/>
          <a:ext cx="8820471" cy="6179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a:xfrm>
            <a:off x="457200" y="44624"/>
            <a:ext cx="8229600" cy="634082"/>
          </a:xfrm>
        </p:spPr>
        <p:txBody>
          <a:bodyPr>
            <a:noAutofit/>
          </a:bodyPr>
          <a:lstStyle/>
          <a:p>
            <a:pPr algn="ctr"/>
            <a:r>
              <a:rPr lang="ar-DZ" sz="2800" dirty="0">
                <a:latin typeface="Cairo Black" pitchFamily="2" charset="-78"/>
                <a:cs typeface="Cairo Black" pitchFamily="2" charset="-78"/>
              </a:rPr>
              <a:t>أنواع الإصابات الرياضية </a:t>
            </a:r>
            <a:endParaRPr lang="fr-FR" sz="2800" dirty="0">
              <a:latin typeface="Cairo Black" pitchFamily="2" charset="-78"/>
              <a:cs typeface="Cairo Black" pitchFamily="2" charset="-78"/>
            </a:endParaRPr>
          </a:p>
        </p:txBody>
      </p:sp>
    </p:spTree>
    <p:extLst>
      <p:ext uri="{BB962C8B-B14F-4D97-AF65-F5344CB8AC3E}">
        <p14:creationId xmlns:p14="http://schemas.microsoft.com/office/powerpoint/2010/main" val="3218831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7171" y="548680"/>
            <a:ext cx="9036496" cy="6048672"/>
          </a:xfrm>
        </p:spPr>
        <p:txBody>
          <a:bodyPr>
            <a:noAutofit/>
          </a:bodyPr>
          <a:lstStyle/>
          <a:p>
            <a:pPr marL="109728" indent="0" algn="r" rtl="1">
              <a:buNone/>
            </a:pPr>
            <a:r>
              <a:rPr lang="ar-DZ" sz="2800" dirty="0"/>
              <a:t>وهو تقلص عضلي شديد جدا واشد من الطبيعي نتيجة لرد فعل عصبي وقد يستمر ثوان الى دقائق بعد الاجهاد العضلي وهو مؤلم جدا.</a:t>
            </a:r>
            <a:br>
              <a:rPr lang="ar-DZ" sz="2800" dirty="0"/>
            </a:br>
            <a:r>
              <a:rPr lang="ar-DZ" sz="2800" b="1" dirty="0"/>
              <a:t>الاسباب:</a:t>
            </a:r>
            <a:br>
              <a:rPr lang="ar-DZ" sz="2800" dirty="0"/>
            </a:br>
            <a:r>
              <a:rPr lang="ar-DZ" sz="2800" dirty="0"/>
              <a:t>1-قلة الماء والاملاح(خاصة في الاجواء الحارة).</a:t>
            </a:r>
            <a:br>
              <a:rPr lang="ar-DZ" sz="2800" dirty="0"/>
            </a:br>
            <a:r>
              <a:rPr lang="ar-DZ" sz="2800" dirty="0"/>
              <a:t>2-</a:t>
            </a:r>
            <a:r>
              <a:rPr lang="ar-DZ" sz="2800" dirty="0">
                <a:hlinkClick r:id="rId2"/>
              </a:rPr>
              <a:t>التغذية</a:t>
            </a:r>
            <a:r>
              <a:rPr lang="ar-DZ" sz="2800" dirty="0"/>
              <a:t> غير المتنوعة وغير الكافية.</a:t>
            </a:r>
            <a:br>
              <a:rPr lang="ar-DZ" sz="2800" dirty="0"/>
            </a:br>
            <a:r>
              <a:rPr lang="ar-DZ" sz="2800" dirty="0"/>
              <a:t>3-اجهاد العضلة.</a:t>
            </a:r>
            <a:br>
              <a:rPr lang="ar-DZ" sz="2800" dirty="0"/>
            </a:br>
            <a:r>
              <a:rPr lang="ar-DZ" sz="2800" dirty="0"/>
              <a:t>4-قلة التدريب او التدريب </a:t>
            </a:r>
            <a:r>
              <a:rPr lang="ar-DZ" sz="2800" dirty="0" err="1"/>
              <a:t>الخاطيء</a:t>
            </a:r>
            <a:r>
              <a:rPr lang="ar-DZ" sz="2800" dirty="0"/>
              <a:t>.</a:t>
            </a:r>
            <a:br>
              <a:rPr lang="ar-DZ" sz="2800" dirty="0"/>
            </a:br>
            <a:r>
              <a:rPr lang="ar-DZ" sz="2800" dirty="0"/>
              <a:t>5-اضطراب الحالة النفسية.</a:t>
            </a:r>
            <a:br>
              <a:rPr lang="ar-DZ" sz="2800" dirty="0"/>
            </a:br>
            <a:r>
              <a:rPr lang="ar-DZ" sz="2800" dirty="0"/>
              <a:t>6-تشوهات قوس القدم.</a:t>
            </a:r>
            <a:br>
              <a:rPr lang="ar-DZ" sz="2800" dirty="0"/>
            </a:br>
            <a:r>
              <a:rPr lang="ar-DZ" sz="2800" dirty="0"/>
              <a:t>7-الاحذية غير المناسبة.</a:t>
            </a:r>
            <a:br>
              <a:rPr lang="ar-DZ" sz="2800" dirty="0"/>
            </a:br>
            <a:r>
              <a:rPr lang="ar-DZ" sz="2800" dirty="0"/>
              <a:t>8-الحركات غير المعتادة.</a:t>
            </a:r>
            <a:br>
              <a:rPr lang="ar-DZ" sz="2800" dirty="0"/>
            </a:br>
            <a:r>
              <a:rPr lang="ar-DZ" sz="2800" dirty="0"/>
              <a:t>9-نقص مستوى الكالسيوم في الدم.</a:t>
            </a:r>
            <a:br>
              <a:rPr lang="ar-DZ" sz="2800" dirty="0"/>
            </a:br>
            <a:br>
              <a:rPr lang="ar-DZ" sz="2800" dirty="0"/>
            </a:br>
            <a:endParaRPr lang="fr-FR" sz="2800" dirty="0"/>
          </a:p>
        </p:txBody>
      </p:sp>
      <p:sp>
        <p:nvSpPr>
          <p:cNvPr id="3" name="Titre 2"/>
          <p:cNvSpPr>
            <a:spLocks noGrp="1"/>
          </p:cNvSpPr>
          <p:nvPr>
            <p:ph type="title"/>
          </p:nvPr>
        </p:nvSpPr>
        <p:spPr>
          <a:xfrm>
            <a:off x="457200" y="-99392"/>
            <a:ext cx="8229600" cy="778098"/>
          </a:xfrm>
        </p:spPr>
        <p:txBody>
          <a:bodyPr/>
          <a:lstStyle/>
          <a:p>
            <a:pPr algn="ctr"/>
            <a:r>
              <a:rPr lang="ar-DZ" dirty="0"/>
              <a:t>التشنج العضلي:</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332656"/>
            <a:ext cx="8579296" cy="6120680"/>
          </a:xfrm>
        </p:spPr>
        <p:txBody>
          <a:bodyPr>
            <a:normAutofit/>
          </a:bodyPr>
          <a:lstStyle/>
          <a:p>
            <a:pPr algn="r" rtl="1"/>
            <a:r>
              <a:rPr lang="ar-DZ" sz="2800" b="1" dirty="0"/>
              <a:t>الوقاية:</a:t>
            </a:r>
            <a:br>
              <a:rPr lang="ar-DZ" sz="2800" dirty="0"/>
            </a:br>
            <a:r>
              <a:rPr lang="ar-DZ" sz="2800" dirty="0"/>
              <a:t>1-الاحماء الجيد.</a:t>
            </a:r>
            <a:br>
              <a:rPr lang="ar-DZ" sz="2800" dirty="0"/>
            </a:br>
            <a:r>
              <a:rPr lang="ar-DZ" sz="2800" dirty="0"/>
              <a:t>2-التدرج في قوة التمارين وعند الانتقال بين الاجواء الحارة والباردة.</a:t>
            </a:r>
            <a:br>
              <a:rPr lang="ar-DZ" sz="2800" dirty="0"/>
            </a:br>
            <a:r>
              <a:rPr lang="ar-DZ" sz="2800" dirty="0"/>
              <a:t>3-</a:t>
            </a:r>
            <a:r>
              <a:rPr lang="ar-DZ" sz="2800" dirty="0">
                <a:hlinkClick r:id="rId2"/>
              </a:rPr>
              <a:t>التغذية</a:t>
            </a:r>
            <a:r>
              <a:rPr lang="ar-DZ" sz="2800" dirty="0"/>
              <a:t> المتنوعة.</a:t>
            </a:r>
            <a:br>
              <a:rPr lang="ar-DZ" sz="2800" dirty="0"/>
            </a:br>
            <a:r>
              <a:rPr lang="ar-DZ" sz="2800" dirty="0"/>
              <a:t>4-الاحذية المناسبة.</a:t>
            </a:r>
            <a:br>
              <a:rPr lang="ar-DZ" sz="2800" dirty="0"/>
            </a:br>
            <a:r>
              <a:rPr lang="ar-DZ" sz="2800" dirty="0"/>
              <a:t>5-الراحة والاسترخاء بين التمارين وبعد الجهد.</a:t>
            </a:r>
            <a:br>
              <a:rPr lang="ar-DZ" sz="2800" dirty="0"/>
            </a:br>
            <a:r>
              <a:rPr lang="ar-DZ" sz="2800" dirty="0"/>
              <a:t>6-الاكثار من تناول الماء والاملاح.</a:t>
            </a:r>
            <a:br>
              <a:rPr lang="ar-DZ" sz="2800" dirty="0"/>
            </a:br>
            <a:r>
              <a:rPr lang="ar-DZ" sz="2800" b="1" dirty="0"/>
              <a:t>العلاج:</a:t>
            </a:r>
            <a:br>
              <a:rPr lang="ar-DZ" sz="2800" dirty="0"/>
            </a:br>
            <a:r>
              <a:rPr lang="ar-DZ" sz="2800" dirty="0"/>
              <a:t>1-ايقاف الحركة وسحب العضلة باتجاه عكس عملها بقوة وبسرعة.</a:t>
            </a:r>
            <a:br>
              <a:rPr lang="ar-DZ" sz="2800" dirty="0"/>
            </a:br>
            <a:r>
              <a:rPr lang="ar-DZ" sz="2800" dirty="0"/>
              <a:t>2-تدفئة العضلة المصابة.</a:t>
            </a:r>
            <a:br>
              <a:rPr lang="ar-DZ" sz="2800" dirty="0"/>
            </a:br>
            <a:r>
              <a:rPr lang="ar-DZ" sz="2800" dirty="0"/>
              <a:t>3-الراحة التامة وعدم تدليك العضلة وذلك يؤدي الى زيادة تقلصها وتمزق الالياف العضلية.</a:t>
            </a:r>
            <a:br>
              <a:rPr lang="ar-DZ" sz="2800" dirty="0"/>
            </a:br>
            <a:r>
              <a:rPr lang="ar-DZ" sz="2800" dirty="0"/>
              <a:t>4-بعد رجوع العضلة الى الوضع الطبيعي (حمام بخار وتدليك خفيف).</a:t>
            </a:r>
            <a:endParaRPr lang="fr-FR" sz="2800" dirty="0"/>
          </a:p>
          <a:p>
            <a:pPr algn="r" rtl="1"/>
            <a:endParaRPr lang="fr-FR" dirty="0"/>
          </a:p>
        </p:txBody>
      </p:sp>
    </p:spTree>
    <p:extLst>
      <p:ext uri="{BB962C8B-B14F-4D97-AF65-F5344CB8AC3E}">
        <p14:creationId xmlns:p14="http://schemas.microsoft.com/office/powerpoint/2010/main" val="126405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1071546"/>
            <a:ext cx="8715436" cy="5572164"/>
          </a:xfrm>
        </p:spPr>
        <p:txBody>
          <a:bodyPr>
            <a:normAutofit/>
          </a:bodyPr>
          <a:lstStyle/>
          <a:p>
            <a:pPr algn="just" rtl="1">
              <a:buNone/>
            </a:pPr>
            <a:r>
              <a:rPr lang="fr-FR" sz="2800" dirty="0"/>
              <a:t>       </a:t>
            </a:r>
            <a:r>
              <a:rPr lang="ar-DZ" sz="2800" dirty="0"/>
              <a:t>يعتبر التمزق العضلي من الإصابات الرياضية الهامة التي يمكن أن يتعرض لها اللاعب لأنها تعتبر من إصابات العضلات التي تعد الأداة المنفذة لمتطلبات الأداء الحركي، القطع أو التمزق العضلي يمكن حدوثه أثناء العمل العضلي البدني في الملاعب أو في أوقات الراحة، ويحدث جزئيا أو كليا في داخل جسم العضلة المصابة أو عند منشأ العضلة .</a:t>
            </a:r>
          </a:p>
          <a:p>
            <a:pPr marL="109728" lvl="0" indent="0" algn="just" rtl="1">
              <a:buNone/>
            </a:pPr>
            <a:r>
              <a:rPr lang="ar-SA" sz="2800" b="1" dirty="0"/>
              <a:t>تعريف التمزق العضلي: </a:t>
            </a:r>
            <a:endParaRPr lang="fr-FR" sz="2800" dirty="0"/>
          </a:p>
          <a:p>
            <a:pPr algn="just" rtl="1">
              <a:buNone/>
            </a:pPr>
            <a:r>
              <a:rPr lang="fr-FR" sz="2800" dirty="0"/>
              <a:t>      </a:t>
            </a:r>
            <a:r>
              <a:rPr lang="ar-DZ" sz="2800" dirty="0"/>
              <a:t>عبارة عن تمزق الألياف أو الأوتار العضلية نتيجة جهد عضلي مفاجئ بدرجة شدة أكبر من قدرة العضلة على تحمل هذا الجهد، يصاحب التمزق العضلي ألم مكان الإصابة وورم بالإضافة إلى عدم قدرة العضلات المصابة على أداء وظيفتها</a:t>
            </a:r>
            <a:r>
              <a:rPr lang="ar-DZ" sz="2800" baseline="30000" dirty="0"/>
              <a:t> </a:t>
            </a:r>
            <a:endParaRPr lang="fr-FR" sz="2800" dirty="0"/>
          </a:p>
          <a:p>
            <a:pPr algn="just" rtl="1"/>
            <a:endParaRPr lang="fr-FR" sz="2800" dirty="0"/>
          </a:p>
        </p:txBody>
      </p:sp>
      <p:sp>
        <p:nvSpPr>
          <p:cNvPr id="3" name="Titre 2"/>
          <p:cNvSpPr>
            <a:spLocks noGrp="1"/>
          </p:cNvSpPr>
          <p:nvPr>
            <p:ph type="title"/>
          </p:nvPr>
        </p:nvSpPr>
        <p:spPr>
          <a:xfrm>
            <a:off x="457200" y="274638"/>
            <a:ext cx="8229600" cy="796908"/>
          </a:xfrm>
        </p:spPr>
        <p:txBody>
          <a:bodyPr>
            <a:normAutofit/>
          </a:bodyPr>
          <a:lstStyle/>
          <a:p>
            <a:pPr algn="ctr" rtl="1"/>
            <a:r>
              <a:rPr lang="ar-DZ" sz="3600" dirty="0">
                <a:solidFill>
                  <a:srgbClr val="FF0000"/>
                </a:solidFill>
              </a:rPr>
              <a:t>2-2 التمزق العضلي</a:t>
            </a:r>
            <a:r>
              <a:rPr lang="fr-FR" sz="3600" dirty="0">
                <a:solidFill>
                  <a:srgbClr val="FF0000"/>
                </a:solidFill>
              </a:rPr>
              <a:t>  </a:t>
            </a:r>
            <a:r>
              <a:rPr lang="fr-FR" sz="2400" dirty="0">
                <a:solidFill>
                  <a:srgbClr val="FF0000"/>
                </a:solidFill>
              </a:rPr>
              <a:t>déchireur musculaire</a:t>
            </a:r>
            <a:endParaRPr lang="fr-FR" sz="36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285728"/>
            <a:ext cx="8715436" cy="6286544"/>
          </a:xfrm>
        </p:spPr>
        <p:txBody>
          <a:bodyPr/>
          <a:lstStyle/>
          <a:p>
            <a:pPr marL="109728" lvl="0" indent="0" algn="r" rtl="1">
              <a:buNone/>
            </a:pPr>
            <a:r>
              <a:rPr lang="ar-SA" b="1" dirty="0"/>
              <a:t>أسباب التمزق العضلي:  </a:t>
            </a:r>
            <a:endParaRPr lang="fr-FR" dirty="0"/>
          </a:p>
          <a:p>
            <a:pPr marL="109728" indent="0" algn="r" rtl="1">
              <a:buNone/>
            </a:pPr>
            <a:r>
              <a:rPr lang="ar-DZ" dirty="0"/>
              <a:t>    هناك عدة أسباب يمكن أن تؤدي إلى التمزق العضلي، ومن بين هذه الأسباب نجد ما يلي : </a:t>
            </a:r>
            <a:endParaRPr lang="fr-FR" dirty="0"/>
          </a:p>
          <a:p>
            <a:pPr lvl="0" algn="r" rtl="1"/>
            <a:r>
              <a:rPr lang="ar-DZ" dirty="0" err="1"/>
              <a:t>الإنقباض</a:t>
            </a:r>
            <a:r>
              <a:rPr lang="ar-DZ" dirty="0"/>
              <a:t> العضلي الشديد والمفاجئ .</a:t>
            </a:r>
            <a:endParaRPr lang="fr-FR" dirty="0"/>
          </a:p>
          <a:p>
            <a:pPr lvl="0" algn="r" rtl="1"/>
            <a:r>
              <a:rPr lang="ar-DZ" dirty="0"/>
              <a:t>القيام بمجهود عضلي أكبر من قدرة تحمل العضلات .</a:t>
            </a:r>
            <a:endParaRPr lang="fr-FR" dirty="0"/>
          </a:p>
          <a:p>
            <a:pPr lvl="0" algn="r" rtl="1"/>
            <a:r>
              <a:rPr lang="ar-DZ" dirty="0"/>
              <a:t>عدم التنسيق في تدريب المجموعات العضلية .</a:t>
            </a:r>
            <a:endParaRPr lang="fr-FR" dirty="0"/>
          </a:p>
          <a:p>
            <a:pPr lvl="0" algn="r" rtl="1"/>
            <a:r>
              <a:rPr lang="ar-DZ" dirty="0"/>
              <a:t>إهمال الإحماء وعدم التهيئة اللازمة للعضلات قبل القيام بالنشاط البدني الرياضي.</a:t>
            </a:r>
            <a:endParaRPr lang="fr-FR" dirty="0"/>
          </a:p>
          <a:p>
            <a:pPr lvl="0" algn="r" rtl="1"/>
            <a:r>
              <a:rPr lang="ar-DZ" dirty="0"/>
              <a:t>القصر التشريحي للعضلات وعدم </a:t>
            </a:r>
            <a:r>
              <a:rPr lang="ar-DZ" dirty="0" err="1"/>
              <a:t>مطاطيتها</a:t>
            </a:r>
            <a:r>
              <a:rPr lang="ar-DZ" dirty="0"/>
              <a:t> بما يتلاءم مع متطلبات النشاط البدني الرياضي .</a:t>
            </a:r>
            <a:endParaRPr lang="fr-FR" dirty="0"/>
          </a:p>
          <a:p>
            <a:pPr lvl="0" algn="r" rtl="1"/>
            <a:r>
              <a:rPr lang="ar-DZ" dirty="0"/>
              <a:t>اشتراك اللاعب في الأداء وهو غير مكتمل الشفاء من إصابة مماثلة .</a:t>
            </a:r>
            <a:endParaRPr lang="fr-FR" dirty="0"/>
          </a:p>
          <a:p>
            <a:pPr lvl="0" algn="r" rtl="1"/>
            <a:r>
              <a:rPr lang="ar-DZ" dirty="0"/>
              <a:t>تلقي ضربة شديدة ومباشرة للعضلة إلى درجة تؤدي إلى التمزق العضلي.</a:t>
            </a:r>
            <a:endParaRPr lang="fr-FR" dirty="0"/>
          </a:p>
          <a:p>
            <a:pPr algn="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0"/>
            <a:ext cx="8715436" cy="6858000"/>
          </a:xfrm>
        </p:spPr>
        <p:txBody>
          <a:bodyPr>
            <a:normAutofit/>
          </a:bodyPr>
          <a:lstStyle/>
          <a:p>
            <a:pPr algn="r" rtl="1"/>
            <a:r>
              <a:rPr lang="ar-DZ" b="1" dirty="0"/>
              <a:t>ج- درجات التمزق العضلي: </a:t>
            </a:r>
            <a:r>
              <a:rPr lang="ar-DZ" dirty="0"/>
              <a:t>يمكن تمييز نوعين من التمزق العضلي هما: </a:t>
            </a:r>
            <a:endParaRPr lang="fr-FR" dirty="0"/>
          </a:p>
          <a:p>
            <a:pPr lvl="0" algn="r" rtl="1"/>
            <a:r>
              <a:rPr lang="ar-SA" b="1" dirty="0">
                <a:solidFill>
                  <a:srgbClr val="FF0000"/>
                </a:solidFill>
              </a:rPr>
              <a:t>التمزق العضلي البسيط (الشد العضلي):</a:t>
            </a:r>
            <a:endParaRPr lang="fr-FR" dirty="0">
              <a:solidFill>
                <a:srgbClr val="FF0000"/>
              </a:solidFill>
            </a:endParaRPr>
          </a:p>
          <a:p>
            <a:pPr marL="109728" indent="0" algn="r" rtl="1">
              <a:buNone/>
            </a:pPr>
            <a:r>
              <a:rPr lang="ar-DZ" dirty="0"/>
              <a:t>وهو الذي يحدث في الكيس المغلق من الخارج (الغشاء الليفي الرقيق) وفيه يستمر اللاعب في الأداء، ولكنه قد يشعر بألم بسيط بعد ذلك</a:t>
            </a:r>
            <a:r>
              <a:rPr lang="ar-DZ" baseline="30000" dirty="0"/>
              <a:t> </a:t>
            </a:r>
            <a:r>
              <a:rPr lang="ar-DZ" dirty="0"/>
              <a:t>.</a:t>
            </a:r>
            <a:endParaRPr lang="fr-FR" dirty="0"/>
          </a:p>
          <a:p>
            <a:pPr lvl="0" algn="r" rtl="1"/>
            <a:r>
              <a:rPr lang="ar-SA" b="1" dirty="0">
                <a:solidFill>
                  <a:srgbClr val="FF0000"/>
                </a:solidFill>
              </a:rPr>
              <a:t>التمزق العضلي الشديد: </a:t>
            </a:r>
            <a:endParaRPr lang="fr-FR" dirty="0">
              <a:solidFill>
                <a:srgbClr val="FF0000"/>
              </a:solidFill>
            </a:endParaRPr>
          </a:p>
          <a:p>
            <a:pPr marL="109728" indent="0" algn="r" rtl="1">
              <a:buNone/>
            </a:pPr>
            <a:r>
              <a:rPr lang="ar-DZ" dirty="0"/>
              <a:t>هو تمزق بعض الألياف العضلية، فتكون تدفقا دمويا وبعد مرور ساعات يظهر كدم صغير </a:t>
            </a:r>
            <a:r>
              <a:rPr lang="en-US" dirty="0"/>
              <a:t>(</a:t>
            </a:r>
            <a:r>
              <a:rPr lang="en-US" dirty="0" err="1"/>
              <a:t>Echymose</a:t>
            </a:r>
            <a:r>
              <a:rPr lang="en-US" dirty="0"/>
              <a:t>)</a:t>
            </a:r>
            <a:r>
              <a:rPr lang="ar-DZ" dirty="0"/>
              <a:t>. حيث يشعر اللاعب بتوتر أو تقلص مكان الإصابة، ويفقد القدرة على الحركة كليا أو جزئيا بحسب كمية الألياف الممزقة، ولا يستطيع اللاعب </a:t>
            </a:r>
            <a:r>
              <a:rPr lang="ar-DZ" dirty="0" err="1"/>
              <a:t>الإستمرار</a:t>
            </a:r>
            <a:r>
              <a:rPr lang="ar-DZ" dirty="0"/>
              <a:t> في الأداء.</a:t>
            </a:r>
            <a:endParaRPr lang="fr-FR" dirty="0"/>
          </a:p>
          <a:p>
            <a:pPr lvl="0" algn="r" rtl="1"/>
            <a:r>
              <a:rPr lang="ar-SA" b="1" dirty="0"/>
              <a:t>التمزق العضلي غير الكامل (الجزئي) : </a:t>
            </a:r>
            <a:endParaRPr lang="fr-FR" dirty="0"/>
          </a:p>
          <a:p>
            <a:pPr marL="109728" indent="0" algn="r" rtl="1">
              <a:buNone/>
            </a:pPr>
            <a:r>
              <a:rPr lang="ar-DZ" dirty="0"/>
              <a:t>في هذا النوع لا تتمزق العضلات بالكامل، ولكن تتمزق بعض أجزائها أي العديد من الآليات، وقد يكون هذا التمزق في وسط العضلة وداخلا في مركز العضلة أو خارجها. </a:t>
            </a:r>
          </a:p>
          <a:p>
            <a:pPr lvl="0" algn="r" rtl="1"/>
            <a:r>
              <a:rPr lang="ar-SA" b="1" dirty="0"/>
              <a:t>التمزق الكامل للعضلات : </a:t>
            </a:r>
            <a:endParaRPr lang="ar-DZ" b="1" dirty="0"/>
          </a:p>
          <a:p>
            <a:pPr marL="109728" lvl="0" indent="0" algn="r" rtl="1">
              <a:buNone/>
            </a:pPr>
            <a:r>
              <a:rPr lang="ar-DZ" dirty="0"/>
              <a:t>ويعتبر أخطر ضرر عضلي قد يحدث للرياضي، ويبدأ بألم شديد وشلل تام</a:t>
            </a:r>
            <a:endParaRPr lang="fr-FR" dirty="0"/>
          </a:p>
          <a:p>
            <a:pPr algn="r" rtl="1"/>
            <a:endParaRPr lang="fr-FR" dirty="0"/>
          </a:p>
          <a:p>
            <a:pPr algn="r" rtl="1"/>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2844" y="0"/>
            <a:ext cx="9001156" cy="6643710"/>
          </a:xfrm>
        </p:spPr>
        <p:txBody>
          <a:bodyPr>
            <a:normAutofit/>
          </a:bodyPr>
          <a:lstStyle/>
          <a:p>
            <a:pPr marL="109728" lvl="0" indent="0" algn="r" rtl="1">
              <a:buNone/>
            </a:pPr>
            <a:r>
              <a:rPr lang="ar-SA" sz="2800" b="1" dirty="0"/>
              <a:t>علاج </a:t>
            </a:r>
            <a:r>
              <a:rPr lang="ar-DZ" sz="2800" b="1" dirty="0"/>
              <a:t>التمزق </a:t>
            </a:r>
            <a:r>
              <a:rPr lang="ar-SA" sz="2800" b="1" dirty="0"/>
              <a:t>العضلي: </a:t>
            </a:r>
            <a:endParaRPr lang="fr-FR" sz="2800" dirty="0"/>
          </a:p>
          <a:p>
            <a:pPr marL="109728" indent="0" algn="r" rtl="1">
              <a:buNone/>
            </a:pPr>
            <a:r>
              <a:rPr lang="ar-SA" sz="2800" dirty="0"/>
              <a:t>يتم علاج </a:t>
            </a:r>
            <a:r>
              <a:rPr lang="ar-DZ" sz="2800" dirty="0"/>
              <a:t>التمزق </a:t>
            </a:r>
            <a:r>
              <a:rPr lang="ar-SA" sz="2800" dirty="0"/>
              <a:t>العضلي وفق الخطوات التالية: </a:t>
            </a:r>
            <a:endParaRPr lang="fr-FR" sz="2800" dirty="0"/>
          </a:p>
          <a:p>
            <a:pPr lvl="0" algn="r" rtl="1"/>
            <a:r>
              <a:rPr lang="ar-DZ" sz="2800" dirty="0"/>
              <a:t>إبعاد اللاعب المصاب عن الملعب .</a:t>
            </a:r>
            <a:endParaRPr lang="fr-FR" sz="2800" dirty="0"/>
          </a:p>
          <a:p>
            <a:pPr lvl="0" algn="r" rtl="1"/>
            <a:r>
              <a:rPr lang="ar-DZ" sz="2800" dirty="0"/>
              <a:t>وضع العضلات المصابة في وضع انبساط لتقليل الألم.</a:t>
            </a:r>
            <a:endParaRPr lang="fr-FR" sz="2800" dirty="0"/>
          </a:p>
          <a:p>
            <a:pPr lvl="0" algn="r" rtl="1"/>
            <a:r>
              <a:rPr lang="ar-DZ" sz="2800" dirty="0"/>
              <a:t>استخدام وسائل التبريد بعد الإصابة مباشرة للحد من النزيف.</a:t>
            </a:r>
            <a:endParaRPr lang="fr-FR" sz="2800" dirty="0"/>
          </a:p>
          <a:p>
            <a:pPr lvl="0" algn="r" rtl="1"/>
            <a:r>
              <a:rPr lang="ar-DZ" sz="2800" dirty="0"/>
              <a:t>راحة كاملة للعضو المصاب وذلك حسب شدة الإصابة.</a:t>
            </a:r>
            <a:endParaRPr lang="fr-FR" sz="2800" dirty="0"/>
          </a:p>
          <a:p>
            <a:pPr lvl="0" algn="r" rtl="1"/>
            <a:r>
              <a:rPr lang="ar-DZ" sz="2800" dirty="0"/>
              <a:t>عمل رباط ضاغط يشمل العضلة كلها ولا يكون شديد حتى لا يعوق الدورة الدموية.</a:t>
            </a:r>
            <a:endParaRPr lang="fr-FR" sz="2800" dirty="0"/>
          </a:p>
          <a:p>
            <a:pPr lvl="0" algn="r" rtl="1"/>
            <a:r>
              <a:rPr lang="ar-DZ" sz="2800" dirty="0"/>
              <a:t>عمل انقباض وانبساط للعضلة بصورة مستمرة منعا من حدوث </a:t>
            </a:r>
            <a:r>
              <a:rPr lang="ar-DZ" sz="2800" dirty="0" err="1"/>
              <a:t>الإلتصاقات</a:t>
            </a:r>
            <a:r>
              <a:rPr lang="ar-DZ" sz="2800" dirty="0"/>
              <a:t> .</a:t>
            </a:r>
            <a:endParaRPr lang="fr-FR" sz="2800" dirty="0"/>
          </a:p>
          <a:p>
            <a:pPr algn="r" rtl="1"/>
            <a:r>
              <a:rPr lang="ar-DZ" sz="2800" dirty="0"/>
              <a:t>تجنب جميع الأنواع الحرارية مثل المراهم والتدليك في الفترة الحادة، وبعد انتهاء الفترة الحادة يتم العمل على تنشيط الدورة الدموية، وذلك باستعمال دهانات موضعية مثل صبغة اليود والتدليك بأعلى وأسفل مكان الإصابة ثم تدريجيا على مكان الإصابة</a:t>
            </a:r>
            <a:endParaRPr lang="fr-F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785794"/>
            <a:ext cx="8715436" cy="5786478"/>
          </a:xfrm>
        </p:spPr>
        <p:txBody>
          <a:bodyPr/>
          <a:lstStyle/>
          <a:p>
            <a:pPr algn="r" rtl="1"/>
            <a:r>
              <a:rPr lang="ar-DZ" dirty="0"/>
              <a:t>يعد الجهاز العظمي جهازا أساسيا حيويا، وتعتمد عليه جميع أجهزة الجسم، حيث يعطي الشكل الطبيعي للإنسان، وتستند عليه العضلات فضلا عن كونه مخزنا مهما للأملاح في الجسم ومصدرا مهما من مصادر تكوين الدم، ويعمل الجهاز العظمي على حماية معظم الأجهزة الحيوية في الجسم كالدماغ والقلب، ويمكن تقسيم إصابات العظام إلى قسمين:</a:t>
            </a:r>
          </a:p>
          <a:p>
            <a:pPr algn="r" rtl="1">
              <a:buNone/>
            </a:pPr>
            <a:r>
              <a:rPr lang="fr-FR" b="1" dirty="0"/>
              <a:t>       </a:t>
            </a:r>
            <a:r>
              <a:rPr lang="ar-DZ" b="1" dirty="0"/>
              <a:t>كدم العظام                                                     كسر العظام </a:t>
            </a:r>
            <a:endParaRPr lang="fr-FR" b="1" dirty="0"/>
          </a:p>
        </p:txBody>
      </p:sp>
      <p:sp>
        <p:nvSpPr>
          <p:cNvPr id="3" name="Titre 2"/>
          <p:cNvSpPr>
            <a:spLocks noGrp="1"/>
          </p:cNvSpPr>
          <p:nvPr>
            <p:ph type="title"/>
          </p:nvPr>
        </p:nvSpPr>
        <p:spPr>
          <a:xfrm>
            <a:off x="457200" y="274638"/>
            <a:ext cx="8229600" cy="725470"/>
          </a:xfrm>
        </p:spPr>
        <p:txBody>
          <a:bodyPr>
            <a:normAutofit fontScale="90000"/>
          </a:bodyPr>
          <a:lstStyle/>
          <a:p>
            <a:pPr algn="ctr"/>
            <a:r>
              <a:rPr lang="ar-DZ" dirty="0"/>
              <a:t>3 إصابات العظام: </a:t>
            </a:r>
            <a:br>
              <a:rPr lang="fr-FR" dirty="0"/>
            </a:br>
            <a:endParaRPr lang="fr-FR" dirty="0"/>
          </a:p>
        </p:txBody>
      </p:sp>
      <p:sp>
        <p:nvSpPr>
          <p:cNvPr id="4" name="Flèche à trois pointes 3"/>
          <p:cNvSpPr/>
          <p:nvPr/>
        </p:nvSpPr>
        <p:spPr>
          <a:xfrm>
            <a:off x="2786050" y="2857496"/>
            <a:ext cx="3357586" cy="42862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578" name="Picture 2" descr="أنواع الكدمات.. كدم الجلد. كدم العضلات. كدم العظام. كدم المفاصل"/>
          <p:cNvPicPr>
            <a:picLocks noChangeAspect="1" noChangeArrowheads="1"/>
          </p:cNvPicPr>
          <p:nvPr/>
        </p:nvPicPr>
        <p:blipFill>
          <a:blip r:embed="rId2"/>
          <a:srcRect/>
          <a:stretch>
            <a:fillRect/>
          </a:stretch>
        </p:blipFill>
        <p:spPr bwMode="auto">
          <a:xfrm>
            <a:off x="6357950" y="3571876"/>
            <a:ext cx="2490785" cy="3286124"/>
          </a:xfrm>
          <a:prstGeom prst="rect">
            <a:avLst/>
          </a:prstGeom>
          <a:noFill/>
        </p:spPr>
      </p:pic>
      <p:pic>
        <p:nvPicPr>
          <p:cNvPr id="24580" name="Picture 4" descr="5 أنواع من الآشعة لتشخيص كسر العظام - أمد للإعلام"/>
          <p:cNvPicPr>
            <a:picLocks noChangeAspect="1" noChangeArrowheads="1"/>
          </p:cNvPicPr>
          <p:nvPr/>
        </p:nvPicPr>
        <p:blipFill>
          <a:blip r:embed="rId3"/>
          <a:srcRect/>
          <a:stretch>
            <a:fillRect/>
          </a:stretch>
        </p:blipFill>
        <p:spPr bwMode="auto">
          <a:xfrm>
            <a:off x="2928926" y="4000504"/>
            <a:ext cx="3000396" cy="2286010"/>
          </a:xfrm>
          <a:prstGeom prst="rect">
            <a:avLst/>
          </a:prstGeom>
          <a:noFill/>
        </p:spPr>
      </p:pic>
      <p:pic>
        <p:nvPicPr>
          <p:cNvPr id="24582" name="Picture 6" descr="تأخر وعدم التئام كسور العظام Delayed Union and nonunion fractures | الدكتور  مازن كردية"/>
          <p:cNvPicPr>
            <a:picLocks noChangeAspect="1" noChangeArrowheads="1"/>
          </p:cNvPicPr>
          <p:nvPr/>
        </p:nvPicPr>
        <p:blipFill>
          <a:blip r:embed="rId4"/>
          <a:srcRect/>
          <a:stretch>
            <a:fillRect/>
          </a:stretch>
        </p:blipFill>
        <p:spPr bwMode="auto">
          <a:xfrm>
            <a:off x="71438" y="3500438"/>
            <a:ext cx="2500298" cy="33575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0"/>
            <a:ext cx="8715436" cy="6858000"/>
          </a:xfrm>
        </p:spPr>
        <p:txBody>
          <a:bodyPr>
            <a:normAutofit fontScale="92500"/>
          </a:bodyPr>
          <a:lstStyle/>
          <a:p>
            <a:pPr lvl="2" algn="r" rtl="1"/>
            <a:r>
              <a:rPr lang="ar-SA" sz="2400" b="1" dirty="0"/>
              <a:t>كدم العظام: </a:t>
            </a:r>
            <a:endParaRPr lang="fr-FR" sz="1800" dirty="0"/>
          </a:p>
          <a:p>
            <a:pPr algn="r" rtl="1"/>
            <a:r>
              <a:rPr lang="ar-DZ" sz="2800" dirty="0"/>
              <a:t>من الممكن أن يصاب الجهاز العظمي بالكدم نتيجة لقوة الضربة العنيفة التي تؤدي إلى نزيف دموي يحدث تحت </a:t>
            </a:r>
            <a:r>
              <a:rPr lang="ar-DZ" sz="2800" dirty="0" err="1"/>
              <a:t>السمحاق</a:t>
            </a:r>
            <a:r>
              <a:rPr lang="ar-DZ" sz="2800" dirty="0"/>
              <a:t> الخارجي للعظم تحت الجلد، وتعد المناطق المكشوفة وغير المغطاة بالعضلات من أكثر المناطق المعرضة للإصابة كما هو الحال في عظام الكتف، المرفق، الكعب، الركبة، وعظام الوجه والرأس . </a:t>
            </a:r>
            <a:endParaRPr lang="fr-FR" sz="2000" dirty="0"/>
          </a:p>
          <a:p>
            <a:pPr lvl="2" algn="r" rtl="1"/>
            <a:r>
              <a:rPr lang="ar-SA" sz="2400" b="1" dirty="0"/>
              <a:t>الكسور: </a:t>
            </a:r>
            <a:endParaRPr lang="fr-FR" sz="1800" dirty="0"/>
          </a:p>
          <a:p>
            <a:pPr algn="r" rtl="1"/>
            <a:r>
              <a:rPr lang="ar-DZ" sz="2800" dirty="0"/>
              <a:t>الكسر هو عبارة عن قطع أو تهتك في الاتصال العظمي، يؤدي إلى تجزؤ العظم إلى جزأين أو أكثر، تحدث الكسور عادة نتيجة قوى مباشرة كالضرب بأداة ثقيلة أو من المنافس، أو ارتطام العظمة بجسم صلب، أو قوى غير مباشرة كالتواء العظمة أو انحنائها كما في حالة السقوط من مكان مرتفع.</a:t>
            </a:r>
          </a:p>
          <a:p>
            <a:pPr algn="r" rtl="1"/>
            <a:r>
              <a:rPr lang="ar-DZ" sz="2800" dirty="0"/>
              <a:t>كما تحدث الكسور أحيانا نتيجة الالتواء الشديد لبعض المفاصل يسفر عنه شد قوي من الرباط لنقطة </a:t>
            </a:r>
            <a:r>
              <a:rPr lang="ar-DZ" sz="2800" dirty="0" err="1"/>
              <a:t>الإندغام</a:t>
            </a:r>
            <a:r>
              <a:rPr lang="ar-DZ" sz="2800" dirty="0"/>
              <a:t> بالعظام، مما يؤدي إلى حدوث انفصال الرباط صاحبا معه قطعة من العظام، وقد تحدث نتيجة انقباض قوي ومفاجئ لأحد العضلات مما يؤدي إلى حدوث شد قوي من وتر العضلة على نقطة </a:t>
            </a:r>
            <a:r>
              <a:rPr lang="ar-DZ" sz="2800" dirty="0" err="1"/>
              <a:t>اندغامها</a:t>
            </a:r>
            <a:r>
              <a:rPr lang="ar-DZ" sz="2800" dirty="0"/>
              <a:t> بالعظام بدرجة ينفصل </a:t>
            </a:r>
            <a:r>
              <a:rPr lang="ar-DZ" sz="2800" dirty="0" err="1"/>
              <a:t>بها</a:t>
            </a:r>
            <a:r>
              <a:rPr lang="ar-DZ" sz="2800" dirty="0"/>
              <a:t> الوتر مصاحبا وفاصلا معه قطعة من العظام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285728"/>
            <a:ext cx="8472518" cy="5721563"/>
          </a:xfrm>
        </p:spPr>
        <p:txBody>
          <a:bodyPr>
            <a:normAutofit/>
          </a:bodyPr>
          <a:lstStyle/>
          <a:p>
            <a:pPr lvl="0" algn="r" rtl="1"/>
            <a:r>
              <a:rPr lang="fr-FR" b="1" dirty="0"/>
              <a:t> </a:t>
            </a:r>
            <a:r>
              <a:rPr lang="ar-SA" b="1" dirty="0"/>
              <a:t>أنواع الكسور : </a:t>
            </a:r>
            <a:endParaRPr lang="fr-FR" dirty="0"/>
          </a:p>
          <a:p>
            <a:pPr algn="r" rtl="1"/>
            <a:r>
              <a:rPr lang="ar-DZ" dirty="0"/>
              <a:t>تختلف نوعية الكسور باختلاف نوعية السبب ونوع الرياضة حيث تزداد النسبة في </a:t>
            </a:r>
            <a:r>
              <a:rPr lang="ar-DZ" dirty="0" err="1"/>
              <a:t>الرياضات</a:t>
            </a:r>
            <a:r>
              <a:rPr lang="ar-DZ" dirty="0"/>
              <a:t> العنيفة مثل كرة اليد، كرة القدم والمصارعة ... </a:t>
            </a:r>
            <a:r>
              <a:rPr lang="ar-DZ" dirty="0" err="1"/>
              <a:t>إلخ</a:t>
            </a:r>
            <a:r>
              <a:rPr lang="ar-DZ" dirty="0"/>
              <a:t>، </a:t>
            </a:r>
            <a:r>
              <a:rPr lang="ar-DZ" dirty="0" err="1"/>
              <a:t>و</a:t>
            </a:r>
            <a:r>
              <a:rPr lang="ar-DZ" dirty="0"/>
              <a:t> نجد أن النسبة تقل في </a:t>
            </a:r>
            <a:r>
              <a:rPr lang="ar-DZ" dirty="0" err="1"/>
              <a:t>الرياضات</a:t>
            </a:r>
            <a:r>
              <a:rPr lang="ar-DZ" dirty="0"/>
              <a:t> الأخرى مثل تنس الطاولة. </a:t>
            </a:r>
          </a:p>
          <a:p>
            <a:pPr algn="r" rtl="1"/>
            <a:r>
              <a:rPr lang="ar-DZ" dirty="0"/>
              <a:t>و هناك قسمين من الكسور إذ يمكن تقسيمها على حسب السبب المؤدي إلى الكسر، كما يمكن تقسيمها على حسب شكل الكسر (وذلك بعد معاينتها بصور الأشعة).</a:t>
            </a:r>
          </a:p>
          <a:p>
            <a:pPr lvl="0" algn="r" rtl="1"/>
            <a:r>
              <a:rPr lang="ar-SA" b="1" dirty="0">
                <a:solidFill>
                  <a:srgbClr val="FF0000"/>
                </a:solidFill>
              </a:rPr>
              <a:t>أنواع الكسور من حيث السبب: </a:t>
            </a:r>
            <a:endParaRPr lang="fr-FR" dirty="0">
              <a:solidFill>
                <a:srgbClr val="FF0000"/>
              </a:solidFill>
            </a:endParaRPr>
          </a:p>
          <a:p>
            <a:pPr algn="r" rtl="1"/>
            <a:r>
              <a:rPr lang="ar-DZ" dirty="0"/>
              <a:t>تنقسم الكسور من حيث السبب إلى ثلاثة أقسام هي:</a:t>
            </a:r>
          </a:p>
          <a:p>
            <a:pPr algn="r" rtl="1"/>
            <a:endParaRPr lang="fr-FR" dirty="0"/>
          </a:p>
          <a:p>
            <a:pPr algn="r" rtl="1"/>
            <a:endParaRPr lang="fr-FR" dirty="0"/>
          </a:p>
          <a:p>
            <a:pPr algn="r"/>
            <a:endParaRPr lang="fr-FR" dirty="0"/>
          </a:p>
        </p:txBody>
      </p:sp>
      <p:graphicFrame>
        <p:nvGraphicFramePr>
          <p:cNvPr id="3" name="Diagramme 2"/>
          <p:cNvGraphicFramePr/>
          <p:nvPr/>
        </p:nvGraphicFramePr>
        <p:xfrm>
          <a:off x="642910" y="4357694"/>
          <a:ext cx="8072494" cy="188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42852"/>
            <a:ext cx="9144000" cy="6500858"/>
          </a:xfrm>
        </p:spPr>
        <p:txBody>
          <a:bodyPr>
            <a:normAutofit/>
          </a:bodyPr>
          <a:lstStyle/>
          <a:p>
            <a:pPr algn="r" rtl="1"/>
            <a:r>
              <a:rPr lang="ar-DZ" b="1" dirty="0"/>
              <a:t>الكسر </a:t>
            </a:r>
            <a:r>
              <a:rPr lang="ar-DZ" b="1" dirty="0" err="1"/>
              <a:t>الإصابي</a:t>
            </a:r>
            <a:r>
              <a:rPr lang="ar-DZ" b="1" dirty="0"/>
              <a:t>:</a:t>
            </a:r>
            <a:r>
              <a:rPr lang="en-US" dirty="0"/>
              <a:t>  </a:t>
            </a:r>
            <a:r>
              <a:rPr lang="ar-DZ" dirty="0"/>
              <a:t>يحدث الكسر </a:t>
            </a:r>
            <a:r>
              <a:rPr lang="ar-DZ" dirty="0" err="1"/>
              <a:t>الإصابي</a:t>
            </a:r>
            <a:r>
              <a:rPr lang="ar-DZ" dirty="0"/>
              <a:t> نتيجة إصابة أو حادث أو السقوط من مكان مرتفع على العظام أو الضرب المباشر على العضو، ويمكن تقسيم الكسر </a:t>
            </a:r>
            <a:r>
              <a:rPr lang="ar-DZ" dirty="0" err="1"/>
              <a:t>الإصابي</a:t>
            </a:r>
            <a:r>
              <a:rPr lang="ar-DZ" dirty="0"/>
              <a:t> إلى نوعين هما: </a:t>
            </a:r>
            <a:endParaRPr lang="ar-DZ" b="1" dirty="0"/>
          </a:p>
          <a:p>
            <a:pPr lvl="0" algn="r" rtl="1"/>
            <a:r>
              <a:rPr lang="ar-DZ" b="1" dirty="0">
                <a:solidFill>
                  <a:srgbClr val="FF0000"/>
                </a:solidFill>
              </a:rPr>
              <a:t>كسر </a:t>
            </a:r>
            <a:r>
              <a:rPr lang="ar-DZ" b="1" dirty="0" err="1">
                <a:solidFill>
                  <a:srgbClr val="FF0000"/>
                </a:solidFill>
              </a:rPr>
              <a:t>إصابي</a:t>
            </a:r>
            <a:r>
              <a:rPr lang="ar-DZ" b="1" dirty="0">
                <a:solidFill>
                  <a:srgbClr val="FF0000"/>
                </a:solidFill>
              </a:rPr>
              <a:t> مباشر </a:t>
            </a:r>
            <a:r>
              <a:rPr lang="ar-DZ" b="1" dirty="0"/>
              <a:t>: </a:t>
            </a:r>
            <a:r>
              <a:rPr lang="ar-DZ" dirty="0"/>
              <a:t>ويحدث نتيجة الضرب على العضو مباشرة، ولهذا فإن كمية الإصابة في الأنسجة الرخوة مثل الجلد والعضلات تكون كبيرة، وغالبا ما يكون الكسر </a:t>
            </a:r>
            <a:r>
              <a:rPr lang="ar-DZ" dirty="0" err="1">
                <a:solidFill>
                  <a:srgbClr val="FF0000"/>
                </a:solidFill>
              </a:rPr>
              <a:t>الإصابي</a:t>
            </a:r>
            <a:r>
              <a:rPr lang="ar-DZ" dirty="0">
                <a:solidFill>
                  <a:srgbClr val="FF0000"/>
                </a:solidFill>
              </a:rPr>
              <a:t> المباشر من الكسور المضاعفة </a:t>
            </a:r>
            <a:r>
              <a:rPr lang="ar-DZ" dirty="0"/>
              <a:t>.</a:t>
            </a:r>
            <a:endParaRPr lang="fr-FR" dirty="0"/>
          </a:p>
          <a:p>
            <a:pPr algn="r" rtl="1"/>
            <a:r>
              <a:rPr lang="ar-DZ" dirty="0"/>
              <a:t>وفي هذا النوع من الكسر إذا كانت الإصابة أو الصدمة على عضو </a:t>
            </a:r>
            <a:r>
              <a:rPr lang="ar-DZ" dirty="0" err="1"/>
              <a:t>به</a:t>
            </a:r>
            <a:r>
              <a:rPr lang="ar-DZ" dirty="0"/>
              <a:t> عظمتان متجاورتان مثل </a:t>
            </a:r>
            <a:r>
              <a:rPr lang="ar-DZ" dirty="0" err="1"/>
              <a:t>الكعبرة</a:t>
            </a:r>
            <a:r>
              <a:rPr lang="ar-DZ" dirty="0"/>
              <a:t> والزند في الساعد أو القصبة والشظية في الساق فإن الكسر يكون في مكان واحد من العظمتين هو مكان الضرب أو الصدمة القوية المباشرة . </a:t>
            </a:r>
            <a:endParaRPr lang="fr-FR" dirty="0"/>
          </a:p>
          <a:p>
            <a:pPr lvl="0" algn="r" rtl="1"/>
            <a:r>
              <a:rPr lang="ar-DZ" b="1" dirty="0">
                <a:solidFill>
                  <a:srgbClr val="FF0000"/>
                </a:solidFill>
              </a:rPr>
              <a:t>كسر </a:t>
            </a:r>
            <a:r>
              <a:rPr lang="ar-DZ" b="1" dirty="0" err="1">
                <a:solidFill>
                  <a:srgbClr val="FF0000"/>
                </a:solidFill>
              </a:rPr>
              <a:t>إصابي</a:t>
            </a:r>
            <a:r>
              <a:rPr lang="ar-DZ" b="1" dirty="0">
                <a:solidFill>
                  <a:srgbClr val="FF0000"/>
                </a:solidFill>
              </a:rPr>
              <a:t> غير مباشر </a:t>
            </a:r>
            <a:r>
              <a:rPr lang="ar-DZ" b="1" dirty="0"/>
              <a:t>:</a:t>
            </a:r>
            <a:r>
              <a:rPr lang="ar-DZ" dirty="0"/>
              <a:t> ويحدث في مكان بعيد عن الإصابة مثل الوثب أو السقوط من مكان مرتفع على القدمين، فيحدث كسر في قاع الجمجمة أو العمود الفقري مثلا، ولا يحدث الكسر في القدمين، ولهذا يسمى كسر غير مباشر.</a:t>
            </a:r>
            <a:endParaRPr lang="fr-FR" dirty="0"/>
          </a:p>
          <a:p>
            <a:pPr algn="r" rtl="1"/>
            <a:r>
              <a:rPr lang="ar-DZ" dirty="0"/>
              <a:t>ومن أمثلته أيضا السقوط </a:t>
            </a:r>
            <a:r>
              <a:rPr lang="ar-DZ" dirty="0" err="1"/>
              <a:t>و</a:t>
            </a:r>
            <a:r>
              <a:rPr lang="ar-DZ" dirty="0"/>
              <a:t> الارتكاز على راحة اليد في المرفق فيحدث الكسر في الترقوة أو الكسر مع الخلع في أحد العظام المكونة لمفصل الكتف</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634082"/>
          </a:xfrm>
        </p:spPr>
        <p:txBody>
          <a:bodyPr>
            <a:normAutofit fontScale="90000"/>
          </a:bodyPr>
          <a:lstStyle/>
          <a:p>
            <a:endParaRPr lang="fr-FR" dirty="0"/>
          </a:p>
        </p:txBody>
      </p:sp>
      <p:pic>
        <p:nvPicPr>
          <p:cNvPr id="5" name="Espace réservé du contenu 4"/>
          <p:cNvPicPr>
            <a:picLocks noGrp="1" noChangeAspect="1"/>
          </p:cNvPicPr>
          <p:nvPr>
            <p:ph idx="1"/>
          </p:nvPr>
        </p:nvPicPr>
        <p:blipFill>
          <a:blip r:embed="rId2"/>
          <a:stretch>
            <a:fillRect/>
          </a:stretch>
        </p:blipFill>
        <p:spPr>
          <a:xfrm>
            <a:off x="428596" y="714356"/>
            <a:ext cx="8286808" cy="5112568"/>
          </a:xfrm>
          <a:prstGeom prst="rect">
            <a:avLst/>
          </a:prstGeom>
        </p:spPr>
      </p:pic>
    </p:spTree>
    <p:extLst>
      <p:ext uri="{BB962C8B-B14F-4D97-AF65-F5344CB8AC3E}">
        <p14:creationId xmlns:p14="http://schemas.microsoft.com/office/powerpoint/2010/main" val="1316765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1406" y="214290"/>
            <a:ext cx="9001156" cy="6357982"/>
          </a:xfrm>
        </p:spPr>
        <p:txBody>
          <a:bodyPr/>
          <a:lstStyle/>
          <a:p>
            <a:pPr algn="r" rtl="1"/>
            <a:r>
              <a:rPr lang="ar-DZ" b="1" dirty="0"/>
              <a:t>الكسر المرضي: </a:t>
            </a:r>
            <a:r>
              <a:rPr lang="ar-DZ" dirty="0"/>
              <a:t>وهو الكسر الناتج عن إصابة العظام بمرض أدى إلى ضعفها وجعلها سهلة الكسر حتى عند القيام </a:t>
            </a:r>
            <a:r>
              <a:rPr lang="ar-DZ" dirty="0" err="1"/>
              <a:t>بمجهودات</a:t>
            </a:r>
            <a:r>
              <a:rPr lang="ar-DZ" dirty="0"/>
              <a:t> بسيطة.</a:t>
            </a:r>
          </a:p>
          <a:p>
            <a:pPr lvl="0" algn="r" rtl="1"/>
            <a:r>
              <a:rPr lang="ar-DZ" b="1" dirty="0"/>
              <a:t>الكسر الإجهادي: </a:t>
            </a:r>
            <a:r>
              <a:rPr lang="ar-DZ" dirty="0" err="1"/>
              <a:t>هوالكسر</a:t>
            </a:r>
            <a:r>
              <a:rPr lang="ar-DZ" dirty="0"/>
              <a:t> الذي ينتج عن زيادة في بذل الجهد، بحيث تكون العظام سليمة في بادئ الأمر، ولكن نتيجة للجهد الزائد والمتكرر عن طاقتها تصاب بالكسر.</a:t>
            </a:r>
            <a:endParaRPr lang="fr-FR" dirty="0"/>
          </a:p>
          <a:p>
            <a:pPr algn="r" rtl="1"/>
            <a:r>
              <a:rPr lang="ar-DZ" dirty="0"/>
              <a:t>   ويحدث غالبا للعظام الصغيرة المجاورة لعضلات رقيقة أو ضعيفة، ويكثر الكسر الإجهادي بصورة خاصة عند الرياضيين مثل حدوث كسر في عظام مشط القدم عند لاعبي المسافات الطويلة.</a:t>
            </a:r>
            <a:endParaRPr lang="fr-FR" dirty="0"/>
          </a:p>
          <a:p>
            <a:pPr algn="r" rtl="1"/>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4734" y="0"/>
            <a:ext cx="9144000" cy="6643710"/>
          </a:xfrm>
        </p:spPr>
        <p:txBody>
          <a:bodyPr>
            <a:noAutofit/>
          </a:bodyPr>
          <a:lstStyle/>
          <a:p>
            <a:pPr lvl="0" algn="r" rtl="1">
              <a:buNone/>
            </a:pPr>
            <a:r>
              <a:rPr lang="ar-SA" sz="2400" b="1" dirty="0">
                <a:solidFill>
                  <a:srgbClr val="FF0000"/>
                </a:solidFill>
              </a:rPr>
              <a:t>أنوع الكسور من حيث شكل الإصابة </a:t>
            </a:r>
            <a:r>
              <a:rPr lang="ar-SA" sz="2400" b="1" dirty="0">
                <a:solidFill>
                  <a:srgbClr val="00B0F0"/>
                </a:solidFill>
              </a:rPr>
              <a:t>: </a:t>
            </a:r>
            <a:endParaRPr lang="fr-FR" sz="2400" dirty="0">
              <a:solidFill>
                <a:srgbClr val="00B0F0"/>
              </a:solidFill>
            </a:endParaRPr>
          </a:p>
          <a:p>
            <a:pPr marL="109728" indent="0" algn="r" rtl="1">
              <a:buNone/>
            </a:pPr>
            <a:r>
              <a:rPr lang="ar-DZ" sz="2400" dirty="0"/>
              <a:t>اعتمادا على الأشعة مثل أشعة (×) يمكن تحديد شكل الكسر ونوعه، ويوجد نوعان من هذه الكسور هما: </a:t>
            </a:r>
            <a:r>
              <a:rPr lang="ar-DZ" sz="2400" b="1" dirty="0">
                <a:solidFill>
                  <a:srgbClr val="FF0000"/>
                </a:solidFill>
              </a:rPr>
              <a:t>الكسور الكاملة </a:t>
            </a:r>
            <a:r>
              <a:rPr lang="ar-DZ" sz="2400" b="1" dirty="0"/>
              <a:t>و</a:t>
            </a:r>
            <a:r>
              <a:rPr lang="ar-DZ" sz="2400" b="1" dirty="0">
                <a:solidFill>
                  <a:srgbClr val="FF0000"/>
                </a:solidFill>
              </a:rPr>
              <a:t>الكسور غير الكاملة</a:t>
            </a:r>
            <a:r>
              <a:rPr lang="ar-DZ" sz="2400" dirty="0"/>
              <a:t>.</a:t>
            </a:r>
            <a:endParaRPr lang="fr-FR" sz="2400" dirty="0"/>
          </a:p>
          <a:p>
            <a:pPr lvl="0" algn="r" rtl="1">
              <a:buNone/>
            </a:pPr>
            <a:r>
              <a:rPr lang="ar-DZ" sz="2400" b="1" dirty="0">
                <a:solidFill>
                  <a:srgbClr val="00B0F0"/>
                </a:solidFill>
              </a:rPr>
              <a:t>الكسور الكاملة</a:t>
            </a:r>
            <a:r>
              <a:rPr lang="ar-DZ" sz="2400" b="1" dirty="0"/>
              <a:t>:</a:t>
            </a:r>
            <a:r>
              <a:rPr lang="ar-DZ" sz="2400" dirty="0"/>
              <a:t>وهي الكسور التي ينتج عنها انفصال كلي في العظام ومن أمثلتها: </a:t>
            </a:r>
            <a:endParaRPr lang="fr-FR" sz="2400" dirty="0"/>
          </a:p>
          <a:p>
            <a:pPr lvl="0" algn="r" rtl="1"/>
            <a:r>
              <a:rPr lang="ar-DZ" sz="2400" b="1" dirty="0"/>
              <a:t>الكسر المستعرض:</a:t>
            </a:r>
            <a:r>
              <a:rPr lang="ar-DZ" sz="2400" dirty="0"/>
              <a:t> ويحدث نتيجة لإصابة مباشرة شديدة. </a:t>
            </a:r>
            <a:endParaRPr lang="fr-FR" sz="2400" dirty="0"/>
          </a:p>
          <a:p>
            <a:pPr lvl="0" algn="r" rtl="1"/>
            <a:r>
              <a:rPr lang="ar-DZ" sz="2400" b="1" dirty="0"/>
              <a:t>الكسر المائل:</a:t>
            </a:r>
            <a:r>
              <a:rPr lang="ar-DZ" sz="2400" dirty="0"/>
              <a:t> ويحدث نتيجة لإصابة غير مباشرة.</a:t>
            </a:r>
            <a:endParaRPr lang="fr-FR" sz="2400" dirty="0"/>
          </a:p>
          <a:p>
            <a:pPr lvl="0" algn="r" rtl="1"/>
            <a:r>
              <a:rPr lang="ar-DZ" sz="2400" b="1" dirty="0"/>
              <a:t>الكسر الحلزوني:</a:t>
            </a:r>
            <a:r>
              <a:rPr lang="ar-DZ" sz="2400" dirty="0"/>
              <a:t> ويحدث نتيجة لإصابة غير مباشرة عند ثبات القدم ودوران الجسم بقوة دورانا مفاجئا.</a:t>
            </a:r>
            <a:endParaRPr lang="fr-FR" sz="2400" dirty="0"/>
          </a:p>
          <a:p>
            <a:pPr lvl="0" algn="r" rtl="1"/>
            <a:r>
              <a:rPr lang="ar-DZ" sz="2400" b="1" dirty="0"/>
              <a:t>الكسر المتفتت:</a:t>
            </a:r>
            <a:r>
              <a:rPr lang="ar-DZ" sz="2400" dirty="0"/>
              <a:t> وهو الكسر الذي ينتج عنه شظايا عظيمة صغيرة ومتفتتة .</a:t>
            </a:r>
            <a:endParaRPr lang="fr-FR" sz="2400" dirty="0"/>
          </a:p>
          <a:p>
            <a:pPr lvl="0" algn="r" rtl="1"/>
            <a:r>
              <a:rPr lang="ar-DZ" sz="2400" b="1" dirty="0"/>
              <a:t>الكسر </a:t>
            </a:r>
            <a:r>
              <a:rPr lang="ar-DZ" sz="2400" b="1" dirty="0" err="1"/>
              <a:t>المندغم</a:t>
            </a:r>
            <a:r>
              <a:rPr lang="ar-DZ" sz="2400" b="1" dirty="0"/>
              <a:t>:</a:t>
            </a:r>
            <a:r>
              <a:rPr lang="ar-DZ" sz="2400" dirty="0"/>
              <a:t> وهو الكسر الذي ينتج عنه </a:t>
            </a:r>
            <a:r>
              <a:rPr lang="ar-DZ" sz="2400" dirty="0" err="1"/>
              <a:t>اندغام</a:t>
            </a:r>
            <a:r>
              <a:rPr lang="ar-DZ" sz="2400" dirty="0"/>
              <a:t> لطرفي العظم الذي تعرض للكسر </a:t>
            </a:r>
            <a:endParaRPr lang="fr-FR" sz="2400" dirty="0"/>
          </a:p>
          <a:p>
            <a:pPr lvl="0" algn="r" rtl="1"/>
            <a:r>
              <a:rPr lang="ar-DZ" sz="2400" b="1" dirty="0"/>
              <a:t>الكسر الطولي:</a:t>
            </a:r>
            <a:r>
              <a:rPr lang="ar-DZ" sz="2400" dirty="0"/>
              <a:t> وهو الكسر الذي ينتج عنه شق طولي في إحدى العظام.</a:t>
            </a:r>
            <a:endParaRPr lang="fr-FR" sz="2400" dirty="0"/>
          </a:p>
          <a:p>
            <a:pPr lvl="0" algn="r" rtl="1">
              <a:buNone/>
            </a:pPr>
            <a:r>
              <a:rPr lang="ar-DZ" sz="2400" b="1" dirty="0">
                <a:solidFill>
                  <a:srgbClr val="00B0F0"/>
                </a:solidFill>
              </a:rPr>
              <a:t>الكسور غير الكاملة:</a:t>
            </a:r>
            <a:r>
              <a:rPr lang="ar-DZ" sz="2400" dirty="0">
                <a:solidFill>
                  <a:srgbClr val="00B0F0"/>
                </a:solidFill>
              </a:rPr>
              <a:t> </a:t>
            </a:r>
            <a:r>
              <a:rPr lang="ar-DZ" sz="2400" dirty="0"/>
              <a:t>وهذا النوع من الكسور لا ينتج عنه انفصال كلي لطرف العظمة، حيث يقتصر الكسر على إحدى قشرتي العظمة في جانب واحد بينما يبقى الجانب الآخر سليما، ويوجد نوعان من الكسور غير الكاملة هما : </a:t>
            </a:r>
            <a:endParaRPr lang="fr-FR" sz="2400" dirty="0"/>
          </a:p>
          <a:p>
            <a:pPr lvl="0" algn="r" rtl="1"/>
            <a:r>
              <a:rPr lang="ar-DZ" sz="2400" b="1" dirty="0"/>
              <a:t>الكسر الشرخي: </a:t>
            </a:r>
            <a:r>
              <a:rPr lang="ar-DZ" sz="2400" dirty="0"/>
              <a:t>حيث يؤدي هذا النوع عادة إلى حدوث تمزق في الأنسجة المحيطة.</a:t>
            </a:r>
            <a:endParaRPr lang="fr-FR" sz="2400" dirty="0"/>
          </a:p>
          <a:p>
            <a:pPr algn="r" rtl="1"/>
            <a:r>
              <a:rPr lang="ar-DZ" sz="2400" b="1" dirty="0"/>
              <a:t>كسر العمود الأخضر:</a:t>
            </a:r>
            <a:r>
              <a:rPr lang="ar-DZ" sz="2400" dirty="0"/>
              <a:t> الذي يحدث للناشئين بسبب ليونة ومرونة عظامهم، ويحدث في العظام المرنة ذات السطح المحدب والتي لم يكتمل تكلسها تماما</a:t>
            </a:r>
            <a:endParaRPr lang="fr-F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14282" y="71414"/>
            <a:ext cx="8686799" cy="6583362"/>
          </a:xfrm>
          <a:prstGeom prst="rect">
            <a:avLst/>
          </a:prstGeom>
        </p:spPr>
      </p:pic>
      <p:sp>
        <p:nvSpPr>
          <p:cNvPr id="3" name="Titre 2"/>
          <p:cNvSpPr>
            <a:spLocks noGrp="1"/>
          </p:cNvSpPr>
          <p:nvPr>
            <p:ph type="title"/>
          </p:nvPr>
        </p:nvSpPr>
        <p:spPr>
          <a:xfrm>
            <a:off x="251520" y="71414"/>
            <a:ext cx="8435280" cy="778098"/>
          </a:xfrm>
          <a:solidFill>
            <a:srgbClr val="7030A0"/>
          </a:solidFill>
        </p:spPr>
        <p:txBody>
          <a:bodyPr>
            <a:noAutofit/>
          </a:bodyPr>
          <a:lstStyle/>
          <a:p>
            <a:pPr algn="ctr"/>
            <a:r>
              <a:rPr lang="ar-DZ" sz="6000" dirty="0">
                <a:solidFill>
                  <a:schemeClr val="bg1"/>
                </a:solidFill>
              </a:rPr>
              <a:t>أنواع الكسور </a:t>
            </a:r>
            <a:endParaRPr lang="fr-FR" sz="6000" dirty="0">
              <a:solidFill>
                <a:schemeClr val="bg1"/>
              </a:solidFill>
            </a:endParaRPr>
          </a:p>
        </p:txBody>
      </p:sp>
      <p:cxnSp>
        <p:nvCxnSpPr>
          <p:cNvPr id="6" name="Connecteur droit avec flèche 5"/>
          <p:cNvCxnSpPr/>
          <p:nvPr/>
        </p:nvCxnSpPr>
        <p:spPr>
          <a:xfrm flipV="1">
            <a:off x="985522" y="3134818"/>
            <a:ext cx="382302" cy="431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108864" y="5301208"/>
            <a:ext cx="269886" cy="33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35377" y="3616814"/>
            <a:ext cx="720080" cy="338554"/>
          </a:xfrm>
          <a:prstGeom prst="rect">
            <a:avLst/>
          </a:prstGeom>
          <a:noFill/>
        </p:spPr>
        <p:txBody>
          <a:bodyPr wrap="square" rtlCol="0">
            <a:spAutoFit/>
          </a:bodyPr>
          <a:lstStyle/>
          <a:p>
            <a:r>
              <a:rPr lang="ar-DZ" sz="1600" dirty="0"/>
              <a:t>عادي </a:t>
            </a:r>
            <a:endParaRPr lang="fr-FR" sz="1600" dirty="0"/>
          </a:p>
        </p:txBody>
      </p:sp>
      <p:sp>
        <p:nvSpPr>
          <p:cNvPr id="11" name="ZoneTexte 10"/>
          <p:cNvSpPr txBox="1"/>
          <p:nvPr/>
        </p:nvSpPr>
        <p:spPr>
          <a:xfrm>
            <a:off x="478650" y="5549978"/>
            <a:ext cx="720080" cy="338554"/>
          </a:xfrm>
          <a:prstGeom prst="rect">
            <a:avLst/>
          </a:prstGeom>
          <a:noFill/>
        </p:spPr>
        <p:txBody>
          <a:bodyPr wrap="square" rtlCol="0">
            <a:spAutoFit/>
          </a:bodyPr>
          <a:lstStyle/>
          <a:p>
            <a:r>
              <a:rPr lang="ar-DZ" sz="1600" dirty="0"/>
              <a:t>متفتت</a:t>
            </a:r>
            <a:endParaRPr lang="fr-FR" sz="1600" dirty="0"/>
          </a:p>
        </p:txBody>
      </p:sp>
      <p:sp>
        <p:nvSpPr>
          <p:cNvPr id="12" name="ZoneTexte 11"/>
          <p:cNvSpPr txBox="1"/>
          <p:nvPr/>
        </p:nvSpPr>
        <p:spPr>
          <a:xfrm>
            <a:off x="1978696" y="3616814"/>
            <a:ext cx="828600" cy="338554"/>
          </a:xfrm>
          <a:prstGeom prst="rect">
            <a:avLst/>
          </a:prstGeom>
          <a:noFill/>
        </p:spPr>
        <p:txBody>
          <a:bodyPr wrap="square" rtlCol="0">
            <a:spAutoFit/>
          </a:bodyPr>
          <a:lstStyle/>
          <a:p>
            <a:r>
              <a:rPr lang="ar-DZ" sz="1600" dirty="0"/>
              <a:t>مستعرض</a:t>
            </a:r>
            <a:endParaRPr lang="fr-FR" sz="1600" dirty="0"/>
          </a:p>
        </p:txBody>
      </p:sp>
      <p:cxnSp>
        <p:nvCxnSpPr>
          <p:cNvPr id="14" name="Connecteur droit avec flèche 13"/>
          <p:cNvCxnSpPr/>
          <p:nvPr/>
        </p:nvCxnSpPr>
        <p:spPr>
          <a:xfrm flipV="1">
            <a:off x="2483768" y="2708920"/>
            <a:ext cx="216024" cy="857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728844" y="3710261"/>
            <a:ext cx="720080" cy="338554"/>
          </a:xfrm>
          <a:prstGeom prst="rect">
            <a:avLst/>
          </a:prstGeom>
          <a:noFill/>
        </p:spPr>
        <p:txBody>
          <a:bodyPr wrap="square" rtlCol="0">
            <a:spAutoFit/>
          </a:bodyPr>
          <a:lstStyle/>
          <a:p>
            <a:r>
              <a:rPr lang="ar-DZ" sz="1600" dirty="0"/>
              <a:t>مائل  </a:t>
            </a:r>
            <a:endParaRPr lang="fr-FR" sz="1600" dirty="0"/>
          </a:p>
        </p:txBody>
      </p:sp>
      <p:sp>
        <p:nvSpPr>
          <p:cNvPr id="19" name="ZoneTexte 18"/>
          <p:cNvSpPr txBox="1"/>
          <p:nvPr/>
        </p:nvSpPr>
        <p:spPr>
          <a:xfrm>
            <a:off x="3238684" y="3710261"/>
            <a:ext cx="720080" cy="338554"/>
          </a:xfrm>
          <a:prstGeom prst="rect">
            <a:avLst/>
          </a:prstGeom>
          <a:noFill/>
        </p:spPr>
        <p:txBody>
          <a:bodyPr wrap="square" rtlCol="0">
            <a:spAutoFit/>
          </a:bodyPr>
          <a:lstStyle/>
          <a:p>
            <a:r>
              <a:rPr lang="ar-DZ" sz="1600" dirty="0"/>
              <a:t>مفتوح</a:t>
            </a:r>
            <a:endParaRPr lang="fr-FR" sz="1600" dirty="0"/>
          </a:p>
        </p:txBody>
      </p:sp>
      <p:sp>
        <p:nvSpPr>
          <p:cNvPr id="20" name="ZoneTexte 19"/>
          <p:cNvSpPr txBox="1"/>
          <p:nvPr/>
        </p:nvSpPr>
        <p:spPr>
          <a:xfrm>
            <a:off x="7606680" y="5637817"/>
            <a:ext cx="853752" cy="584775"/>
          </a:xfrm>
          <a:prstGeom prst="rect">
            <a:avLst/>
          </a:prstGeom>
          <a:noFill/>
        </p:spPr>
        <p:txBody>
          <a:bodyPr wrap="square" rtlCol="0">
            <a:spAutoFit/>
          </a:bodyPr>
          <a:lstStyle/>
          <a:p>
            <a:r>
              <a:rPr lang="ar-DZ" sz="1600" dirty="0"/>
              <a:t>غير كامل </a:t>
            </a:r>
            <a:endParaRPr lang="fr-FR" sz="1600" dirty="0"/>
          </a:p>
        </p:txBody>
      </p:sp>
      <p:sp>
        <p:nvSpPr>
          <p:cNvPr id="21" name="ZoneTexte 20"/>
          <p:cNvSpPr txBox="1"/>
          <p:nvPr/>
        </p:nvSpPr>
        <p:spPr>
          <a:xfrm>
            <a:off x="7625284" y="3132080"/>
            <a:ext cx="720080" cy="338554"/>
          </a:xfrm>
          <a:prstGeom prst="rect">
            <a:avLst/>
          </a:prstGeom>
          <a:noFill/>
        </p:spPr>
        <p:txBody>
          <a:bodyPr wrap="square" rtlCol="0">
            <a:spAutoFit/>
          </a:bodyPr>
          <a:lstStyle/>
          <a:p>
            <a:r>
              <a:rPr lang="ar-DZ" sz="1600" dirty="0"/>
              <a:t>منحرف</a:t>
            </a:r>
            <a:endParaRPr lang="fr-FR" sz="1600" dirty="0"/>
          </a:p>
        </p:txBody>
      </p:sp>
      <p:cxnSp>
        <p:nvCxnSpPr>
          <p:cNvPr id="23" name="Connecteur droit avec flèche 22"/>
          <p:cNvCxnSpPr/>
          <p:nvPr/>
        </p:nvCxnSpPr>
        <p:spPr>
          <a:xfrm flipV="1">
            <a:off x="5148064" y="2809304"/>
            <a:ext cx="144016" cy="900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9" idx="0"/>
          </p:cNvCxnSpPr>
          <p:nvPr/>
        </p:nvCxnSpPr>
        <p:spPr>
          <a:xfrm flipV="1">
            <a:off x="3598724" y="2809304"/>
            <a:ext cx="257860" cy="900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123728" y="6060904"/>
            <a:ext cx="720080" cy="338554"/>
          </a:xfrm>
          <a:prstGeom prst="rect">
            <a:avLst/>
          </a:prstGeom>
          <a:noFill/>
        </p:spPr>
        <p:txBody>
          <a:bodyPr wrap="square" rtlCol="0">
            <a:spAutoFit/>
          </a:bodyPr>
          <a:lstStyle/>
          <a:p>
            <a:r>
              <a:rPr lang="ar-DZ" sz="1600" dirty="0"/>
              <a:t>قطعي</a:t>
            </a:r>
            <a:endParaRPr lang="fr-FR" sz="1600" dirty="0"/>
          </a:p>
        </p:txBody>
      </p:sp>
      <p:sp>
        <p:nvSpPr>
          <p:cNvPr id="28" name="ZoneTexte 27"/>
          <p:cNvSpPr txBox="1"/>
          <p:nvPr/>
        </p:nvSpPr>
        <p:spPr>
          <a:xfrm>
            <a:off x="3367614" y="6041182"/>
            <a:ext cx="720080" cy="338554"/>
          </a:xfrm>
          <a:prstGeom prst="rect">
            <a:avLst/>
          </a:prstGeom>
          <a:noFill/>
        </p:spPr>
        <p:txBody>
          <a:bodyPr wrap="square" rtlCol="0">
            <a:spAutoFit/>
          </a:bodyPr>
          <a:lstStyle/>
          <a:p>
            <a:r>
              <a:rPr lang="ar-DZ" sz="1600" dirty="0">
                <a:solidFill>
                  <a:srgbClr val="92D050"/>
                </a:solidFill>
              </a:rPr>
              <a:t>عادي </a:t>
            </a:r>
            <a:endParaRPr lang="fr-FR" sz="1600" dirty="0">
              <a:solidFill>
                <a:srgbClr val="92D050"/>
              </a:solidFill>
            </a:endParaRPr>
          </a:p>
        </p:txBody>
      </p:sp>
      <p:sp>
        <p:nvSpPr>
          <p:cNvPr id="29" name="ZoneTexte 28"/>
          <p:cNvSpPr txBox="1"/>
          <p:nvPr/>
        </p:nvSpPr>
        <p:spPr>
          <a:xfrm>
            <a:off x="4706021" y="6198509"/>
            <a:ext cx="720080" cy="338554"/>
          </a:xfrm>
          <a:prstGeom prst="rect">
            <a:avLst/>
          </a:prstGeom>
          <a:noFill/>
        </p:spPr>
        <p:txBody>
          <a:bodyPr wrap="square" rtlCol="0">
            <a:spAutoFit/>
          </a:bodyPr>
          <a:lstStyle/>
          <a:p>
            <a:r>
              <a:rPr lang="ar-DZ" sz="1600" dirty="0"/>
              <a:t>حلزوني</a:t>
            </a:r>
            <a:endParaRPr lang="fr-FR" sz="1600" dirty="0"/>
          </a:p>
        </p:txBody>
      </p:sp>
      <p:cxnSp>
        <p:nvCxnSpPr>
          <p:cNvPr id="31" name="Connecteur droit avec flèche 30"/>
          <p:cNvCxnSpPr/>
          <p:nvPr/>
        </p:nvCxnSpPr>
        <p:spPr>
          <a:xfrm flipV="1">
            <a:off x="5066061" y="5229200"/>
            <a:ext cx="154011" cy="969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3625117" y="5888532"/>
            <a:ext cx="231467" cy="87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flipV="1">
            <a:off x="7236296" y="2636912"/>
            <a:ext cx="613272" cy="599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flipV="1">
            <a:off x="7236296" y="5301208"/>
            <a:ext cx="370384" cy="336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2714612" y="5143512"/>
            <a:ext cx="306796" cy="50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89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2844" y="142852"/>
            <a:ext cx="8786874" cy="6715148"/>
          </a:xfrm>
        </p:spPr>
        <p:txBody>
          <a:bodyPr>
            <a:normAutofit fontScale="92500"/>
          </a:bodyPr>
          <a:lstStyle/>
          <a:p>
            <a:pPr lvl="0" algn="r" rtl="1"/>
            <a:r>
              <a:rPr lang="ar-SA" b="1" dirty="0"/>
              <a:t>علامات وأعراض الكسور: </a:t>
            </a:r>
            <a:r>
              <a:rPr lang="ar-SA" dirty="0"/>
              <a:t>من الأسس العامة التي يجب مراعاتها هي كيفية حدوث الإصابة لتقرير نوعها، وهل هي من النوع المباشر أم غير المباشر، وذلك بسؤال المصاب إن أمكن أو الشاهد القريب للإصابة، كما أن التاريخ المرضي المصاب مهم للتشخيص الدقيق، وفيما يأتي أهم أعراض وعلامات الكسور:</a:t>
            </a:r>
            <a:endParaRPr lang="fr-FR" dirty="0"/>
          </a:p>
          <a:p>
            <a:pPr lvl="0" algn="r" rtl="1"/>
            <a:r>
              <a:rPr lang="ar-DZ" dirty="0"/>
              <a:t>ألم شديد ومفاجئ يزداد عند حركة الجزء المصاب .</a:t>
            </a:r>
            <a:endParaRPr lang="fr-FR" dirty="0"/>
          </a:p>
          <a:p>
            <a:pPr lvl="0" algn="r" rtl="1"/>
            <a:r>
              <a:rPr lang="ar-DZ" dirty="0"/>
              <a:t>عدم القدرة على تحريك العضو المصاب . </a:t>
            </a:r>
            <a:endParaRPr lang="fr-FR" dirty="0"/>
          </a:p>
          <a:p>
            <a:pPr lvl="0" algn="r" rtl="1"/>
            <a:r>
              <a:rPr lang="ar-DZ" dirty="0"/>
              <a:t>ورم حول الكسر مع تغير لون الجلد المحيط نظرا لتمزق الأوعية الدموية المحيطة.</a:t>
            </a:r>
            <a:endParaRPr lang="fr-FR" dirty="0"/>
          </a:p>
          <a:p>
            <a:pPr lvl="0" algn="r" rtl="1"/>
            <a:r>
              <a:rPr lang="ar-DZ" dirty="0"/>
              <a:t>تشوه منطقة الإصابة ويمكن معرفتها بموازنتها بالجزء المناظر في الجسم.</a:t>
            </a:r>
            <a:endParaRPr lang="fr-FR" dirty="0"/>
          </a:p>
          <a:p>
            <a:pPr lvl="0" algn="r" rtl="1"/>
            <a:r>
              <a:rPr lang="ar-DZ" dirty="0"/>
              <a:t>سماع صوت في منطقة الكسر ناتج من احتكاك العظام المكسورة </a:t>
            </a:r>
            <a:r>
              <a:rPr lang="ar-DZ" dirty="0" err="1"/>
              <a:t>ببعضها</a:t>
            </a:r>
            <a:r>
              <a:rPr lang="ar-DZ" dirty="0"/>
              <a:t>.</a:t>
            </a:r>
            <a:endParaRPr lang="fr-FR" dirty="0"/>
          </a:p>
          <a:p>
            <a:pPr lvl="0" algn="r" rtl="1"/>
            <a:r>
              <a:rPr lang="ar-DZ" dirty="0"/>
              <a:t>وجود حركة </a:t>
            </a:r>
            <a:r>
              <a:rPr lang="ar-DZ" dirty="0" err="1"/>
              <a:t>غيرطبيعية</a:t>
            </a:r>
            <a:r>
              <a:rPr lang="ar-DZ" dirty="0"/>
              <a:t> في منطقة العظم تشبه الحركة المفصلية. </a:t>
            </a:r>
            <a:endParaRPr lang="fr-FR" dirty="0"/>
          </a:p>
          <a:p>
            <a:pPr lvl="0" algn="r" rtl="1"/>
            <a:r>
              <a:rPr lang="ar-DZ" dirty="0"/>
              <a:t>ألم شديد عند الضغط على منطقة الكسر.</a:t>
            </a:r>
            <a:endParaRPr lang="fr-FR" dirty="0"/>
          </a:p>
          <a:p>
            <a:pPr lvl="0" algn="r" rtl="1"/>
            <a:r>
              <a:rPr lang="ar-DZ" dirty="0"/>
              <a:t>وهناك أعراض عامة ناتجة عن شدة الألم والصدمة العصبية التي تصاحب الكسور الشديدة، وكذلك شدة النزف التي تصاحب الكسور المضاعفة، وتتمثل بانخفاض الدم وسرعة النبض وضعف التنفس وبرودة الأطراف </a:t>
            </a:r>
            <a:r>
              <a:rPr lang="ar-DZ" dirty="0" err="1"/>
              <a:t>والتعرق</a:t>
            </a:r>
            <a:r>
              <a:rPr lang="ar-DZ" dirty="0"/>
              <a:t>.</a:t>
            </a:r>
            <a:endParaRPr lang="fr-FR" dirty="0"/>
          </a:p>
          <a:p>
            <a:pPr algn="r"/>
            <a:r>
              <a:rPr lang="ar-DZ" dirty="0"/>
              <a:t>     ويتم تشخيص الكسر فضلا عما ذكر سابقا من أعراض وعلامات وبصورة أكيدة بواسطة التصوير الشعاعي للمنطقة من وضع أمامي</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214290"/>
            <a:ext cx="8715436" cy="6429420"/>
          </a:xfrm>
        </p:spPr>
        <p:txBody>
          <a:bodyPr>
            <a:normAutofit/>
          </a:bodyPr>
          <a:lstStyle/>
          <a:p>
            <a:pPr lvl="0" algn="r" rtl="1"/>
            <a:r>
              <a:rPr lang="ar-SA" sz="2800" b="1" dirty="0">
                <a:latin typeface="Simplified Arabic" panose="02020603050405020304" pitchFamily="18" charset="-78"/>
                <a:cs typeface="Simplified Arabic" panose="02020603050405020304" pitchFamily="18" charset="-78"/>
              </a:rPr>
              <a:t>إسعاف وعلاج الكسور: </a:t>
            </a:r>
            <a:r>
              <a:rPr lang="ar-SA" sz="2800" dirty="0">
                <a:latin typeface="Simplified Arabic" panose="02020603050405020304" pitchFamily="18" charset="-78"/>
                <a:cs typeface="Simplified Arabic" panose="02020603050405020304" pitchFamily="18" charset="-78"/>
              </a:rPr>
              <a:t>الهدف النهائي لعلاج الكسور هو إعادة حالة العظام المصابة إلى ما كانت عليه قبل الكسر، وكذلك العمل على عودة الأنسجة المحيطة بالكسر والحالة العامة للمصاب الرياضي بالكسر إلى كفاءته الرياضية العالية قبل حدوث الكسر.</a:t>
            </a:r>
            <a:endParaRPr lang="fr-FR" sz="2800" dirty="0">
              <a:latin typeface="Simplified Arabic" panose="02020603050405020304" pitchFamily="18" charset="-78"/>
              <a:cs typeface="Simplified Arabic" panose="02020603050405020304" pitchFamily="18" charset="-78"/>
            </a:endParaRPr>
          </a:p>
          <a:p>
            <a:pPr algn="r" rtl="1"/>
            <a:r>
              <a:rPr lang="ar-DZ" sz="2800" b="1" dirty="0">
                <a:latin typeface="Simplified Arabic" panose="02020603050405020304" pitchFamily="18" charset="-78"/>
                <a:cs typeface="Simplified Arabic" panose="02020603050405020304" pitchFamily="18" charset="-78"/>
              </a:rPr>
              <a:t> إسعاف الكسر: </a:t>
            </a:r>
            <a:r>
              <a:rPr lang="ar-DZ" sz="2800" dirty="0">
                <a:latin typeface="Simplified Arabic" panose="02020603050405020304" pitchFamily="18" charset="-78"/>
                <a:cs typeface="Simplified Arabic" panose="02020603050405020304" pitchFamily="18" charset="-78"/>
              </a:rPr>
              <a:t>الهدف من إسعاف الكسر هو تجنب حدوث أي مضاعفات الكسور، مثل تحول الكسر البسيط إلى كسر مضاعف إذا لم يلزم المسعف الحذر عند قيامه بالإسعاف الأولي، ويتم الإسعاف في مكان الإصابة.</a:t>
            </a:r>
          </a:p>
          <a:p>
            <a:pPr lvl="0" algn="r" rtl="1"/>
            <a:r>
              <a:rPr lang="ar-DZ" sz="2800" dirty="0">
                <a:latin typeface="Simplified Arabic" panose="02020603050405020304" pitchFamily="18" charset="-78"/>
                <a:cs typeface="Simplified Arabic" panose="02020603050405020304" pitchFamily="18" charset="-78"/>
              </a:rPr>
              <a:t> </a:t>
            </a:r>
            <a:r>
              <a:rPr lang="ar-DZ" sz="2800" b="1" dirty="0">
                <a:latin typeface="Simplified Arabic" panose="02020603050405020304" pitchFamily="18" charset="-78"/>
                <a:cs typeface="Simplified Arabic" panose="02020603050405020304" pitchFamily="18" charset="-78"/>
              </a:rPr>
              <a:t>علاج وتأهيل الكسر طبيا : </a:t>
            </a:r>
            <a:endParaRPr lang="fr-FR" sz="2800" dirty="0">
              <a:latin typeface="Simplified Arabic" panose="02020603050405020304" pitchFamily="18" charset="-78"/>
              <a:cs typeface="Simplified Arabic" panose="02020603050405020304" pitchFamily="18" charset="-78"/>
            </a:endParaRPr>
          </a:p>
          <a:p>
            <a:pPr lvl="0" algn="r" rtl="1"/>
            <a:r>
              <a:rPr lang="ar-DZ" sz="2800" dirty="0">
                <a:latin typeface="Simplified Arabic" panose="02020603050405020304" pitchFamily="18" charset="-78"/>
                <a:cs typeface="Simplified Arabic" panose="02020603050405020304" pitchFamily="18" charset="-78"/>
              </a:rPr>
              <a:t>أخذ صور بالأشعة لتشخيص الكسر. </a:t>
            </a:r>
            <a:endParaRPr lang="fr-FR" sz="2800" dirty="0">
              <a:latin typeface="Simplified Arabic" panose="02020603050405020304" pitchFamily="18" charset="-78"/>
              <a:cs typeface="Simplified Arabic" panose="02020603050405020304" pitchFamily="18" charset="-78"/>
            </a:endParaRPr>
          </a:p>
          <a:p>
            <a:pPr lvl="0" algn="r" rtl="1"/>
            <a:r>
              <a:rPr lang="ar-DZ" sz="2800" dirty="0">
                <a:latin typeface="Simplified Arabic" panose="02020603050405020304" pitchFamily="18" charset="-78"/>
                <a:cs typeface="Simplified Arabic" panose="02020603050405020304" pitchFamily="18" charset="-78"/>
              </a:rPr>
              <a:t>رد الكسر بأسرع ما يمكن وتحت تأثير المخدر وبمعرفة الطبيب .</a:t>
            </a:r>
            <a:endParaRPr lang="fr-FR" sz="2800" dirty="0">
              <a:latin typeface="Simplified Arabic" panose="02020603050405020304" pitchFamily="18" charset="-78"/>
              <a:cs typeface="Simplified Arabic" panose="02020603050405020304" pitchFamily="18" charset="-78"/>
            </a:endParaRPr>
          </a:p>
          <a:p>
            <a:pPr algn="r" rtl="1"/>
            <a:r>
              <a:rPr lang="ar-DZ" sz="2800" dirty="0">
                <a:latin typeface="Simplified Arabic" panose="02020603050405020304" pitchFamily="18" charset="-78"/>
                <a:cs typeface="Simplified Arabic" panose="02020603050405020304" pitchFamily="18" charset="-78"/>
              </a:rPr>
              <a:t>تثبيت مكان الكسر بالجبس والجبائر، وقد يستدعي الأمر في بعض الحالات. تثبيت الكسر بمسار من بلاتين ولمدة معينة حيث أن لكل كسر مدة تقريبية </a:t>
            </a:r>
            <a:r>
              <a:rPr lang="ar-DZ" sz="2800" dirty="0" err="1">
                <a:latin typeface="Simplified Arabic" panose="02020603050405020304" pitchFamily="18" charset="-78"/>
                <a:cs typeface="Simplified Arabic" panose="02020603050405020304" pitchFamily="18" charset="-78"/>
              </a:rPr>
              <a:t>الإلتئامية</a:t>
            </a:r>
            <a:endParaRPr lang="fr-FR" sz="2800" dirty="0">
              <a:latin typeface="Simplified Arabic" panose="02020603050405020304" pitchFamily="18" charset="-78"/>
              <a:cs typeface="Simplified Arabic" panose="02020603050405020304" pitchFamily="18"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642918"/>
            <a:ext cx="8472518" cy="5572164"/>
          </a:xfrm>
        </p:spPr>
        <p:txBody>
          <a:bodyPr>
            <a:noAutofit/>
          </a:bodyPr>
          <a:lstStyle/>
          <a:p>
            <a:pPr algn="just" rtl="1">
              <a:buNone/>
            </a:pPr>
            <a:r>
              <a:rPr lang="ar-DZ" sz="2800" b="1" dirty="0"/>
              <a:t>1- </a:t>
            </a:r>
            <a:r>
              <a:rPr lang="ar-SA" sz="2800" b="1" dirty="0"/>
              <a:t>  </a:t>
            </a:r>
            <a:r>
              <a:rPr lang="ar-DZ" sz="4000" b="1" dirty="0"/>
              <a:t>إصابات الجلد: </a:t>
            </a:r>
          </a:p>
          <a:p>
            <a:pPr marL="90488" indent="19050" algn="just" rtl="1">
              <a:buNone/>
            </a:pPr>
            <a:r>
              <a:rPr lang="ar-DZ" sz="3200" dirty="0"/>
              <a:t>    تعتبر إصابات الجلد من بين أكثر الإصابات شيوعا، فالجلد يمثل الطبقة الخارجية التي تغطي الجسم، وهي أول جزء يتأثر من جراء الإصابة الرياضية ومهما كان تأثيرها، قد تحدث الإصابة في هذه الطبقة على شكل جروح أو كدمات أو حرق أو نزيف. </a:t>
            </a:r>
          </a:p>
          <a:p>
            <a:pPr marL="90488" indent="19050" algn="just" rtl="1">
              <a:buNone/>
            </a:pPr>
            <a:r>
              <a:rPr lang="ar-DZ" sz="3200" dirty="0"/>
              <a:t>     في كثير من الأحيان يكون الأثر على الجلد هو النتيجة الأساسية للإصابة، أما في بعض الحالات الأخرى تكون الإصابة الخارجية أقل </a:t>
            </a:r>
            <a:r>
              <a:rPr lang="ar-DZ" sz="3200" dirty="0" err="1"/>
              <a:t>بكثر</a:t>
            </a:r>
            <a:r>
              <a:rPr lang="ar-DZ" sz="3200" dirty="0"/>
              <a:t> مما هي عليه في داخل الجسم، وفي كلتا الحالتين فإن الإصابة الخارجية هي العلامة المميزة على وجود الإصابة الرياضية، وفيما يلي أهم الإصابات التي يمكن أن تحدث إلى الجلد:</a:t>
            </a:r>
            <a:endParaRPr lang="fr-FR" sz="3200" dirty="0"/>
          </a:p>
          <a:p>
            <a:pPr algn="just" rtl="1">
              <a:buNone/>
            </a:pPr>
            <a:endParaRPr lang="fr-FR" sz="3200" dirty="0"/>
          </a:p>
        </p:txBody>
      </p:sp>
      <p:sp>
        <p:nvSpPr>
          <p:cNvPr id="2" name="Titre 1"/>
          <p:cNvSpPr>
            <a:spLocks noGrp="1"/>
          </p:cNvSpPr>
          <p:nvPr>
            <p:ph type="title"/>
          </p:nvPr>
        </p:nvSpPr>
        <p:spPr>
          <a:xfrm>
            <a:off x="457200" y="560390"/>
            <a:ext cx="8229600" cy="582594"/>
          </a:xfrm>
        </p:spPr>
        <p:txBody>
          <a:bodyPr>
            <a:normAutofit fontScale="90000"/>
          </a:bodyPr>
          <a:lstStyle/>
          <a:p>
            <a:pPr lvl="0" algn="ctr"/>
            <a:r>
              <a:rPr lang="ar-SA" b="1" dirty="0"/>
              <a:t>الإصابات الرياضية : </a:t>
            </a:r>
            <a:br>
              <a:rPr lang="fr-FR" dirty="0"/>
            </a:b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14612" y="928670"/>
            <a:ext cx="6286544" cy="5500726"/>
          </a:xfrm>
        </p:spPr>
        <p:txBody>
          <a:bodyPr>
            <a:noAutofit/>
          </a:bodyPr>
          <a:lstStyle/>
          <a:p>
            <a:pPr marL="109728" indent="0" algn="r" rtl="1">
              <a:buNone/>
            </a:pPr>
            <a:r>
              <a:rPr lang="ar-DZ" sz="2800" dirty="0"/>
              <a:t>يعرف الجرح على أنه انقطاع أو انفصال في الأنسجة الرخوة، خاصة الجلد فإذا كان خروج الدم من ثغرة صغيرة، يعتبر إدماء أما إذا كانت الثغرة كبيرة </a:t>
            </a:r>
          </a:p>
          <a:p>
            <a:pPr algn="r" rtl="1">
              <a:buNone/>
            </a:pPr>
            <a:r>
              <a:rPr lang="ar-DZ" sz="2800" dirty="0"/>
              <a:t>وتدفق الدم إلى الخارج مقادير ملحوظة يسمى نزيف </a:t>
            </a:r>
          </a:p>
          <a:p>
            <a:pPr marL="109728" indent="0" algn="r" rtl="1">
              <a:buNone/>
            </a:pPr>
            <a:r>
              <a:rPr lang="ar-DZ" sz="2800" dirty="0"/>
              <a:t>يمكن تقسيم الجروح على حسب حالة الجلد إلى : </a:t>
            </a:r>
            <a:endParaRPr lang="fr-FR" sz="2800" dirty="0"/>
          </a:p>
          <a:p>
            <a:pPr marL="109728" indent="0" algn="r" rtl="1">
              <a:buNone/>
            </a:pPr>
            <a:endParaRPr lang="fr-FR" sz="1800" dirty="0"/>
          </a:p>
          <a:p>
            <a:pPr lvl="0" algn="just" rtl="1"/>
            <a:r>
              <a:rPr lang="ar-DZ" sz="2800" b="1" dirty="0">
                <a:solidFill>
                  <a:srgbClr val="0070C0"/>
                </a:solidFill>
              </a:rPr>
              <a:t>الجروح المغلقة: </a:t>
            </a:r>
            <a:r>
              <a:rPr lang="ar-DZ" sz="2800" dirty="0"/>
              <a:t>وهي إصابة الأنسجة بدون خلل في سلامة الطبقات السطحية للجلد وتشمل الكدم، </a:t>
            </a:r>
            <a:r>
              <a:rPr lang="ar-DZ" sz="2800" dirty="0" err="1"/>
              <a:t>السحجات</a:t>
            </a:r>
            <a:r>
              <a:rPr lang="ar-DZ" sz="2800" dirty="0"/>
              <a:t>، التجمع الدموي .</a:t>
            </a:r>
            <a:endParaRPr lang="fr-FR" sz="2400" dirty="0"/>
          </a:p>
          <a:p>
            <a:pPr lvl="0" algn="just" rtl="1"/>
            <a:r>
              <a:rPr lang="ar-DZ" sz="2800" b="1" dirty="0">
                <a:solidFill>
                  <a:srgbClr val="0070C0"/>
                </a:solidFill>
              </a:rPr>
              <a:t>الجروح المفتوحة:</a:t>
            </a:r>
            <a:r>
              <a:rPr lang="ar-DZ" sz="2800" dirty="0">
                <a:solidFill>
                  <a:srgbClr val="0070C0"/>
                </a:solidFill>
              </a:rPr>
              <a:t> </a:t>
            </a:r>
            <a:r>
              <a:rPr lang="ar-DZ" sz="2800" dirty="0"/>
              <a:t>وهي الإصابة التي تؤدي إلى تلف تشريحي في الطبقات السطحية للجلد وتشمل الجروح المتهتكة والجروح النافذة والجروح القطعية .</a:t>
            </a:r>
            <a:endParaRPr lang="fr-FR" sz="2400" dirty="0"/>
          </a:p>
          <a:p>
            <a:pPr algn="r" rtl="1">
              <a:buNone/>
            </a:pPr>
            <a:endParaRPr lang="fr-FR" sz="2400" dirty="0"/>
          </a:p>
        </p:txBody>
      </p:sp>
      <p:sp>
        <p:nvSpPr>
          <p:cNvPr id="2" name="Titre 1"/>
          <p:cNvSpPr>
            <a:spLocks noGrp="1"/>
          </p:cNvSpPr>
          <p:nvPr>
            <p:ph type="title"/>
          </p:nvPr>
        </p:nvSpPr>
        <p:spPr>
          <a:xfrm>
            <a:off x="457200" y="470712"/>
            <a:ext cx="8229600" cy="654032"/>
          </a:xfrm>
        </p:spPr>
        <p:txBody>
          <a:bodyPr>
            <a:normAutofit fontScale="90000"/>
          </a:bodyPr>
          <a:lstStyle/>
          <a:p>
            <a:pPr algn="r"/>
            <a:r>
              <a:rPr lang="ar-DZ" b="1" dirty="0"/>
              <a:t>الجروح:</a:t>
            </a:r>
            <a:br>
              <a:rPr lang="fr-FR" dirty="0"/>
            </a:br>
            <a:endParaRPr lang="fr-FR" dirty="0"/>
          </a:p>
        </p:txBody>
      </p:sp>
      <p:pic>
        <p:nvPicPr>
          <p:cNvPr id="6" name="Picture 2" descr="ما هي أنواع الجروح وكيفية علاجها | طبيبي"/>
          <p:cNvPicPr>
            <a:picLocks noChangeAspect="1" noChangeArrowheads="1"/>
          </p:cNvPicPr>
          <p:nvPr/>
        </p:nvPicPr>
        <p:blipFill>
          <a:blip r:embed="rId2"/>
          <a:srcRect/>
          <a:stretch>
            <a:fillRect/>
          </a:stretch>
        </p:blipFill>
        <p:spPr bwMode="auto">
          <a:xfrm>
            <a:off x="285720" y="5474522"/>
            <a:ext cx="2000264" cy="1312064"/>
          </a:xfrm>
          <a:prstGeom prst="rect">
            <a:avLst/>
          </a:prstGeom>
          <a:noFill/>
        </p:spPr>
      </p:pic>
      <p:pic>
        <p:nvPicPr>
          <p:cNvPr id="36868" name="Picture 4" descr="كيفية العناية بالجروح المفتوحة | المرسال"/>
          <p:cNvPicPr>
            <a:picLocks noChangeAspect="1" noChangeArrowheads="1"/>
          </p:cNvPicPr>
          <p:nvPr/>
        </p:nvPicPr>
        <p:blipFill>
          <a:blip r:embed="rId3"/>
          <a:srcRect/>
          <a:stretch>
            <a:fillRect/>
          </a:stretch>
        </p:blipFill>
        <p:spPr bwMode="auto">
          <a:xfrm>
            <a:off x="214282" y="3857628"/>
            <a:ext cx="2071702" cy="1533526"/>
          </a:xfrm>
          <a:prstGeom prst="rect">
            <a:avLst/>
          </a:prstGeom>
          <a:noFill/>
        </p:spPr>
      </p:pic>
      <p:pic>
        <p:nvPicPr>
          <p:cNvPr id="8" name="Picture 2" descr="كل ما تريد معرفته عن الجروح وعلاجها"/>
          <p:cNvPicPr>
            <a:picLocks noChangeAspect="1" noChangeArrowheads="1"/>
          </p:cNvPicPr>
          <p:nvPr/>
        </p:nvPicPr>
        <p:blipFill>
          <a:blip r:embed="rId4" cstate="print"/>
          <a:srcRect/>
          <a:stretch>
            <a:fillRect/>
          </a:stretch>
        </p:blipFill>
        <p:spPr bwMode="auto">
          <a:xfrm>
            <a:off x="214282" y="2071678"/>
            <a:ext cx="2143140" cy="1643073"/>
          </a:xfrm>
          <a:prstGeom prst="rect">
            <a:avLst/>
          </a:prstGeom>
          <a:noFill/>
        </p:spPr>
      </p:pic>
      <p:pic>
        <p:nvPicPr>
          <p:cNvPr id="9" name="Picture 4" descr="مقياس االسعافات األولية موجهة لطلبة ت محاضرا قسم التربية البدنية مستو"/>
          <p:cNvPicPr>
            <a:picLocks noChangeAspect="1" noChangeArrowheads="1"/>
          </p:cNvPicPr>
          <p:nvPr/>
        </p:nvPicPr>
        <p:blipFill>
          <a:blip r:embed="rId5"/>
          <a:srcRect/>
          <a:stretch>
            <a:fillRect/>
          </a:stretch>
        </p:blipFill>
        <p:spPr bwMode="auto">
          <a:xfrm>
            <a:off x="214282" y="285728"/>
            <a:ext cx="2143140" cy="17145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642918"/>
            <a:ext cx="9144000" cy="5429288"/>
          </a:xfrm>
        </p:spPr>
        <p:txBody>
          <a:bodyPr>
            <a:noAutofit/>
          </a:bodyPr>
          <a:lstStyle/>
          <a:p>
            <a:pPr algn="r" rtl="1"/>
            <a:r>
              <a:rPr lang="ar-DZ" dirty="0"/>
              <a:t>يمكن علاج الجروح داخل الملعب إذا كان الجرح صغيرا وبسيطا، أما إذا كان الجرح نافذا أو كبيرا فيجب استشارة الطبيب الأخصائي في ذلك حالا.</a:t>
            </a:r>
            <a:endParaRPr lang="fr-FR" dirty="0"/>
          </a:p>
          <a:p>
            <a:pPr algn="r" rtl="1"/>
            <a:r>
              <a:rPr lang="ar-DZ" dirty="0"/>
              <a:t>ومن القواعد الأساسية لعلاج الجروح عامة ما يأتي: </a:t>
            </a:r>
            <a:endParaRPr lang="fr-FR" dirty="0"/>
          </a:p>
          <a:p>
            <a:pPr lvl="0" algn="r" rtl="1"/>
            <a:r>
              <a:rPr lang="ar-DZ" dirty="0"/>
              <a:t>تعقيم مكان الإصابة بأحد المطهرات المتوفرة مع عدم إزالة التجلد الدموي الذي يحدث على مكان الجرح نتيجة النزف .</a:t>
            </a:r>
            <a:endParaRPr lang="fr-FR" dirty="0"/>
          </a:p>
          <a:p>
            <a:pPr lvl="0" algn="r" rtl="1"/>
            <a:r>
              <a:rPr lang="ar-DZ" dirty="0"/>
              <a:t>العمل على إيقاف النزف إما بواسطة الضغط المباشر على مكان الإصابة بواسطة قطعة من الشاش أو على مكان الإصابة، حيث تحدث البرودة، انقباض في الأوعية الدموية، وتقلل من النزف بصورة كبيرة، وهناك بواسطة كيس من الثلج أو رش </a:t>
            </a:r>
            <a:r>
              <a:rPr lang="ar-DZ" dirty="0" err="1"/>
              <a:t>كلوراثيل</a:t>
            </a:r>
            <a:r>
              <a:rPr lang="ar-DZ" dirty="0"/>
              <a:t> على مكان الإصابة . وهناك نوعان من النزف الدموي الأول خارجي أي خارج سطح الجسم، والآخر داخلي وهو الأخطر، ويحدث في الأحشاء الداخلية، ولا يخرج إلى الخارج، ويستدل عليه الأعراض المصاحبة له كانخفاض ضغط الدم واصفرار الوجه والجلد </a:t>
            </a:r>
            <a:r>
              <a:rPr lang="ar-DZ" dirty="0" err="1"/>
              <a:t>وتعرقه</a:t>
            </a:r>
            <a:r>
              <a:rPr lang="ar-DZ" dirty="0"/>
              <a:t> وزيادة النبض .</a:t>
            </a:r>
            <a:endParaRPr lang="fr-FR" dirty="0"/>
          </a:p>
          <a:p>
            <a:pPr algn="r" rtl="1"/>
            <a:r>
              <a:rPr lang="ar-DZ" dirty="0"/>
              <a:t>يمدد المصاب ليكون الرأس أكثر انخفاضا من الجذع، وذلك قصد تمكين كمية كبيرة من الدم من الوصول إلى الدماغ</a:t>
            </a:r>
            <a:endParaRPr lang="fr-FR" dirty="0"/>
          </a:p>
        </p:txBody>
      </p:sp>
      <p:sp>
        <p:nvSpPr>
          <p:cNvPr id="3" name="Titre 2"/>
          <p:cNvSpPr>
            <a:spLocks noGrp="1"/>
          </p:cNvSpPr>
          <p:nvPr>
            <p:ph type="title"/>
          </p:nvPr>
        </p:nvSpPr>
        <p:spPr>
          <a:xfrm>
            <a:off x="457200" y="274638"/>
            <a:ext cx="8229600" cy="796908"/>
          </a:xfrm>
        </p:spPr>
        <p:txBody>
          <a:bodyPr>
            <a:normAutofit fontScale="90000"/>
          </a:bodyPr>
          <a:lstStyle/>
          <a:p>
            <a:pPr algn="ctr"/>
            <a:r>
              <a:rPr lang="ar-DZ" dirty="0"/>
              <a:t>علاج الجروح: </a:t>
            </a:r>
            <a:br>
              <a:rPr lang="fr-FR" dirty="0"/>
            </a:b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0" y="0"/>
            <a:ext cx="9144000" cy="6858000"/>
          </a:xfrm>
          <a:prstGeom prst="rect">
            <a:avLst/>
          </a:prstGeom>
        </p:spPr>
      </p:pic>
      <p:sp>
        <p:nvSpPr>
          <p:cNvPr id="5" name="ZoneTexte 4"/>
          <p:cNvSpPr txBox="1"/>
          <p:nvPr/>
        </p:nvSpPr>
        <p:spPr>
          <a:xfrm>
            <a:off x="467917" y="2307649"/>
            <a:ext cx="1007739" cy="338554"/>
          </a:xfrm>
          <a:prstGeom prst="rect">
            <a:avLst/>
          </a:prstGeom>
          <a:noFill/>
        </p:spPr>
        <p:txBody>
          <a:bodyPr wrap="square" rtlCol="0">
            <a:spAutoFit/>
          </a:bodyPr>
          <a:lstStyle/>
          <a:p>
            <a:pPr algn="ctr"/>
            <a:r>
              <a:rPr lang="ar-DZ" sz="1600" b="1" dirty="0">
                <a:solidFill>
                  <a:srgbClr val="FF0000"/>
                </a:solidFill>
              </a:rPr>
              <a:t>غير شديدة </a:t>
            </a:r>
            <a:endParaRPr lang="fr-FR" sz="1600" b="1" dirty="0">
              <a:solidFill>
                <a:srgbClr val="FF0000"/>
              </a:solidFill>
            </a:endParaRPr>
          </a:p>
        </p:txBody>
      </p:sp>
      <p:pic>
        <p:nvPicPr>
          <p:cNvPr id="6" name="Image 5"/>
          <p:cNvPicPr>
            <a:picLocks noChangeAspect="1"/>
          </p:cNvPicPr>
          <p:nvPr/>
        </p:nvPicPr>
        <p:blipFill>
          <a:blip r:embed="rId3"/>
          <a:stretch>
            <a:fillRect/>
          </a:stretch>
        </p:blipFill>
        <p:spPr>
          <a:xfrm>
            <a:off x="578560" y="4703894"/>
            <a:ext cx="786452" cy="499915"/>
          </a:xfrm>
          <a:prstGeom prst="rect">
            <a:avLst/>
          </a:prstGeom>
        </p:spPr>
      </p:pic>
      <p:sp>
        <p:nvSpPr>
          <p:cNvPr id="7" name="ZoneTexte 6"/>
          <p:cNvSpPr txBox="1"/>
          <p:nvPr/>
        </p:nvSpPr>
        <p:spPr>
          <a:xfrm>
            <a:off x="5364088" y="1959985"/>
            <a:ext cx="3096344" cy="369332"/>
          </a:xfrm>
          <a:prstGeom prst="rect">
            <a:avLst/>
          </a:prstGeom>
          <a:noFill/>
        </p:spPr>
        <p:txBody>
          <a:bodyPr wrap="square" rtlCol="0">
            <a:spAutoFit/>
          </a:bodyPr>
          <a:lstStyle/>
          <a:p>
            <a:r>
              <a:rPr lang="ar-DZ" b="1" dirty="0"/>
              <a:t>إصابة دون تغير تشريحي</a:t>
            </a:r>
            <a:endParaRPr lang="fr-FR" b="1" dirty="0"/>
          </a:p>
        </p:txBody>
      </p:sp>
      <p:sp>
        <p:nvSpPr>
          <p:cNvPr id="9" name="ZoneTexte 8"/>
          <p:cNvSpPr txBox="1"/>
          <p:nvPr/>
        </p:nvSpPr>
        <p:spPr>
          <a:xfrm>
            <a:off x="5652120" y="3861048"/>
            <a:ext cx="3096344" cy="369332"/>
          </a:xfrm>
          <a:prstGeom prst="rect">
            <a:avLst/>
          </a:prstGeom>
          <a:noFill/>
        </p:spPr>
        <p:txBody>
          <a:bodyPr wrap="square" rtlCol="0">
            <a:spAutoFit/>
          </a:bodyPr>
          <a:lstStyle/>
          <a:p>
            <a:r>
              <a:rPr lang="ar-DZ" b="1" dirty="0"/>
              <a:t>إصابة بتغير تشريحي</a:t>
            </a:r>
            <a:endParaRPr lang="fr-FR" b="1" dirty="0"/>
          </a:p>
        </p:txBody>
      </p:sp>
      <p:sp>
        <p:nvSpPr>
          <p:cNvPr id="10" name="Rectangle 9"/>
          <p:cNvSpPr/>
          <p:nvPr/>
        </p:nvSpPr>
        <p:spPr>
          <a:xfrm>
            <a:off x="3519880" y="292586"/>
            <a:ext cx="2104240" cy="400110"/>
          </a:xfrm>
          <a:prstGeom prst="rect">
            <a:avLst/>
          </a:prstGeom>
        </p:spPr>
        <p:txBody>
          <a:bodyPr wrap="square">
            <a:spAutoFit/>
          </a:bodyPr>
          <a:lstStyle/>
          <a:p>
            <a:r>
              <a:rPr lang="ar-DZ" sz="2000" b="1" dirty="0"/>
              <a:t>الإصابات العضليـــــة</a:t>
            </a:r>
            <a:endParaRPr lang="fr-FR" sz="2000" b="1" dirty="0"/>
          </a:p>
        </p:txBody>
      </p:sp>
    </p:spTree>
    <p:extLst>
      <p:ext uri="{BB962C8B-B14F-4D97-AF65-F5344CB8AC3E}">
        <p14:creationId xmlns:p14="http://schemas.microsoft.com/office/powerpoint/2010/main" val="99446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027468"/>
            <a:ext cx="9144000" cy="5857916"/>
          </a:xfrm>
        </p:spPr>
        <p:txBody>
          <a:bodyPr>
            <a:normAutofit fontScale="92500" lnSpcReduction="20000"/>
          </a:bodyPr>
          <a:lstStyle/>
          <a:p>
            <a:pPr marL="109728" indent="0" algn="r" rtl="1">
              <a:buNone/>
            </a:pPr>
            <a:r>
              <a:rPr lang="ar-DZ" sz="3000" dirty="0"/>
              <a:t>   إصابات العضلات بأنواعها تعتبر من الإصابات الكثيرة الحدوث والانتشار بين الرياضيين، لأن العضلات هي الأداة الرئيسية المنفذة لمتطلبات الأداء البدني ومكون رئيسي للجهاز الحركي للإنسان، وفيما يلي أهم الإصابات التي يمكن أن يتعرض لها الجهاز العضلي : </a:t>
            </a:r>
          </a:p>
          <a:p>
            <a:pPr algn="r" rtl="1"/>
            <a:r>
              <a:rPr lang="ar-DZ" sz="3500" b="1" dirty="0">
                <a:solidFill>
                  <a:srgbClr val="FF0000"/>
                </a:solidFill>
              </a:rPr>
              <a:t>2-1 الكدمات</a:t>
            </a:r>
            <a:r>
              <a:rPr lang="fr-FR" sz="3500" b="1" dirty="0">
                <a:solidFill>
                  <a:srgbClr val="FF0000"/>
                </a:solidFill>
              </a:rPr>
              <a:t>  </a:t>
            </a:r>
            <a:r>
              <a:rPr lang="fr-FR" sz="2200" b="1" dirty="0">
                <a:solidFill>
                  <a:srgbClr val="FF0000"/>
                </a:solidFill>
                <a:latin typeface="Times New Roman" panose="02020603050405020304" pitchFamily="18" charset="0"/>
                <a:cs typeface="Times New Roman" panose="02020603050405020304" pitchFamily="18" charset="0"/>
              </a:rPr>
              <a:t>Contusion</a:t>
            </a:r>
            <a:r>
              <a:rPr lang="ar-DZ" sz="3500" b="1" dirty="0">
                <a:solidFill>
                  <a:srgbClr val="FF0000"/>
                </a:solidFill>
              </a:rPr>
              <a:t>:</a:t>
            </a:r>
            <a:endParaRPr lang="ar-DZ" sz="3500" dirty="0">
              <a:solidFill>
                <a:srgbClr val="FF0000"/>
              </a:solidFill>
            </a:endParaRPr>
          </a:p>
          <a:p>
            <a:pPr marL="109728" indent="0" algn="just" rtl="1">
              <a:buNone/>
            </a:pPr>
            <a:r>
              <a:rPr lang="fr-FR" sz="3000" dirty="0"/>
              <a:t>    </a:t>
            </a:r>
            <a:r>
              <a:rPr lang="ar-DZ" sz="3000" dirty="0"/>
              <a:t>الكدم هو هرس الأنسجة وأعضاء الجسم المختلفة كالجلد والعضلات والعظام والمفاصل نتيجة لإصابتها مباشرة بمؤثر خارجي، ألم و ورم ونزيف داخلي ثم ارتشاح سائل بلازما الدم هي أعراض غالبا ما تصاحب الكدمات.</a:t>
            </a:r>
            <a:endParaRPr lang="fr-FR" sz="3000" dirty="0"/>
          </a:p>
          <a:p>
            <a:pPr lvl="0" algn="r" rtl="1"/>
            <a:r>
              <a:rPr lang="ar-SA" sz="3000" b="1" dirty="0">
                <a:solidFill>
                  <a:srgbClr val="FF0000"/>
                </a:solidFill>
              </a:rPr>
              <a:t>درجات الكدم </a:t>
            </a:r>
            <a:r>
              <a:rPr lang="ar-SA" sz="3000" b="1" dirty="0"/>
              <a:t>:</a:t>
            </a:r>
            <a:r>
              <a:rPr lang="ar-SA" sz="3000" dirty="0"/>
              <a:t>تم تقسيم الكدم حسب شدة الإصابة إلى قسمين، كدم بسيط وكدم شديد</a:t>
            </a:r>
            <a:r>
              <a:rPr lang="ar-DZ" sz="3000" dirty="0"/>
              <a:t>:</a:t>
            </a:r>
            <a:endParaRPr lang="fr-FR" sz="3000" dirty="0"/>
          </a:p>
          <a:p>
            <a:pPr marL="109728" lvl="0" indent="0" algn="just" rtl="1">
              <a:buNone/>
            </a:pPr>
            <a:r>
              <a:rPr lang="ar-DZ" sz="3000" b="1" dirty="0"/>
              <a:t>الكدم البسيط: </a:t>
            </a:r>
            <a:r>
              <a:rPr lang="ar-DZ" sz="3000" dirty="0"/>
              <a:t>وفيه يستمر اللاعب في الأداء، ولا يصاحب بتغيرات فسيولوجية كبيرة في مكان الإصابة، كما أن الجزء المصاب لا ترتفع درجة حرارته .</a:t>
            </a:r>
            <a:endParaRPr lang="fr-FR" sz="3000" dirty="0"/>
          </a:p>
          <a:p>
            <a:pPr marL="109728" lvl="0" indent="0" algn="just" rtl="1">
              <a:buNone/>
            </a:pPr>
            <a:r>
              <a:rPr lang="ar-DZ" sz="3000" b="1" dirty="0"/>
              <a:t>الكدم الشديد:</a:t>
            </a:r>
            <a:r>
              <a:rPr lang="ar-DZ" sz="3000" dirty="0"/>
              <a:t> وفيه لا يستطيع اللاعب مواصلة الأداء ويصاحب بتغيرات فسيولوجية كبيرة في مكان الإصابة، كما أن الجزء المصاب ترتفع درجة حرارته</a:t>
            </a:r>
            <a:r>
              <a:rPr lang="ar-DZ" dirty="0"/>
              <a:t>.  </a:t>
            </a:r>
            <a:endParaRPr lang="fr-FR" dirty="0"/>
          </a:p>
        </p:txBody>
      </p:sp>
      <p:sp>
        <p:nvSpPr>
          <p:cNvPr id="3" name="Titre 2"/>
          <p:cNvSpPr>
            <a:spLocks noGrp="1"/>
          </p:cNvSpPr>
          <p:nvPr>
            <p:ph type="title"/>
          </p:nvPr>
        </p:nvSpPr>
        <p:spPr>
          <a:xfrm>
            <a:off x="457200" y="428604"/>
            <a:ext cx="8229600" cy="642942"/>
          </a:xfrm>
        </p:spPr>
        <p:txBody>
          <a:bodyPr>
            <a:noAutofit/>
          </a:bodyPr>
          <a:lstStyle/>
          <a:p>
            <a:pPr algn="ctr"/>
            <a:r>
              <a:rPr lang="ar-MA" sz="3200" dirty="0"/>
              <a:t>2</a:t>
            </a:r>
            <a:r>
              <a:rPr lang="ar-DZ" sz="3200" dirty="0"/>
              <a:t> إصابات الجهاز العضلي:</a:t>
            </a:r>
            <a:br>
              <a:rPr lang="ar-DZ" sz="3200" dirty="0"/>
            </a:br>
            <a:r>
              <a:rPr lang="fr-FR" sz="2800" dirty="0"/>
              <a:t>LES BLESSURES MUSCULAIRES</a:t>
            </a:r>
            <a:br>
              <a:rPr lang="fr-FR" sz="3200" dirty="0"/>
            </a:br>
            <a:endParaRPr lang="fr-FR"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83568" y="1785926"/>
            <a:ext cx="3011785" cy="3714776"/>
          </a:xfrm>
          <a:prstGeom prst="rect">
            <a:avLst/>
          </a:prstGeom>
          <a:ln>
            <a:noFill/>
          </a:ln>
          <a:effectLst>
            <a:softEdge rad="112500"/>
          </a:effectLst>
        </p:spPr>
      </p:pic>
      <p:sp>
        <p:nvSpPr>
          <p:cNvPr id="3" name="Titre 2"/>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pPr algn="ctr"/>
            <a:r>
              <a:rPr lang="ar-DZ" sz="3600" dirty="0">
                <a:latin typeface="Almarai Bold" pitchFamily="2" charset="-78"/>
                <a:cs typeface="Almarai Bold" pitchFamily="2" charset="-78"/>
              </a:rPr>
              <a:t>شكل يبين درجات الكدم </a:t>
            </a:r>
            <a:endParaRPr lang="fr-FR" sz="3600" dirty="0">
              <a:latin typeface="Almarai Bold" pitchFamily="2" charset="-78"/>
              <a:cs typeface="Almarai Bold" pitchFamily="2" charset="-78"/>
            </a:endParaRPr>
          </a:p>
        </p:txBody>
      </p:sp>
      <p:pic>
        <p:nvPicPr>
          <p:cNvPr id="5" name="Image 4"/>
          <p:cNvPicPr>
            <a:picLocks noChangeAspect="1"/>
          </p:cNvPicPr>
          <p:nvPr/>
        </p:nvPicPr>
        <p:blipFill>
          <a:blip r:embed="rId3"/>
          <a:stretch>
            <a:fillRect/>
          </a:stretch>
        </p:blipFill>
        <p:spPr>
          <a:xfrm>
            <a:off x="3851920" y="1916832"/>
            <a:ext cx="4286250" cy="2381250"/>
          </a:xfrm>
          <a:prstGeom prst="rect">
            <a:avLst/>
          </a:prstGeom>
          <a:ln>
            <a:noFill/>
          </a:ln>
          <a:effectLst>
            <a:softEdge rad="112500"/>
          </a:effectLst>
        </p:spPr>
      </p:pic>
      <p:cxnSp>
        <p:nvCxnSpPr>
          <p:cNvPr id="7" name="Connecteur droit avec flèche 6"/>
          <p:cNvCxnSpPr/>
          <p:nvPr/>
        </p:nvCxnSpPr>
        <p:spPr>
          <a:xfrm flipV="1">
            <a:off x="4762093" y="3501008"/>
            <a:ext cx="1538099" cy="1630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995936" y="5085184"/>
            <a:ext cx="2160240" cy="461665"/>
          </a:xfrm>
          <a:prstGeom prst="rect">
            <a:avLst/>
          </a:prstGeom>
          <a:noFill/>
        </p:spPr>
        <p:txBody>
          <a:bodyPr wrap="square" rtlCol="0">
            <a:spAutoFit/>
          </a:bodyPr>
          <a:lstStyle/>
          <a:p>
            <a:r>
              <a:rPr lang="ar-DZ" sz="2400" b="1" dirty="0"/>
              <a:t>كدم شديد</a:t>
            </a:r>
            <a:endParaRPr lang="fr-FR" sz="2400" b="1" dirty="0"/>
          </a:p>
        </p:txBody>
      </p:sp>
      <p:sp>
        <p:nvSpPr>
          <p:cNvPr id="10" name="Rectangle 9"/>
          <p:cNvSpPr/>
          <p:nvPr/>
        </p:nvSpPr>
        <p:spPr>
          <a:xfrm>
            <a:off x="2357422" y="3671832"/>
            <a:ext cx="957313" cy="400110"/>
          </a:xfrm>
          <a:prstGeom prst="rect">
            <a:avLst/>
          </a:prstGeom>
        </p:spPr>
        <p:txBody>
          <a:bodyPr wrap="none">
            <a:spAutoFit/>
          </a:bodyPr>
          <a:lstStyle/>
          <a:p>
            <a:r>
              <a:rPr lang="ar-DZ" sz="2000" b="1" dirty="0"/>
              <a:t>كدم بسيط</a:t>
            </a:r>
            <a:endParaRPr lang="fr-FR" sz="2000" b="1" dirty="0"/>
          </a:p>
        </p:txBody>
      </p:sp>
      <p:pic>
        <p:nvPicPr>
          <p:cNvPr id="33794" name="Picture 2" descr="كدمات القدم: ماذا يجب أن تعرف عنها؟ - ويب طب"/>
          <p:cNvPicPr>
            <a:picLocks noChangeAspect="1" noChangeArrowheads="1"/>
          </p:cNvPicPr>
          <p:nvPr/>
        </p:nvPicPr>
        <p:blipFill>
          <a:blip r:embed="rId4"/>
          <a:srcRect/>
          <a:stretch>
            <a:fillRect/>
          </a:stretch>
        </p:blipFill>
        <p:spPr bwMode="auto">
          <a:xfrm>
            <a:off x="5500694" y="4589064"/>
            <a:ext cx="3433572" cy="2126084"/>
          </a:xfrm>
          <a:prstGeom prst="rect">
            <a:avLst/>
          </a:prstGeom>
          <a:noFill/>
        </p:spPr>
      </p:pic>
      <p:cxnSp>
        <p:nvCxnSpPr>
          <p:cNvPr id="12" name="Connecteur droit avec flèche 11"/>
          <p:cNvCxnSpPr/>
          <p:nvPr/>
        </p:nvCxnSpPr>
        <p:spPr>
          <a:xfrm>
            <a:off x="4786314" y="5500702"/>
            <a:ext cx="2071702" cy="6429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024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14290"/>
            <a:ext cx="8715436" cy="6357982"/>
          </a:xfrm>
        </p:spPr>
        <p:txBody>
          <a:bodyPr>
            <a:normAutofit/>
          </a:bodyPr>
          <a:lstStyle/>
          <a:p>
            <a:pPr marL="109728" lvl="0" indent="0" algn="r" rtl="1">
              <a:buNone/>
            </a:pPr>
            <a:r>
              <a:rPr lang="ar-SA" b="1" dirty="0">
                <a:solidFill>
                  <a:srgbClr val="FF0000"/>
                </a:solidFill>
              </a:rPr>
              <a:t>أنواع الكدم : </a:t>
            </a:r>
            <a:endParaRPr lang="fr-FR" dirty="0">
              <a:solidFill>
                <a:srgbClr val="FF0000"/>
              </a:solidFill>
            </a:endParaRPr>
          </a:p>
          <a:p>
            <a:pPr marL="109728" indent="0" algn="r" rtl="1">
              <a:buNone/>
            </a:pPr>
            <a:r>
              <a:rPr lang="ar-DZ" dirty="0"/>
              <a:t>تم تقسيم الكدم وذلك حسب طبيعة النسيج الذي تلقى الإصابة إلى خمسة أنواع أساسية هي </a:t>
            </a:r>
            <a:r>
              <a:rPr lang="ar-DZ" dirty="0">
                <a:solidFill>
                  <a:srgbClr val="FF0000"/>
                </a:solidFill>
              </a:rPr>
              <a:t>: كدم الجلد،  كدم العضلات، كدم العظام، كدم المفاصل، كدم الأعصاب.</a:t>
            </a:r>
            <a:endParaRPr lang="fr-FR" dirty="0">
              <a:solidFill>
                <a:srgbClr val="FF0000"/>
              </a:solidFill>
            </a:endParaRPr>
          </a:p>
          <a:p>
            <a:pPr lvl="0" algn="r" rtl="1"/>
            <a:r>
              <a:rPr lang="ar-DZ" b="1" dirty="0"/>
              <a:t>كدم العضلات: </a:t>
            </a:r>
            <a:r>
              <a:rPr lang="ar-DZ" dirty="0"/>
              <a:t>يعتبر من أهم أنواع الكدمات، وهذا لانتشاره في الوسط الرياضي، ولأنه في حالة شدته قد يمنع الرياضي من مزاولة النشاط البدني الرياضي .</a:t>
            </a:r>
            <a:endParaRPr lang="fr-FR" dirty="0"/>
          </a:p>
          <a:p>
            <a:pPr lvl="0" algn="r" rtl="1"/>
            <a:r>
              <a:rPr lang="ar-DZ" b="1" dirty="0"/>
              <a:t>كدم العظام:</a:t>
            </a:r>
            <a:r>
              <a:rPr lang="ar-DZ" dirty="0"/>
              <a:t> يحدث نتيجة إصابة مباشرة ويصيب العظام الموجودة تحت الجلد وغير المغطاة بطبقة عظمية مثل عظمة القصبة .</a:t>
            </a:r>
            <a:endParaRPr lang="fr-FR" dirty="0"/>
          </a:p>
          <a:p>
            <a:pPr lvl="0" algn="r" rtl="1"/>
            <a:r>
              <a:rPr lang="ar-DZ" b="1" dirty="0"/>
              <a:t>كدم المفاصل:</a:t>
            </a:r>
            <a:r>
              <a:rPr lang="ar-DZ" dirty="0"/>
              <a:t> كدم المفاصل كغيره من أنواه الكدم الأخرى يحدث نتيجة لإصابة مباشرة، ومن بين المفاصل الأكثر عرضة للكدم نجد مفصل القدم، مفصل الركبة .</a:t>
            </a:r>
            <a:endParaRPr lang="fr-FR" dirty="0"/>
          </a:p>
          <a:p>
            <a:pPr algn="r" rtl="1"/>
            <a:r>
              <a:rPr lang="ar-DZ" b="1" dirty="0"/>
              <a:t>كدم الأعصاب:</a:t>
            </a:r>
            <a:r>
              <a:rPr lang="ar-DZ" dirty="0"/>
              <a:t> ويحدث نتيجة لإصابة مباشرة، ويصيب الأعصاب المكشوفة والقريبة من الجلد مثل العصب </a:t>
            </a:r>
            <a:r>
              <a:rPr lang="ar-DZ" dirty="0" err="1"/>
              <a:t>الزندي</a:t>
            </a:r>
            <a:r>
              <a:rPr lang="ar-DZ" dirty="0"/>
              <a:t>.</a:t>
            </a: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2739</TotalTime>
  <Words>2466</Words>
  <Application>Microsoft Office PowerPoint</Application>
  <PresentationFormat>Affichage à l'écran (4:3)</PresentationFormat>
  <Paragraphs>151</Paragraphs>
  <Slides>24</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24</vt:i4>
      </vt:variant>
    </vt:vector>
  </HeadingPairs>
  <TitlesOfParts>
    <vt:vector size="35" baseType="lpstr">
      <vt:lpstr>Algerian</vt:lpstr>
      <vt:lpstr>Almarai Bold</vt:lpstr>
      <vt:lpstr>Cairo Black</vt:lpstr>
      <vt:lpstr>Calibri</vt:lpstr>
      <vt:lpstr>Lucida Sans Unicode</vt:lpstr>
      <vt:lpstr>Simplified Arabic</vt:lpstr>
      <vt:lpstr>Times New Roman</vt:lpstr>
      <vt:lpstr>Verdana</vt:lpstr>
      <vt:lpstr>Wingdings 2</vt:lpstr>
      <vt:lpstr>Wingdings 3</vt:lpstr>
      <vt:lpstr>Rotonde</vt:lpstr>
      <vt:lpstr>أنواع الإصابات الرياضية </vt:lpstr>
      <vt:lpstr>Présentation PowerPoint</vt:lpstr>
      <vt:lpstr>الإصابات الرياضية :  </vt:lpstr>
      <vt:lpstr>الجروح: </vt:lpstr>
      <vt:lpstr>علاج الجروح:  </vt:lpstr>
      <vt:lpstr>Présentation PowerPoint</vt:lpstr>
      <vt:lpstr>2 إصابات الجهاز العضلي: LES BLESSURES MUSCULAIRES </vt:lpstr>
      <vt:lpstr>شكل يبين درجات الكدم </vt:lpstr>
      <vt:lpstr>Présentation PowerPoint</vt:lpstr>
      <vt:lpstr>التشنج العضلي:</vt:lpstr>
      <vt:lpstr>Présentation PowerPoint</vt:lpstr>
      <vt:lpstr>2-2 التمزق العضلي  déchireur musculaire</vt:lpstr>
      <vt:lpstr>Présentation PowerPoint</vt:lpstr>
      <vt:lpstr>Présentation PowerPoint</vt:lpstr>
      <vt:lpstr>Présentation PowerPoint</vt:lpstr>
      <vt:lpstr>3 إصابات العظام:  </vt:lpstr>
      <vt:lpstr>Présentation PowerPoint</vt:lpstr>
      <vt:lpstr>Présentation PowerPoint</vt:lpstr>
      <vt:lpstr>Présentation PowerPoint</vt:lpstr>
      <vt:lpstr>Présentation PowerPoint</vt:lpstr>
      <vt:lpstr>Présentation PowerPoint</vt:lpstr>
      <vt:lpstr>أنواع الكسور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RIDHA</dc:creator>
  <cp:lastModifiedBy>reda malek</cp:lastModifiedBy>
  <cp:revision>138</cp:revision>
  <dcterms:created xsi:type="dcterms:W3CDTF">2018-05-30T03:00:06Z</dcterms:created>
  <dcterms:modified xsi:type="dcterms:W3CDTF">2021-02-26T07:46:44Z</dcterms:modified>
</cp:coreProperties>
</file>