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6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F760-1AED-4C46-990C-A599FC470F95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32E62-F992-4BB3-B484-6AD1581A8C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2E62-F992-4BB3-B484-6AD1581A8C4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7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B4BC20-D79E-4C23-940F-70596A181DFA}" type="datetimeFigureOut">
              <a:rPr lang="fr-FR" smtClean="0"/>
              <a:pPr/>
              <a:t>26/02/2021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62B758-64F9-43F6-B38B-7C1B5092F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81630" y="1285860"/>
            <a:ext cx="4807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MA" sz="2000" b="1" dirty="0">
                <a:latin typeface="AlArabiya" pitchFamily="18" charset="-78"/>
                <a:cs typeface="AlArabiya" pitchFamily="18" charset="-78"/>
              </a:rPr>
              <a:t>معهـــــد علـــوم وتقنيات النشاطات البدنية والرياضيـــــة </a:t>
            </a:r>
            <a:endParaRPr lang="fr-FR" sz="2000" b="1" dirty="0">
              <a:latin typeface="AlArabiya" pitchFamily="18" charset="-78"/>
              <a:cs typeface="AlArabiya" pitchFamily="18" charset="-78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500562" y="3357562"/>
            <a:ext cx="2457440" cy="1199704"/>
          </a:xfrm>
        </p:spPr>
        <p:txBody>
          <a:bodyPr>
            <a:normAutofit/>
          </a:bodyPr>
          <a:lstStyle/>
          <a:p>
            <a:r>
              <a:rPr lang="ar-MA" sz="28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السنة </a:t>
            </a:r>
            <a:r>
              <a:rPr lang="ar-DZ" sz="2800" b="1" dirty="0" err="1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الاأولى</a:t>
            </a:r>
            <a:r>
              <a:rPr lang="ar-DZ" sz="28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ماستر</a:t>
            </a:r>
            <a:endParaRPr lang="ar-MA" sz="28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MA" sz="28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تقديم/ </a:t>
            </a:r>
            <a:r>
              <a:rPr lang="ar-MA" sz="2800" b="1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</a:t>
            </a:r>
            <a:r>
              <a:rPr lang="ar-MA" sz="28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. مالك رضا</a:t>
            </a:r>
          </a:p>
          <a:p>
            <a:endParaRPr lang="fr-FR" sz="2800" b="1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915816" y="2009569"/>
            <a:ext cx="6100778" cy="1082056"/>
          </a:xfrm>
        </p:spPr>
        <p:txBody>
          <a:bodyPr>
            <a:normAutofit/>
          </a:bodyPr>
          <a:lstStyle/>
          <a:p>
            <a:pPr algn="ctr"/>
            <a:r>
              <a:rPr lang="ar-MA" sz="5400" dirty="0">
                <a:solidFill>
                  <a:schemeClr val="bg1"/>
                </a:solidFill>
                <a:latin typeface="AlArabiya" pitchFamily="18" charset="-78"/>
                <a:cs typeface="AlArabiya" pitchFamily="18" charset="-78"/>
              </a:rPr>
              <a:t>الإصابات الرياضية </a:t>
            </a:r>
            <a:endParaRPr lang="fr-FR" sz="5400" dirty="0">
              <a:solidFill>
                <a:schemeClr val="bg1"/>
              </a:solidFill>
              <a:latin typeface="AlArabiya" pitchFamily="18" charset="-78"/>
              <a:cs typeface="AlArabiya" pitchFamily="18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614364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latin typeface="Andalus" pitchFamily="18" charset="-78"/>
                <a:cs typeface="Andalus" pitchFamily="18" charset="-78"/>
              </a:rPr>
              <a:t>السنة الجامعية : </a:t>
            </a:r>
            <a:r>
              <a:rPr lang="ar-DZ" sz="2400" b="1" dirty="0">
                <a:latin typeface="Andalus" pitchFamily="18" charset="-78"/>
                <a:cs typeface="Andalus" pitchFamily="18" charset="-78"/>
              </a:rPr>
              <a:t>2021/2020</a:t>
            </a:r>
            <a:endParaRPr lang="fr-FR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57408"/>
            <a:ext cx="3384376" cy="3886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774720"/>
          </a:xfrm>
        </p:spPr>
        <p:txBody>
          <a:bodyPr>
            <a:noAutofit/>
          </a:bodyPr>
          <a:lstStyle/>
          <a:p>
            <a:pPr algn="ctr" rtl="1"/>
            <a:r>
              <a:rPr lang="ar-MA" sz="2000" dirty="0"/>
              <a:t>جدول </a:t>
            </a:r>
            <a:r>
              <a:rPr lang="ar-DZ" sz="2000" dirty="0"/>
              <a:t>يوضح أهمية الاستجابة الصحيحة من طرف اللاعب في التشخيص السليم</a:t>
            </a:r>
            <a:br>
              <a:rPr lang="ar-DZ" sz="2000" dirty="0"/>
            </a:br>
            <a:r>
              <a:rPr lang="ar-DZ" sz="2000" dirty="0"/>
              <a:t>للإصابة الرياضية</a:t>
            </a:r>
            <a:endParaRPr lang="fr-FR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57232"/>
            <a:ext cx="664373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pPr algn="r"/>
            <a:r>
              <a:rPr lang="ar-MA" dirty="0"/>
              <a:t>الأسباب العامة للإصابة الرياضية :</a:t>
            </a:r>
            <a:endParaRPr lang="fr-F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14356"/>
            <a:ext cx="54292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Ort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52518"/>
            <a:ext cx="3714776" cy="533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107504" y="260648"/>
            <a:ext cx="4389884" cy="633670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DZ" sz="2900" b="1" dirty="0"/>
              <a:t>مخالفة الروح الرياضية</a:t>
            </a:r>
          </a:p>
          <a:p>
            <a:pPr algn="r" rtl="1">
              <a:lnSpc>
                <a:spcPct val="150000"/>
              </a:lnSpc>
            </a:pPr>
            <a:r>
              <a:rPr lang="ar-DZ" sz="2900" b="1" dirty="0"/>
              <a:t>محالفة المواصفات الفنية والقوانين الرياضية.</a:t>
            </a:r>
          </a:p>
          <a:p>
            <a:pPr algn="r" rtl="1">
              <a:lnSpc>
                <a:spcPct val="150000"/>
              </a:lnSpc>
            </a:pPr>
            <a:r>
              <a:rPr lang="ar-DZ" sz="2900" b="1" dirty="0"/>
              <a:t>سوء المستلزمات الرياضية ومخالفتها شروط الأمان.</a:t>
            </a:r>
          </a:p>
          <a:p>
            <a:pPr algn="r" rtl="1">
              <a:lnSpc>
                <a:spcPct val="150000"/>
              </a:lnSpc>
            </a:pPr>
            <a:r>
              <a:rPr lang="ar-DZ" sz="2900" b="1" dirty="0"/>
              <a:t>عدم مراعاة العوامل والظروف الجوية البيئية .  </a:t>
            </a:r>
            <a:endParaRPr lang="fr-FR" sz="2900" b="1" dirty="0"/>
          </a:p>
          <a:p>
            <a:pPr lvl="0" algn="r" rtl="1">
              <a:lnSpc>
                <a:spcPct val="150000"/>
              </a:lnSpc>
            </a:pPr>
            <a:endParaRPr lang="ar-DZ" sz="2900" b="1" dirty="0"/>
          </a:p>
          <a:p>
            <a:pPr algn="r" rtl="1"/>
            <a:endParaRPr lang="fr-FR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4"/>
          </p:nvPr>
        </p:nvSpPr>
        <p:spPr>
          <a:xfrm>
            <a:off x="4645025" y="260648"/>
            <a:ext cx="4319463" cy="5328592"/>
          </a:xfrm>
        </p:spPr>
        <p:txBody>
          <a:bodyPr>
            <a:noAutofit/>
          </a:bodyPr>
          <a:lstStyle/>
          <a:p>
            <a:pPr algn="r" rtl="1"/>
            <a:r>
              <a:rPr lang="ar-DZ" sz="3000" b="1" dirty="0"/>
              <a:t>التدريب غير العلمي.</a:t>
            </a:r>
          </a:p>
          <a:p>
            <a:pPr marL="109728" lvl="0" indent="0" algn="r" rtl="1">
              <a:buNone/>
            </a:pPr>
            <a:r>
              <a:rPr lang="ar-DZ" sz="3000" dirty="0"/>
              <a:t>- عدم التدريب في تكامل عناصر اللياقة البدنية.</a:t>
            </a:r>
            <a:endParaRPr lang="fr-FR" sz="3000" dirty="0"/>
          </a:p>
          <a:p>
            <a:pPr marL="109728" lvl="0" indent="0" algn="r" rtl="1">
              <a:buNone/>
            </a:pPr>
            <a:r>
              <a:rPr lang="ar-DZ" sz="3000" dirty="0"/>
              <a:t>- عدم التنسيق و التكامل  في  تنمية المجموعات العضلية للاعب.</a:t>
            </a:r>
            <a:endParaRPr lang="fr-FR" sz="3000" dirty="0"/>
          </a:p>
          <a:p>
            <a:pPr marL="109728" lvl="0" indent="0" algn="r" rtl="1">
              <a:buNone/>
            </a:pPr>
            <a:r>
              <a:rPr lang="ar-DZ" sz="3000" dirty="0"/>
              <a:t>- سوء تخطيط البرنامج التدريبي.</a:t>
            </a:r>
          </a:p>
          <a:p>
            <a:pPr marL="109728" lvl="0" indent="0" algn="r" rtl="1">
              <a:buNone/>
            </a:pPr>
            <a:r>
              <a:rPr lang="ar-DZ" sz="3000" dirty="0"/>
              <a:t>- عدم الاهتمام </a:t>
            </a:r>
            <a:r>
              <a:rPr lang="ar-DZ" sz="3000" dirty="0" err="1"/>
              <a:t>بالاحماء</a:t>
            </a:r>
            <a:r>
              <a:rPr lang="ar-DZ" sz="3000" dirty="0"/>
              <a:t> الكافي.</a:t>
            </a:r>
          </a:p>
          <a:p>
            <a:pPr algn="r" rtl="1">
              <a:lnSpc>
                <a:spcPct val="150000"/>
              </a:lnSpc>
            </a:pPr>
            <a:r>
              <a:rPr lang="ar-DZ" sz="3000" b="1" dirty="0"/>
              <a:t>مستوى المنافسة.</a:t>
            </a:r>
          </a:p>
          <a:p>
            <a:pPr algn="r" rtl="1">
              <a:lnSpc>
                <a:spcPct val="150000"/>
              </a:lnSpc>
            </a:pPr>
            <a:r>
              <a:rPr lang="ar-DZ" sz="3000" b="1" dirty="0"/>
              <a:t>عدم التقيد بنتائج الاختبارات والفحوصات الطبية.</a:t>
            </a:r>
          </a:p>
          <a:p>
            <a:pPr algn="r" rtl="1"/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2170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5011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5"/>
            <a:ext cx="8572560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89297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85011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878684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570384" y="1844824"/>
            <a:ext cx="8229600" cy="4539959"/>
          </a:xfrm>
        </p:spPr>
        <p:txBody>
          <a:bodyPr/>
          <a:lstStyle/>
          <a:p>
            <a:pPr rtl="1"/>
            <a:r>
              <a:rPr lang="ar-EG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اللاعبين وتناول المنشطات</a:t>
            </a:r>
            <a:endParaRPr lang="fr-FR" dirty="0"/>
          </a:p>
          <a:p>
            <a:r>
              <a:rPr lang="ar-EG" dirty="0"/>
              <a:t>إن استخدام اللاعبين للمنشطات المحرمة قانوناً يؤدى إلى إجهاد أجهزتهم الحيوية فسيولوجياً كما يعرضهم إلى العديد من الإصابات، حيث يقوم اللاعب ببذل جهداًَ غير </a:t>
            </a:r>
            <a:r>
              <a:rPr lang="ar-EG" dirty="0" err="1"/>
              <a:t>طبيعى</a:t>
            </a:r>
            <a:r>
              <a:rPr lang="ar-EG" dirty="0"/>
              <a:t> (</a:t>
            </a:r>
            <a:r>
              <a:rPr lang="ar-EG" dirty="0" err="1"/>
              <a:t>صناعى</a:t>
            </a:r>
            <a:r>
              <a:rPr lang="ar-EG" dirty="0"/>
              <a:t>) لا يلائم قدراته الفسيولوجية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9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5000637"/>
            <a:ext cx="800323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1200"/>
              </a:spcBef>
            </a:pPr>
            <a:r>
              <a:rPr lang="ar-DZ" sz="2000" b="1" dirty="0"/>
              <a:t>     اللاعبين وتناول المنشطات:</a:t>
            </a:r>
          </a:p>
          <a:p>
            <a:pPr algn="just" rtl="1">
              <a:spcBef>
                <a:spcPts val="1200"/>
              </a:spcBef>
            </a:pPr>
            <a:r>
              <a:rPr lang="ar-DZ" sz="2000" dirty="0"/>
              <a:t>    </a:t>
            </a:r>
            <a:r>
              <a:rPr lang="ar-DZ" sz="2400" dirty="0"/>
              <a:t>إن استخدام اللاعبين للمنشطات المحرمة قانوناً يؤدى إلى إجهاد أجهزتهم الحيوية فسيولوجياً كما يعرضهم إلى العديد من الإصابات، حيث يقوم اللاعب ببذل جهداً غير </a:t>
            </a:r>
            <a:r>
              <a:rPr lang="ar-DZ" sz="2400" dirty="0" err="1"/>
              <a:t>طبيعى</a:t>
            </a:r>
            <a:r>
              <a:rPr lang="ar-DZ" sz="2400" dirty="0"/>
              <a:t> (</a:t>
            </a:r>
            <a:r>
              <a:rPr lang="ar-DZ" sz="2400" dirty="0" err="1"/>
              <a:t>صناعى</a:t>
            </a:r>
            <a:r>
              <a:rPr lang="ar-DZ" sz="2400" dirty="0"/>
              <a:t>) لا يلائم قدراته الفسيولوجية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8577" y="357166"/>
            <a:ext cx="8009637" cy="2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2466983"/>
            <a:ext cx="742000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5"/>
            <a:ext cx="8429684" cy="474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2928934"/>
            <a:ext cx="8229600" cy="1143000"/>
          </a:xfrm>
        </p:spPr>
        <p:txBody>
          <a:bodyPr/>
          <a:lstStyle/>
          <a:p>
            <a:r>
              <a:rPr lang="ar-MA" dirty="0" err="1"/>
              <a:t>كثقؤهشكرا</a:t>
            </a:r>
            <a:r>
              <a:rPr lang="ar-MA" dirty="0"/>
              <a:t> </a:t>
            </a:r>
            <a:endParaRPr lang="fr-FR" dirty="0"/>
          </a:p>
        </p:txBody>
      </p:sp>
      <p:pic>
        <p:nvPicPr>
          <p:cNvPr id="5" name="Picture 6" descr="28028298_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50009"/>
            <a:ext cx="8572560" cy="53578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857356" y="271462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solidFill>
                  <a:schemeClr val="bg1"/>
                </a:solidFill>
              </a:rPr>
              <a:t>شكرا على حسن الإصغاء </a:t>
            </a:r>
            <a:endParaRPr lang="fr-F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r"/>
            <a:r>
              <a:rPr lang="ar-MA" dirty="0"/>
              <a:t>مقدمة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61472"/>
            <a:ext cx="8429683" cy="45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ar-MA" dirty="0"/>
              <a:t>تعريف </a:t>
            </a:r>
            <a:r>
              <a:rPr lang="ar-MA" dirty="0" err="1"/>
              <a:t>الاصابة</a:t>
            </a:r>
            <a:r>
              <a:rPr lang="ar-MA" dirty="0"/>
              <a:t>: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60" cy="49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3753" y="285728"/>
            <a:ext cx="554740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428868"/>
            <a:ext cx="52149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Image associÃ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35719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17596"/>
          </a:xfrm>
        </p:spPr>
        <p:txBody>
          <a:bodyPr/>
          <a:lstStyle/>
          <a:p>
            <a:pPr algn="r"/>
            <a:r>
              <a:rPr lang="ar-MA" dirty="0"/>
              <a:t>2- تصنيف </a:t>
            </a:r>
            <a:r>
              <a:rPr lang="ar-MA" dirty="0" err="1"/>
              <a:t>الاصابة</a:t>
            </a:r>
            <a:r>
              <a:rPr lang="ar-MA" dirty="0"/>
              <a:t> </a:t>
            </a:r>
            <a:endParaRPr lang="fr-F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5"/>
            <a:ext cx="8429684" cy="463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04235"/>
            <a:ext cx="8501122" cy="46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4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83" y="4495812"/>
            <a:ext cx="80438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572428" cy="55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r" rtl="1"/>
            <a:r>
              <a:rPr lang="ar-MA" dirty="0"/>
              <a:t>تشخيص </a:t>
            </a:r>
            <a:r>
              <a:rPr lang="ar-MA" dirty="0" err="1"/>
              <a:t>الاصابة</a:t>
            </a:r>
            <a:r>
              <a:rPr lang="ar-MA" dirty="0"/>
              <a:t>: </a:t>
            </a:r>
            <a:endParaRPr lang="fr-F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053608"/>
            <a:ext cx="8215370" cy="52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340</TotalTime>
  <Words>200</Words>
  <Application>Microsoft Office PowerPoint</Application>
  <PresentationFormat>Affichage à l'écran (4:3)</PresentationFormat>
  <Paragraphs>29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AlArabiya</vt:lpstr>
      <vt:lpstr>Andalus</vt:lpstr>
      <vt:lpstr>Arabic Typesetting</vt:lpstr>
      <vt:lpstr>Calibri</vt:lpstr>
      <vt:lpstr>Franklin Gothic Book</vt:lpstr>
      <vt:lpstr>Perpetua</vt:lpstr>
      <vt:lpstr>Wingdings 2</vt:lpstr>
      <vt:lpstr>Capitaux</vt:lpstr>
      <vt:lpstr>الإصابات الرياضية </vt:lpstr>
      <vt:lpstr>مقدمة </vt:lpstr>
      <vt:lpstr>تعريف الاصابة:</vt:lpstr>
      <vt:lpstr>Présentation PowerPoint</vt:lpstr>
      <vt:lpstr>2- تصنيف الاصابة </vt:lpstr>
      <vt:lpstr>Présentation PowerPoint</vt:lpstr>
      <vt:lpstr>Présentation PowerPoint</vt:lpstr>
      <vt:lpstr>Présentation PowerPoint</vt:lpstr>
      <vt:lpstr>تشخيص الاصابة: </vt:lpstr>
      <vt:lpstr>جدول يوضح أهمية الاستجابة الصحيحة من طرف اللاعب في التشخيص السليم للإصابة الرياضية</vt:lpstr>
      <vt:lpstr>الأسباب العامة للإصابة الرياضية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كثقؤهشكرا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الإصابات الرياضية</dc:title>
  <dc:creator>Redha_malek</dc:creator>
  <cp:lastModifiedBy>reda malek</cp:lastModifiedBy>
  <cp:revision>31</cp:revision>
  <dcterms:created xsi:type="dcterms:W3CDTF">2018-05-15T07:58:04Z</dcterms:created>
  <dcterms:modified xsi:type="dcterms:W3CDTF">2021-02-26T07:22:39Z</dcterms:modified>
</cp:coreProperties>
</file>