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D247E50-285C-4509-918E-6D562C403016}"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83777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47E50-285C-4509-918E-6D562C403016}"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75512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47E50-285C-4509-918E-6D562C403016}"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288376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47E50-285C-4509-918E-6D562C403016}"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314916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D247E50-285C-4509-918E-6D562C403016}"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258854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D247E50-285C-4509-918E-6D562C403016}"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121616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D247E50-285C-4509-918E-6D562C403016}" type="datetimeFigureOut">
              <a:rPr lang="fr-FR" smtClean="0"/>
              <a:t>10/01/2024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97153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D247E50-285C-4509-918E-6D562C403016}" type="datetimeFigureOut">
              <a:rPr lang="fr-FR" smtClean="0"/>
              <a:t>10/01/2024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395227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247E50-285C-4509-918E-6D562C403016}" type="datetimeFigureOut">
              <a:rPr lang="fr-FR" smtClean="0"/>
              <a:t>10/01/2024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305531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247E50-285C-4509-918E-6D562C403016}"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419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247E50-285C-4509-918E-6D562C403016}"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2BE1D1-CFE9-4434-AC19-07731C860FC3}" type="slidenum">
              <a:rPr lang="fr-FR" smtClean="0"/>
              <a:t>‹N°›</a:t>
            </a:fld>
            <a:endParaRPr lang="fr-FR"/>
          </a:p>
        </p:txBody>
      </p:sp>
    </p:spTree>
    <p:extLst>
      <p:ext uri="{BB962C8B-B14F-4D97-AF65-F5344CB8AC3E}">
        <p14:creationId xmlns:p14="http://schemas.microsoft.com/office/powerpoint/2010/main" val="427347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47E50-285C-4509-918E-6D562C403016}" type="datetimeFigureOut">
              <a:rPr lang="fr-FR" smtClean="0"/>
              <a:t>10/01/2024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E1D1-CFE9-4434-AC19-07731C860FC3}" type="slidenum">
              <a:rPr lang="fr-FR" smtClean="0"/>
              <a:t>‹N°›</a:t>
            </a:fld>
            <a:endParaRPr lang="fr-FR"/>
          </a:p>
        </p:txBody>
      </p:sp>
    </p:spTree>
    <p:extLst>
      <p:ext uri="{BB962C8B-B14F-4D97-AF65-F5344CB8AC3E}">
        <p14:creationId xmlns:p14="http://schemas.microsoft.com/office/powerpoint/2010/main" val="322597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476672"/>
            <a:ext cx="7127657"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800" dirty="0" smtClean="0"/>
              <a:t>Les étapes de la conception des espaces publics</a:t>
            </a:r>
            <a:endParaRPr lang="fr-FR" sz="2800" dirty="0"/>
          </a:p>
        </p:txBody>
      </p:sp>
      <p:sp>
        <p:nvSpPr>
          <p:cNvPr id="6" name="Rectangle 5"/>
          <p:cNvSpPr/>
          <p:nvPr/>
        </p:nvSpPr>
        <p:spPr>
          <a:xfrm>
            <a:off x="251520" y="1214552"/>
            <a:ext cx="8496944" cy="1429622"/>
          </a:xfrm>
          <a:prstGeom prst="rect">
            <a:avLst/>
          </a:prstGeom>
        </p:spPr>
        <p:txBody>
          <a:bodyPr wrap="square">
            <a:spAutoFit/>
          </a:bodyPr>
          <a:lstStyle/>
          <a:p>
            <a:pPr>
              <a:lnSpc>
                <a:spcPct val="150000"/>
              </a:lnSpc>
            </a:pPr>
            <a:r>
              <a:rPr lang="fr-FR" sz="2000" dirty="0" smtClean="0"/>
              <a:t>tout projet de conception de l’espace public doit répondre aux enjeux urbains</a:t>
            </a:r>
          </a:p>
          <a:p>
            <a:pPr>
              <a:lnSpc>
                <a:spcPct val="150000"/>
              </a:lnSpc>
            </a:pPr>
            <a:r>
              <a:rPr lang="fr-FR" sz="2000" b="1" dirty="0" smtClean="0"/>
              <a:t>sociaux, culturels, techniques, économiques et environnementaux, </a:t>
            </a:r>
            <a:r>
              <a:rPr lang="fr-FR" sz="2000" dirty="0" smtClean="0"/>
              <a:t>pour faire réussir cette conception on passe par 5 étapes sont</a:t>
            </a:r>
          </a:p>
        </p:txBody>
      </p:sp>
      <p:sp>
        <p:nvSpPr>
          <p:cNvPr id="7" name="Rectangle 6"/>
          <p:cNvSpPr/>
          <p:nvPr/>
        </p:nvSpPr>
        <p:spPr>
          <a:xfrm>
            <a:off x="395536" y="2697222"/>
            <a:ext cx="2109488" cy="40011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fr-FR" sz="2000" dirty="0" smtClean="0"/>
              <a:t>La première phase</a:t>
            </a:r>
            <a:endParaRPr lang="fr-FR" sz="2000" dirty="0"/>
          </a:p>
        </p:txBody>
      </p:sp>
      <p:sp>
        <p:nvSpPr>
          <p:cNvPr id="9" name="Rectangle 8"/>
          <p:cNvSpPr/>
          <p:nvPr/>
        </p:nvSpPr>
        <p:spPr>
          <a:xfrm>
            <a:off x="3421299" y="2728000"/>
            <a:ext cx="521579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t>la phase préalable</a:t>
            </a:r>
            <a:endParaRPr lang="fr-FR" sz="2000" dirty="0"/>
          </a:p>
        </p:txBody>
      </p:sp>
      <p:sp>
        <p:nvSpPr>
          <p:cNvPr id="11" name="Rectangle 10"/>
          <p:cNvSpPr/>
          <p:nvPr/>
        </p:nvSpPr>
        <p:spPr>
          <a:xfrm>
            <a:off x="407903" y="3535809"/>
            <a:ext cx="2182008" cy="40011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fr-FR" sz="2000" dirty="0" smtClean="0"/>
              <a:t>La deuxième phase</a:t>
            </a:r>
            <a:endParaRPr lang="fr-FR" sz="2000" dirty="0"/>
          </a:p>
        </p:txBody>
      </p:sp>
      <p:sp>
        <p:nvSpPr>
          <p:cNvPr id="12" name="Rectangle 11"/>
          <p:cNvSpPr/>
          <p:nvPr/>
        </p:nvSpPr>
        <p:spPr>
          <a:xfrm>
            <a:off x="407903" y="4221088"/>
            <a:ext cx="2141035" cy="40011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fr-FR" sz="2000" dirty="0" smtClean="0"/>
              <a:t>La troisième phase</a:t>
            </a:r>
            <a:endParaRPr lang="fr-FR" sz="2000" dirty="0"/>
          </a:p>
        </p:txBody>
      </p:sp>
      <p:sp>
        <p:nvSpPr>
          <p:cNvPr id="13" name="Rectangle 12"/>
          <p:cNvSpPr/>
          <p:nvPr/>
        </p:nvSpPr>
        <p:spPr>
          <a:xfrm>
            <a:off x="419109" y="5013176"/>
            <a:ext cx="2109488" cy="40011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fr-FR" sz="2000" dirty="0" smtClean="0"/>
              <a:t>La première phase</a:t>
            </a:r>
            <a:endParaRPr lang="fr-FR" sz="2000" dirty="0"/>
          </a:p>
        </p:txBody>
      </p:sp>
      <p:sp>
        <p:nvSpPr>
          <p:cNvPr id="14" name="Rectangle 13"/>
          <p:cNvSpPr/>
          <p:nvPr/>
        </p:nvSpPr>
        <p:spPr>
          <a:xfrm>
            <a:off x="419109" y="5949280"/>
            <a:ext cx="2109488" cy="40011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fr-FR" sz="2000" dirty="0" smtClean="0"/>
              <a:t>La première phase</a:t>
            </a:r>
            <a:endParaRPr lang="fr-FR" sz="2000" dirty="0"/>
          </a:p>
        </p:txBody>
      </p:sp>
      <p:sp>
        <p:nvSpPr>
          <p:cNvPr id="16" name="Rectangle 15"/>
          <p:cNvSpPr/>
          <p:nvPr/>
        </p:nvSpPr>
        <p:spPr>
          <a:xfrm>
            <a:off x="3458777" y="3535809"/>
            <a:ext cx="526984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t>la phase de diagnostic et des études préliminaire</a:t>
            </a:r>
            <a:endParaRPr lang="fr-FR" sz="2000" dirty="0"/>
          </a:p>
        </p:txBody>
      </p:sp>
      <p:sp>
        <p:nvSpPr>
          <p:cNvPr id="17" name="Rectangle 16"/>
          <p:cNvSpPr/>
          <p:nvPr/>
        </p:nvSpPr>
        <p:spPr>
          <a:xfrm>
            <a:off x="3458776" y="4221088"/>
            <a:ext cx="517832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t>la phase des études d’avant projet</a:t>
            </a:r>
            <a:endParaRPr lang="fr-FR" sz="2000" dirty="0"/>
          </a:p>
        </p:txBody>
      </p:sp>
      <p:sp>
        <p:nvSpPr>
          <p:cNvPr id="18" name="Rectangle 17"/>
          <p:cNvSpPr/>
          <p:nvPr/>
        </p:nvSpPr>
        <p:spPr>
          <a:xfrm>
            <a:off x="3458777" y="5013176"/>
            <a:ext cx="517832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t>la phase de réalisation des travaux</a:t>
            </a:r>
            <a:endParaRPr lang="fr-FR" sz="2000" dirty="0"/>
          </a:p>
        </p:txBody>
      </p:sp>
      <p:sp>
        <p:nvSpPr>
          <p:cNvPr id="19" name="Rectangle 18"/>
          <p:cNvSpPr/>
          <p:nvPr/>
        </p:nvSpPr>
        <p:spPr>
          <a:xfrm>
            <a:off x="3494213" y="5949280"/>
            <a:ext cx="5142883"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fr-FR" sz="2000" dirty="0" smtClean="0"/>
              <a:t>la livraison des travaux et la mise en service des</a:t>
            </a:r>
          </a:p>
          <a:p>
            <a:pPr algn="ctr"/>
            <a:r>
              <a:rPr lang="fr-FR" sz="2000" dirty="0" smtClean="0"/>
              <a:t>aménagements</a:t>
            </a:r>
            <a:endParaRPr lang="fr-FR" sz="2000" dirty="0"/>
          </a:p>
        </p:txBody>
      </p:sp>
    </p:spTree>
    <p:extLst>
      <p:ext uri="{BB962C8B-B14F-4D97-AF65-F5344CB8AC3E}">
        <p14:creationId xmlns:p14="http://schemas.microsoft.com/office/powerpoint/2010/main" val="24677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9348"/>
            <a:ext cx="2744662" cy="369332"/>
          </a:xfrm>
          <a:prstGeom prst="rect">
            <a:avLst/>
          </a:prstGeom>
        </p:spPr>
        <p:txBody>
          <a:bodyPr wrap="none">
            <a:spAutoFit/>
          </a:bodyPr>
          <a:lstStyle/>
          <a:p>
            <a:r>
              <a:rPr lang="fr-FR" b="1" dirty="0" smtClean="0">
                <a:solidFill>
                  <a:srgbClr val="FF0000"/>
                </a:solidFill>
              </a:rPr>
              <a:t>La morphologie de la place</a:t>
            </a:r>
            <a:endParaRPr lang="fr-FR" b="1" dirty="0">
              <a:solidFill>
                <a:srgbClr val="FF0000"/>
              </a:solidFill>
            </a:endParaRPr>
          </a:p>
        </p:txBody>
      </p:sp>
      <p:sp>
        <p:nvSpPr>
          <p:cNvPr id="5" name="Rectangle 4"/>
          <p:cNvSpPr/>
          <p:nvPr/>
        </p:nvSpPr>
        <p:spPr>
          <a:xfrm>
            <a:off x="143508" y="552292"/>
            <a:ext cx="8856984" cy="1477328"/>
          </a:xfrm>
          <a:prstGeom prst="rect">
            <a:avLst/>
          </a:prstGeom>
        </p:spPr>
        <p:txBody>
          <a:bodyPr wrap="square">
            <a:spAutoFit/>
          </a:bodyPr>
          <a:lstStyle/>
          <a:p>
            <a:r>
              <a:rPr lang="fr-FR" b="1" dirty="0" smtClean="0">
                <a:solidFill>
                  <a:srgbClr val="FF0000"/>
                </a:solidFill>
              </a:rPr>
              <a:t>la Forme </a:t>
            </a:r>
            <a:r>
              <a:rPr lang="fr-FR" dirty="0" smtClean="0"/>
              <a:t>: la place publique possède une diversité de formes selon leur situation dans</a:t>
            </a:r>
          </a:p>
          <a:p>
            <a:r>
              <a:rPr lang="fr-FR" dirty="0" smtClean="0"/>
              <a:t>le tissu urbain, comme il y a des places avec une forme régulière (carrées, triangles</a:t>
            </a:r>
          </a:p>
          <a:p>
            <a:r>
              <a:rPr lang="fr-FR" dirty="0" smtClean="0"/>
              <a:t>rondes…etc.), on trouve aussi certaines places qui ne peuvent être classées dans les</a:t>
            </a:r>
          </a:p>
          <a:p>
            <a:r>
              <a:rPr lang="fr-FR" dirty="0" smtClean="0"/>
              <a:t>différents types géométriques, elles sont des places de forme irrégulière, il s ’agit des places qui se sont constituées à travers l’histoire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2" y="2132856"/>
            <a:ext cx="464118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2348880"/>
            <a:ext cx="4367634"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92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3" y="404664"/>
            <a:ext cx="42576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72816"/>
            <a:ext cx="42576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84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2785571" cy="369332"/>
          </a:xfrm>
          <a:prstGeom prst="rect">
            <a:avLst/>
          </a:prstGeom>
        </p:spPr>
        <p:txBody>
          <a:bodyPr wrap="none">
            <a:spAutoFit/>
          </a:bodyPr>
          <a:lstStyle/>
          <a:p>
            <a:r>
              <a:rPr lang="fr-FR" b="1" dirty="0" smtClean="0">
                <a:solidFill>
                  <a:srgbClr val="FF0000"/>
                </a:solidFill>
              </a:rPr>
              <a:t>Les dimensions d’une place</a:t>
            </a:r>
            <a:endParaRPr lang="fr-FR" b="1" dirty="0">
              <a:solidFill>
                <a:srgbClr val="FF0000"/>
              </a:solidFill>
            </a:endParaRPr>
          </a:p>
        </p:txBody>
      </p:sp>
      <p:sp>
        <p:nvSpPr>
          <p:cNvPr id="5" name="Rectangle 4"/>
          <p:cNvSpPr/>
          <p:nvPr/>
        </p:nvSpPr>
        <p:spPr>
          <a:xfrm>
            <a:off x="207220" y="579254"/>
            <a:ext cx="8469235" cy="1477328"/>
          </a:xfrm>
          <a:prstGeom prst="rect">
            <a:avLst/>
          </a:prstGeom>
        </p:spPr>
        <p:txBody>
          <a:bodyPr wrap="square">
            <a:spAutoFit/>
          </a:bodyPr>
          <a:lstStyle/>
          <a:p>
            <a:r>
              <a:rPr lang="fr-FR" dirty="0" smtClean="0"/>
              <a:t>SITTE.C nous indique que les dimensions moyennes des grandes places dans les</a:t>
            </a:r>
          </a:p>
          <a:p>
            <a:r>
              <a:rPr lang="fr-FR" dirty="0" smtClean="0"/>
              <a:t>anciennes villes sont 140m de longueur et 60m de largeur, et que la dimension minimale de la place doit être égale à la hauteur du bâtiment principal et sa dimension maximale ne doit pas excéder deux fois hauteur si elle n’est pas justifiée par la forme, la fonction et le type du bâtiment</a:t>
            </a:r>
          </a:p>
        </p:txBody>
      </p:sp>
      <p:sp>
        <p:nvSpPr>
          <p:cNvPr id="6" name="Rectangle 5"/>
          <p:cNvSpPr/>
          <p:nvPr/>
        </p:nvSpPr>
        <p:spPr>
          <a:xfrm>
            <a:off x="207219" y="2067790"/>
            <a:ext cx="8469235" cy="1754326"/>
          </a:xfrm>
          <a:prstGeom prst="rect">
            <a:avLst/>
          </a:prstGeom>
        </p:spPr>
        <p:txBody>
          <a:bodyPr wrap="square">
            <a:spAutoFit/>
          </a:bodyPr>
          <a:lstStyle/>
          <a:p>
            <a:r>
              <a:rPr lang="fr-FR" b="1" dirty="0" smtClean="0"/>
              <a:t>l</a:t>
            </a:r>
            <a:r>
              <a:rPr lang="fr-FR" b="1" dirty="0" smtClean="0">
                <a:solidFill>
                  <a:srgbClr val="FF0000"/>
                </a:solidFill>
              </a:rPr>
              <a:t>’ insertion dans le site </a:t>
            </a:r>
            <a:r>
              <a:rPr lang="fr-FR" dirty="0" smtClean="0"/>
              <a:t>: la situation qu’occupe une place dans le tissu urbain d’une</a:t>
            </a:r>
          </a:p>
          <a:p>
            <a:r>
              <a:rPr lang="fr-FR" dirty="0" smtClean="0"/>
              <a:t>ville influe sur la forme qu’elle pourra prendre. La parcellaire présente trois types de rapports avec l’espace de la place :</a:t>
            </a:r>
          </a:p>
          <a:p>
            <a:r>
              <a:rPr lang="fr-FR" dirty="0" smtClean="0"/>
              <a:t>1-Répartition parcellaire adapté à la disposition générale du quartier (aucune influence de la place sur le site)</a:t>
            </a:r>
          </a:p>
          <a:p>
            <a:r>
              <a:rPr lang="fr-FR" dirty="0" smtClean="0"/>
              <a:t>.</a:t>
            </a:r>
            <a:endParaRPr lang="fr-FR" dirty="0"/>
          </a:p>
        </p:txBody>
      </p:sp>
      <p:sp>
        <p:nvSpPr>
          <p:cNvPr id="7" name="Rectangle 6"/>
          <p:cNvSpPr/>
          <p:nvPr/>
        </p:nvSpPr>
        <p:spPr>
          <a:xfrm>
            <a:off x="214115" y="3501008"/>
            <a:ext cx="8145645" cy="923330"/>
          </a:xfrm>
          <a:prstGeom prst="rect">
            <a:avLst/>
          </a:prstGeom>
        </p:spPr>
        <p:txBody>
          <a:bodyPr wrap="square">
            <a:spAutoFit/>
          </a:bodyPr>
          <a:lstStyle/>
          <a:p>
            <a:pPr lvl="0"/>
            <a:r>
              <a:rPr lang="fr-FR" dirty="0">
                <a:solidFill>
                  <a:prstClr val="black"/>
                </a:solidFill>
              </a:rPr>
              <a:t>2-Répartition parcellaire commune avec le quartier et la place (grande influence de la place par une disposition spécifique</a:t>
            </a:r>
          </a:p>
          <a:p>
            <a:pPr lvl="0"/>
            <a:r>
              <a:rPr lang="fr-FR" dirty="0">
                <a:solidFill>
                  <a:prstClr val="black"/>
                </a:solidFill>
              </a:rPr>
              <a:t>3-La place est une entité spécifique et personnalisée, différente et bien repérable</a:t>
            </a:r>
            <a:endParaRPr lang="fr-FR" dirty="0"/>
          </a:p>
        </p:txBody>
      </p:sp>
      <p:sp>
        <p:nvSpPr>
          <p:cNvPr id="8" name="Rectangle 7"/>
          <p:cNvSpPr/>
          <p:nvPr/>
        </p:nvSpPr>
        <p:spPr>
          <a:xfrm>
            <a:off x="261560" y="4653136"/>
            <a:ext cx="8414893" cy="923330"/>
          </a:xfrm>
          <a:prstGeom prst="rect">
            <a:avLst/>
          </a:prstGeom>
        </p:spPr>
        <p:txBody>
          <a:bodyPr wrap="square">
            <a:spAutoFit/>
          </a:bodyPr>
          <a:lstStyle/>
          <a:p>
            <a:r>
              <a:rPr lang="fr-FR" dirty="0" smtClean="0"/>
              <a:t>la </a:t>
            </a:r>
            <a:r>
              <a:rPr lang="fr-FR" b="1" dirty="0" smtClean="0">
                <a:solidFill>
                  <a:srgbClr val="FF0000"/>
                </a:solidFill>
              </a:rPr>
              <a:t>place ouverte et la place fermée </a:t>
            </a:r>
            <a:r>
              <a:rPr lang="fr-FR" dirty="0" smtClean="0"/>
              <a:t>: l’ouverture et/ou la fermeture d’une place</a:t>
            </a:r>
          </a:p>
          <a:p>
            <a:r>
              <a:rPr lang="fr-FR" dirty="0" smtClean="0"/>
              <a:t>publique dépend de la disposition et la visibilité des voies d’accès. de</a:t>
            </a:r>
          </a:p>
          <a:p>
            <a:r>
              <a:rPr lang="fr-FR" dirty="0" smtClean="0"/>
              <a:t>cela une place est définie par la configuration des surfaces qui la constituent.</a:t>
            </a:r>
            <a:endParaRPr lang="fr-FR" dirty="0"/>
          </a:p>
        </p:txBody>
      </p:sp>
    </p:spTree>
    <p:extLst>
      <p:ext uri="{BB962C8B-B14F-4D97-AF65-F5344CB8AC3E}">
        <p14:creationId xmlns:p14="http://schemas.microsoft.com/office/powerpoint/2010/main" val="129203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20512"/>
            <a:ext cx="8496944" cy="1477328"/>
          </a:xfrm>
          <a:prstGeom prst="rect">
            <a:avLst/>
          </a:prstGeom>
        </p:spPr>
        <p:txBody>
          <a:bodyPr wrap="square">
            <a:spAutoFit/>
          </a:bodyPr>
          <a:lstStyle/>
          <a:p>
            <a:r>
              <a:rPr lang="fr-FR" dirty="0" smtClean="0">
                <a:solidFill>
                  <a:srgbClr val="FF0000"/>
                </a:solidFill>
              </a:rPr>
              <a:t>éléments constitutifs d’une place publique </a:t>
            </a:r>
            <a:r>
              <a:rPr lang="fr-FR" dirty="0" smtClean="0"/>
              <a:t>:</a:t>
            </a:r>
          </a:p>
          <a:p>
            <a:r>
              <a:rPr lang="fr-FR" dirty="0" smtClean="0"/>
              <a:t> la place publique est composée d’un ensemble d’éléments constitutifs, qui participent à la création de son propre image, le choix de ces éléments doit être dans le but de répondre aux besoins des usagers, parmi ces éléments on cite :</a:t>
            </a:r>
          </a:p>
          <a:p>
            <a:endParaRPr lang="fr-FR" dirty="0" smtClean="0"/>
          </a:p>
        </p:txBody>
      </p:sp>
      <p:sp>
        <p:nvSpPr>
          <p:cNvPr id="7" name="Rectangle 6"/>
          <p:cNvSpPr/>
          <p:nvPr/>
        </p:nvSpPr>
        <p:spPr>
          <a:xfrm>
            <a:off x="539552" y="2274838"/>
            <a:ext cx="8380281" cy="43858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dirty="0" smtClean="0">
                <a:solidFill>
                  <a:srgbClr val="FF0000"/>
                </a:solidFill>
              </a:rPr>
              <a:t>le bâti </a:t>
            </a:r>
            <a:r>
              <a:rPr lang="fr-FR" dirty="0" smtClean="0"/>
              <a:t>: une composante très importante de la place publique, il est considéré comme</a:t>
            </a:r>
          </a:p>
          <a:p>
            <a:pPr>
              <a:lnSpc>
                <a:spcPct val="150000"/>
              </a:lnSpc>
            </a:pPr>
            <a:r>
              <a:rPr lang="fr-FR" dirty="0" smtClean="0"/>
              <a:t>une limite verticale qui lui assure une lecture particulière. La continuité et la discontinuité</a:t>
            </a:r>
            <a:r>
              <a:rPr lang="fr-FR" dirty="0"/>
              <a:t>, les couleurs, les matériaux, la texture des constructions influent notre perception de </a:t>
            </a:r>
            <a:r>
              <a:rPr lang="fr-FR" dirty="0" smtClean="0"/>
              <a:t>cet</a:t>
            </a:r>
            <a:r>
              <a:rPr lang="ar-SA" dirty="0" smtClean="0"/>
              <a:t> </a:t>
            </a:r>
            <a:r>
              <a:rPr lang="fr-FR" dirty="0" smtClean="0"/>
              <a:t>espace</a:t>
            </a:r>
            <a:r>
              <a:rPr lang="fr-FR" dirty="0"/>
              <a:t>, et qui peuvent nous donner une idée sur le type de cet espace. Les dimensions de </a:t>
            </a:r>
            <a:r>
              <a:rPr lang="fr-FR" dirty="0" smtClean="0"/>
              <a:t>la</a:t>
            </a:r>
            <a:r>
              <a:rPr lang="ar-SA" dirty="0" smtClean="0"/>
              <a:t> </a:t>
            </a:r>
            <a:r>
              <a:rPr lang="fr-FR" dirty="0" smtClean="0"/>
              <a:t>place </a:t>
            </a:r>
            <a:r>
              <a:rPr lang="fr-FR" dirty="0"/>
              <a:t>dépendent fortement du rapport entre sa largeur et la hauteur des constructions </a:t>
            </a:r>
            <a:r>
              <a:rPr lang="fr-FR" dirty="0" smtClean="0"/>
              <a:t>qui</a:t>
            </a:r>
            <a:r>
              <a:rPr lang="ar-SA" dirty="0" smtClean="0"/>
              <a:t> </a:t>
            </a:r>
            <a:r>
              <a:rPr lang="fr-FR" dirty="0" smtClean="0"/>
              <a:t>l’entourent</a:t>
            </a:r>
            <a:r>
              <a:rPr lang="fr-FR" dirty="0"/>
              <a:t>, le changement de ce rapport peut engendrer le changement des caractéristiques</a:t>
            </a:r>
            <a:r>
              <a:rPr lang="ar-SA" dirty="0"/>
              <a:t> </a:t>
            </a:r>
            <a:r>
              <a:rPr lang="fr-FR" dirty="0"/>
              <a:t>de cet espace</a:t>
            </a:r>
          </a:p>
          <a:p>
            <a:endParaRPr lang="fr-FR" dirty="0"/>
          </a:p>
          <a:p>
            <a:endParaRPr lang="fr-FR" dirty="0"/>
          </a:p>
          <a:p>
            <a:endParaRPr lang="fr-FR" dirty="0"/>
          </a:p>
          <a:p>
            <a:endParaRPr lang="fr-FR" dirty="0"/>
          </a:p>
          <a:p>
            <a:endParaRPr lang="fr-FR" dirty="0" smtClean="0"/>
          </a:p>
        </p:txBody>
      </p:sp>
    </p:spTree>
    <p:extLst>
      <p:ext uri="{BB962C8B-B14F-4D97-AF65-F5344CB8AC3E}">
        <p14:creationId xmlns:p14="http://schemas.microsoft.com/office/powerpoint/2010/main" val="285790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135693"/>
            <a:ext cx="8424936" cy="32778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dirty="0" smtClean="0">
                <a:solidFill>
                  <a:srgbClr val="FF0000"/>
                </a:solidFill>
              </a:rPr>
              <a:t>Le revêtement </a:t>
            </a:r>
          </a:p>
          <a:p>
            <a:pPr>
              <a:lnSpc>
                <a:spcPct val="150000"/>
              </a:lnSpc>
            </a:pPr>
            <a:r>
              <a:rPr lang="fr-FR" dirty="0" smtClean="0"/>
              <a:t>Les </a:t>
            </a:r>
            <a:r>
              <a:rPr lang="fr-FR" dirty="0" smtClean="0"/>
              <a:t>matériau </a:t>
            </a:r>
            <a:r>
              <a:rPr lang="fr-FR" dirty="0" smtClean="0"/>
              <a:t>dont on recouvre le sol, notamment les chaussées et les trottoirs, et sa mise en </a:t>
            </a:r>
            <a:r>
              <a:rPr lang="fr-FR" dirty="0" err="1" smtClean="0"/>
              <a:t>oeuvre</a:t>
            </a:r>
            <a:r>
              <a:rPr lang="fr-FR" dirty="0" smtClean="0"/>
              <a:t>, à des fins de commodité, de circulation, de protection ou d’esthétique</a:t>
            </a:r>
            <a:r>
              <a:rPr lang="fr-FR" dirty="0"/>
              <a:t>, et pour éviter la dégradation du sol, la poussière et la boue. il existe deux types :</a:t>
            </a:r>
          </a:p>
          <a:p>
            <a:pPr>
              <a:lnSpc>
                <a:spcPct val="150000"/>
              </a:lnSpc>
            </a:pPr>
            <a:r>
              <a:rPr lang="fr-FR" dirty="0"/>
              <a:t>-Le revêtement minéral : il s’agit du revêtement coulé, du pavage et du dallage… ;</a:t>
            </a:r>
          </a:p>
          <a:p>
            <a:pPr>
              <a:lnSpc>
                <a:spcPct val="150000"/>
              </a:lnSpc>
            </a:pPr>
            <a:r>
              <a:rPr lang="fr-FR" dirty="0"/>
              <a:t>-Le revêtement végétal : il s’agit du revêtement par la végétation comme le cas des jardins</a:t>
            </a:r>
            <a:endParaRPr lang="fr-FR" dirty="0" smtClean="0"/>
          </a:p>
          <a:p>
            <a:endParaRPr lang="fr-FR" dirty="0" smtClean="0"/>
          </a:p>
        </p:txBody>
      </p:sp>
      <p:sp>
        <p:nvSpPr>
          <p:cNvPr id="5" name="Rectangle 4"/>
          <p:cNvSpPr/>
          <p:nvPr/>
        </p:nvSpPr>
        <p:spPr>
          <a:xfrm>
            <a:off x="467544" y="548680"/>
            <a:ext cx="8136904" cy="24468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dirty="0" smtClean="0">
                <a:solidFill>
                  <a:srgbClr val="FF0000"/>
                </a:solidFill>
              </a:rPr>
              <a:t>Le mobilier urbain </a:t>
            </a:r>
            <a:r>
              <a:rPr lang="fr-FR" dirty="0" smtClean="0"/>
              <a:t>:          </a:t>
            </a:r>
            <a:r>
              <a:rPr lang="ar-SA" dirty="0" smtClean="0"/>
              <a:t>                                                                           </a:t>
            </a:r>
            <a:r>
              <a:rPr lang="fr-FR" dirty="0" smtClean="0"/>
              <a:t>     </a:t>
            </a:r>
            <a:r>
              <a:rPr lang="ar-SA" dirty="0" smtClean="0"/>
              <a:t>     </a:t>
            </a:r>
            <a:r>
              <a:rPr lang="fr-FR" dirty="0" smtClean="0"/>
              <a:t>   </a:t>
            </a:r>
            <a:r>
              <a:rPr lang="fr-FR" dirty="0" smtClean="0"/>
              <a:t>le mobilier urbain est un élément très important dans le cadre de</a:t>
            </a:r>
          </a:p>
          <a:p>
            <a:pPr>
              <a:lnSpc>
                <a:spcPct val="150000"/>
              </a:lnSpc>
            </a:pPr>
            <a:r>
              <a:rPr lang="fr-FR" dirty="0" smtClean="0"/>
              <a:t>l’étude de la place publique, c’est un élément qui fait partie de leur décor, et qui à travers lui on peut expliquer l’usage de cette place, et parfois un changement du mobilier urbain peut affecter l’utilisation ainsi que l’image de la place</a:t>
            </a:r>
          </a:p>
          <a:p>
            <a:endParaRPr lang="fr-FR" dirty="0" smtClean="0"/>
          </a:p>
        </p:txBody>
      </p:sp>
    </p:spTree>
    <p:extLst>
      <p:ext uri="{BB962C8B-B14F-4D97-AF65-F5344CB8AC3E}">
        <p14:creationId xmlns:p14="http://schemas.microsoft.com/office/powerpoint/2010/main" val="173290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endParaRPr lang="fr-FR" dirty="0"/>
          </a:p>
        </p:txBody>
      </p:sp>
      <p:sp>
        <p:nvSpPr>
          <p:cNvPr id="5" name="Rectangle 4"/>
          <p:cNvSpPr/>
          <p:nvPr/>
        </p:nvSpPr>
        <p:spPr>
          <a:xfrm>
            <a:off x="3451372" y="332656"/>
            <a:ext cx="2241255" cy="369332"/>
          </a:xfrm>
          <a:prstGeom prst="rect">
            <a:avLst/>
          </a:prstGeom>
        </p:spPr>
        <p:txBody>
          <a:bodyPr wrap="none">
            <a:spAutoFit/>
          </a:bodyPr>
          <a:lstStyle/>
          <a:p>
            <a:r>
              <a:rPr lang="fr-FR" dirty="0" smtClean="0"/>
              <a:t>La lecture d’une place</a:t>
            </a:r>
            <a:endParaRPr lang="fr-FR" dirty="0"/>
          </a:p>
        </p:txBody>
      </p:sp>
      <p:sp>
        <p:nvSpPr>
          <p:cNvPr id="6" name="Rectangle 5"/>
          <p:cNvSpPr/>
          <p:nvPr/>
        </p:nvSpPr>
        <p:spPr>
          <a:xfrm>
            <a:off x="378999" y="517322"/>
            <a:ext cx="864096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1-Par la situation générale : on peut percevoir les places publiques à cause de leur</a:t>
            </a:r>
          </a:p>
          <a:p>
            <a:r>
              <a:rPr lang="fr-FR" dirty="0" smtClean="0"/>
              <a:t>situation dans le tissu urbain :</a:t>
            </a:r>
          </a:p>
          <a:p>
            <a:r>
              <a:rPr lang="fr-FR" dirty="0" smtClean="0"/>
              <a:t>-Comme points de divergence de plusieurs axes ou plusieurs chemins (la place de l’étoile) ;</a:t>
            </a:r>
          </a:p>
          <a:p>
            <a:r>
              <a:rPr lang="fr-FR" dirty="0" smtClean="0"/>
              <a:t>-Elle peut être traversée par des axes importants (la place des victoires) ;</a:t>
            </a:r>
          </a:p>
          <a:p>
            <a:r>
              <a:rPr lang="fr-FR" dirty="0" smtClean="0"/>
              <a:t>-Comme elle peut être loin des axes principaux (place des Vosges) et engloutie dans le tissu urbain.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76" y="2780928"/>
            <a:ext cx="36132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25" y="5157192"/>
            <a:ext cx="354219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727889"/>
            <a:ext cx="375238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654" y="4901271"/>
            <a:ext cx="3613819"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4654" y="4506750"/>
            <a:ext cx="2107052" cy="369332"/>
          </a:xfrm>
          <a:prstGeom prst="rect">
            <a:avLst/>
          </a:prstGeom>
        </p:spPr>
        <p:txBody>
          <a:bodyPr wrap="none">
            <a:spAutoFit/>
          </a:bodyPr>
          <a:lstStyle/>
          <a:p>
            <a:r>
              <a:rPr lang="fr-FR" dirty="0" smtClean="0"/>
              <a:t>position d’isolement</a:t>
            </a:r>
            <a:endParaRPr lang="fr-FR" dirty="0"/>
          </a:p>
        </p:txBody>
      </p:sp>
      <p:sp>
        <p:nvSpPr>
          <p:cNvPr id="10" name="Rectangle 9"/>
          <p:cNvSpPr/>
          <p:nvPr/>
        </p:nvSpPr>
        <p:spPr>
          <a:xfrm>
            <a:off x="6228184" y="4366189"/>
            <a:ext cx="2129109" cy="369332"/>
          </a:xfrm>
          <a:prstGeom prst="rect">
            <a:avLst/>
          </a:prstGeom>
        </p:spPr>
        <p:txBody>
          <a:bodyPr wrap="none">
            <a:spAutoFit/>
          </a:bodyPr>
          <a:lstStyle/>
          <a:p>
            <a:r>
              <a:rPr lang="fr-FR" dirty="0" err="1" smtClean="0"/>
              <a:t>osition</a:t>
            </a:r>
            <a:r>
              <a:rPr lang="fr-FR" dirty="0" smtClean="0"/>
              <a:t> d’accolement</a:t>
            </a:r>
            <a:endParaRPr lang="fr-FR" dirty="0"/>
          </a:p>
        </p:txBody>
      </p:sp>
      <p:sp>
        <p:nvSpPr>
          <p:cNvPr id="11" name="Rectangle 10"/>
          <p:cNvSpPr/>
          <p:nvPr/>
        </p:nvSpPr>
        <p:spPr>
          <a:xfrm>
            <a:off x="6004565" y="6454987"/>
            <a:ext cx="2576346" cy="369332"/>
          </a:xfrm>
          <a:prstGeom prst="rect">
            <a:avLst/>
          </a:prstGeom>
        </p:spPr>
        <p:txBody>
          <a:bodyPr wrap="none">
            <a:spAutoFit/>
          </a:bodyPr>
          <a:lstStyle/>
          <a:p>
            <a:r>
              <a:rPr lang="fr-FR" dirty="0" smtClean="0"/>
              <a:t>position de superposition</a:t>
            </a:r>
            <a:endParaRPr lang="fr-FR" dirty="0"/>
          </a:p>
        </p:txBody>
      </p:sp>
      <p:sp>
        <p:nvSpPr>
          <p:cNvPr id="12" name="Rectangle 11"/>
          <p:cNvSpPr/>
          <p:nvPr/>
        </p:nvSpPr>
        <p:spPr>
          <a:xfrm>
            <a:off x="764654" y="6488668"/>
            <a:ext cx="1947969" cy="369332"/>
          </a:xfrm>
          <a:prstGeom prst="rect">
            <a:avLst/>
          </a:prstGeom>
        </p:spPr>
        <p:txBody>
          <a:bodyPr wrap="none">
            <a:spAutoFit/>
          </a:bodyPr>
          <a:lstStyle/>
          <a:p>
            <a:r>
              <a:rPr lang="fr-FR" dirty="0" smtClean="0"/>
              <a:t>position de liaison.</a:t>
            </a:r>
            <a:endParaRPr lang="fr-FR" dirty="0"/>
          </a:p>
        </p:txBody>
      </p:sp>
    </p:spTree>
    <p:extLst>
      <p:ext uri="{BB962C8B-B14F-4D97-AF65-F5344CB8AC3E}">
        <p14:creationId xmlns:p14="http://schemas.microsoft.com/office/powerpoint/2010/main" val="27097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3" y="4869160"/>
            <a:ext cx="868203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35" y="476672"/>
            <a:ext cx="68484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2636912"/>
            <a:ext cx="7560840" cy="2031325"/>
          </a:xfrm>
          <a:prstGeom prst="rect">
            <a:avLst/>
          </a:prstGeom>
        </p:spPr>
        <p:txBody>
          <a:bodyPr wrap="square">
            <a:spAutoFit/>
          </a:bodyPr>
          <a:lstStyle/>
          <a:p>
            <a:r>
              <a:rPr lang="fr-FR" dirty="0" smtClean="0"/>
              <a:t>quatre étape selon (ALAIN.R, 2004):</a:t>
            </a:r>
          </a:p>
          <a:p>
            <a:r>
              <a:rPr lang="fr-FR" dirty="0" smtClean="0"/>
              <a:t>-L’identification par son centre : la disposition d’un monument, d’une fontaine…</a:t>
            </a:r>
            <a:r>
              <a:rPr lang="fr-FR" dirty="0" err="1" smtClean="0"/>
              <a:t>etc</a:t>
            </a:r>
            <a:r>
              <a:rPr lang="fr-FR" dirty="0" smtClean="0"/>
              <a:t> ;</a:t>
            </a:r>
          </a:p>
          <a:p>
            <a:r>
              <a:rPr lang="fr-FR" dirty="0" smtClean="0"/>
              <a:t>-L’identification par son enveloppe : l’architecture spécifique des façades qui l’entourent ;</a:t>
            </a:r>
          </a:p>
          <a:p>
            <a:r>
              <a:rPr lang="fr-FR" dirty="0" smtClean="0"/>
              <a:t>-L’identification par la discontinuité d’enveloppe ;</a:t>
            </a:r>
          </a:p>
          <a:p>
            <a:r>
              <a:rPr lang="fr-FR" dirty="0" smtClean="0"/>
              <a:t>-L’identification par le centre et l’enveloppe.</a:t>
            </a:r>
            <a:endParaRPr lang="fr-FR" dirty="0"/>
          </a:p>
        </p:txBody>
      </p:sp>
    </p:spTree>
    <p:extLst>
      <p:ext uri="{BB962C8B-B14F-4D97-AF65-F5344CB8AC3E}">
        <p14:creationId xmlns:p14="http://schemas.microsoft.com/office/powerpoint/2010/main" val="404146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813200" cy="19690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tangle 3"/>
          <p:cNvSpPr/>
          <p:nvPr/>
        </p:nvSpPr>
        <p:spPr>
          <a:xfrm>
            <a:off x="467544" y="2459504"/>
            <a:ext cx="3888432" cy="646331"/>
          </a:xfrm>
          <a:prstGeom prst="rect">
            <a:avLst/>
          </a:prstGeom>
        </p:spPr>
        <p:txBody>
          <a:bodyPr wrap="square">
            <a:spAutoFit/>
          </a:bodyPr>
          <a:lstStyle/>
          <a:p>
            <a:r>
              <a:rPr lang="fr-FR" dirty="0" smtClean="0"/>
              <a:t>L’arrivée sur un axe qui traverse</a:t>
            </a:r>
          </a:p>
          <a:p>
            <a:r>
              <a:rPr lang="fr-FR" dirty="0" smtClean="0"/>
              <a:t>C’est l’axe qui do mine</a:t>
            </a:r>
            <a:endParaRPr lang="fr-F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2655"/>
            <a:ext cx="4087755" cy="19690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p:cNvSpPr/>
          <p:nvPr/>
        </p:nvSpPr>
        <p:spPr>
          <a:xfrm>
            <a:off x="5306419" y="2598003"/>
            <a:ext cx="3050963" cy="369332"/>
          </a:xfrm>
          <a:prstGeom prst="rect">
            <a:avLst/>
          </a:prstGeom>
        </p:spPr>
        <p:txBody>
          <a:bodyPr wrap="none">
            <a:spAutoFit/>
          </a:bodyPr>
          <a:lstStyle/>
          <a:p>
            <a:r>
              <a:rPr lang="fr-FR" dirty="0" smtClean="0"/>
              <a:t>L’arrivée frontale sur une paroi</a:t>
            </a:r>
            <a:endParaRPr lang="fr-FR"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501008"/>
            <a:ext cx="3960440" cy="1944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Rectangle 5"/>
          <p:cNvSpPr/>
          <p:nvPr/>
        </p:nvSpPr>
        <p:spPr>
          <a:xfrm>
            <a:off x="216024" y="5877272"/>
            <a:ext cx="4283968" cy="646331"/>
          </a:xfrm>
          <a:prstGeom prst="rect">
            <a:avLst/>
          </a:prstGeom>
        </p:spPr>
        <p:txBody>
          <a:bodyPr wrap="square">
            <a:spAutoFit/>
          </a:bodyPr>
          <a:lstStyle/>
          <a:p>
            <a:r>
              <a:rPr lang="fr-FR" dirty="0" smtClean="0"/>
              <a:t>L’arrivée latérale</a:t>
            </a:r>
          </a:p>
          <a:p>
            <a:r>
              <a:rPr lang="fr-FR" dirty="0" smtClean="0"/>
              <a:t>L’invitation à la d éco2uverte de la place</a:t>
            </a:r>
            <a:endParaRPr lang="fr-FR"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463636"/>
            <a:ext cx="3673629" cy="19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10084" y="5733256"/>
            <a:ext cx="4572000" cy="646331"/>
          </a:xfrm>
          <a:prstGeom prst="rect">
            <a:avLst/>
          </a:prstGeom>
        </p:spPr>
        <p:txBody>
          <a:bodyPr>
            <a:spAutoFit/>
          </a:bodyPr>
          <a:lstStyle/>
          <a:p>
            <a:r>
              <a:rPr lang="fr-FR" dirty="0" smtClean="0"/>
              <a:t>L’arrivée de biais</a:t>
            </a:r>
          </a:p>
          <a:p>
            <a:r>
              <a:rPr lang="fr-FR" dirty="0" smtClean="0"/>
              <a:t>La dominante : l’espace de la place</a:t>
            </a:r>
            <a:endParaRPr lang="fr-FR" dirty="0"/>
          </a:p>
        </p:txBody>
      </p:sp>
    </p:spTree>
    <p:extLst>
      <p:ext uri="{BB962C8B-B14F-4D97-AF65-F5344CB8AC3E}">
        <p14:creationId xmlns:p14="http://schemas.microsoft.com/office/powerpoint/2010/main" val="232383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2008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0441" y="5661248"/>
            <a:ext cx="4572000" cy="646331"/>
          </a:xfrm>
          <a:prstGeom prst="rect">
            <a:avLst/>
          </a:prstGeom>
        </p:spPr>
        <p:txBody>
          <a:bodyPr>
            <a:spAutoFit/>
          </a:bodyPr>
          <a:lstStyle/>
          <a:p>
            <a:r>
              <a:rPr lang="fr-FR" dirty="0" smtClean="0"/>
              <a:t>Les éléments picturaux formant les plans</a:t>
            </a:r>
          </a:p>
          <a:p>
            <a:r>
              <a:rPr lang="fr-FR" dirty="0" smtClean="0"/>
              <a:t>de l’analyse séquentielle de panera i.</a:t>
            </a:r>
            <a:endParaRPr lang="fr-FR" dirty="0"/>
          </a:p>
        </p:txBody>
      </p:sp>
    </p:spTree>
    <p:extLst>
      <p:ext uri="{BB962C8B-B14F-4D97-AF65-F5344CB8AC3E}">
        <p14:creationId xmlns:p14="http://schemas.microsoft.com/office/powerpoint/2010/main" val="402621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01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381925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La première phase (la phase préalable)</a:t>
            </a:r>
            <a:endParaRPr lang="fr-FR" dirty="0"/>
          </a:p>
        </p:txBody>
      </p:sp>
      <p:sp>
        <p:nvSpPr>
          <p:cNvPr id="5" name="Rectangle 4"/>
          <p:cNvSpPr/>
          <p:nvPr/>
        </p:nvSpPr>
        <p:spPr>
          <a:xfrm>
            <a:off x="251520" y="1052736"/>
            <a:ext cx="8712968" cy="923330"/>
          </a:xfrm>
          <a:prstGeom prst="rect">
            <a:avLst/>
          </a:prstGeom>
        </p:spPr>
        <p:txBody>
          <a:bodyPr wrap="square">
            <a:spAutoFit/>
          </a:bodyPr>
          <a:lstStyle/>
          <a:p>
            <a:r>
              <a:rPr lang="fr-FR" dirty="0" smtClean="0"/>
              <a:t>c’est la phase clé pour établir un programme précis pour la démarche des travaux qui doit répondre aux besoins des usagers et équilibrer entre ces derniers et les possibilités du maitre d’ouvrage, cette phase permettra de:</a:t>
            </a:r>
          </a:p>
        </p:txBody>
      </p:sp>
      <p:sp>
        <p:nvSpPr>
          <p:cNvPr id="6" name="Rectangle 5"/>
          <p:cNvSpPr/>
          <p:nvPr/>
        </p:nvSpPr>
        <p:spPr>
          <a:xfrm>
            <a:off x="396605" y="2204864"/>
            <a:ext cx="8136904"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200000"/>
              </a:lnSpc>
            </a:pPr>
            <a:r>
              <a:rPr lang="fr-FR" baseline="-25000" dirty="0" smtClean="0"/>
              <a:t>+</a:t>
            </a:r>
            <a:r>
              <a:rPr lang="fr-FR" dirty="0" smtClean="0"/>
              <a:t>mettre en place et composer une organisation de conduite du projet adéquate et</a:t>
            </a:r>
          </a:p>
          <a:p>
            <a:pPr>
              <a:lnSpc>
                <a:spcPct val="200000"/>
              </a:lnSpc>
            </a:pPr>
            <a:r>
              <a:rPr lang="fr-FR" dirty="0" smtClean="0"/>
              <a:t>spécifique (groupes d’experts, des associations…) ;</a:t>
            </a:r>
          </a:p>
          <a:p>
            <a:pPr>
              <a:lnSpc>
                <a:spcPct val="200000"/>
              </a:lnSpc>
            </a:pPr>
            <a:r>
              <a:rPr lang="fr-FR" dirty="0" smtClean="0"/>
              <a:t>établir et saisir la problématique à résoudre, les objectifs à atteindre, mettre les</a:t>
            </a:r>
          </a:p>
          <a:p>
            <a:pPr>
              <a:lnSpc>
                <a:spcPct val="200000"/>
              </a:lnSpc>
            </a:pPr>
            <a:r>
              <a:rPr lang="fr-FR" dirty="0" smtClean="0"/>
              <a:t>orientations directrices du projet et cerner les contraintes qui peuvent faire face ;</a:t>
            </a:r>
          </a:p>
          <a:p>
            <a:pPr>
              <a:lnSpc>
                <a:spcPct val="200000"/>
              </a:lnSpc>
            </a:pPr>
            <a:r>
              <a:rPr lang="fr-FR" dirty="0" smtClean="0"/>
              <a:t>identifier les compétences qu’elle devra chercher </a:t>
            </a:r>
          </a:p>
          <a:p>
            <a:pPr>
              <a:lnSpc>
                <a:spcPct val="200000"/>
              </a:lnSpc>
            </a:pPr>
            <a:r>
              <a:rPr lang="fr-FR" dirty="0" smtClean="0"/>
              <a:t>’organiser les modalités de concertation à assurer tout au long du processus.</a:t>
            </a:r>
            <a:endParaRPr lang="fr-FR" dirty="0"/>
          </a:p>
        </p:txBody>
      </p:sp>
    </p:spTree>
    <p:extLst>
      <p:ext uri="{BB962C8B-B14F-4D97-AF65-F5344CB8AC3E}">
        <p14:creationId xmlns:p14="http://schemas.microsoft.com/office/powerpoint/2010/main" val="61451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412776"/>
            <a:ext cx="8280920" cy="25423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dirty="0"/>
              <a:t>c’est la phase</a:t>
            </a:r>
          </a:p>
          <a:p>
            <a:pPr>
              <a:lnSpc>
                <a:spcPct val="150000"/>
              </a:lnSpc>
            </a:pPr>
            <a:r>
              <a:rPr lang="fr-FR" dirty="0"/>
              <a:t>de la recherche qui débute par la mise en </a:t>
            </a:r>
            <a:r>
              <a:rPr lang="fr-FR" dirty="0" err="1"/>
              <a:t>oeuvre</a:t>
            </a:r>
            <a:r>
              <a:rPr lang="fr-FR" dirty="0"/>
              <a:t> du processus du choix et de désignation de la maitrise d’ouvre, puis elle se poursuit par la production de l’ensemble des études préliminaires et de diagnostic permettant de fixer les éléments de composition spatiaux, techniques et économiques du projet répondant aux objectifs du maitre </a:t>
            </a:r>
            <a:r>
              <a:rPr lang="fr-FR" dirty="0" smtClean="0"/>
              <a:t>d’ouvrage</a:t>
            </a:r>
            <a:endParaRPr lang="fr-FR" dirty="0"/>
          </a:p>
        </p:txBody>
      </p:sp>
      <p:sp>
        <p:nvSpPr>
          <p:cNvPr id="2" name="Rectangle 1"/>
          <p:cNvSpPr/>
          <p:nvPr/>
        </p:nvSpPr>
        <p:spPr>
          <a:xfrm>
            <a:off x="1331640" y="691483"/>
            <a:ext cx="7200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fr-FR" dirty="0">
                <a:solidFill>
                  <a:prstClr val="black"/>
                </a:solidFill>
              </a:rPr>
              <a:t>La deuxième phase (la phase de diagnostic et des études préliminaire) </a:t>
            </a:r>
          </a:p>
        </p:txBody>
      </p:sp>
    </p:spTree>
    <p:extLst>
      <p:ext uri="{BB962C8B-B14F-4D97-AF65-F5344CB8AC3E}">
        <p14:creationId xmlns:p14="http://schemas.microsoft.com/office/powerpoint/2010/main" val="16992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47" y="764024"/>
            <a:ext cx="8820472"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sz="2000" dirty="0"/>
              <a:t>cette </a:t>
            </a:r>
            <a:r>
              <a:rPr lang="fr-FR" sz="2000" dirty="0" smtClean="0"/>
              <a:t>phase permettra </a:t>
            </a:r>
            <a:r>
              <a:rPr lang="fr-FR" sz="2000" dirty="0"/>
              <a:t>de poursuivre les études de la proposition pour préparer la dévolution </a:t>
            </a:r>
            <a:r>
              <a:rPr lang="fr-FR" sz="2000" dirty="0" smtClean="0"/>
              <a:t>de travaux </a:t>
            </a:r>
            <a:r>
              <a:rPr lang="fr-FR" sz="2000" dirty="0"/>
              <a:t>et la phase de réalisation, les études d’avant projet permettent </a:t>
            </a:r>
            <a:r>
              <a:rPr lang="fr-FR" sz="2000" dirty="0" smtClean="0"/>
              <a:t>:</a:t>
            </a:r>
          </a:p>
          <a:p>
            <a:pPr>
              <a:lnSpc>
                <a:spcPct val="150000"/>
              </a:lnSpc>
            </a:pPr>
            <a:r>
              <a:rPr lang="fr-FR" sz="2000" dirty="0" smtClean="0"/>
              <a:t>poursuivre la mise au point du projet architectural, urbain et paysager</a:t>
            </a:r>
          </a:p>
          <a:p>
            <a:pPr>
              <a:lnSpc>
                <a:spcPct val="150000"/>
              </a:lnSpc>
            </a:pPr>
            <a:r>
              <a:rPr lang="fr-FR" sz="2000" dirty="0" smtClean="0"/>
              <a:t>déterminer les composantes du programme</a:t>
            </a:r>
          </a:p>
          <a:p>
            <a:pPr>
              <a:lnSpc>
                <a:spcPct val="150000"/>
              </a:lnSpc>
            </a:pPr>
            <a:r>
              <a:rPr lang="fr-FR" sz="2000" dirty="0" smtClean="0"/>
              <a:t>confirmer la faisabilité des solutions retenues</a:t>
            </a:r>
          </a:p>
          <a:p>
            <a:pPr>
              <a:lnSpc>
                <a:spcPct val="150000"/>
              </a:lnSpc>
            </a:pPr>
            <a:r>
              <a:rPr lang="fr-FR" sz="2000" dirty="0" smtClean="0"/>
              <a:t>estimer le cout prévisionnel des travaux</a:t>
            </a:r>
          </a:p>
          <a:p>
            <a:pPr>
              <a:lnSpc>
                <a:spcPct val="150000"/>
              </a:lnSpc>
            </a:pPr>
            <a:r>
              <a:rPr lang="fr-FR" sz="2000" dirty="0" smtClean="0"/>
              <a:t>établir tous les dossiers administratifs relatifs à l’opération.</a:t>
            </a:r>
          </a:p>
          <a:p>
            <a:pPr>
              <a:lnSpc>
                <a:spcPct val="150000"/>
              </a:lnSpc>
            </a:pPr>
            <a:r>
              <a:rPr lang="fr-FR" sz="2000" dirty="0" smtClean="0"/>
              <a:t>Les études du projet permettent d’établir :</a:t>
            </a:r>
          </a:p>
          <a:p>
            <a:pPr>
              <a:lnSpc>
                <a:spcPct val="150000"/>
              </a:lnSpc>
            </a:pPr>
            <a:r>
              <a:rPr lang="fr-FR" sz="2000" dirty="0" smtClean="0"/>
              <a:t> tous les plans et les documents qui contiennent les spécifications et les</a:t>
            </a:r>
          </a:p>
          <a:p>
            <a:pPr>
              <a:lnSpc>
                <a:spcPct val="150000"/>
              </a:lnSpc>
            </a:pPr>
            <a:r>
              <a:rPr lang="fr-FR" sz="2000" dirty="0" smtClean="0"/>
              <a:t>caractéristiques dimensionnels et techniques définitives ;</a:t>
            </a:r>
          </a:p>
          <a:p>
            <a:pPr>
              <a:lnSpc>
                <a:spcPct val="150000"/>
              </a:lnSpc>
            </a:pPr>
            <a:r>
              <a:rPr lang="fr-FR" sz="2000" dirty="0" smtClean="0"/>
              <a:t> Les dispositions générales répondants aux besoins de maintenance et d’entretien</a:t>
            </a:r>
            <a:r>
              <a:rPr lang="fr-FR" dirty="0" smtClean="0"/>
              <a:t>.</a:t>
            </a:r>
            <a:endParaRPr lang="fr-FR" dirty="0"/>
          </a:p>
        </p:txBody>
      </p:sp>
      <p:sp>
        <p:nvSpPr>
          <p:cNvPr id="2" name="Rectangle 1"/>
          <p:cNvSpPr/>
          <p:nvPr/>
        </p:nvSpPr>
        <p:spPr>
          <a:xfrm>
            <a:off x="443357" y="130482"/>
            <a:ext cx="77580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dirty="0">
                <a:solidFill>
                  <a:prstClr val="black"/>
                </a:solidFill>
              </a:rPr>
              <a:t>3-La troisième phase (la phase des études d’avant projet et de projet</a:t>
            </a:r>
            <a:endParaRPr lang="fr-FR" dirty="0"/>
          </a:p>
        </p:txBody>
      </p:sp>
    </p:spTree>
    <p:extLst>
      <p:ext uri="{BB962C8B-B14F-4D97-AF65-F5344CB8AC3E}">
        <p14:creationId xmlns:p14="http://schemas.microsoft.com/office/powerpoint/2010/main" val="141305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301374"/>
            <a:ext cx="8424936" cy="14296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sz="2000" dirty="0" smtClean="0"/>
              <a:t>après la procédure d’appel d’offre et l’analyse de proposition par la maitre d’ouvrage, les travaux de réalisation commencent, sous la surveillance du maitre d’</a:t>
            </a:r>
            <a:r>
              <a:rPr lang="fr-FR" sz="2000" dirty="0" err="1" smtClean="0"/>
              <a:t>oeuvre</a:t>
            </a:r>
            <a:r>
              <a:rPr lang="fr-FR" sz="2000" dirty="0" smtClean="0"/>
              <a:t>.</a:t>
            </a:r>
          </a:p>
        </p:txBody>
      </p:sp>
      <p:sp>
        <p:nvSpPr>
          <p:cNvPr id="5" name="Rectangle 4"/>
          <p:cNvSpPr/>
          <p:nvPr/>
        </p:nvSpPr>
        <p:spPr>
          <a:xfrm>
            <a:off x="395536" y="3717032"/>
            <a:ext cx="8208912"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sz="2000" dirty="0" smtClean="0"/>
              <a:t>c’est la phase redoutable de jugement de travaux par les usagers et la réussit </a:t>
            </a:r>
            <a:r>
              <a:rPr lang="fr-FR" sz="2000" dirty="0"/>
              <a:t>e </a:t>
            </a:r>
            <a:r>
              <a:rPr lang="fr-FR" sz="2000" dirty="0" smtClean="0"/>
              <a:t>ou non de l’adéquation du projet aux comportements sociaux exprimés auparavant. Pour faire achever ces 5 étapes de conception on doit tenir compte aussi</a:t>
            </a:r>
            <a:r>
              <a:rPr lang="fr-FR" dirty="0" smtClean="0"/>
              <a:t>:</a:t>
            </a:r>
          </a:p>
          <a:p>
            <a:endParaRPr lang="fr-FR" dirty="0" smtClean="0"/>
          </a:p>
          <a:p>
            <a:endParaRPr lang="fr-FR" dirty="0" smtClean="0"/>
          </a:p>
        </p:txBody>
      </p:sp>
      <p:sp>
        <p:nvSpPr>
          <p:cNvPr id="2" name="Rectangle 1"/>
          <p:cNvSpPr/>
          <p:nvPr/>
        </p:nvSpPr>
        <p:spPr>
          <a:xfrm>
            <a:off x="683568" y="676069"/>
            <a:ext cx="645390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la quatrième phase (la phase de réalisation des travaux)</a:t>
            </a:r>
          </a:p>
        </p:txBody>
      </p:sp>
      <p:sp>
        <p:nvSpPr>
          <p:cNvPr id="6" name="Rectangle 5"/>
          <p:cNvSpPr/>
          <p:nvPr/>
        </p:nvSpPr>
        <p:spPr>
          <a:xfrm>
            <a:off x="253179" y="3072750"/>
            <a:ext cx="8683501" cy="5062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pPr>
            <a:r>
              <a:rPr lang="fr-FR" sz="2000" dirty="0">
                <a:solidFill>
                  <a:prstClr val="black"/>
                </a:solidFill>
              </a:rPr>
              <a:t>cinquième phase (la livraison des travaux et la mise en service </a:t>
            </a:r>
            <a:r>
              <a:rPr lang="fr-FR" sz="2000" dirty="0" smtClean="0">
                <a:solidFill>
                  <a:prstClr val="black"/>
                </a:solidFill>
              </a:rPr>
              <a:t>des</a:t>
            </a:r>
            <a:endParaRPr lang="fr-FR" sz="2000" dirty="0">
              <a:solidFill>
                <a:prstClr val="black"/>
              </a:solidFill>
            </a:endParaRPr>
          </a:p>
        </p:txBody>
      </p:sp>
      <p:sp>
        <p:nvSpPr>
          <p:cNvPr id="7" name="Rectangle 6"/>
          <p:cNvSpPr/>
          <p:nvPr/>
        </p:nvSpPr>
        <p:spPr>
          <a:xfrm>
            <a:off x="7137470" y="2730996"/>
            <a:ext cx="1799210" cy="553998"/>
          </a:xfrm>
          <a:prstGeom prst="rect">
            <a:avLst/>
          </a:prstGeom>
        </p:spPr>
        <p:txBody>
          <a:bodyPr wrap="none">
            <a:spAutoFit/>
          </a:bodyPr>
          <a:lstStyle/>
          <a:p>
            <a:pPr lvl="0">
              <a:lnSpc>
                <a:spcPct val="150000"/>
              </a:lnSpc>
            </a:pPr>
            <a:r>
              <a:rPr lang="fr-FR" sz="2000" dirty="0">
                <a:solidFill>
                  <a:prstClr val="black"/>
                </a:solidFill>
              </a:rPr>
              <a:t>aménagements</a:t>
            </a:r>
            <a:endParaRPr lang="fr-FR" dirty="0">
              <a:solidFill>
                <a:prstClr val="black"/>
              </a:solidFill>
            </a:endParaRPr>
          </a:p>
        </p:txBody>
      </p:sp>
    </p:spTree>
    <p:extLst>
      <p:ext uri="{BB962C8B-B14F-4D97-AF65-F5344CB8AC3E}">
        <p14:creationId xmlns:p14="http://schemas.microsoft.com/office/powerpoint/2010/main" val="284559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48680"/>
            <a:ext cx="8532440" cy="51706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sz="2000" dirty="0" smtClean="0"/>
              <a:t>La variété de l’utilisation: un espace monofonctionnel ou multi fonctionnel ;</a:t>
            </a:r>
          </a:p>
          <a:p>
            <a:pPr>
              <a:lnSpc>
                <a:spcPct val="150000"/>
              </a:lnSpc>
            </a:pPr>
            <a:r>
              <a:rPr lang="fr-FR" sz="2000" dirty="0" smtClean="0"/>
              <a:t> Un lieu de la vie permanente : commerce</a:t>
            </a:r>
          </a:p>
          <a:p>
            <a:pPr>
              <a:lnSpc>
                <a:spcPct val="150000"/>
              </a:lnSpc>
            </a:pPr>
            <a:r>
              <a:rPr lang="fr-FR" sz="2000" dirty="0" smtClean="0"/>
              <a:t> Un lieu de la vie temporaire : rencontre, évènement sportif, manifestation culturelle</a:t>
            </a:r>
            <a:r>
              <a:rPr lang="fr-FR" sz="2000" dirty="0"/>
              <a:t>, marché hebdomadaire, festival </a:t>
            </a:r>
            <a:r>
              <a:rPr lang="fr-FR" sz="2000" dirty="0" smtClean="0"/>
              <a:t>;</a:t>
            </a:r>
          </a:p>
          <a:p>
            <a:pPr>
              <a:lnSpc>
                <a:spcPct val="150000"/>
              </a:lnSpc>
            </a:pPr>
            <a:r>
              <a:rPr lang="fr-FR" sz="2000" dirty="0" smtClean="0"/>
              <a:t> L’échelle de l’utilisation : au niveau de quartier, au niveau de la ville ;</a:t>
            </a:r>
          </a:p>
          <a:p>
            <a:pPr>
              <a:lnSpc>
                <a:spcPct val="150000"/>
              </a:lnSpc>
            </a:pPr>
            <a:r>
              <a:rPr lang="fr-FR" sz="2000" dirty="0" smtClean="0"/>
              <a:t> Saisir et qualifier l’ambiance d’un espace dans ses dimensions matérielles (mobilier urbain</a:t>
            </a:r>
            <a:r>
              <a:rPr lang="fr-FR" sz="2000" dirty="0"/>
              <a:t>) et sociales (comportements et structuration sociale des usages) </a:t>
            </a:r>
            <a:endParaRPr lang="fr-FR" sz="2000" dirty="0" smtClean="0"/>
          </a:p>
          <a:p>
            <a:pPr>
              <a:lnSpc>
                <a:spcPct val="150000"/>
              </a:lnSpc>
            </a:pPr>
            <a:r>
              <a:rPr lang="fr-FR" sz="2000" dirty="0" smtClean="0"/>
              <a:t> Informer, mobiliser et faire participer les membres de la société civile aux enjeux des politiques </a:t>
            </a:r>
            <a:r>
              <a:rPr lang="fr-FR" sz="2000" dirty="0"/>
              <a:t>de planification et de leur réalisation.</a:t>
            </a:r>
          </a:p>
          <a:p>
            <a:pPr>
              <a:lnSpc>
                <a:spcPct val="150000"/>
              </a:lnSpc>
            </a:pPr>
            <a:endParaRPr lang="fr-FR" sz="2000" dirty="0" smtClean="0"/>
          </a:p>
        </p:txBody>
      </p:sp>
    </p:spTree>
    <p:extLst>
      <p:ext uri="{BB962C8B-B14F-4D97-AF65-F5344CB8AC3E}">
        <p14:creationId xmlns:p14="http://schemas.microsoft.com/office/powerpoint/2010/main" val="280827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776" y="260648"/>
            <a:ext cx="354712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Comment améliore r l’espace public</a:t>
            </a:r>
            <a:endParaRPr lang="fr-FR" dirty="0"/>
          </a:p>
        </p:txBody>
      </p:sp>
      <p:sp>
        <p:nvSpPr>
          <p:cNvPr id="5" name="Rectangle 4"/>
          <p:cNvSpPr/>
          <p:nvPr/>
        </p:nvSpPr>
        <p:spPr>
          <a:xfrm>
            <a:off x="107504" y="660215"/>
            <a:ext cx="8928992" cy="60939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sz="2000" dirty="0" smtClean="0"/>
              <a:t>- Assurer la convivialité et la contribution à la vie quotidienne par la création des</a:t>
            </a:r>
          </a:p>
          <a:p>
            <a:pPr>
              <a:lnSpc>
                <a:spcPct val="150000"/>
              </a:lnSpc>
            </a:pPr>
            <a:r>
              <a:rPr lang="fr-FR" sz="2000" dirty="0" smtClean="0"/>
              <a:t>espaces disponibles pour tous les usagers de la ville et de toutes catégories ;</a:t>
            </a:r>
          </a:p>
          <a:p>
            <a:pPr>
              <a:lnSpc>
                <a:spcPct val="150000"/>
              </a:lnSpc>
            </a:pPr>
            <a:r>
              <a:rPr lang="fr-FR" sz="2000" dirty="0" smtClean="0"/>
              <a:t>- La conception des espaces qui contribuent à la mise en valeur du paysage urbain ;</a:t>
            </a:r>
          </a:p>
          <a:p>
            <a:pPr>
              <a:lnSpc>
                <a:spcPct val="150000"/>
              </a:lnSpc>
            </a:pPr>
            <a:r>
              <a:rPr lang="fr-FR" sz="2000" dirty="0" smtClean="0"/>
              <a:t>- Faire concerter les usagers à la requalification des espaces publics existants ;</a:t>
            </a:r>
          </a:p>
          <a:p>
            <a:pPr>
              <a:lnSpc>
                <a:spcPct val="150000"/>
              </a:lnSpc>
            </a:pPr>
            <a:r>
              <a:rPr lang="fr-FR" sz="2000" dirty="0" smtClean="0"/>
              <a:t>- Améliore l’état des espaces publics de proximité dans les agglomérations et les grand ensembles ;</a:t>
            </a:r>
          </a:p>
          <a:p>
            <a:pPr>
              <a:lnSpc>
                <a:spcPct val="150000"/>
              </a:lnSpc>
            </a:pPr>
            <a:r>
              <a:rPr lang="fr-FR" sz="2000" dirty="0" smtClean="0"/>
              <a:t>- Mener des initiatives de création, de rénovation et de requalification de l’espace public par les responsables </a:t>
            </a:r>
          </a:p>
          <a:p>
            <a:pPr>
              <a:lnSpc>
                <a:spcPct val="150000"/>
              </a:lnSpc>
            </a:pPr>
            <a:r>
              <a:rPr lang="fr-FR" sz="2000" dirty="0" smtClean="0"/>
              <a:t>- Relier les espaces de circulation qui sont réservés aux piétons, élargir les trottoirs, et localiser les édicules dans les places </a:t>
            </a:r>
          </a:p>
          <a:p>
            <a:pPr>
              <a:lnSpc>
                <a:spcPct val="150000"/>
              </a:lnSpc>
            </a:pPr>
            <a:r>
              <a:rPr lang="fr-FR" sz="2000" dirty="0" smtClean="0"/>
              <a:t>- Améliorer la sécurité des usagers par la réduction des conflits voiture/piétons.</a:t>
            </a:r>
          </a:p>
          <a:p>
            <a:pPr>
              <a:lnSpc>
                <a:spcPct val="150000"/>
              </a:lnSpc>
            </a:pPr>
            <a:r>
              <a:rPr lang="fr-FR" sz="2000" dirty="0" smtClean="0"/>
              <a:t>- Intégrer l’existence de l’eau et de la végétation pour augmenter le degré du confort</a:t>
            </a:r>
          </a:p>
          <a:p>
            <a:pPr>
              <a:lnSpc>
                <a:spcPct val="150000"/>
              </a:lnSpc>
            </a:pPr>
            <a:r>
              <a:rPr lang="fr-FR" sz="2000" dirty="0" err="1" smtClean="0"/>
              <a:t>psychologiqu</a:t>
            </a:r>
            <a:endParaRPr lang="fr-FR" sz="2000" dirty="0"/>
          </a:p>
        </p:txBody>
      </p:sp>
    </p:spTree>
    <p:extLst>
      <p:ext uri="{BB962C8B-B14F-4D97-AF65-F5344CB8AC3E}">
        <p14:creationId xmlns:p14="http://schemas.microsoft.com/office/powerpoint/2010/main" val="417140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395335"/>
            <a:ext cx="4647170"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t>-</a:t>
            </a:r>
            <a:r>
              <a:rPr lang="fr-FR" sz="2000" dirty="0" smtClean="0"/>
              <a:t>Les différents aspects de la place publique</a:t>
            </a:r>
            <a:endParaRPr lang="fr-FR" sz="2000" dirty="0"/>
          </a:p>
        </p:txBody>
      </p:sp>
      <p:sp>
        <p:nvSpPr>
          <p:cNvPr id="5" name="Rectangle 4"/>
          <p:cNvSpPr/>
          <p:nvPr/>
        </p:nvSpPr>
        <p:spPr>
          <a:xfrm>
            <a:off x="755576" y="1136384"/>
            <a:ext cx="204280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L’aspect fonctionnel</a:t>
            </a:r>
            <a:endParaRPr lang="fr-FR" dirty="0"/>
          </a:p>
        </p:txBody>
      </p:sp>
      <p:sp>
        <p:nvSpPr>
          <p:cNvPr id="6" name="Rectangle 5"/>
          <p:cNvSpPr/>
          <p:nvPr/>
        </p:nvSpPr>
        <p:spPr>
          <a:xfrm>
            <a:off x="478306" y="1700808"/>
            <a:ext cx="3517630"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la diversité des fonctions qui se déroulent dans une place</a:t>
            </a:r>
          </a:p>
          <a:p>
            <a:r>
              <a:rPr lang="fr-FR" dirty="0" smtClean="0"/>
              <a:t>publique lui rend un espace très fréquenté par les citadins, car elle est un espace qui abrite</a:t>
            </a:r>
          </a:p>
          <a:p>
            <a:r>
              <a:rPr lang="fr-FR" dirty="0" smtClean="0"/>
              <a:t>multiples activités, la place publique qui englobe plusieurs activités en même temps est une</a:t>
            </a:r>
          </a:p>
          <a:p>
            <a:r>
              <a:rPr lang="fr-FR" dirty="0" smtClean="0"/>
              <a:t>place plus utilisée qu’une place qui possède moins d’activités, elle devient un espace d’attraction et d’échange entre les gens, ainsi qu’un lieu de cohésion sociale.</a:t>
            </a:r>
          </a:p>
        </p:txBody>
      </p:sp>
      <p:sp>
        <p:nvSpPr>
          <p:cNvPr id="7" name="Rectangle 6"/>
          <p:cNvSpPr/>
          <p:nvPr/>
        </p:nvSpPr>
        <p:spPr>
          <a:xfrm>
            <a:off x="5536278" y="984295"/>
            <a:ext cx="159235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L’aspect formel</a:t>
            </a:r>
            <a:endParaRPr lang="fr-FR" dirty="0"/>
          </a:p>
        </p:txBody>
      </p:sp>
      <p:sp>
        <p:nvSpPr>
          <p:cNvPr id="8" name="Rectangle 7"/>
          <p:cNvSpPr/>
          <p:nvPr/>
        </p:nvSpPr>
        <p:spPr>
          <a:xfrm>
            <a:off x="5013089" y="1755199"/>
            <a:ext cx="3659634"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grande ou petite, rectangulaire ou circulaire, plate ou en pente, avec</a:t>
            </a:r>
          </a:p>
          <a:p>
            <a:r>
              <a:rPr lang="fr-FR" dirty="0" smtClean="0"/>
              <a:t>cette diversité formelle la place publique joue un rôle important comme point de repère</a:t>
            </a:r>
          </a:p>
          <a:p>
            <a:r>
              <a:rPr lang="fr-FR" dirty="0" smtClean="0"/>
              <a:t>dans la ville, la forme de la place et importante aussi que les fonctions qui s’y déroulent, et</a:t>
            </a:r>
          </a:p>
          <a:p>
            <a:r>
              <a:rPr lang="fr-FR" dirty="0" smtClean="0"/>
              <a:t>cette forme diffère selon la place qu’elle occupe dans le tissu urbain, ainsi que la manière</a:t>
            </a:r>
          </a:p>
          <a:p>
            <a:r>
              <a:rPr lang="fr-FR" dirty="0" smtClean="0"/>
              <a:t>qu’on peut la percevoir.</a:t>
            </a:r>
            <a:endParaRPr lang="fr-FR" dirty="0"/>
          </a:p>
        </p:txBody>
      </p:sp>
    </p:spTree>
    <p:extLst>
      <p:ext uri="{BB962C8B-B14F-4D97-AF65-F5344CB8AC3E}">
        <p14:creationId xmlns:p14="http://schemas.microsoft.com/office/powerpoint/2010/main" val="85427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056" y="1268760"/>
            <a:ext cx="3456384"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place publique possède un aspect émotionnel, à travers les</a:t>
            </a:r>
          </a:p>
          <a:p>
            <a:r>
              <a:rPr lang="fr-FR" dirty="0" smtClean="0"/>
              <a:t>sensations et les réactions psychologiques qu’elles produisent chez l’usager selon :</a:t>
            </a:r>
          </a:p>
          <a:p>
            <a:r>
              <a:rPr lang="fr-FR" dirty="0" smtClean="0"/>
              <a:t>La manière de la pratique de cet espace sous différentes formes ;</a:t>
            </a:r>
          </a:p>
          <a:p>
            <a:r>
              <a:rPr lang="fr-FR" dirty="0" smtClean="0"/>
              <a:t>Les éléments composants de cet espace et qui ont un effet psychologique </a:t>
            </a:r>
            <a:r>
              <a:rPr lang="fr-FR" dirty="0" err="1" smtClean="0"/>
              <a:t>surl</a:t>
            </a:r>
            <a:r>
              <a:rPr lang="fr-FR" dirty="0" smtClean="0"/>
              <a:t> ’usager</a:t>
            </a:r>
            <a:r>
              <a:rPr lang="fr-FR" dirty="0"/>
              <a:t>.</a:t>
            </a:r>
          </a:p>
          <a:p>
            <a:endParaRPr lang="fr-FR" dirty="0" smtClean="0"/>
          </a:p>
          <a:p>
            <a:r>
              <a:rPr lang="fr-FR" dirty="0" smtClean="0"/>
              <a:t>Le temps de l’utilisation de l’espace (l’utilisation diurne sous la lumière du jour</a:t>
            </a:r>
          </a:p>
          <a:p>
            <a:r>
              <a:rPr lang="fr-FR" dirty="0" smtClean="0"/>
              <a:t>diffère de l’utilisation nocturne sous la lumière artificielle) ;</a:t>
            </a:r>
          </a:p>
          <a:p>
            <a:r>
              <a:rPr lang="fr-FR" dirty="0" smtClean="0"/>
              <a:t>La qualité des ambiances existantes dans cet espace.</a:t>
            </a:r>
            <a:endParaRPr lang="fr-FR" dirty="0"/>
          </a:p>
        </p:txBody>
      </p:sp>
      <p:sp>
        <p:nvSpPr>
          <p:cNvPr id="5" name="Rectangle 4"/>
          <p:cNvSpPr/>
          <p:nvPr/>
        </p:nvSpPr>
        <p:spPr>
          <a:xfrm>
            <a:off x="1165601" y="692696"/>
            <a:ext cx="2057294"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L’aspect émotionnel</a:t>
            </a:r>
            <a:endParaRPr lang="fr-FR" dirty="0"/>
          </a:p>
        </p:txBody>
      </p:sp>
      <p:sp>
        <p:nvSpPr>
          <p:cNvPr id="6" name="Rectangle 5"/>
          <p:cNvSpPr/>
          <p:nvPr/>
        </p:nvSpPr>
        <p:spPr>
          <a:xfrm>
            <a:off x="5220072" y="731889"/>
            <a:ext cx="236955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L’aspect informationnel</a:t>
            </a:r>
            <a:endParaRPr lang="fr-FR" dirty="0"/>
          </a:p>
        </p:txBody>
      </p:sp>
      <p:sp>
        <p:nvSpPr>
          <p:cNvPr id="7" name="Rectangle 6"/>
          <p:cNvSpPr/>
          <p:nvPr/>
        </p:nvSpPr>
        <p:spPr>
          <a:xfrm>
            <a:off x="4954139" y="1484784"/>
            <a:ext cx="2901421"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l’existence des panneaux publicitaires et le mobilier de</a:t>
            </a:r>
          </a:p>
          <a:p>
            <a:r>
              <a:rPr lang="fr-FR" dirty="0" smtClean="0"/>
              <a:t>signalisation lui rend un espace informationnel, ou les usagers peuvent prendre plusieurs</a:t>
            </a:r>
          </a:p>
          <a:p>
            <a:r>
              <a:rPr lang="fr-FR" dirty="0" smtClean="0"/>
              <a:t>informations, et renseigner sur la ville pour pouvoir se guider, et on souligne que</a:t>
            </a:r>
          </a:p>
          <a:p>
            <a:r>
              <a:rPr lang="fr-FR" dirty="0" smtClean="0"/>
              <a:t>les manifestations et les échanges culturels jouent aussi un rôle très important dans le coté informationnel </a:t>
            </a:r>
            <a:r>
              <a:rPr lang="fr-FR" dirty="0"/>
              <a:t>de ces lieux</a:t>
            </a:r>
            <a:endParaRPr lang="fr-FR" dirty="0" smtClean="0"/>
          </a:p>
          <a:p>
            <a:r>
              <a:rPr lang="fr-FR" dirty="0" smtClean="0"/>
              <a:t>.</a:t>
            </a:r>
            <a:endParaRPr lang="fr-FR" dirty="0"/>
          </a:p>
        </p:txBody>
      </p:sp>
    </p:spTree>
    <p:extLst>
      <p:ext uri="{BB962C8B-B14F-4D97-AF65-F5344CB8AC3E}">
        <p14:creationId xmlns:p14="http://schemas.microsoft.com/office/powerpoint/2010/main" val="3178707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1808</Words>
  <Application>Microsoft Office PowerPoint</Application>
  <PresentationFormat>Affichage à l'écran (4:3)</PresentationFormat>
  <Paragraphs>140</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Merakchi_A</dc:creator>
  <cp:lastModifiedBy>Merakchi_A</cp:lastModifiedBy>
  <cp:revision>20</cp:revision>
  <dcterms:created xsi:type="dcterms:W3CDTF">2023-10-30T20:18:39Z</dcterms:created>
  <dcterms:modified xsi:type="dcterms:W3CDTF">2024-01-10T11:03:41Z</dcterms:modified>
</cp:coreProperties>
</file>