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3DDD0DF-E182-4076-833F-086BD7EF7E68}" type="datetimeFigureOut">
              <a:rPr lang="fr-FR" smtClean="0"/>
              <a:t>16/12/2019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DDD0DF-E182-4076-833F-086BD7EF7E68}" type="datetimeFigureOut">
              <a:rPr lang="fr-FR" smtClean="0"/>
              <a:t>16/12/2019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DDD0DF-E182-4076-833F-086BD7EF7E68}" type="datetimeFigureOut">
              <a:rPr lang="fr-FR" smtClean="0"/>
              <a:t>16/12/2019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DDD0DF-E182-4076-833F-086BD7EF7E68}" type="datetimeFigureOut">
              <a:rPr lang="fr-FR" smtClean="0"/>
              <a:t>16/12/2019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3DDD0DF-E182-4076-833F-086BD7EF7E68}" type="datetimeFigureOut">
              <a:rPr lang="fr-FR" smtClean="0"/>
              <a:t>16/12/2019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3DDD0DF-E182-4076-833F-086BD7EF7E68}" type="datetimeFigureOut">
              <a:rPr lang="fr-FR" smtClean="0"/>
              <a:t>16/12/2019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3DDD0DF-E182-4076-833F-086BD7EF7E68}" type="datetimeFigureOut">
              <a:rPr lang="fr-FR" smtClean="0"/>
              <a:t>16/12/2019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3DDD0DF-E182-4076-833F-086BD7EF7E68}" type="datetimeFigureOut">
              <a:rPr lang="fr-FR" smtClean="0"/>
              <a:t>16/12/2019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3DDD0DF-E182-4076-833F-086BD7EF7E68}" type="datetimeFigureOut">
              <a:rPr lang="fr-FR" smtClean="0"/>
              <a:t>16/12/2019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3DDD0DF-E182-4076-833F-086BD7EF7E68}" type="datetimeFigureOut">
              <a:rPr lang="fr-FR" smtClean="0"/>
              <a:t>16/12/2019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3DDD0DF-E182-4076-833F-086BD7EF7E68}" type="datetimeFigureOut">
              <a:rPr lang="fr-FR" smtClean="0"/>
              <a:t>16/12/2019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125E96-D621-48AC-9653-BA7EC9053CB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DD0DF-E182-4076-833F-086BD7EF7E68}" type="datetimeFigureOut">
              <a:rPr lang="fr-FR" smtClean="0"/>
              <a:t>16/12/2019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25E96-D621-48AC-9653-BA7EC9053CB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SA" b="1" dirty="0"/>
              <a:t>المحاضرة رقم : 04 الجري السريع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011750"/>
          </a:xfrm>
        </p:spPr>
        <p:txBody>
          <a:bodyPr>
            <a:normAutofit/>
          </a:bodyPr>
          <a:lstStyle/>
          <a:p>
            <a:pPr algn="r" rtl="1"/>
            <a:r>
              <a:rPr lang="ar-SA" b="1" dirty="0"/>
              <a:t>المحاضرة رقم : 5 جري التتابع 4 * 100 </a:t>
            </a:r>
            <a:r>
              <a:rPr lang="ar-SA" b="1" dirty="0" err="1"/>
              <a:t>م</a:t>
            </a:r>
            <a:r>
              <a:rPr lang="fr-FR" dirty="0"/>
              <a:t/>
            </a:r>
            <a:br>
              <a:rPr lang="fr-FR" dirty="0"/>
            </a:b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fontScale="85000" lnSpcReduction="10000"/>
          </a:bodyPr>
          <a:lstStyle/>
          <a:p>
            <a:pPr algn="r" rtl="1">
              <a:buNone/>
            </a:pPr>
            <a:r>
              <a:rPr lang="ar-SA" b="1" dirty="0"/>
              <a:t>أولاً / البدء	</a:t>
            </a:r>
            <a:endParaRPr lang="fr-FR" dirty="0"/>
          </a:p>
          <a:p>
            <a:pPr algn="r" rtl="1">
              <a:buNone/>
            </a:pPr>
            <a:r>
              <a:rPr lang="ar-SA" dirty="0"/>
              <a:t>	يتخذ اللاعب الأول وضع البدء المنخفض بما يتناسب معه ويلاحظ أن يمسك العصا باليد التي سيسلم </a:t>
            </a:r>
            <a:r>
              <a:rPr lang="ar-SA" dirty="0" err="1"/>
              <a:t>بها</a:t>
            </a:r>
            <a:r>
              <a:rPr lang="ar-SA" dirty="0"/>
              <a:t> العصا لزميله مع ملاحظة ألا تلمس العصا الأرض أثناء وضع اليد.</a:t>
            </a:r>
            <a:endParaRPr lang="fr-FR" dirty="0"/>
          </a:p>
          <a:p>
            <a:pPr algn="r" rtl="1">
              <a:buNone/>
            </a:pPr>
            <a:r>
              <a:rPr lang="ar-SA" dirty="0"/>
              <a:t>	ويكون اللاعب الثاني في وضع يستطيع فيه أن يستلم العصا بالطريقة المتفق عليها(بصرية </a:t>
            </a:r>
            <a:r>
              <a:rPr lang="ar-SA" dirty="0" err="1"/>
              <a:t>ـ</a:t>
            </a:r>
            <a:r>
              <a:rPr lang="ar-SA" dirty="0"/>
              <a:t> </a:t>
            </a:r>
            <a:r>
              <a:rPr lang="ar-SA" dirty="0" err="1"/>
              <a:t>لابصرية</a:t>
            </a:r>
            <a:r>
              <a:rPr lang="ar-SA" dirty="0"/>
              <a:t>)بحيث يأخذ مكانه في الجانب من الحارة الذي يتفق مع قدوم زميله فإن كان زميله القادم إليه يمسك العصا في اليد اليمنى ففي هذه الحالة سيقوم اللاعب بالوقوف في الجانب الأيمن من الحارة حتى يستلم باليد </a:t>
            </a:r>
            <a:r>
              <a:rPr lang="ar-SA" dirty="0" err="1"/>
              <a:t>اليسرى</a:t>
            </a:r>
            <a:r>
              <a:rPr lang="ar-SA" dirty="0"/>
              <a:t>. والذي بدوره سيسلم العصا لزميله الثالث في يده اليمنى </a:t>
            </a:r>
            <a:r>
              <a:rPr lang="ar-SA" dirty="0" err="1"/>
              <a:t>ـ</a:t>
            </a:r>
            <a:r>
              <a:rPr lang="ar-SA" dirty="0"/>
              <a:t> ويفضل ألا يتم تغير العصا  من يد لأخرى أثناء الجري حتى لا يؤثر ذلك في سرعة اللاعب ويلاحظ في حالة </a:t>
            </a:r>
            <a:r>
              <a:rPr lang="ar-SA" dirty="0" err="1"/>
              <a:t>الإستلام</a:t>
            </a:r>
            <a:r>
              <a:rPr lang="ar-SA" dirty="0"/>
              <a:t> بالطريقة البصرية أن يميل اللاعب بالجذع للأمام مع النظر في </a:t>
            </a:r>
            <a:r>
              <a:rPr lang="ar-SA" dirty="0" err="1"/>
              <a:t>إتجاه</a:t>
            </a:r>
            <a:r>
              <a:rPr lang="ar-SA" dirty="0"/>
              <a:t> الذراع المستلمة للخلف في </a:t>
            </a:r>
            <a:r>
              <a:rPr lang="ar-SA" dirty="0" err="1"/>
              <a:t>إنتظار</a:t>
            </a:r>
            <a:r>
              <a:rPr lang="ar-SA" dirty="0"/>
              <a:t> الزميل. </a:t>
            </a:r>
            <a:endParaRPr lang="fr-FR" dirty="0"/>
          </a:p>
          <a:p>
            <a:pPr algn="r" rtl="1">
              <a:buNone/>
            </a:pPr>
            <a:r>
              <a:rPr lang="ar-SA" dirty="0"/>
              <a:t>	كما يجب على اللاعب الذي يستلم بالطريقة </a:t>
            </a:r>
            <a:r>
              <a:rPr lang="ar-SA" dirty="0" err="1"/>
              <a:t>اللابصرية</a:t>
            </a:r>
            <a:r>
              <a:rPr lang="ar-SA" dirty="0"/>
              <a:t> أن يبدأ من وضع البدء العميق حتى يستطيع الحصول على </a:t>
            </a:r>
            <a:r>
              <a:rPr lang="ar-SA" dirty="0" err="1"/>
              <a:t>اقصى</a:t>
            </a:r>
            <a:r>
              <a:rPr lang="ar-SA" dirty="0"/>
              <a:t> </a:t>
            </a:r>
            <a:r>
              <a:rPr lang="ar-SA" dirty="0" err="1"/>
              <a:t>إنطلاق</a:t>
            </a:r>
            <a:r>
              <a:rPr lang="ar-SA" dirty="0"/>
              <a:t> وسرعة للأمام.</a:t>
            </a:r>
            <a:endParaRPr lang="fr-FR" dirty="0"/>
          </a:p>
          <a:p>
            <a:pPr algn="r" rtl="1">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r" rtl="1"/>
            <a:r>
              <a:rPr lang="ar-SA" dirty="0"/>
              <a:t>شكل </a:t>
            </a:r>
            <a:r>
              <a:rPr lang="ar-SA" dirty="0" err="1"/>
              <a:t>و</a:t>
            </a:r>
            <a:r>
              <a:rPr lang="ar-SA" dirty="0"/>
              <a:t> وضع اليد أثناء التسليم والتسلم</a:t>
            </a:r>
            <a:endParaRPr lang="fr-FR" dirty="0"/>
          </a:p>
          <a:p>
            <a:pPr algn="r" rtl="1"/>
            <a:r>
              <a:rPr lang="ar-SA" b="1" dirty="0"/>
              <a:t>ـ الطريقة </a:t>
            </a:r>
            <a:r>
              <a:rPr lang="ar-SA" b="1" dirty="0" err="1"/>
              <a:t>الاولى</a:t>
            </a:r>
            <a:r>
              <a:rPr lang="ar-SA" b="1" dirty="0"/>
              <a:t>:</a:t>
            </a:r>
            <a:endParaRPr lang="fr-FR" dirty="0"/>
          </a:p>
          <a:p>
            <a:pPr algn="r" rtl="1"/>
            <a:r>
              <a:rPr lang="ar-SA" dirty="0"/>
              <a:t>أ </a:t>
            </a:r>
            <a:r>
              <a:rPr lang="ar-SA" dirty="0" err="1"/>
              <a:t>ـ</a:t>
            </a:r>
            <a:r>
              <a:rPr lang="ar-SA" dirty="0"/>
              <a:t> اللاعب الذي يقوم بالتسليم :يتقدم اللاعب حامل العصا في </a:t>
            </a:r>
            <a:r>
              <a:rPr lang="ar-SA" dirty="0" err="1"/>
              <a:t>إتجاه</a:t>
            </a:r>
            <a:r>
              <a:rPr lang="ar-SA" dirty="0"/>
              <a:t> المستلم محركاً  يده والعصا من أسفل إلى أعلى لترتكز العصا في يد.الزميل المستلم.</a:t>
            </a:r>
            <a:endParaRPr lang="fr-FR" dirty="0"/>
          </a:p>
          <a:p>
            <a:pPr algn="r" rtl="1"/>
            <a:r>
              <a:rPr lang="ar-SA" dirty="0"/>
              <a:t>ب </a:t>
            </a:r>
            <a:r>
              <a:rPr lang="ar-SA" dirty="0" err="1"/>
              <a:t>ـ</a:t>
            </a:r>
            <a:r>
              <a:rPr lang="ar-SA" dirty="0"/>
              <a:t> اللاعب المستلم: يحرك ذراعه للخلف بحيث يشير ظهر اليد للخارج والإبهام يشير لأسفل مع ترك مسافة بين الإبهام والسبابة لترتكز العصا بينهما.</a:t>
            </a:r>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020230-2023-1"/>
          <p:cNvPicPr>
            <a:picLocks noGrp="1"/>
          </p:cNvPicPr>
          <p:nvPr>
            <p:ph idx="1"/>
          </p:nvPr>
        </p:nvPicPr>
        <p:blipFill>
          <a:blip r:embed="rId2"/>
          <a:srcRect/>
          <a:stretch>
            <a:fillRect/>
          </a:stretch>
        </p:blipFill>
        <p:spPr bwMode="auto">
          <a:xfrm>
            <a:off x="428596" y="0"/>
            <a:ext cx="8497296" cy="607220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SA" dirty="0"/>
              <a:t>ـ </a:t>
            </a:r>
            <a:r>
              <a:rPr lang="ar-SA" b="1" dirty="0"/>
              <a:t>الطريقة الثانية:</a:t>
            </a:r>
            <a:endParaRPr lang="fr-FR" dirty="0"/>
          </a:p>
          <a:p>
            <a:pPr algn="r" rtl="1">
              <a:buNone/>
            </a:pPr>
            <a:r>
              <a:rPr lang="ar-SA" dirty="0"/>
              <a:t>أ </a:t>
            </a:r>
            <a:r>
              <a:rPr lang="ar-SA" dirty="0" err="1"/>
              <a:t>ـ</a:t>
            </a:r>
            <a:r>
              <a:rPr lang="ar-SA" dirty="0"/>
              <a:t> اللاعب الذي يقوم بالتسليم : يتقدم اللاعب ممسك بالعصا ويقوم بوضعها في يد المستلم من أعلى لأسفل .</a:t>
            </a:r>
            <a:endParaRPr lang="fr-FR" dirty="0"/>
          </a:p>
          <a:p>
            <a:pPr algn="r" rtl="1">
              <a:buNone/>
            </a:pPr>
            <a:r>
              <a:rPr lang="ar-SA" dirty="0"/>
              <a:t>ب </a:t>
            </a:r>
            <a:r>
              <a:rPr lang="ar-SA" dirty="0" err="1"/>
              <a:t>ـ</a:t>
            </a:r>
            <a:r>
              <a:rPr lang="ar-SA" dirty="0"/>
              <a:t> اللاعب المستلم : يقوم اللاعب بلف اليد اليد للخارج بحيث يشير الإبهام  للداخل في </a:t>
            </a:r>
            <a:r>
              <a:rPr lang="ar-SA" dirty="0" err="1"/>
              <a:t>إتجاه</a:t>
            </a:r>
            <a:r>
              <a:rPr lang="ar-SA" dirty="0"/>
              <a:t> الجسم تاركاً مسافة بين الإبهام والسبابة ليستطيع الزميل من وضع العصا فيها.</a:t>
            </a:r>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020230-2023-2"/>
          <p:cNvPicPr>
            <a:picLocks noGrp="1"/>
          </p:cNvPicPr>
          <p:nvPr>
            <p:ph idx="1"/>
          </p:nvPr>
        </p:nvPicPr>
        <p:blipFill>
          <a:blip r:embed="rId2"/>
          <a:srcRect/>
          <a:stretch>
            <a:fillRect/>
          </a:stretch>
        </p:blipFill>
        <p:spPr bwMode="auto">
          <a:xfrm>
            <a:off x="428596" y="285728"/>
            <a:ext cx="8143932" cy="585791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r" rtl="1">
              <a:buNone/>
            </a:pPr>
            <a:r>
              <a:rPr lang="ar-SA" b="1" dirty="0"/>
              <a:t>طرق التسليم والتسلم:</a:t>
            </a:r>
            <a:endParaRPr lang="fr-FR" dirty="0"/>
          </a:p>
          <a:p>
            <a:pPr algn="r" rtl="1">
              <a:buNone/>
            </a:pPr>
            <a:r>
              <a:rPr lang="ar-SA" dirty="0"/>
              <a:t>1- الطريقة البصرية :</a:t>
            </a:r>
            <a:endParaRPr lang="fr-FR" dirty="0"/>
          </a:p>
          <a:p>
            <a:pPr algn="r" rtl="1">
              <a:buNone/>
            </a:pPr>
            <a:r>
              <a:rPr lang="ar-SA" dirty="0"/>
              <a:t>	وفيها يقف اللاعب المستلم نظراً للخلف في </a:t>
            </a:r>
            <a:r>
              <a:rPr lang="ar-SA" dirty="0" err="1"/>
              <a:t>إنتظار</a:t>
            </a:r>
            <a:r>
              <a:rPr lang="ar-SA" dirty="0"/>
              <a:t> وصول زميله إلى الجهة التي يستلم منها العصا وتعتبر هذه الطريقة من أفضل الطرق حيث يتمكن المتسابق من تحديد لحظة </a:t>
            </a:r>
            <a:r>
              <a:rPr lang="ar-SA" dirty="0" err="1"/>
              <a:t>الإنطلاق</a:t>
            </a:r>
            <a:r>
              <a:rPr lang="ar-SA" dirty="0"/>
              <a:t> وذلك بوصول زميله إلى نقطة محددة . كما أنها أكثر أماناً أثناء </a:t>
            </a:r>
            <a:r>
              <a:rPr lang="ar-SA" dirty="0" err="1"/>
              <a:t>إستلام</a:t>
            </a:r>
            <a:r>
              <a:rPr lang="ar-SA" dirty="0"/>
              <a:t> العصا وإن كانت هذه الطريقة </a:t>
            </a:r>
            <a:r>
              <a:rPr lang="ar-SA" dirty="0" err="1"/>
              <a:t>لاتساعد</a:t>
            </a:r>
            <a:r>
              <a:rPr lang="ar-SA" dirty="0"/>
              <a:t> المتسابق في </a:t>
            </a:r>
            <a:r>
              <a:rPr lang="ar-SA" dirty="0" err="1"/>
              <a:t>إكتساب</a:t>
            </a:r>
            <a:r>
              <a:rPr lang="ar-SA" dirty="0"/>
              <a:t> سرعة </a:t>
            </a:r>
            <a:r>
              <a:rPr lang="ar-SA" dirty="0" err="1"/>
              <a:t>الإنطلاق</a:t>
            </a:r>
            <a:r>
              <a:rPr lang="ar-SA" dirty="0"/>
              <a:t> القوية والتي هو في أمس الحاجة إليها.</a:t>
            </a:r>
            <a:endParaRPr lang="fr-FR" dirty="0"/>
          </a:p>
          <a:p>
            <a:pPr algn="r" rtl="1">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020230-2023-3"/>
          <p:cNvPicPr>
            <a:picLocks noGrp="1"/>
          </p:cNvPicPr>
          <p:nvPr>
            <p:ph idx="1"/>
          </p:nvPr>
        </p:nvPicPr>
        <p:blipFill>
          <a:blip r:embed="rId2"/>
          <a:srcRect/>
          <a:stretch>
            <a:fillRect/>
          </a:stretch>
        </p:blipFill>
        <p:spPr bwMode="auto">
          <a:xfrm>
            <a:off x="428596" y="642918"/>
            <a:ext cx="7786742" cy="5349081"/>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SA" dirty="0"/>
              <a:t>- الطريقة </a:t>
            </a:r>
            <a:r>
              <a:rPr lang="ar-SA" dirty="0" err="1"/>
              <a:t>اللابصرية</a:t>
            </a:r>
            <a:r>
              <a:rPr lang="ar-SA" dirty="0"/>
              <a:t> :</a:t>
            </a:r>
            <a:endParaRPr lang="fr-FR" dirty="0"/>
          </a:p>
          <a:p>
            <a:pPr algn="r" rtl="1">
              <a:buNone/>
            </a:pPr>
            <a:r>
              <a:rPr lang="ar-SA" dirty="0"/>
              <a:t>	وفي هذه الطريقة يتم </a:t>
            </a:r>
            <a:r>
              <a:rPr lang="ar-SA" dirty="0" err="1"/>
              <a:t>إستلام</a:t>
            </a:r>
            <a:r>
              <a:rPr lang="ar-SA" dirty="0"/>
              <a:t> العصا دون النظر للخلف حيث يأتي المتسابق من الخلف من الجهة التي سيسلم </a:t>
            </a:r>
            <a:r>
              <a:rPr lang="ar-SA" dirty="0" err="1"/>
              <a:t>بها</a:t>
            </a:r>
            <a:r>
              <a:rPr lang="ar-SA" dirty="0"/>
              <a:t> العصا لزميله بناءً على إشارة صوتية يتم عن طريقها تحرك المستلم وبسرعة مع مد يده للخلف </a:t>
            </a:r>
            <a:r>
              <a:rPr lang="ar-SA" dirty="0" err="1"/>
              <a:t>لستلم</a:t>
            </a:r>
            <a:r>
              <a:rPr lang="ar-SA" dirty="0"/>
              <a:t> العصا دون النظر للخلف مع الإشارة الصوتية ويتم التسليم والتسلم بدقة متناهية حتى </a:t>
            </a:r>
            <a:r>
              <a:rPr lang="ar-SA" dirty="0" err="1"/>
              <a:t>لايؤثر</a:t>
            </a:r>
            <a:r>
              <a:rPr lang="ar-SA" dirty="0"/>
              <a:t> ذلك في سرعة اللاعبين.</a:t>
            </a:r>
            <a:endParaRPr lang="fr-FR" dirty="0"/>
          </a:p>
          <a:p>
            <a:pPr algn="r" rtl="1">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85000" lnSpcReduction="10000"/>
          </a:bodyPr>
          <a:lstStyle/>
          <a:p>
            <a:pPr algn="r" rtl="1">
              <a:buNone/>
            </a:pPr>
            <a:r>
              <a:rPr lang="ar-SA" b="1" dirty="0"/>
              <a:t>قانون مسابقات التتابع</a:t>
            </a:r>
            <a:endParaRPr lang="fr-FR" dirty="0"/>
          </a:p>
          <a:p>
            <a:pPr algn="r" rtl="1">
              <a:buNone/>
            </a:pPr>
            <a:r>
              <a:rPr lang="ar-SA" dirty="0"/>
              <a:t>1- ترسم خطوط بعرض 5سم عبر المضمار لتحديد مسافات المراحل </a:t>
            </a:r>
            <a:r>
              <a:rPr lang="ar-SA" dirty="0" err="1"/>
              <a:t>و</a:t>
            </a:r>
            <a:r>
              <a:rPr lang="ar-SA" dirty="0"/>
              <a:t> لإظهار خط </a:t>
            </a:r>
            <a:r>
              <a:rPr lang="ar-SA" dirty="0" err="1"/>
              <a:t>الإنطلاق</a:t>
            </a:r>
            <a:r>
              <a:rPr lang="ar-SA" dirty="0"/>
              <a:t>.</a:t>
            </a:r>
            <a:endParaRPr lang="fr-FR" dirty="0"/>
          </a:p>
          <a:p>
            <a:pPr algn="r" rtl="1">
              <a:buNone/>
            </a:pPr>
            <a:r>
              <a:rPr lang="ar-SA" dirty="0"/>
              <a:t>2- في سباقات 4×100م ،4×200م  يجب أن تجري بالكامل في حارات وفي سباق 4×200م (إن لم يكن يجري السباق بالكامل في الحارات ) وكذلك تتابع 4×400م فإن اللفة الأولي وكذلك جزء من اللفة الثانية حتى الخروج من المنحنى الأول يجب أن تجري كلية في الحارات. وفي سباق 4×400م تتابع ولدى عملية التسليم الأول التي يتم تنفيذها مع بقاء المتنافسين كل في </a:t>
            </a:r>
            <a:r>
              <a:rPr lang="ar-SA" dirty="0" err="1"/>
              <a:t>حاراته</a:t>
            </a:r>
            <a:r>
              <a:rPr lang="ar-SA" dirty="0"/>
              <a:t> ، ولا يسمح للعداء الثاني البدء بالجري خارج منطقة التسليم الخاصة </a:t>
            </a:r>
            <a:r>
              <a:rPr lang="ar-SA" dirty="0" err="1"/>
              <a:t>به</a:t>
            </a:r>
            <a:r>
              <a:rPr lang="ar-SA" dirty="0"/>
              <a:t> وعليه الجري أن </a:t>
            </a:r>
            <a:r>
              <a:rPr lang="ar-SA" dirty="0" err="1"/>
              <a:t>يبدء</a:t>
            </a:r>
            <a:r>
              <a:rPr lang="ar-SA" dirty="0"/>
              <a:t> الجري من داخل منطقته وبالمثل على العدائين الثالث والرابع من كل فريق البدء بالجري من داخل منطقة التسليم الخاصة بهم ، ويمكن للعداء الثاني من كل فريق الخروج فوراً من حارته حالما يجتاز خط الخروج من المنحنى الأول والذي  يتميز بعلم موضوع على قائم </a:t>
            </a:r>
            <a:r>
              <a:rPr lang="ar-SA" dirty="0" err="1"/>
              <a:t>بإرتفاع</a:t>
            </a:r>
            <a:r>
              <a:rPr lang="ar-SA" dirty="0"/>
              <a:t> 1,50م على جانبي المضمار.</a:t>
            </a:r>
            <a:endParaRPr lang="fr-FR" dirty="0"/>
          </a:p>
          <a:p>
            <a:pPr algn="r" rtl="1">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SA" dirty="0"/>
              <a:t>يؤدي المتسابق سباقات المسافات القصيرة بالبدء المنخفض وينادي عليه </a:t>
            </a:r>
            <a:r>
              <a:rPr lang="ar-SA" dirty="0" err="1"/>
              <a:t>بـ</a:t>
            </a:r>
            <a:r>
              <a:rPr lang="ar-SA" dirty="0"/>
              <a:t> :</a:t>
            </a:r>
            <a:endParaRPr lang="fr-FR" dirty="0"/>
          </a:p>
          <a:p>
            <a:pPr algn="r" rtl="1"/>
            <a:r>
              <a:rPr lang="ar-SA" dirty="0"/>
              <a:t>1- خذ مكانك.</a:t>
            </a:r>
            <a:endParaRPr lang="fr-FR" dirty="0"/>
          </a:p>
          <a:p>
            <a:pPr algn="r" rtl="1"/>
            <a:r>
              <a:rPr lang="ar-SA" dirty="0"/>
              <a:t>2- </a:t>
            </a:r>
            <a:r>
              <a:rPr lang="ar-SA" dirty="0" err="1"/>
              <a:t>إستعد</a:t>
            </a:r>
            <a:r>
              <a:rPr lang="ar-SA" dirty="0"/>
              <a:t>.</a:t>
            </a:r>
            <a:endParaRPr lang="fr-FR" dirty="0"/>
          </a:p>
          <a:p>
            <a:pPr algn="r" rtl="1"/>
            <a:r>
              <a:rPr lang="ar-SA" dirty="0"/>
              <a:t>3- ثم تطلق طلقة المسدس.</a:t>
            </a:r>
            <a:endParaRPr lang="fr-FR" dirty="0"/>
          </a:p>
          <a:p>
            <a:pPr algn="r" rtl="1">
              <a:buNone/>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r" rtl="1"/>
            <a:endParaRPr lang="fr-FR" dirty="0" smtClean="0"/>
          </a:p>
          <a:p>
            <a:pPr algn="r" rtl="1">
              <a:buNone/>
            </a:pPr>
            <a:r>
              <a:rPr lang="ar-SA" dirty="0"/>
              <a:t>العلامات الضابطة :</a:t>
            </a:r>
            <a:endParaRPr lang="fr-FR" dirty="0"/>
          </a:p>
          <a:p>
            <a:pPr algn="r" rtl="1">
              <a:buNone/>
            </a:pPr>
            <a:r>
              <a:rPr lang="ar-SA" dirty="0"/>
              <a:t>	عندما يؤدي سباق التتابع في الحارات فإنه يسمح للمتنافس بعمل علامة ضابطة واحدة في حارته </a:t>
            </a:r>
            <a:r>
              <a:rPr lang="ar-SA" dirty="0" err="1"/>
              <a:t>بإستخدام</a:t>
            </a:r>
            <a:r>
              <a:rPr lang="ar-SA" dirty="0"/>
              <a:t> شريط لاصق بعرض أقصاه (5سم) وطول(40سم) ويكون مميز عن لون العلامات الأخرى الثابتة. بالنسبة للمضمار الترابي أو العشبي يسمح له بعمل علامة ضابطة داخل حارته بخدش المضمار وفي كلتا الحالتين </a:t>
            </a:r>
            <a:r>
              <a:rPr lang="ar-SA" dirty="0" err="1"/>
              <a:t>لايسمح</a:t>
            </a:r>
            <a:r>
              <a:rPr lang="ar-SA" dirty="0"/>
              <a:t> </a:t>
            </a:r>
            <a:r>
              <a:rPr lang="ar-SA" dirty="0" err="1"/>
              <a:t>بإستخدام</a:t>
            </a:r>
            <a:r>
              <a:rPr lang="ar-SA" dirty="0"/>
              <a:t> علامات ضابطة </a:t>
            </a:r>
            <a:r>
              <a:rPr lang="ar-SA" dirty="0" err="1"/>
              <a:t>اخرى</a:t>
            </a:r>
            <a:r>
              <a:rPr lang="ar-SA" dirty="0"/>
              <a:t>.</a:t>
            </a:r>
            <a:endParaRPr lang="fr-FR" dirty="0"/>
          </a:p>
          <a:p>
            <a:pPr algn="r" rtl="1">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72230"/>
          </a:xfrm>
        </p:spPr>
        <p:txBody>
          <a:bodyPr>
            <a:normAutofit fontScale="85000" lnSpcReduction="20000"/>
          </a:bodyPr>
          <a:lstStyle/>
          <a:p>
            <a:pPr algn="r" rtl="1">
              <a:buNone/>
            </a:pPr>
            <a:r>
              <a:rPr lang="ar-SA" dirty="0"/>
              <a:t>العصا :</a:t>
            </a:r>
            <a:endParaRPr lang="fr-FR" dirty="0"/>
          </a:p>
          <a:p>
            <a:pPr algn="r" rtl="1">
              <a:buNone/>
            </a:pPr>
            <a:r>
              <a:rPr lang="ar-SA" dirty="0"/>
              <a:t>	يجب حمل العصا طوال السباق، وإذا سقطت يجب أن يستعيدها نفس المتسابق الذي أسقطها ، ويحق له له مغادرة حارته </a:t>
            </a:r>
            <a:r>
              <a:rPr lang="ar-SA" dirty="0" err="1"/>
              <a:t>لإستعادة</a:t>
            </a:r>
            <a:r>
              <a:rPr lang="ar-SA" dirty="0"/>
              <a:t> العصا بشرط ألا يقصر بذلك مسافة السباق الواجب قطعها وبحيث </a:t>
            </a:r>
            <a:r>
              <a:rPr lang="ar-SA" dirty="0" err="1"/>
              <a:t>لايعيق</a:t>
            </a:r>
            <a:r>
              <a:rPr lang="ar-SA" dirty="0"/>
              <a:t> ذلك أي منافس آخر، </a:t>
            </a:r>
            <a:r>
              <a:rPr lang="ar-SA" dirty="0" err="1"/>
              <a:t>ولايؤدي</a:t>
            </a:r>
            <a:r>
              <a:rPr lang="ar-SA" dirty="0"/>
              <a:t> سقوط العصا إلى </a:t>
            </a:r>
            <a:r>
              <a:rPr lang="ar-SA" dirty="0" err="1"/>
              <a:t>إستبعاد</a:t>
            </a:r>
            <a:r>
              <a:rPr lang="ar-SA" dirty="0"/>
              <a:t> الفريق وفي جميع سباقات التتابع يجب أن يتم تسليم العصا داخل منطقة التسليم والتسلم وتبدأ عملية تمرير العصا لدى أول ملامسة ليد العداء المستلم وتكتمل عملية التسليم فقط حين تصبح العصا في يد المستلم ويتوقف التسليم والتسلم داخل منطقة التسليم على مكان العصا وليس على مكان جسم أو أطراف المتنافسين.</a:t>
            </a:r>
            <a:endParaRPr lang="fr-FR" dirty="0"/>
          </a:p>
          <a:p>
            <a:pPr algn="r" rtl="1">
              <a:buNone/>
            </a:pPr>
            <a:r>
              <a:rPr lang="ar-SA" dirty="0"/>
              <a:t>الصنع :</a:t>
            </a:r>
            <a:endParaRPr lang="fr-FR" dirty="0"/>
          </a:p>
          <a:p>
            <a:pPr algn="r" rtl="1">
              <a:buNone/>
            </a:pPr>
            <a:r>
              <a:rPr lang="ar-SA" dirty="0"/>
              <a:t>	العصا عبارة عن </a:t>
            </a:r>
            <a:r>
              <a:rPr lang="ar-SA" dirty="0" err="1"/>
              <a:t>انبوبة</a:t>
            </a:r>
            <a:r>
              <a:rPr lang="ar-SA" dirty="0"/>
              <a:t> ملساء مجوفة ذات مقطع دائري وهي مصنوعة من الخشب أو المعدن أو من أي مادة </a:t>
            </a:r>
            <a:r>
              <a:rPr lang="ar-SA" dirty="0" err="1"/>
              <a:t>اخرى</a:t>
            </a:r>
            <a:r>
              <a:rPr lang="ar-SA" dirty="0"/>
              <a:t> صلبة ومن قطعة واحدة ولا يزيد طولها عن (30سم ) </a:t>
            </a:r>
            <a:r>
              <a:rPr lang="ar-SA" dirty="0" err="1"/>
              <a:t>ولايقل</a:t>
            </a:r>
            <a:r>
              <a:rPr lang="ar-SA" dirty="0"/>
              <a:t> عن (28سم) ويكون محيطها من (12 </a:t>
            </a:r>
            <a:r>
              <a:rPr lang="ar-SA" dirty="0" err="1"/>
              <a:t>ـ</a:t>
            </a:r>
            <a:r>
              <a:rPr lang="ar-SA" dirty="0"/>
              <a:t> 13 سم) </a:t>
            </a:r>
            <a:r>
              <a:rPr lang="ar-SA" dirty="0" err="1"/>
              <a:t>و</a:t>
            </a:r>
            <a:r>
              <a:rPr lang="ar-SA" dirty="0"/>
              <a:t> وزنها </a:t>
            </a:r>
            <a:r>
              <a:rPr lang="ar-SA" dirty="0" err="1"/>
              <a:t>لايقل</a:t>
            </a:r>
            <a:r>
              <a:rPr lang="ar-SA" dirty="0"/>
              <a:t> عن (50غرام) كما يجب أن تكون العصا ملونة يسهل رؤيتها أثناء السباق.</a:t>
            </a:r>
            <a:endParaRPr lang="fr-FR" dirty="0"/>
          </a:p>
          <a:p>
            <a:pPr algn="r" rtl="1">
              <a:buNone/>
            </a:pP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85000" lnSpcReduction="10000"/>
          </a:bodyPr>
          <a:lstStyle/>
          <a:p>
            <a:pPr rtl="1"/>
            <a:r>
              <a:rPr lang="ar-SA" dirty="0"/>
              <a:t> </a:t>
            </a:r>
            <a:endParaRPr lang="fr-FR" dirty="0"/>
          </a:p>
          <a:p>
            <a:pPr algn="r" rtl="1">
              <a:buNone/>
            </a:pPr>
            <a:r>
              <a:rPr lang="ar-SA" dirty="0"/>
              <a:t>ـ في سباق 4×400م يجب أن يأخذ العداءان الثالث والرابع مواقعهما في موقع </a:t>
            </a:r>
            <a:r>
              <a:rPr lang="ar-SA" dirty="0" err="1"/>
              <a:t>الإنتظار</a:t>
            </a:r>
            <a:r>
              <a:rPr lang="ar-SA" dirty="0"/>
              <a:t> وتحت إشراف </a:t>
            </a:r>
            <a:r>
              <a:rPr lang="ar-SA" dirty="0" err="1"/>
              <a:t>المسؤول</a:t>
            </a:r>
            <a:r>
              <a:rPr lang="ar-SA" dirty="0"/>
              <a:t> بنفس الترتيب (من الدخل والخارج) الذي يكون فيه زميليهما عند إكماله مسافة 200م ، وعندما يجتاز العداءان القادمان هذه النقطة(200م) يأخذ العداءان المنتظران مكانهما بنفس ترتيب زملائهما ، </a:t>
            </a:r>
            <a:r>
              <a:rPr lang="ar-SA" dirty="0" err="1"/>
              <a:t>ولايسمح</a:t>
            </a:r>
            <a:r>
              <a:rPr lang="ar-SA" dirty="0"/>
              <a:t> بتغيير أماكنهما مع بداية دخولهما منطقة التسليم .</a:t>
            </a:r>
            <a:endParaRPr lang="fr-FR" dirty="0"/>
          </a:p>
          <a:p>
            <a:pPr algn="r" rtl="1">
              <a:buNone/>
            </a:pPr>
            <a:r>
              <a:rPr lang="ar-SA" dirty="0"/>
              <a:t>ـ في سباقات التتابع </a:t>
            </a:r>
            <a:r>
              <a:rPr lang="ar-SA" dirty="0" err="1"/>
              <a:t>الاخرى</a:t>
            </a:r>
            <a:r>
              <a:rPr lang="ar-SA" dirty="0"/>
              <a:t> التي </a:t>
            </a:r>
            <a:r>
              <a:rPr lang="ar-SA" dirty="0" err="1"/>
              <a:t>لاتستخدم</a:t>
            </a:r>
            <a:r>
              <a:rPr lang="ar-SA" dirty="0"/>
              <a:t> فيها الحارات يستطيع </a:t>
            </a:r>
            <a:r>
              <a:rPr lang="ar-SA" dirty="0" err="1"/>
              <a:t>العداؤن</a:t>
            </a:r>
            <a:r>
              <a:rPr lang="ar-SA" dirty="0"/>
              <a:t> المنتظرون أخذ مكان في الداخل على المضمار حسب ترتيب وصول زملائهم ، ويشترط ألا يعرقلوا أو يعيقوا متنافس آخر من متابعة تقدمه ، ويجب على المتنافسين أن يبقوا في </a:t>
            </a:r>
            <a:r>
              <a:rPr lang="ar-SA" dirty="0" err="1"/>
              <a:t>حاراتهم</a:t>
            </a:r>
            <a:r>
              <a:rPr lang="ar-SA" dirty="0"/>
              <a:t> أو مناطقهم بعد تسليم العصا حتى يصبح طريق السباق خالياً تجنباً من إعاقة متنافسين آخرين ، وأي متنافس يعتمد عرقلة متنافس آخر بالجري خارج مكانه أو حارته في نهاية المرحلة يعرض فريقه </a:t>
            </a:r>
            <a:r>
              <a:rPr lang="ar-SA" dirty="0" err="1"/>
              <a:t>للإستبعاد</a:t>
            </a:r>
            <a:r>
              <a:rPr lang="ar-SA" dirty="0"/>
              <a:t>.</a:t>
            </a:r>
            <a:endParaRPr lang="fr-FR" dirty="0"/>
          </a:p>
          <a:p>
            <a:pPr algn="r" rtl="1">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85000" lnSpcReduction="10000"/>
          </a:bodyPr>
          <a:lstStyle/>
          <a:p>
            <a:pPr algn="r" rtl="1">
              <a:buNone/>
            </a:pPr>
            <a:r>
              <a:rPr lang="ar-SA" b="1" dirty="0"/>
              <a:t>التمارين :	</a:t>
            </a:r>
            <a:endParaRPr lang="fr-FR" dirty="0"/>
          </a:p>
          <a:p>
            <a:pPr algn="r" rtl="1">
              <a:buNone/>
            </a:pPr>
            <a:r>
              <a:rPr lang="ar-SA" dirty="0"/>
              <a:t>⇦ استلام العصا بالمشي:</a:t>
            </a:r>
            <a:endParaRPr lang="fr-FR" dirty="0"/>
          </a:p>
          <a:p>
            <a:pPr algn="r" rtl="1">
              <a:buNone/>
            </a:pPr>
            <a:r>
              <a:rPr lang="ar-SA" dirty="0"/>
              <a:t>⇠ تتم عملية تمرير العصا والمتسابقون  المسلم والمستلم في حركة مشي.</a:t>
            </a:r>
            <a:endParaRPr lang="fr-FR" dirty="0"/>
          </a:p>
          <a:p>
            <a:pPr algn="r" rtl="1">
              <a:buNone/>
            </a:pPr>
            <a:r>
              <a:rPr lang="ar-SA" dirty="0"/>
              <a:t>⇠ يتم استلام العصا </a:t>
            </a:r>
            <a:r>
              <a:rPr lang="ar-SA" dirty="0" err="1"/>
              <a:t>اولاً</a:t>
            </a:r>
            <a:r>
              <a:rPr lang="ar-SA" dirty="0"/>
              <a:t> ، بالطريقة البصرية ثم بعد ذلك بالطريقة </a:t>
            </a:r>
            <a:r>
              <a:rPr lang="ar-SA" dirty="0" err="1"/>
              <a:t>اللابصرية</a:t>
            </a:r>
            <a:r>
              <a:rPr lang="ar-SA" dirty="0"/>
              <a:t>.</a:t>
            </a:r>
            <a:endParaRPr lang="fr-FR" dirty="0"/>
          </a:p>
          <a:p>
            <a:pPr algn="r" rtl="1">
              <a:buNone/>
            </a:pPr>
            <a:r>
              <a:rPr lang="ar-SA" dirty="0"/>
              <a:t>⇠ تمسك العصا من الطرف السفلى حتى يستطيع المستلم القبض عليها من الطرف العلوي.</a:t>
            </a:r>
            <a:endParaRPr lang="fr-FR" dirty="0"/>
          </a:p>
          <a:p>
            <a:pPr algn="r" rtl="1">
              <a:buNone/>
            </a:pPr>
            <a:r>
              <a:rPr lang="ar-SA" dirty="0"/>
              <a:t>⇠ يتعارف القبض على العصا بين المستلم والسلم إما من أعلى </a:t>
            </a:r>
            <a:r>
              <a:rPr lang="ar-SA" dirty="0" err="1"/>
              <a:t>الى</a:t>
            </a:r>
            <a:r>
              <a:rPr lang="ar-SA" dirty="0"/>
              <a:t> </a:t>
            </a:r>
            <a:r>
              <a:rPr lang="ar-SA" dirty="0" err="1"/>
              <a:t>اسفل</a:t>
            </a:r>
            <a:r>
              <a:rPr lang="ar-SA" dirty="0"/>
              <a:t> لوضعها في راحة اليد </a:t>
            </a:r>
            <a:r>
              <a:rPr lang="ar-SA" dirty="0" err="1"/>
              <a:t>او</a:t>
            </a:r>
            <a:r>
              <a:rPr lang="ar-SA" dirty="0"/>
              <a:t> العكس من ذلك </a:t>
            </a:r>
            <a:r>
              <a:rPr lang="ar-SA" dirty="0" err="1"/>
              <a:t>اي</a:t>
            </a:r>
            <a:r>
              <a:rPr lang="ar-SA" dirty="0"/>
              <a:t> من </a:t>
            </a:r>
            <a:r>
              <a:rPr lang="ar-SA" dirty="0" err="1"/>
              <a:t>اسفل</a:t>
            </a:r>
            <a:r>
              <a:rPr lang="ar-SA" dirty="0"/>
              <a:t> </a:t>
            </a:r>
            <a:r>
              <a:rPr lang="ar-SA" dirty="0" err="1"/>
              <a:t>الى</a:t>
            </a:r>
            <a:r>
              <a:rPr lang="ar-SA" dirty="0"/>
              <a:t> </a:t>
            </a:r>
            <a:r>
              <a:rPr lang="ar-SA" dirty="0" err="1"/>
              <a:t>اعلى</a:t>
            </a:r>
            <a:r>
              <a:rPr lang="ar-SA" dirty="0"/>
              <a:t>.</a:t>
            </a:r>
            <a:endParaRPr lang="fr-FR" dirty="0"/>
          </a:p>
          <a:p>
            <a:pPr algn="r" rtl="1">
              <a:buNone/>
            </a:pPr>
            <a:r>
              <a:rPr lang="ar-SA" dirty="0"/>
              <a:t>⇦ استلام العصا بالجري:</a:t>
            </a:r>
            <a:endParaRPr lang="fr-FR" dirty="0"/>
          </a:p>
          <a:p>
            <a:pPr algn="r" rtl="1">
              <a:buNone/>
            </a:pPr>
            <a:r>
              <a:rPr lang="ar-SA" dirty="0"/>
              <a:t>⇠ يتم تمرير العصا مع هرولة كل من المسلم والمستلم.</a:t>
            </a:r>
            <a:endParaRPr lang="fr-FR" dirty="0"/>
          </a:p>
          <a:p>
            <a:pPr algn="r" rtl="1">
              <a:buNone/>
            </a:pPr>
            <a:r>
              <a:rPr lang="ar-SA" dirty="0"/>
              <a:t>⇠ يتم تمرير العصا بالجري بعد التدريب بالهرولة.</a:t>
            </a:r>
            <a:endParaRPr lang="fr-FR" dirty="0"/>
          </a:p>
          <a:p>
            <a:pPr algn="r" rtl="1">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20000"/>
          </a:bodyPr>
          <a:lstStyle/>
          <a:p>
            <a:pPr algn="r" rtl="1">
              <a:buNone/>
            </a:pPr>
            <a:r>
              <a:rPr lang="ar-SA" b="1" dirty="0"/>
              <a:t> تطبيق عملي لسباق 4×100م تتابع:</a:t>
            </a:r>
            <a:endParaRPr lang="fr-FR" dirty="0"/>
          </a:p>
          <a:p>
            <a:pPr algn="r" rtl="1">
              <a:buNone/>
            </a:pPr>
            <a:r>
              <a:rPr lang="ar-SA" dirty="0"/>
              <a:t>⇦التمرير مع استخدام منطقة التسليم والتسلم.</a:t>
            </a:r>
            <a:endParaRPr lang="fr-FR" dirty="0"/>
          </a:p>
          <a:p>
            <a:pPr algn="r" rtl="1">
              <a:buNone/>
            </a:pPr>
            <a:r>
              <a:rPr lang="ar-SA" dirty="0"/>
              <a:t>⇦ التمرير مع استخدام العلامات الضابطة.</a:t>
            </a:r>
            <a:endParaRPr lang="fr-FR" dirty="0"/>
          </a:p>
          <a:p>
            <a:pPr algn="r" rtl="1">
              <a:buNone/>
            </a:pPr>
            <a:r>
              <a:rPr lang="ar-SA" dirty="0"/>
              <a:t>⇦ التمرينات التكميلية والتحسينية:</a:t>
            </a:r>
            <a:endParaRPr lang="fr-FR" dirty="0"/>
          </a:p>
          <a:p>
            <a:pPr algn="r" rtl="1">
              <a:buNone/>
            </a:pPr>
            <a:r>
              <a:rPr lang="ar-SA" dirty="0"/>
              <a:t>⇠ يستخدم المضمار لإنجاز تتابع 4×100م.</a:t>
            </a:r>
            <a:endParaRPr lang="fr-FR" dirty="0"/>
          </a:p>
          <a:p>
            <a:pPr algn="r" rtl="1">
              <a:buNone/>
            </a:pPr>
            <a:r>
              <a:rPr lang="ar-SA" dirty="0"/>
              <a:t>⇠ تستخدم مناطق التمرير (التسليم والتسلم) القانونية.</a:t>
            </a:r>
            <a:endParaRPr lang="fr-FR" dirty="0"/>
          </a:p>
          <a:p>
            <a:pPr algn="r" rtl="1">
              <a:buNone/>
            </a:pPr>
            <a:r>
              <a:rPr lang="ar-SA" dirty="0"/>
              <a:t>⇠ تستخدم طرق التمرير المناسبة سواء من الخارج </a:t>
            </a:r>
            <a:r>
              <a:rPr lang="ar-SA" dirty="0" err="1"/>
              <a:t>او</a:t>
            </a:r>
            <a:r>
              <a:rPr lang="ar-SA" dirty="0"/>
              <a:t> الداخل </a:t>
            </a:r>
            <a:r>
              <a:rPr lang="ar-SA" dirty="0" err="1"/>
              <a:t>او</a:t>
            </a:r>
            <a:r>
              <a:rPr lang="ar-SA" dirty="0"/>
              <a:t> المختلط، وذلك للمستويات </a:t>
            </a:r>
            <a:r>
              <a:rPr lang="ar-SA" dirty="0" err="1"/>
              <a:t>الاربعة</a:t>
            </a:r>
            <a:r>
              <a:rPr lang="ar-SA" dirty="0"/>
              <a:t>.</a:t>
            </a:r>
            <a:endParaRPr lang="fr-FR" dirty="0"/>
          </a:p>
          <a:p>
            <a:pPr algn="r" rtl="1">
              <a:buNone/>
            </a:pPr>
            <a:r>
              <a:rPr lang="ar-SA" dirty="0"/>
              <a:t>⇠ يوزع المتسابقون </a:t>
            </a:r>
            <a:r>
              <a:rPr lang="ar-SA" dirty="0" err="1"/>
              <a:t>الاربعة</a:t>
            </a:r>
            <a:r>
              <a:rPr lang="ar-SA" dirty="0"/>
              <a:t> على المضمار ، ثم يبدأ المتسابق </a:t>
            </a:r>
            <a:r>
              <a:rPr lang="ar-SA" dirty="0" err="1"/>
              <a:t>الاول</a:t>
            </a:r>
            <a:r>
              <a:rPr lang="ar-SA" dirty="0"/>
              <a:t> حاملاً العصا لتوصيلها </a:t>
            </a:r>
            <a:r>
              <a:rPr lang="ar-SA" dirty="0" err="1"/>
              <a:t>الى</a:t>
            </a:r>
            <a:r>
              <a:rPr lang="ar-SA" dirty="0"/>
              <a:t> المتسابق الثاني ، وهكذا حتى المتسابق الرابع.</a:t>
            </a:r>
            <a:endParaRPr lang="fr-FR" dirty="0"/>
          </a:p>
          <a:p>
            <a:pPr algn="r" rtl="1">
              <a:buNone/>
            </a:pPr>
            <a:r>
              <a:rPr lang="ar-SA" dirty="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algn="r" rtl="1"/>
            <a:r>
              <a:rPr lang="ar-SA" dirty="0"/>
              <a:t>أولاً/ وضع خذ مكانك: يتفق جميع أنواع البدء في موضع خذ مكانك في :</a:t>
            </a:r>
            <a:endParaRPr lang="fr-FR" dirty="0"/>
          </a:p>
          <a:p>
            <a:pPr algn="r" rtl="1"/>
            <a:r>
              <a:rPr lang="ar-SA" dirty="0"/>
              <a:t>أ- وضع الذراعين: تكون الذراعين ممتدة </a:t>
            </a:r>
            <a:r>
              <a:rPr lang="ar-SA" dirty="0" err="1"/>
              <a:t>وبإتساع</a:t>
            </a:r>
            <a:r>
              <a:rPr lang="ar-SA" dirty="0"/>
              <a:t> الصدر واليدين في شكل هرمي خلف خط البداية .</a:t>
            </a:r>
            <a:endParaRPr lang="fr-FR" dirty="0"/>
          </a:p>
          <a:p>
            <a:pPr algn="r" rtl="1"/>
            <a:r>
              <a:rPr lang="ar-SA" dirty="0"/>
              <a:t>ب- وضع الرأس والظهر:</a:t>
            </a:r>
            <a:endParaRPr lang="fr-FR" dirty="0"/>
          </a:p>
          <a:p>
            <a:pPr algn="r" rtl="1"/>
            <a:r>
              <a:rPr lang="ar-SA" dirty="0"/>
              <a:t>	يكون النظر للأمام بحيث يقع مستوى النظر على بعد من (20-30سم) وتكون الرأس والرقبة على </a:t>
            </a:r>
            <a:r>
              <a:rPr lang="ar-SA" dirty="0" err="1"/>
              <a:t>إمتداد</a:t>
            </a:r>
            <a:r>
              <a:rPr lang="ar-SA" dirty="0"/>
              <a:t> الظهر. </a:t>
            </a:r>
            <a:endParaRPr lang="fr-FR" dirty="0"/>
          </a:p>
          <a:p>
            <a:pPr algn="r" rtl="1"/>
            <a:r>
              <a:rPr lang="ar-SA" dirty="0"/>
              <a:t>أما وضع الرجلين يرتكز المتسابق على المشطين للرجلين بينما تكون ركبة الرجل الخلفية مرتكزة على </a:t>
            </a:r>
            <a:r>
              <a:rPr lang="ar-SA" dirty="0" err="1"/>
              <a:t>الارض</a:t>
            </a:r>
            <a:r>
              <a:rPr lang="ar-SA" dirty="0"/>
              <a:t> والزاوية بين الركبة والساق تتوقف على المسافة بين القدمين. </a:t>
            </a:r>
            <a:endParaRPr lang="fr-FR" dirty="0"/>
          </a:p>
          <a:p>
            <a:pPr algn="r" rtl="1"/>
            <a:r>
              <a:rPr lang="ar-SA" dirty="0"/>
              <a:t>ويتوزع مركز ثقل الجسم على اليدين والرجلين ، بالنسبة للتنفس يكون طبيعياً مع التركيز على سماع نداء الإذن بالبدء.</a:t>
            </a:r>
            <a:endParaRPr lang="fr-FR" dirty="0"/>
          </a:p>
          <a:p>
            <a:pPr algn="r" rtl="1">
              <a:buNone/>
            </a:pPr>
            <a:r>
              <a:rPr lang="ar-SA" dirty="0"/>
              <a:t>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r" rtl="1"/>
            <a:r>
              <a:rPr lang="ar-SA" dirty="0"/>
              <a:t>ثانياً/ وضع </a:t>
            </a:r>
            <a:r>
              <a:rPr lang="ar-SA" dirty="0" err="1"/>
              <a:t>الإستعداد</a:t>
            </a:r>
            <a:r>
              <a:rPr lang="ar-SA" dirty="0"/>
              <a:t>(</a:t>
            </a:r>
            <a:r>
              <a:rPr lang="ar-SA" dirty="0" err="1"/>
              <a:t>إستعد</a:t>
            </a:r>
            <a:r>
              <a:rPr lang="ar-SA" dirty="0"/>
              <a:t>):</a:t>
            </a:r>
            <a:endParaRPr lang="fr-FR" dirty="0"/>
          </a:p>
          <a:p>
            <a:pPr algn="r" rtl="1"/>
            <a:r>
              <a:rPr lang="ar-SA" dirty="0"/>
              <a:t>	في هذا الوضع تبدأ الرجلين في </a:t>
            </a:r>
            <a:r>
              <a:rPr lang="ar-SA" dirty="0" err="1"/>
              <a:t>الإمتداد</a:t>
            </a:r>
            <a:r>
              <a:rPr lang="ar-SA" dirty="0"/>
              <a:t> لأعلى وللأمام لترتفع المقعدة وتتقدم الكتفين للأمام لتتخطى خط البداية  </a:t>
            </a:r>
            <a:r>
              <a:rPr lang="ar-SA" dirty="0" smtClean="0"/>
              <a:t>ويضل الرأس </a:t>
            </a:r>
            <a:r>
              <a:rPr lang="ar-SA" dirty="0"/>
              <a:t>على </a:t>
            </a:r>
            <a:r>
              <a:rPr lang="ar-SA" dirty="0" err="1"/>
              <a:t>إمتداد</a:t>
            </a:r>
            <a:r>
              <a:rPr lang="ar-SA" dirty="0"/>
              <a:t> الجذع والنظر للأمام وتتسع الزوايا في الرجلين بين الفخذ والساق وتحديد الزوايا هنا تتوقف على طول اللاعب ووضع القدمين والمسافة بينهما في مكعبات البداية . ويكون التنفس أثناء وضع </a:t>
            </a:r>
            <a:r>
              <a:rPr lang="ar-SA" dirty="0" err="1"/>
              <a:t>الإستعداد</a:t>
            </a:r>
            <a:r>
              <a:rPr lang="ar-SA" dirty="0"/>
              <a:t> بأخذ نفس عميق عند مد الرجلين </a:t>
            </a:r>
            <a:r>
              <a:rPr lang="ar-SA" dirty="0" err="1"/>
              <a:t>وإرتفاع</a:t>
            </a:r>
            <a:r>
              <a:rPr lang="ar-SA" dirty="0"/>
              <a:t> المقعدة لأعلى ثم يكتم النفس </a:t>
            </a:r>
            <a:r>
              <a:rPr lang="ar-SA" dirty="0" err="1"/>
              <a:t>إستعداداً</a:t>
            </a:r>
            <a:r>
              <a:rPr lang="ar-SA" dirty="0"/>
              <a:t> لسماع طلقة المسدس.</a:t>
            </a:r>
            <a:endParaRPr lang="fr-FR" dirty="0"/>
          </a:p>
          <a:p>
            <a:pPr algn="r" rtl="1"/>
            <a:r>
              <a:rPr lang="ar-SA" dirty="0"/>
              <a:t> </a:t>
            </a:r>
            <a:endParaRPr lang="fr-FR" dirty="0"/>
          </a:p>
          <a:p>
            <a:pPr algn="r" rtl="1"/>
            <a:r>
              <a:rPr lang="ar-SA" dirty="0"/>
              <a:t> </a:t>
            </a:r>
            <a:endParaRPr lang="fr-FR" dirty="0"/>
          </a:p>
          <a:p>
            <a:pPr algn="r"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r" rtl="1">
              <a:buNone/>
            </a:pPr>
            <a:r>
              <a:rPr lang="ar-SA" dirty="0" err="1"/>
              <a:t>ثاثاً</a:t>
            </a:r>
            <a:r>
              <a:rPr lang="ar-SA" dirty="0"/>
              <a:t>/ </a:t>
            </a:r>
            <a:r>
              <a:rPr lang="ar-SA" dirty="0" err="1"/>
              <a:t>الإنطلاق</a:t>
            </a:r>
            <a:r>
              <a:rPr lang="ar-SA" dirty="0"/>
              <a:t>(طلقة المسدس):</a:t>
            </a:r>
            <a:endParaRPr lang="fr-FR" dirty="0"/>
          </a:p>
          <a:p>
            <a:pPr algn="r" rtl="1">
              <a:buNone/>
            </a:pPr>
            <a:r>
              <a:rPr lang="ar-SA" dirty="0"/>
              <a:t>	بعد سماع طلقة البداية  من الإذن بالبدء يندفع العداء بسرعة للأمام حيث تترك اليدين الأرض أولاً يلي ذلك قدم الرجل الخلفية ثم قدم الرجل الأمامية ، حيث تتقدم الرجل الخلفية أولاً للأمام وهي مثنية من الركبة يليها الرجل الأمامية التي يكون دفعها للمكعب أكبر ما يكون.</a:t>
            </a:r>
            <a:endParaRPr lang="fr-FR" dirty="0"/>
          </a:p>
          <a:p>
            <a:pPr algn="r" rtl="1">
              <a:buNone/>
            </a:pPr>
            <a:r>
              <a:rPr lang="ar-SA" u="sng" dirty="0" err="1"/>
              <a:t>إعتبارت</a:t>
            </a:r>
            <a:r>
              <a:rPr lang="ar-SA" u="sng" dirty="0"/>
              <a:t> مهمة عند </a:t>
            </a:r>
            <a:r>
              <a:rPr lang="ar-SA" u="sng" dirty="0" err="1"/>
              <a:t>الإنطلاق</a:t>
            </a:r>
            <a:r>
              <a:rPr lang="ar-SA" u="sng" dirty="0"/>
              <a:t>:</a:t>
            </a:r>
            <a:endParaRPr lang="fr-FR" dirty="0"/>
          </a:p>
          <a:p>
            <a:pPr algn="r" rtl="1">
              <a:buNone/>
            </a:pPr>
            <a:r>
              <a:rPr lang="ar-SA" dirty="0"/>
              <a:t>1- تترك اليدين الأرض دون دفعها.</a:t>
            </a:r>
            <a:endParaRPr lang="fr-FR" dirty="0"/>
          </a:p>
          <a:p>
            <a:pPr algn="r" rtl="1">
              <a:buNone/>
            </a:pPr>
            <a:r>
              <a:rPr lang="ar-SA" dirty="0"/>
              <a:t>2- ترك القدم الخلفية المكعب دون دفعه.</a:t>
            </a:r>
            <a:endParaRPr lang="fr-FR" dirty="0"/>
          </a:p>
          <a:p>
            <a:pPr algn="r" rtl="1">
              <a:buNone/>
            </a:pPr>
            <a:r>
              <a:rPr lang="ar-SA" dirty="0"/>
              <a:t>3- عدم عمل </a:t>
            </a:r>
            <a:r>
              <a:rPr lang="ar-SA" dirty="0" err="1"/>
              <a:t>إنزلاق</a:t>
            </a:r>
            <a:r>
              <a:rPr lang="ar-SA" dirty="0"/>
              <a:t> بالقدم حتى لا يتأخر </a:t>
            </a:r>
            <a:r>
              <a:rPr lang="ar-SA" dirty="0" err="1"/>
              <a:t>الإنطلاق</a:t>
            </a:r>
            <a:r>
              <a:rPr lang="ar-SA" dirty="0"/>
              <a:t>.</a:t>
            </a:r>
            <a:endParaRPr lang="fr-FR" dirty="0"/>
          </a:p>
          <a:p>
            <a:pPr algn="r" rtl="1">
              <a:buNone/>
            </a:pPr>
            <a:r>
              <a:rPr lang="ar-SA" dirty="0"/>
              <a:t>4- يتحرك الجذع للأمام ولأعلى في شكل زاوية حادة.</a:t>
            </a:r>
            <a:endParaRPr lang="fr-FR" dirty="0"/>
          </a:p>
          <a:p>
            <a:pPr algn="r" rtl="1">
              <a:buNone/>
            </a:pPr>
            <a:r>
              <a:rPr lang="ar-SA" dirty="0"/>
              <a:t>النواحي الفنية لمسابقة ركض100م:</a:t>
            </a:r>
            <a:endParaRPr lang="fr-FR" dirty="0"/>
          </a:p>
          <a:p>
            <a:pPr algn="r"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algn="r" rtl="1">
              <a:buNone/>
            </a:pPr>
            <a:r>
              <a:rPr lang="ar-SA" b="1" dirty="0"/>
              <a:t>أولاَ/ مرحلة سرعة رد الفعل(</a:t>
            </a:r>
            <a:r>
              <a:rPr lang="ar-SA" b="1" dirty="0" err="1"/>
              <a:t>الإنطلاق</a:t>
            </a:r>
            <a:r>
              <a:rPr lang="ar-SA" b="1" dirty="0"/>
              <a:t>):</a:t>
            </a:r>
            <a:endParaRPr lang="fr-FR" dirty="0"/>
          </a:p>
          <a:p>
            <a:pPr algn="r" rtl="1">
              <a:buNone/>
            </a:pPr>
            <a:r>
              <a:rPr lang="ar-SA" b="1" dirty="0"/>
              <a:t>	</a:t>
            </a:r>
            <a:r>
              <a:rPr lang="ar-SA" dirty="0"/>
              <a:t>تعتبر مرحلة </a:t>
            </a:r>
            <a:r>
              <a:rPr lang="ar-SA" dirty="0" err="1"/>
              <a:t>الإنطلاق</a:t>
            </a:r>
            <a:r>
              <a:rPr lang="ar-SA" dirty="0"/>
              <a:t> من المراحل الهامة في الركض وهي تعتمد على سرعة رد الفعل وسرعة </a:t>
            </a:r>
            <a:r>
              <a:rPr lang="ar-SA" dirty="0" err="1"/>
              <a:t>الإنعكاس</a:t>
            </a:r>
            <a:r>
              <a:rPr lang="ar-SA" dirty="0"/>
              <a:t> حيث يندفع اللاعب من مساند البداية بأقصى سرعة وقوة فور سماعه الإطلاق ، ويقوم العداء بالحركات التالية في نفس الوقت وهي ترك اليدين للأرض وتتحرك الرجل الخلفية إلى الأمام لأخذ أول خطوة ثم دفع القدم الأمامية لمسند البداية الأمامي.</a:t>
            </a:r>
            <a:endParaRPr lang="fr-FR" dirty="0"/>
          </a:p>
          <a:p>
            <a:pPr algn="r" rtl="1">
              <a:buNone/>
            </a:pPr>
            <a:r>
              <a:rPr lang="ar-SA" dirty="0"/>
              <a:t>	فعند ترك اليدين للأرض والدفع </a:t>
            </a:r>
            <a:r>
              <a:rPr lang="ar-SA" dirty="0" err="1"/>
              <a:t>بكلتا</a:t>
            </a:r>
            <a:r>
              <a:rPr lang="ar-SA" dirty="0"/>
              <a:t> القدمين ترتفع الأكتاف عن مستوى الحوض ويخرج العداء من مساند البداية بزاوية ميل(45)درجة ثم تتدرج في الزيادة حتى يصل الجسم </a:t>
            </a:r>
            <a:r>
              <a:rPr lang="ar-SA" dirty="0" err="1"/>
              <a:t>الى</a:t>
            </a:r>
            <a:r>
              <a:rPr lang="ar-SA" dirty="0"/>
              <a:t> وضع الميل الذي تكون زاويته (70- 80)درجة عند وصول العداء </a:t>
            </a:r>
            <a:r>
              <a:rPr lang="ar-SA" dirty="0" err="1"/>
              <a:t>الى</a:t>
            </a:r>
            <a:r>
              <a:rPr lang="ar-SA" dirty="0"/>
              <a:t> السرعة القصوى .</a:t>
            </a:r>
            <a:endParaRPr lang="fr-FR" dirty="0"/>
          </a:p>
          <a:p>
            <a:pPr algn="r"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92500" lnSpcReduction="20000"/>
          </a:bodyPr>
          <a:lstStyle/>
          <a:p>
            <a:pPr algn="r" rtl="1">
              <a:buNone/>
            </a:pPr>
            <a:r>
              <a:rPr lang="ar-SA" b="1" dirty="0"/>
              <a:t>ثانياً/ مرحلة التدرج في السرعة(التعجيل):	</a:t>
            </a:r>
            <a:endParaRPr lang="fr-FR" dirty="0"/>
          </a:p>
          <a:p>
            <a:pPr algn="r" rtl="1">
              <a:buNone/>
            </a:pPr>
            <a:r>
              <a:rPr lang="ar-SA" dirty="0"/>
              <a:t>	يتوقف مقدار التعجيل </a:t>
            </a:r>
            <a:r>
              <a:rPr lang="ar-SA" dirty="0" err="1"/>
              <a:t>الى</a:t>
            </a:r>
            <a:r>
              <a:rPr lang="ar-SA" dirty="0"/>
              <a:t> حد كبير على طول الخطوات </a:t>
            </a:r>
            <a:r>
              <a:rPr lang="ar-SA" dirty="0" err="1"/>
              <a:t>الاولى</a:t>
            </a:r>
            <a:r>
              <a:rPr lang="ar-SA" dirty="0"/>
              <a:t> </a:t>
            </a:r>
            <a:r>
              <a:rPr lang="ar-SA" dirty="0" err="1"/>
              <a:t>واسلوب</a:t>
            </a:r>
            <a:r>
              <a:rPr lang="ar-SA" dirty="0"/>
              <a:t> أدائها فالخطوات القصيرة جداً </a:t>
            </a:r>
            <a:r>
              <a:rPr lang="ar-SA" dirty="0" err="1"/>
              <a:t>لاتضمن</a:t>
            </a:r>
            <a:r>
              <a:rPr lang="ar-SA" dirty="0"/>
              <a:t> ازدياد وسرعة الركض ، أما الخطوة الطويلة جداً فتؤدي </a:t>
            </a:r>
            <a:r>
              <a:rPr lang="ar-SA" dirty="0" err="1"/>
              <a:t>الى</a:t>
            </a:r>
            <a:r>
              <a:rPr lang="ar-SA" dirty="0"/>
              <a:t> حدوث </a:t>
            </a:r>
            <a:r>
              <a:rPr lang="ar-SA" dirty="0" err="1"/>
              <a:t>إنخفاض</a:t>
            </a:r>
            <a:r>
              <a:rPr lang="ar-SA" dirty="0"/>
              <a:t> في السرعة ، وعموماً يكون طول الخطوة </a:t>
            </a:r>
            <a:r>
              <a:rPr lang="ar-SA" dirty="0" err="1"/>
              <a:t>الاولى</a:t>
            </a:r>
            <a:r>
              <a:rPr lang="ar-SA" dirty="0"/>
              <a:t> حوالي (3,5 </a:t>
            </a:r>
            <a:r>
              <a:rPr lang="ar-SA" dirty="0" err="1"/>
              <a:t>الى</a:t>
            </a:r>
            <a:r>
              <a:rPr lang="ar-SA" dirty="0"/>
              <a:t> 4) أقدام وطول الخطوة الثانية (3,75 الى4,5) أقدام ويزداد طول الخطوات تدريجياً حتى تصل إلى (8- 9) أقدام في الخطوة </a:t>
            </a:r>
            <a:r>
              <a:rPr lang="ar-SA" dirty="0" err="1"/>
              <a:t>الثانيةعشر</a:t>
            </a:r>
            <a:r>
              <a:rPr lang="ar-SA" dirty="0"/>
              <a:t> والرابعة عشر. وفي أثناء الخطوتين أو الخطوات الأربع </a:t>
            </a:r>
            <a:r>
              <a:rPr lang="ar-SA" dirty="0" err="1"/>
              <a:t>الاولى</a:t>
            </a:r>
            <a:r>
              <a:rPr lang="ar-SA" dirty="0"/>
              <a:t> تلعب سرعة وقوة الدفع دوراً رئيسياً وفي الخطوات التالية تلعب دوراً رئيسياً سرعة تردد الخطوات.</a:t>
            </a:r>
            <a:endParaRPr lang="fr-FR" dirty="0"/>
          </a:p>
          <a:p>
            <a:pPr algn="r" rtl="1">
              <a:buNone/>
            </a:pPr>
            <a:r>
              <a:rPr lang="ar-SA" dirty="0"/>
              <a:t>	 وتنتهي هذه المرحلة عند عدائي المستويات العليا بعد قطع مسافة (25- 30م) أي الخطوة (2- 15) بعد </a:t>
            </a:r>
            <a:r>
              <a:rPr lang="ar-SA" dirty="0" err="1"/>
              <a:t>الإنطلاق</a:t>
            </a:r>
            <a:r>
              <a:rPr lang="ar-SA" dirty="0"/>
              <a:t> وفي هذه الحالة تبلغ سرعة الركض من (90- 95%) من السرعة القصوى</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r" rtl="1">
              <a:buNone/>
            </a:pPr>
            <a:r>
              <a:rPr lang="ar-SA" b="1" dirty="0"/>
              <a:t>ثالثاً / مرحلة السرعة القصوى:</a:t>
            </a:r>
            <a:endParaRPr lang="fr-FR" dirty="0"/>
          </a:p>
          <a:p>
            <a:pPr algn="r" rtl="1">
              <a:buNone/>
            </a:pPr>
            <a:r>
              <a:rPr lang="ar-SA" b="1" dirty="0"/>
              <a:t>	</a:t>
            </a:r>
            <a:r>
              <a:rPr lang="ar-SA" dirty="0"/>
              <a:t>يصل العداء في هذه المرحلة إلى أقصى سرعة له ، ويجب المحافظة عليها حتى نهاية السباق عن طريق التناسب الأمثل لطول الخطوة وترددها </a:t>
            </a:r>
            <a:r>
              <a:rPr lang="ar-SA" dirty="0" err="1"/>
              <a:t>الى</a:t>
            </a:r>
            <a:r>
              <a:rPr lang="ar-SA" dirty="0"/>
              <a:t> الحد الأقصى لها في هذه المرحلة . </a:t>
            </a:r>
            <a:endParaRPr lang="fr-FR" dirty="0"/>
          </a:p>
          <a:p>
            <a:pPr algn="r" rtl="1">
              <a:buNone/>
            </a:pPr>
            <a:r>
              <a:rPr lang="ar-SA" b="1" dirty="0"/>
              <a:t>رابعاً/  مرحلة النهاية(تحمل السرعة – الحفاظ على السرعة):</a:t>
            </a:r>
            <a:endParaRPr lang="fr-FR" dirty="0"/>
          </a:p>
          <a:p>
            <a:pPr algn="r" rtl="1">
              <a:buNone/>
            </a:pPr>
            <a:r>
              <a:rPr lang="ar-SA" b="1" dirty="0"/>
              <a:t>	 </a:t>
            </a:r>
            <a:r>
              <a:rPr lang="ar-SA" dirty="0"/>
              <a:t>وهي المرحلة الأخيرة من مراحل سباقات الركض وينهي </a:t>
            </a:r>
            <a:r>
              <a:rPr lang="ar-SA" dirty="0" err="1"/>
              <a:t>بها</a:t>
            </a:r>
            <a:r>
              <a:rPr lang="ar-SA" dirty="0"/>
              <a:t> العداء السباق في لحظة تقاطع جسمه المستوى الرأسي الذي يمر بخط النهاية ، ويبذل العداء أقصى جهد وطاقة للوصول إلى خط النهاية وهو في قمة سرعته وتتراوح هذه المسافة بين (20- 25م) قبل خط النهاية وينهي العدائين السباق بدفعة قوية من الصدر مع ميلان الجذع للأمام في الخطوة الأخيرة.</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85000" lnSpcReduction="10000"/>
          </a:bodyPr>
          <a:lstStyle/>
          <a:p>
            <a:pPr algn="r" rtl="1">
              <a:buNone/>
            </a:pPr>
            <a:r>
              <a:rPr lang="ar-SA" b="1" dirty="0"/>
              <a:t>التمارين التعليمية:</a:t>
            </a:r>
            <a:endParaRPr lang="fr-FR" dirty="0"/>
          </a:p>
          <a:p>
            <a:pPr algn="r" rtl="1">
              <a:buNone/>
            </a:pPr>
            <a:r>
              <a:rPr lang="ar-SA" dirty="0"/>
              <a:t>※ تعليم وضع البداية بأربع خطوات.</a:t>
            </a:r>
            <a:endParaRPr lang="fr-FR" dirty="0"/>
          </a:p>
          <a:p>
            <a:pPr algn="r" rtl="1">
              <a:buNone/>
            </a:pPr>
            <a:r>
              <a:rPr lang="ar-SA" dirty="0"/>
              <a:t>※ الاستجابة السريعة للمثير السمعي والبصري من خلال استخدام </a:t>
            </a:r>
            <a:r>
              <a:rPr lang="ar-SA" dirty="0" err="1"/>
              <a:t>انواع</a:t>
            </a:r>
            <a:r>
              <a:rPr lang="ar-SA" dirty="0"/>
              <a:t> التتابعات.</a:t>
            </a:r>
            <a:endParaRPr lang="fr-FR" dirty="0"/>
          </a:p>
          <a:p>
            <a:pPr algn="r" rtl="1">
              <a:buNone/>
            </a:pPr>
            <a:r>
              <a:rPr lang="ar-SA" dirty="0"/>
              <a:t>※ شرح كيفية استخدام مكعبات البداية والمسافة المناسبة بين المكعبات وخط البداية.</a:t>
            </a:r>
            <a:endParaRPr lang="fr-FR" dirty="0"/>
          </a:p>
          <a:p>
            <a:pPr algn="r" rtl="1">
              <a:buNone/>
            </a:pPr>
            <a:r>
              <a:rPr lang="ar-SA" dirty="0"/>
              <a:t>※ التقدم </a:t>
            </a:r>
            <a:r>
              <a:rPr lang="ar-SA" dirty="0" err="1"/>
              <a:t>الى</a:t>
            </a:r>
            <a:r>
              <a:rPr lang="ar-SA" dirty="0"/>
              <a:t> مكعبات البداية وتعلم كيفية تثبيت القدمين في المكعبات.</a:t>
            </a:r>
            <a:endParaRPr lang="fr-FR" dirty="0"/>
          </a:p>
          <a:p>
            <a:pPr algn="r" rtl="1">
              <a:buNone/>
            </a:pPr>
            <a:r>
              <a:rPr lang="ar-SA" dirty="0"/>
              <a:t>※ تعلم وضعية الانتقال من وضع (</a:t>
            </a:r>
            <a:r>
              <a:rPr lang="ar-SA" dirty="0" err="1"/>
              <a:t>إستعد</a:t>
            </a:r>
            <a:r>
              <a:rPr lang="ar-SA" dirty="0"/>
              <a:t>) </a:t>
            </a:r>
            <a:r>
              <a:rPr lang="ar-SA" dirty="0" err="1"/>
              <a:t>الى</a:t>
            </a:r>
            <a:r>
              <a:rPr lang="ar-SA" dirty="0"/>
              <a:t> عملية الانطلاق نفسها والتدرج في السرعة.</a:t>
            </a:r>
            <a:endParaRPr lang="fr-FR" dirty="0"/>
          </a:p>
          <a:p>
            <a:pPr algn="r" rtl="1">
              <a:buNone/>
            </a:pPr>
            <a:r>
              <a:rPr lang="ar-SA" dirty="0"/>
              <a:t>※ انطلاق لمسافة 20م.</a:t>
            </a:r>
            <a:endParaRPr lang="fr-FR" dirty="0"/>
          </a:p>
          <a:p>
            <a:pPr algn="r" rtl="1">
              <a:buNone/>
            </a:pPr>
            <a:r>
              <a:rPr lang="ar-SA" dirty="0"/>
              <a:t>※ الوثب </a:t>
            </a:r>
            <a:r>
              <a:rPr lang="ar-SA" dirty="0" err="1"/>
              <a:t>للاعلى</a:t>
            </a:r>
            <a:r>
              <a:rPr lang="ar-SA" dirty="0"/>
              <a:t> والجلوس من وضع البدء المنخفض والقيام بتبديل </a:t>
            </a:r>
            <a:r>
              <a:rPr lang="ar-SA" dirty="0" err="1"/>
              <a:t>اماكن</a:t>
            </a:r>
            <a:r>
              <a:rPr lang="ar-SA" dirty="0"/>
              <a:t> القدمين في الهواء.</a:t>
            </a:r>
            <a:endParaRPr lang="fr-FR" dirty="0"/>
          </a:p>
          <a:p>
            <a:pPr algn="r" rtl="1">
              <a:buNone/>
            </a:pPr>
            <a:r>
              <a:rPr lang="ar-SA" dirty="0"/>
              <a:t> </a:t>
            </a:r>
            <a:endParaRPr lang="fr-FR" dirty="0"/>
          </a:p>
          <a:p>
            <a:pPr algn="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565</Words>
  <Application>Microsoft Office PowerPoint</Application>
  <PresentationFormat>Affichage à l'écran (4:3)</PresentationFormat>
  <Paragraphs>91</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المحاضرة رقم : 04 الجري السريع </vt:lpstr>
      <vt:lpstr>Diapositive 2</vt:lpstr>
      <vt:lpstr>Diapositive 3</vt:lpstr>
      <vt:lpstr>Diapositive 4</vt:lpstr>
      <vt:lpstr>Diapositive 5</vt:lpstr>
      <vt:lpstr>Diapositive 6</vt:lpstr>
      <vt:lpstr>Diapositive 7</vt:lpstr>
      <vt:lpstr>Diapositive 8</vt:lpstr>
      <vt:lpstr>Diapositive 9</vt:lpstr>
      <vt:lpstr>المحاضرة رقم : 5 جري التتابع 4 * 100 م </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 : 04 الجري السريع</dc:title>
  <dc:creator>zcs</dc:creator>
  <cp:lastModifiedBy>zcs</cp:lastModifiedBy>
  <cp:revision>5</cp:revision>
  <dcterms:created xsi:type="dcterms:W3CDTF">2019-12-16T09:43:30Z</dcterms:created>
  <dcterms:modified xsi:type="dcterms:W3CDTF">2019-12-16T10:30:46Z</dcterms:modified>
</cp:coreProperties>
</file>