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p:scale>
          <a:sx n="66" d="100"/>
          <a:sy n="66" d="100"/>
        </p:scale>
        <p:origin x="-1494"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B439D75-09AE-43FC-842E-FE2200E58759}" type="datetimeFigureOut">
              <a:rPr lang="fr-FR" smtClean="0"/>
              <a:pPr/>
              <a:t>13/01/2019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5A00BB-4DF5-42AB-A635-11E1D72CA94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B439D75-09AE-43FC-842E-FE2200E58759}" type="datetimeFigureOut">
              <a:rPr lang="fr-FR" smtClean="0"/>
              <a:pPr/>
              <a:t>13/01/2019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5A00BB-4DF5-42AB-A635-11E1D72CA94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B439D75-09AE-43FC-842E-FE2200E58759}" type="datetimeFigureOut">
              <a:rPr lang="fr-FR" smtClean="0"/>
              <a:pPr/>
              <a:t>13/01/2019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5A00BB-4DF5-42AB-A635-11E1D72CA94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B439D75-09AE-43FC-842E-FE2200E58759}" type="datetimeFigureOut">
              <a:rPr lang="fr-FR" smtClean="0"/>
              <a:pPr/>
              <a:t>13/01/2019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5A00BB-4DF5-42AB-A635-11E1D72CA94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B439D75-09AE-43FC-842E-FE2200E58759}" type="datetimeFigureOut">
              <a:rPr lang="fr-FR" smtClean="0"/>
              <a:pPr/>
              <a:t>13/01/2019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5A00BB-4DF5-42AB-A635-11E1D72CA94C}"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B439D75-09AE-43FC-842E-FE2200E58759}" type="datetimeFigureOut">
              <a:rPr lang="fr-FR" smtClean="0"/>
              <a:pPr/>
              <a:t>13/01/2019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85A00BB-4DF5-42AB-A635-11E1D72CA94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B439D75-09AE-43FC-842E-FE2200E58759}" type="datetimeFigureOut">
              <a:rPr lang="fr-FR" smtClean="0"/>
              <a:pPr/>
              <a:t>13/01/2019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85A00BB-4DF5-42AB-A635-11E1D72CA94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B439D75-09AE-43FC-842E-FE2200E58759}" type="datetimeFigureOut">
              <a:rPr lang="fr-FR" smtClean="0"/>
              <a:pPr/>
              <a:t>13/01/2019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85A00BB-4DF5-42AB-A635-11E1D72CA94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B439D75-09AE-43FC-842E-FE2200E58759}" type="datetimeFigureOut">
              <a:rPr lang="fr-FR" smtClean="0"/>
              <a:pPr/>
              <a:t>13/01/2019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85A00BB-4DF5-42AB-A635-11E1D72CA94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B439D75-09AE-43FC-842E-FE2200E58759}" type="datetimeFigureOut">
              <a:rPr lang="fr-FR" smtClean="0"/>
              <a:pPr/>
              <a:t>13/01/2019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85A00BB-4DF5-42AB-A635-11E1D72CA94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B439D75-09AE-43FC-842E-FE2200E58759}" type="datetimeFigureOut">
              <a:rPr lang="fr-FR" smtClean="0"/>
              <a:pPr/>
              <a:t>13/01/2019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85A00BB-4DF5-42AB-A635-11E1D72CA94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439D75-09AE-43FC-842E-FE2200E58759}" type="datetimeFigureOut">
              <a:rPr lang="fr-FR" smtClean="0"/>
              <a:pPr/>
              <a:t>13/01/2019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5A00BB-4DF5-42AB-A635-11E1D72CA94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571480"/>
            <a:ext cx="7772400" cy="1470025"/>
          </a:xfrm>
        </p:spPr>
        <p:txBody>
          <a:bodyPr/>
          <a:lstStyle/>
          <a:p>
            <a:r>
              <a:rPr lang="ar-SA" dirty="0" err="1" smtClean="0"/>
              <a:t>الاحماء</a:t>
            </a:r>
            <a:r>
              <a:rPr lang="ar-SA" dirty="0" smtClean="0"/>
              <a:t> في العاب القوى</a:t>
            </a:r>
            <a:endParaRPr lang="fr-FR" dirty="0"/>
          </a:p>
        </p:txBody>
      </p:sp>
      <p:pic>
        <p:nvPicPr>
          <p:cNvPr id="1026" name="Picture 2" descr="C:\Users\zcs\Downloads\téléchargement.jpg"/>
          <p:cNvPicPr>
            <a:picLocks noChangeAspect="1" noChangeArrowheads="1"/>
          </p:cNvPicPr>
          <p:nvPr/>
        </p:nvPicPr>
        <p:blipFill>
          <a:blip r:embed="rId2"/>
          <a:srcRect/>
          <a:stretch>
            <a:fillRect/>
          </a:stretch>
        </p:blipFill>
        <p:spPr bwMode="auto">
          <a:xfrm>
            <a:off x="3400425" y="2000240"/>
            <a:ext cx="2343150" cy="240507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zcs\Downloads\699_5a33d264a6f5f995846a7101cc7551ca.jpg"/>
          <p:cNvPicPr>
            <a:picLocks noGrp="1" noChangeAspect="1" noChangeArrowheads="1"/>
          </p:cNvPicPr>
          <p:nvPr>
            <p:ph idx="1"/>
          </p:nvPr>
        </p:nvPicPr>
        <p:blipFill>
          <a:blip r:embed="rId2"/>
          <a:srcRect/>
          <a:stretch>
            <a:fillRect/>
          </a:stretch>
        </p:blipFill>
        <p:spPr bwMode="auto">
          <a:xfrm>
            <a:off x="1243012" y="1639094"/>
            <a:ext cx="6657975" cy="444817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SA" b="1" u="sng" dirty="0" smtClean="0"/>
              <a:t>ضرورة الإحماء</a:t>
            </a:r>
            <a:r>
              <a:rPr lang="en-US" u="sng" dirty="0" smtClean="0"/>
              <a:t>:</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92500" lnSpcReduction="20000"/>
          </a:bodyPr>
          <a:lstStyle/>
          <a:p>
            <a:pPr algn="r" rtl="1">
              <a:buNone/>
            </a:pPr>
            <a:r>
              <a:rPr lang="ar-SA" dirty="0" smtClean="0"/>
              <a:t>الجهد الكبير الذي يقع على عضلات اللاعب عند تنفيذ المجهود البدني يتطلب استخدام كمية إضافية من الأوكسجين , وهذا يأتي بتنظيم عملية التنفس وزيادة سرعته , وكذلك سرعة الدورة الدموية , إن زيادة الجهد البدني وحركات الجسم تسير جنباً إلى جنب مع زيادة عملة التمثيل الغذائي للجسم</a:t>
            </a:r>
            <a:r>
              <a:rPr lang="en-US" dirty="0" smtClean="0"/>
              <a:t> , </a:t>
            </a:r>
            <a:r>
              <a:rPr lang="ar-SA" dirty="0" smtClean="0"/>
              <a:t>وتكيف أجهزة الجسم نفسها تبعاً للظروف الخارجية التي تتصل بحركات اللاعب ومجهوده</a:t>
            </a:r>
            <a:r>
              <a:rPr lang="en-US" dirty="0" smtClean="0"/>
              <a:t> .</a:t>
            </a:r>
            <a:endParaRPr lang="fr-FR" dirty="0" smtClean="0"/>
          </a:p>
          <a:p>
            <a:pPr algn="r" rtl="1">
              <a:buNone/>
            </a:pPr>
            <a:r>
              <a:rPr lang="ar-SA" dirty="0" smtClean="0"/>
              <a:t>ولذلك كان من الواجب أن يتدرج اللاعب في ذبل الجهد والحركة حتى تتمكن أجهزة الجسم الداخلية بدورها من التدرج في أداء وظائفها لتساير جهد اللاعب وحركته</a:t>
            </a:r>
            <a:r>
              <a:rPr lang="en-US" dirty="0" smtClean="0"/>
              <a:t> , </a:t>
            </a:r>
            <a:r>
              <a:rPr lang="ar-SA" dirty="0" smtClean="0"/>
              <a:t>ولما كانت طاقة أجهزة الجسم في أداء وظائفها محدودة .</a:t>
            </a:r>
            <a:endParaRPr lang="fr-FR" dirty="0" smtClean="0"/>
          </a:p>
          <a:p>
            <a:pPr algn="r">
              <a:buNone/>
            </a:pP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buNone/>
            </a:pPr>
            <a:r>
              <a:rPr lang="ar-SA" dirty="0" smtClean="0"/>
              <a:t> فانه يجب أن لا تزيد الحركات والمجهود عن معدل هذه الطاقة حتى لاتحد نتائج عكسية وأضرار صحية وبدنية . ويجب إعداد هذه الأجهزة الإعداد الكافي بحيث يناسب المجهود البدني المنتظر أداؤه . ويكون ذلك بالقيام ببعض التمرينات البدنية وتدريبات الجري المتدرجة في القوة قبل بدء المباريات . وبذلك نصل إلى زيادة سرعة التنفس وندخل بالتالي نجد أن كمية كبيرة من الأوكسجين في جسم اللاعب , لمساعدة العضلات وأجهزة الجسم في أداء وظيفتها , وها يمنع إصابات الملاعب الشائعة</a:t>
            </a:r>
            <a:r>
              <a:rPr lang="en-US" dirty="0" smtClean="0"/>
              <a:t>.</a:t>
            </a:r>
            <a:endParaRPr lang="fr-FR" dirty="0" smtClean="0"/>
          </a:p>
          <a:p>
            <a:pPr algn="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r>
              <a:rPr lang="ar-SA" dirty="0" smtClean="0"/>
              <a:t>أما إذا لم تعد أجهزة الجسم الإعداد الكافي لتقبل أقصى الجهد المنظر أداءه , فيمكن أن تحدث إصابات الملاعب أو ما ظهر التعب الأولى التي تسمى (كرشة النفس ) . وهذه الظاهرة يمكن أن تستمر مع اللاعب فلا يتمكن من أداء واجبه في الملعب إلى أن تنتظم الأجهزة الداخلية وتعد لتقبل المجهود المطلوب أداؤه</a:t>
            </a:r>
            <a:r>
              <a:rPr lang="en-US" dirty="0" smtClean="0"/>
              <a:t> , </a:t>
            </a:r>
            <a:r>
              <a:rPr lang="ar-SA" dirty="0" smtClean="0"/>
              <a:t>ثم يصبح اللاعب مستعداً لتنفيذ واجباته , أي بعد حصوله على النفس الثاني الإحماء العام والخاص</a:t>
            </a:r>
            <a:r>
              <a:rPr lang="en-US" dirty="0" smtClean="0"/>
              <a:t> :</a:t>
            </a:r>
            <a:br>
              <a:rPr lang="en-US" dirty="0" smtClean="0"/>
            </a:br>
            <a:r>
              <a:rPr lang="en-US" dirty="0" smtClean="0"/>
              <a:t/>
            </a:r>
            <a:br>
              <a:rPr lang="en-US" dirty="0" smtClean="0"/>
            </a:b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SA" dirty="0" err="1" smtClean="0"/>
              <a:t>انواع</a:t>
            </a:r>
            <a:r>
              <a:rPr lang="ar-SA" dirty="0" smtClean="0"/>
              <a:t> </a:t>
            </a:r>
            <a:r>
              <a:rPr lang="ar-SA" dirty="0" err="1" smtClean="0"/>
              <a:t>الاحماء</a:t>
            </a:r>
            <a:r>
              <a:rPr lang="ar-SA" dirty="0" smtClean="0"/>
              <a:t>:</a:t>
            </a:r>
            <a:endParaRPr lang="fr-FR" dirty="0"/>
          </a:p>
        </p:txBody>
      </p:sp>
      <p:sp>
        <p:nvSpPr>
          <p:cNvPr id="3" name="Espace réservé du contenu 2"/>
          <p:cNvSpPr>
            <a:spLocks noGrp="1"/>
          </p:cNvSpPr>
          <p:nvPr>
            <p:ph idx="1"/>
          </p:nvPr>
        </p:nvSpPr>
        <p:spPr/>
        <p:txBody>
          <a:bodyPr>
            <a:normAutofit fontScale="85000" lnSpcReduction="10000"/>
          </a:bodyPr>
          <a:lstStyle/>
          <a:p>
            <a:pPr algn="r" rtl="1"/>
            <a:r>
              <a:rPr lang="ar-SA" dirty="0" err="1" smtClean="0"/>
              <a:t>احماء</a:t>
            </a:r>
            <a:r>
              <a:rPr lang="ar-SA" dirty="0" smtClean="0"/>
              <a:t> عام</a:t>
            </a:r>
            <a:r>
              <a:rPr lang="fr-FR" dirty="0" smtClean="0"/>
              <a:t> :</a:t>
            </a:r>
            <a:br>
              <a:rPr lang="fr-FR" dirty="0" smtClean="0"/>
            </a:br>
            <a:r>
              <a:rPr lang="ar-SA" dirty="0" smtClean="0"/>
              <a:t>وهو </a:t>
            </a:r>
            <a:r>
              <a:rPr lang="ar-SA" dirty="0" err="1" smtClean="0"/>
              <a:t>عباره</a:t>
            </a:r>
            <a:r>
              <a:rPr lang="ar-SA" dirty="0" smtClean="0"/>
              <a:t> عن تمرينات لتهيئه المفاصل للعمل </a:t>
            </a:r>
            <a:r>
              <a:rPr lang="ar-SA" dirty="0" err="1" smtClean="0"/>
              <a:t>وإطاله</a:t>
            </a:r>
            <a:r>
              <a:rPr lang="ar-SA" dirty="0" smtClean="0"/>
              <a:t> العضلات </a:t>
            </a:r>
            <a:r>
              <a:rPr lang="ar-SA" dirty="0" err="1" smtClean="0"/>
              <a:t>والاوتار</a:t>
            </a:r>
            <a:r>
              <a:rPr lang="ar-SA" dirty="0" smtClean="0"/>
              <a:t> </a:t>
            </a:r>
            <a:r>
              <a:rPr lang="ar-SA" dirty="0" err="1" smtClean="0"/>
              <a:t>والاربطه</a:t>
            </a:r>
            <a:r>
              <a:rPr lang="ar-SA" dirty="0" smtClean="0"/>
              <a:t> و الجري الخفيف والوثب لتهيئه اكبر عدد من العضلات</a:t>
            </a:r>
            <a:r>
              <a:rPr lang="fr-FR" dirty="0" smtClean="0"/>
              <a:t>.</a:t>
            </a:r>
            <a:br>
              <a:rPr lang="fr-FR" dirty="0" smtClean="0"/>
            </a:br>
            <a:r>
              <a:rPr lang="ar-SA" dirty="0" err="1" smtClean="0"/>
              <a:t>احماء</a:t>
            </a:r>
            <a:r>
              <a:rPr lang="ar-SA" dirty="0" smtClean="0"/>
              <a:t> خاص</a:t>
            </a:r>
            <a:r>
              <a:rPr lang="fr-FR" dirty="0" smtClean="0"/>
              <a:t> :</a:t>
            </a:r>
          </a:p>
          <a:p>
            <a:pPr algn="r" rtl="1"/>
            <a:r>
              <a:rPr lang="ar-SA" dirty="0" smtClean="0"/>
              <a:t>وهو </a:t>
            </a:r>
            <a:r>
              <a:rPr lang="ar-SA" dirty="0" err="1" smtClean="0"/>
              <a:t>عباره</a:t>
            </a:r>
            <a:r>
              <a:rPr lang="ar-SA" dirty="0" smtClean="0"/>
              <a:t> عن تمرينات للحركات </a:t>
            </a:r>
            <a:r>
              <a:rPr lang="ar-SA" dirty="0" err="1" smtClean="0"/>
              <a:t>او</a:t>
            </a:r>
            <a:r>
              <a:rPr lang="ar-SA" dirty="0" smtClean="0"/>
              <a:t> المهارات التي سوف يستخدمها المتسابق وهي تفيد الجهاز العصبي وتعمل علي التوافق العصبي العضلي ويتماثل </a:t>
            </a:r>
            <a:r>
              <a:rPr lang="ar-SA" dirty="0" err="1" smtClean="0"/>
              <a:t>الاداء</a:t>
            </a:r>
            <a:r>
              <a:rPr lang="ar-SA" dirty="0" smtClean="0"/>
              <a:t> الحركي لهذه التمرينات من حيث القوه والاتجاه لما هو مطلوب خلال </a:t>
            </a:r>
            <a:r>
              <a:rPr lang="ar-SA" dirty="0" err="1" smtClean="0"/>
              <a:t>المنافسه</a:t>
            </a:r>
            <a:r>
              <a:rPr lang="ar-SA" dirty="0" smtClean="0"/>
              <a:t> فعلي سبيل المثال يؤدي </a:t>
            </a:r>
            <a:r>
              <a:rPr lang="ar-SA" dirty="0" err="1" smtClean="0"/>
              <a:t>متسلبق</a:t>
            </a:r>
            <a:r>
              <a:rPr lang="ar-SA" dirty="0" smtClean="0"/>
              <a:t> الحواجز مجموعه من التمرينات </a:t>
            </a:r>
            <a:r>
              <a:rPr lang="ar-SA" dirty="0" err="1" smtClean="0"/>
              <a:t>الحره</a:t>
            </a:r>
            <a:r>
              <a:rPr lang="ar-SA" dirty="0" smtClean="0"/>
              <a:t> </a:t>
            </a:r>
            <a:r>
              <a:rPr lang="ar-SA" dirty="0" err="1" smtClean="0"/>
              <a:t>الخاصه</a:t>
            </a:r>
            <a:r>
              <a:rPr lang="ar-SA" dirty="0" smtClean="0"/>
              <a:t> بالحواجز مثل وضع الجلوس الحواجز وكذلك تخطيه حواجز علي ارتفاعات </a:t>
            </a:r>
            <a:r>
              <a:rPr lang="ar-SA" dirty="0" err="1" smtClean="0"/>
              <a:t>متدرجه</a:t>
            </a:r>
            <a:r>
              <a:rPr lang="fr-FR" dirty="0" smtClean="0"/>
              <a:t> .</a:t>
            </a:r>
          </a:p>
          <a:p>
            <a:pPr algn="r" rtl="1"/>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SA" dirty="0" smtClean="0"/>
              <a:t>تعريف </a:t>
            </a:r>
            <a:r>
              <a:rPr lang="ar-SA" dirty="0" err="1" smtClean="0"/>
              <a:t>الاحماء</a:t>
            </a:r>
            <a:r>
              <a:rPr lang="ar-SA" dirty="0" smtClean="0"/>
              <a:t>:</a:t>
            </a:r>
            <a:endParaRPr lang="fr-FR" dirty="0"/>
          </a:p>
        </p:txBody>
      </p:sp>
      <p:sp>
        <p:nvSpPr>
          <p:cNvPr id="3" name="Espace réservé du contenu 2"/>
          <p:cNvSpPr>
            <a:spLocks noGrp="1"/>
          </p:cNvSpPr>
          <p:nvPr>
            <p:ph idx="1"/>
          </p:nvPr>
        </p:nvSpPr>
        <p:spPr/>
        <p:txBody>
          <a:bodyPr>
            <a:normAutofit lnSpcReduction="10000"/>
          </a:bodyPr>
          <a:lstStyle/>
          <a:p>
            <a:pPr algn="r" rtl="1"/>
            <a:r>
              <a:rPr lang="ar-EG" dirty="0"/>
              <a:t>يمكن تعريف الإحماء علي أنه العملية التحضيرية لإعداد اللاعب وتهيئته بدنياً وفسيولوجياً ونفسياً من خلال مجموعة من التمرينات العامة والخاصة والأنشطة الحركية المتدرجة في الحجم والشدة والمختارة بدقة طبقاً لتجارب ومعارف علمية وخبرات تطبيقية ، تعمل علي رفع درجة حرارة العضلات التي تؤثر تأثيراً ايجابياً علي زيادة قوة انقباضها وانبساطها ، ويساعد الإحماء علي تجنب حدوث إي إصابة سواء تمزق أو شد لأي من العضلات والأوتار والأربطة والوصول إلي لأفضل مستوى من الإنجاز أثناء التدريب أو المنافسة .</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20000"/>
          </a:bodyPr>
          <a:lstStyle/>
          <a:p>
            <a:pPr algn="r" rtl="1"/>
            <a:r>
              <a:rPr lang="ar-EG" b="1" dirty="0" smtClean="0"/>
              <a:t>كما </a:t>
            </a:r>
            <a:r>
              <a:rPr lang="ar-SA" b="1" dirty="0" smtClean="0"/>
              <a:t>ي</a:t>
            </a:r>
            <a:r>
              <a:rPr lang="ar-EG" b="1" dirty="0" smtClean="0"/>
              <a:t>عر</a:t>
            </a:r>
            <a:r>
              <a:rPr lang="ar-SA" b="1" dirty="0" smtClean="0"/>
              <a:t>ي</a:t>
            </a:r>
            <a:r>
              <a:rPr lang="ar-EG" b="1" dirty="0" smtClean="0"/>
              <a:t>ف </a:t>
            </a:r>
            <a:r>
              <a:rPr lang="ar-EG" b="1" dirty="0"/>
              <a:t>الإحماء</a:t>
            </a:r>
            <a:r>
              <a:rPr lang="ar-EG" dirty="0"/>
              <a:t> </a:t>
            </a:r>
            <a:r>
              <a:rPr lang="ar-SA" dirty="0" smtClean="0"/>
              <a:t>على انه </a:t>
            </a:r>
            <a:r>
              <a:rPr lang="ar-EG" dirty="0" smtClean="0"/>
              <a:t> </a:t>
            </a:r>
            <a:r>
              <a:rPr lang="ar-EG" dirty="0"/>
              <a:t>تلك العمليات التي يقوم </a:t>
            </a:r>
            <a:r>
              <a:rPr lang="ar-EG" dirty="0" err="1"/>
              <a:t>بها</a:t>
            </a:r>
            <a:r>
              <a:rPr lang="ar-EG" dirty="0"/>
              <a:t> الفرد قبل المنافسة مباشرة لإعداده وتهيئة من النواحي العضوية والنفسية لضمان اشتراكه في المنافسة بأحسن حالة </a:t>
            </a:r>
            <a:r>
              <a:rPr lang="ar-EG" dirty="0" smtClean="0"/>
              <a:t>ممكنة</a:t>
            </a:r>
            <a:endParaRPr lang="ar-SA" dirty="0" smtClean="0"/>
          </a:p>
          <a:p>
            <a:pPr algn="r" rtl="1"/>
            <a:r>
              <a:rPr lang="ar-SA" dirty="0" err="1" smtClean="0"/>
              <a:t>الاحماء</a:t>
            </a:r>
            <a:r>
              <a:rPr lang="ar-SA" dirty="0" smtClean="0"/>
              <a:t> </a:t>
            </a:r>
            <a:r>
              <a:rPr lang="ar-SA" dirty="0"/>
              <a:t>هو مجموعه من التمرينات </a:t>
            </a:r>
            <a:r>
              <a:rPr lang="ar-SA" dirty="0" err="1"/>
              <a:t>البدنيه</a:t>
            </a:r>
            <a:r>
              <a:rPr lang="ar-SA" dirty="0"/>
              <a:t> </a:t>
            </a:r>
            <a:r>
              <a:rPr lang="ar-SA" dirty="0" err="1"/>
              <a:t>الحركيه</a:t>
            </a:r>
            <a:r>
              <a:rPr lang="ar-SA" dirty="0"/>
              <a:t> (الجري </a:t>
            </a:r>
            <a:r>
              <a:rPr lang="ar-SA" dirty="0" smtClean="0"/>
              <a:t>الخفيف– </a:t>
            </a:r>
            <a:r>
              <a:rPr lang="ar-SA" dirty="0"/>
              <a:t>تمرينات </a:t>
            </a:r>
            <a:r>
              <a:rPr lang="ar-SA" dirty="0" err="1"/>
              <a:t>الاطاله</a:t>
            </a:r>
            <a:r>
              <a:rPr lang="ar-SA" dirty="0"/>
              <a:t> – تمرينات الوثب ) </a:t>
            </a:r>
            <a:r>
              <a:rPr lang="ar-SA" dirty="0" err="1"/>
              <a:t>المتدرجه</a:t>
            </a:r>
            <a:r>
              <a:rPr lang="ar-SA" dirty="0"/>
              <a:t> </a:t>
            </a:r>
            <a:r>
              <a:rPr lang="ar-SA" dirty="0" err="1"/>
              <a:t>الشده</a:t>
            </a:r>
            <a:r>
              <a:rPr lang="ar-SA" dirty="0"/>
              <a:t> التي يؤديها متسابق العاب القوي بهدف </a:t>
            </a:r>
            <a:r>
              <a:rPr lang="ar-SA" dirty="0" err="1"/>
              <a:t>اعداده</a:t>
            </a:r>
            <a:r>
              <a:rPr lang="ar-SA" dirty="0"/>
              <a:t> وتهيئته ورفع كفاءته </a:t>
            </a:r>
            <a:r>
              <a:rPr lang="ar-SA" dirty="0" err="1"/>
              <a:t>البدنيه</a:t>
            </a:r>
            <a:r>
              <a:rPr lang="ar-SA" dirty="0"/>
              <a:t> </a:t>
            </a:r>
            <a:r>
              <a:rPr lang="ar-SA" dirty="0" err="1"/>
              <a:t>الحركيه</a:t>
            </a:r>
            <a:r>
              <a:rPr lang="ar-SA" dirty="0"/>
              <a:t> </a:t>
            </a:r>
            <a:r>
              <a:rPr lang="ar-SA" dirty="0" err="1"/>
              <a:t>والوظيفيه</a:t>
            </a:r>
            <a:r>
              <a:rPr lang="ar-SA" dirty="0"/>
              <a:t> </a:t>
            </a:r>
            <a:r>
              <a:rPr lang="ar-SA" dirty="0" err="1"/>
              <a:t>والنفسيه</a:t>
            </a:r>
            <a:r>
              <a:rPr lang="ar-SA" dirty="0"/>
              <a:t> </a:t>
            </a:r>
            <a:r>
              <a:rPr lang="ar-SA" dirty="0" err="1"/>
              <a:t>والفنيه</a:t>
            </a:r>
            <a:r>
              <a:rPr lang="ar-SA" dirty="0"/>
              <a:t> </a:t>
            </a:r>
            <a:r>
              <a:rPr lang="ar-SA" dirty="0" err="1"/>
              <a:t>لزياده</a:t>
            </a:r>
            <a:r>
              <a:rPr lang="ar-SA" dirty="0"/>
              <a:t> قدرته علي </a:t>
            </a:r>
            <a:r>
              <a:rPr lang="ar-SA" dirty="0" err="1"/>
              <a:t>الاداء</a:t>
            </a:r>
            <a:r>
              <a:rPr lang="ar-SA" dirty="0"/>
              <a:t> بفاعليه في التدريب وتحقيق </a:t>
            </a:r>
            <a:r>
              <a:rPr lang="ar-SA" dirty="0" err="1"/>
              <a:t>افضل</a:t>
            </a:r>
            <a:r>
              <a:rPr lang="ar-SA" dirty="0"/>
              <a:t> النتائج </a:t>
            </a:r>
            <a:r>
              <a:rPr lang="ar-SA" dirty="0" err="1"/>
              <a:t>اثناء</a:t>
            </a:r>
            <a:r>
              <a:rPr lang="ar-SA" dirty="0"/>
              <a:t> اشتراكه في المنافسات.</a:t>
            </a:r>
            <a:endParaRPr lang="fr-FR" dirty="0"/>
          </a:p>
          <a:p>
            <a:pPr rtl="1"/>
            <a:r>
              <a:rPr lang="ar-SA" dirty="0"/>
              <a:t>وتتم عمليه </a:t>
            </a:r>
            <a:r>
              <a:rPr lang="ar-SA" dirty="0" err="1"/>
              <a:t>الاحماء</a:t>
            </a:r>
            <a:r>
              <a:rPr lang="ar-SA" dirty="0"/>
              <a:t> قبل </a:t>
            </a:r>
            <a:r>
              <a:rPr lang="ar-SA" dirty="0" err="1"/>
              <a:t>المنافسه</a:t>
            </a:r>
            <a:r>
              <a:rPr lang="ar-SA" dirty="0"/>
              <a:t> </a:t>
            </a:r>
            <a:r>
              <a:rPr lang="ar-SA" dirty="0" err="1"/>
              <a:t>او</a:t>
            </a:r>
            <a:r>
              <a:rPr lang="ar-SA" dirty="0"/>
              <a:t> قبل عمليه التدريب </a:t>
            </a:r>
            <a:r>
              <a:rPr lang="ar-SA" dirty="0" smtClean="0"/>
              <a:t>مباشره ولا </a:t>
            </a:r>
            <a:r>
              <a:rPr lang="ar-SA" dirty="0"/>
              <a:t>يجب فيها الوصول بالمتسابق </a:t>
            </a:r>
            <a:r>
              <a:rPr lang="ar-SA" dirty="0" err="1"/>
              <a:t>الي</a:t>
            </a:r>
            <a:r>
              <a:rPr lang="ar-SA" dirty="0"/>
              <a:t> مرحله </a:t>
            </a:r>
            <a:r>
              <a:rPr lang="ar-SA" dirty="0" err="1"/>
              <a:t>الاجهاد</a:t>
            </a:r>
            <a:r>
              <a:rPr lang="fr-FR" dirty="0"/>
              <a:t>.</a:t>
            </a:r>
            <a:r>
              <a:rPr lang="ar-SA" dirty="0"/>
              <a:t> </a:t>
            </a:r>
            <a:endParaRPr lang="fr-FR" dirty="0"/>
          </a:p>
          <a:p>
            <a:pPr algn="r" rtl="1"/>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EG" b="1" dirty="0"/>
              <a:t>الهدف من الإحماء :</a:t>
            </a:r>
            <a:r>
              <a:rPr lang="fr-FR" dirty="0"/>
              <a:t/>
            </a:r>
            <a:br>
              <a:rPr lang="fr-FR" dirty="0"/>
            </a:br>
            <a:endParaRPr lang="fr-FR" dirty="0"/>
          </a:p>
        </p:txBody>
      </p:sp>
      <p:sp>
        <p:nvSpPr>
          <p:cNvPr id="3" name="Espace réservé du contenu 2"/>
          <p:cNvSpPr>
            <a:spLocks noGrp="1"/>
          </p:cNvSpPr>
          <p:nvPr>
            <p:ph idx="1"/>
          </p:nvPr>
        </p:nvSpPr>
        <p:spPr/>
        <p:txBody>
          <a:bodyPr>
            <a:normAutofit fontScale="85000" lnSpcReduction="20000"/>
          </a:bodyPr>
          <a:lstStyle/>
          <a:p>
            <a:pPr algn="r" rtl="1"/>
            <a:r>
              <a:rPr lang="ar-SA" b="1" dirty="0" err="1"/>
              <a:t>اعداد</a:t>
            </a:r>
            <a:r>
              <a:rPr lang="ar-SA" b="1" dirty="0"/>
              <a:t> القلب والدورة </a:t>
            </a:r>
            <a:r>
              <a:rPr lang="ar-SA" b="1" dirty="0" err="1"/>
              <a:t>الدمويه</a:t>
            </a:r>
            <a:r>
              <a:rPr lang="ar-SA" b="1" dirty="0"/>
              <a:t> والتنفسية للمجهود المقبل دون حدوث </a:t>
            </a:r>
            <a:r>
              <a:rPr lang="ar-SA" b="1" dirty="0" err="1"/>
              <a:t>اصابة</a:t>
            </a:r>
            <a:endParaRPr lang="ar-SA" b="1" dirty="0"/>
          </a:p>
          <a:p>
            <a:pPr algn="r" rtl="1"/>
            <a:r>
              <a:rPr lang="ar-SA" b="1" dirty="0"/>
              <a:t>- تناسب تمرينات </a:t>
            </a:r>
            <a:r>
              <a:rPr lang="ar-SA" b="1" dirty="0" err="1"/>
              <a:t>الاحماء</a:t>
            </a:r>
            <a:r>
              <a:rPr lang="ar-SA" b="1" dirty="0"/>
              <a:t> مع نوع المسابقة لانجاز العمل </a:t>
            </a:r>
            <a:r>
              <a:rPr lang="ar-SA" b="1" dirty="0" err="1"/>
              <a:t>العضلى</a:t>
            </a:r>
            <a:r>
              <a:rPr lang="ar-SA" b="1" dirty="0"/>
              <a:t> بصورة </a:t>
            </a:r>
            <a:r>
              <a:rPr lang="ar-SA" b="1" dirty="0" err="1"/>
              <a:t>افضل</a:t>
            </a:r>
            <a:endParaRPr lang="ar-SA" b="1" dirty="0"/>
          </a:p>
          <a:p>
            <a:pPr algn="r" rtl="1"/>
            <a:r>
              <a:rPr lang="ar-SA" b="1" dirty="0"/>
              <a:t>- </a:t>
            </a:r>
            <a:r>
              <a:rPr lang="ar-SA" b="1" dirty="0" err="1"/>
              <a:t>اداء</a:t>
            </a:r>
            <a:r>
              <a:rPr lang="ar-SA" b="1" dirty="0"/>
              <a:t> التمرينات الخاصة بالمسابقة لتثبيت </a:t>
            </a:r>
            <a:r>
              <a:rPr lang="ar-SA" b="1" dirty="0" err="1"/>
              <a:t>الفنى</a:t>
            </a:r>
            <a:r>
              <a:rPr lang="ar-SA" b="1" dirty="0"/>
              <a:t> </a:t>
            </a:r>
            <a:r>
              <a:rPr lang="ar-SA" b="1" dirty="0" err="1"/>
              <a:t>او</a:t>
            </a:r>
            <a:r>
              <a:rPr lang="ar-SA" b="1" dirty="0"/>
              <a:t> </a:t>
            </a:r>
            <a:r>
              <a:rPr lang="ar-SA" b="1" dirty="0" err="1"/>
              <a:t>المهاري</a:t>
            </a:r>
            <a:endParaRPr lang="ar-SA" b="1" dirty="0"/>
          </a:p>
          <a:p>
            <a:pPr algn="r" rtl="1"/>
            <a:r>
              <a:rPr lang="ar-SA" b="1" dirty="0"/>
              <a:t>- كلما زادت تمرينات </a:t>
            </a:r>
            <a:r>
              <a:rPr lang="ar-SA" b="1" dirty="0" err="1"/>
              <a:t>الاحماء</a:t>
            </a:r>
            <a:r>
              <a:rPr lang="ar-SA" b="1" dirty="0"/>
              <a:t> ونفذت بطريقه </a:t>
            </a:r>
            <a:r>
              <a:rPr lang="ar-SA" b="1" dirty="0" err="1"/>
              <a:t>متدرجه</a:t>
            </a:r>
            <a:r>
              <a:rPr lang="ar-SA" b="1" dirty="0"/>
              <a:t> تحسن </a:t>
            </a:r>
            <a:r>
              <a:rPr lang="ar-SA" b="1" dirty="0" err="1"/>
              <a:t>الاداء</a:t>
            </a:r>
            <a:r>
              <a:rPr lang="ar-SA" b="1" dirty="0"/>
              <a:t> وارتفع مستوى الإنجاز</a:t>
            </a:r>
          </a:p>
          <a:p>
            <a:pPr algn="r" rtl="1"/>
            <a:r>
              <a:rPr lang="ar-SA" b="1" dirty="0"/>
              <a:t>- يعمل </a:t>
            </a:r>
            <a:r>
              <a:rPr lang="ar-SA" b="1" dirty="0" err="1"/>
              <a:t>الاحماء</a:t>
            </a:r>
            <a:r>
              <a:rPr lang="ar-SA" b="1" dirty="0"/>
              <a:t> على رفع درجه حرارة العضلات الداخلة </a:t>
            </a:r>
            <a:r>
              <a:rPr lang="ar-SA" b="1" dirty="0" err="1"/>
              <a:t>التى</a:t>
            </a:r>
            <a:r>
              <a:rPr lang="ar-SA" b="1" dirty="0"/>
              <a:t> تقوم بدورها </a:t>
            </a:r>
            <a:r>
              <a:rPr lang="ar-SA" b="1" dirty="0" err="1"/>
              <a:t>الى</a:t>
            </a:r>
            <a:r>
              <a:rPr lang="ar-SA" b="1" dirty="0"/>
              <a:t> الزيادة </a:t>
            </a:r>
            <a:r>
              <a:rPr lang="ar-SA" b="1" dirty="0" err="1"/>
              <a:t>فى</a:t>
            </a:r>
            <a:r>
              <a:rPr lang="ar-SA" b="1" dirty="0"/>
              <a:t> </a:t>
            </a:r>
            <a:r>
              <a:rPr lang="ar-SA" b="1" dirty="0" err="1"/>
              <a:t>مطاطيتها</a:t>
            </a:r>
            <a:r>
              <a:rPr lang="ar-SA" b="1" dirty="0"/>
              <a:t>.</a:t>
            </a:r>
          </a:p>
          <a:p>
            <a:pPr algn="r" rtl="1"/>
            <a:r>
              <a:rPr lang="ar-SA" b="1" dirty="0"/>
              <a:t>- يعمل </a:t>
            </a:r>
            <a:r>
              <a:rPr lang="ar-SA" b="1" dirty="0" err="1"/>
              <a:t>الاحماء</a:t>
            </a:r>
            <a:r>
              <a:rPr lang="ar-SA" b="1" dirty="0"/>
              <a:t> على </a:t>
            </a:r>
            <a:r>
              <a:rPr lang="ar-SA" b="1" dirty="0" err="1"/>
              <a:t>الاقلال</a:t>
            </a:r>
            <a:r>
              <a:rPr lang="ar-SA" b="1" dirty="0"/>
              <a:t> من الإصابة ويعمل على سرعة انتقال </a:t>
            </a:r>
            <a:r>
              <a:rPr lang="ar-SA" b="1" dirty="0" err="1"/>
              <a:t>التاثيرات</a:t>
            </a:r>
            <a:r>
              <a:rPr lang="ar-SA" b="1" dirty="0"/>
              <a:t> العصبية</a:t>
            </a:r>
          </a:p>
          <a:p>
            <a:pPr algn="r" rtl="1">
              <a:buNone/>
            </a:pP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0"/>
            <a:ext cx="8329642" cy="6126163"/>
          </a:xfrm>
        </p:spPr>
        <p:txBody>
          <a:bodyPr>
            <a:noAutofit/>
          </a:bodyPr>
          <a:lstStyle/>
          <a:p>
            <a:pPr algn="r" rtl="1"/>
            <a:r>
              <a:rPr lang="ar-SA" sz="2400" dirty="0" smtClean="0"/>
              <a:t>1 </a:t>
            </a:r>
            <a:r>
              <a:rPr lang="ar-SA" sz="2400" dirty="0"/>
              <a:t>: يساعد </a:t>
            </a:r>
            <a:r>
              <a:rPr lang="ar-SA" sz="2400" dirty="0" err="1"/>
              <a:t>الاحماء</a:t>
            </a:r>
            <a:r>
              <a:rPr lang="ar-SA" sz="2400" dirty="0"/>
              <a:t> في </a:t>
            </a:r>
            <a:r>
              <a:rPr lang="ar-SA" sz="2400" dirty="0" err="1"/>
              <a:t>اعداد</a:t>
            </a:r>
            <a:r>
              <a:rPr lang="ar-SA" sz="2400" dirty="0"/>
              <a:t> وتهيئه المفاصل وتفاعل </a:t>
            </a:r>
            <a:r>
              <a:rPr lang="ar-SA" sz="2400" dirty="0" err="1"/>
              <a:t>الاجهزه</a:t>
            </a:r>
            <a:r>
              <a:rPr lang="ar-SA" sz="2400" dirty="0"/>
              <a:t> </a:t>
            </a:r>
            <a:r>
              <a:rPr lang="ar-SA" sz="2400" dirty="0" err="1"/>
              <a:t>الحيويه</a:t>
            </a:r>
            <a:r>
              <a:rPr lang="ar-SA" sz="2400" dirty="0"/>
              <a:t> </a:t>
            </a:r>
            <a:r>
              <a:rPr lang="ar-SA" sz="2400" dirty="0" err="1"/>
              <a:t>المختلفه</a:t>
            </a:r>
            <a:r>
              <a:rPr lang="ar-SA" sz="2400" dirty="0"/>
              <a:t> </a:t>
            </a:r>
            <a:r>
              <a:rPr lang="ar-SA" sz="2400" dirty="0" err="1"/>
              <a:t>لامداد</a:t>
            </a:r>
            <a:r>
              <a:rPr lang="ar-SA" sz="2400" dirty="0"/>
              <a:t> ونقل مكونات </a:t>
            </a:r>
            <a:r>
              <a:rPr lang="ar-SA" sz="2400" dirty="0" err="1"/>
              <a:t>الطاقه</a:t>
            </a:r>
            <a:r>
              <a:rPr lang="ar-SA" sz="2400" dirty="0"/>
              <a:t> </a:t>
            </a:r>
            <a:r>
              <a:rPr lang="ar-SA" sz="2400" dirty="0" err="1"/>
              <a:t>الازمه</a:t>
            </a:r>
            <a:r>
              <a:rPr lang="ar-SA" sz="2400" dirty="0"/>
              <a:t> لمختلف </a:t>
            </a:r>
            <a:r>
              <a:rPr lang="ar-SA" sz="2400" dirty="0" err="1"/>
              <a:t>اجزاء</a:t>
            </a:r>
            <a:r>
              <a:rPr lang="ar-SA" sz="2400" dirty="0"/>
              <a:t> الجسم لاستخدامها بفاعليه دون حدوث تعب</a:t>
            </a:r>
            <a:r>
              <a:rPr lang="fr-FR" sz="2400" dirty="0"/>
              <a:t> .</a:t>
            </a:r>
            <a:br>
              <a:rPr lang="fr-FR" sz="2400" dirty="0"/>
            </a:br>
            <a:r>
              <a:rPr lang="ar-SA" sz="2400" dirty="0"/>
              <a:t>2 : يساعد </a:t>
            </a:r>
            <a:r>
              <a:rPr lang="ar-SA" sz="2400" dirty="0" err="1"/>
              <a:t>الاحماء</a:t>
            </a:r>
            <a:r>
              <a:rPr lang="ar-SA" sz="2400" dirty="0"/>
              <a:t> الجهاز العصبي العضلي علي </a:t>
            </a:r>
            <a:r>
              <a:rPr lang="ar-SA" sz="2400" dirty="0" err="1"/>
              <a:t>اداء</a:t>
            </a:r>
            <a:r>
              <a:rPr lang="ar-SA" sz="2400" dirty="0"/>
              <a:t> الوظائف </a:t>
            </a:r>
            <a:r>
              <a:rPr lang="ar-SA" sz="2400" dirty="0" err="1"/>
              <a:t>الفسيولوجيه</a:t>
            </a:r>
            <a:r>
              <a:rPr lang="ar-SA" sz="2400" dirty="0"/>
              <a:t> عن طريق</a:t>
            </a:r>
            <a:r>
              <a:rPr lang="fr-FR" sz="2400" dirty="0"/>
              <a:t> :</a:t>
            </a:r>
            <a:br>
              <a:rPr lang="fr-FR" sz="2400" dirty="0"/>
            </a:br>
            <a:r>
              <a:rPr lang="fr-FR" sz="2400" dirty="0"/>
              <a:t>• </a:t>
            </a:r>
            <a:r>
              <a:rPr lang="ar-SA" sz="2400" dirty="0"/>
              <a:t>رفع درجه </a:t>
            </a:r>
            <a:r>
              <a:rPr lang="ar-SA" sz="2400" dirty="0" err="1"/>
              <a:t>حراره</a:t>
            </a:r>
            <a:r>
              <a:rPr lang="ar-SA" sz="2400" dirty="0"/>
              <a:t> </a:t>
            </a:r>
            <a:r>
              <a:rPr lang="ar-SA" sz="2400" dirty="0" err="1"/>
              <a:t>العضله</a:t>
            </a:r>
            <a:r>
              <a:rPr lang="fr-FR" sz="2400" dirty="0"/>
              <a:t> .</a:t>
            </a:r>
            <a:br>
              <a:rPr lang="fr-FR" sz="2400" dirty="0"/>
            </a:br>
            <a:r>
              <a:rPr lang="fr-FR" sz="2400" dirty="0"/>
              <a:t>• </a:t>
            </a:r>
            <a:r>
              <a:rPr lang="ar-SA" sz="2400" dirty="0" err="1"/>
              <a:t>زياده</a:t>
            </a:r>
            <a:r>
              <a:rPr lang="ar-SA" sz="2400" dirty="0"/>
              <a:t> سرعه انقباض وانبساط </a:t>
            </a:r>
            <a:r>
              <a:rPr lang="ar-SA" sz="2400" dirty="0" err="1"/>
              <a:t>العضله</a:t>
            </a:r>
            <a:r>
              <a:rPr lang="fr-FR" sz="2400" dirty="0"/>
              <a:t>.</a:t>
            </a:r>
            <a:br>
              <a:rPr lang="fr-FR" sz="2400" dirty="0"/>
            </a:br>
            <a:r>
              <a:rPr lang="fr-FR" sz="2400" dirty="0"/>
              <a:t>• </a:t>
            </a:r>
            <a:r>
              <a:rPr lang="ar-SA" sz="2400" dirty="0"/>
              <a:t>تنبيه </a:t>
            </a:r>
            <a:r>
              <a:rPr lang="ar-SA" sz="2400" dirty="0" err="1"/>
              <a:t>المستقبلا</a:t>
            </a:r>
            <a:r>
              <a:rPr lang="ar-SA" sz="2400" dirty="0"/>
              <a:t> ت </a:t>
            </a:r>
            <a:r>
              <a:rPr lang="ar-SA" sz="2400" dirty="0" err="1"/>
              <a:t>العصبيه</a:t>
            </a:r>
            <a:r>
              <a:rPr lang="ar-SA" sz="2400" dirty="0"/>
              <a:t> ورفع مستوي التوافق العصبي العضلي للعضلات</a:t>
            </a:r>
            <a:r>
              <a:rPr lang="fr-FR" sz="2400" dirty="0"/>
              <a:t/>
            </a:r>
            <a:br>
              <a:rPr lang="fr-FR" sz="2400" dirty="0"/>
            </a:br>
            <a:r>
              <a:rPr lang="fr-FR" sz="2400" dirty="0"/>
              <a:t>• </a:t>
            </a:r>
            <a:r>
              <a:rPr lang="ar-SA" sz="2400" dirty="0"/>
              <a:t>يساعد </a:t>
            </a:r>
            <a:r>
              <a:rPr lang="ar-SA" sz="2400" dirty="0" err="1"/>
              <a:t>الاحماء</a:t>
            </a:r>
            <a:r>
              <a:rPr lang="ar-SA" sz="2400" dirty="0"/>
              <a:t> العضلات علي الانقباض العضلي المتكامل وجعلها </a:t>
            </a:r>
            <a:r>
              <a:rPr lang="ar-SA" sz="2400" dirty="0" err="1"/>
              <a:t>اكثر</a:t>
            </a:r>
            <a:r>
              <a:rPr lang="ar-SA" sz="2400" dirty="0"/>
              <a:t> </a:t>
            </a:r>
            <a:r>
              <a:rPr lang="ar-SA" sz="2400" dirty="0" err="1"/>
              <a:t>مرونه</a:t>
            </a:r>
            <a:r>
              <a:rPr lang="ar-SA" sz="2400" dirty="0"/>
              <a:t> </a:t>
            </a:r>
            <a:r>
              <a:rPr lang="ar-SA" sz="2400" dirty="0" err="1"/>
              <a:t>ومطاطيه</a:t>
            </a:r>
            <a:r>
              <a:rPr lang="fr-FR" sz="2400" dirty="0"/>
              <a:t>.</a:t>
            </a:r>
            <a:br>
              <a:rPr lang="fr-FR" sz="2400" dirty="0"/>
            </a:br>
            <a:r>
              <a:rPr lang="ar-SA" sz="2400" dirty="0"/>
              <a:t>3 : يؤثر </a:t>
            </a:r>
            <a:r>
              <a:rPr lang="ar-SA" sz="2400" dirty="0" err="1"/>
              <a:t>الاحماء</a:t>
            </a:r>
            <a:r>
              <a:rPr lang="ar-SA" sz="2400" dirty="0"/>
              <a:t> علي الجهاز التنفسي للمتسابق فيزداد عدد مرات التنفس ثم ينتظم التنفس</a:t>
            </a:r>
            <a:r>
              <a:rPr lang="fr-FR" sz="2400" dirty="0"/>
              <a:t>.</a:t>
            </a:r>
            <a:br>
              <a:rPr lang="fr-FR" sz="2400" dirty="0"/>
            </a:br>
            <a:r>
              <a:rPr lang="ar-SA" sz="2400" dirty="0"/>
              <a:t>4 :</a:t>
            </a:r>
            <a:r>
              <a:rPr lang="fr-FR" sz="2400" dirty="0"/>
              <a:t> </a:t>
            </a:r>
            <a:r>
              <a:rPr lang="ar-SA" sz="2400" dirty="0"/>
              <a:t>يؤثر </a:t>
            </a:r>
            <a:r>
              <a:rPr lang="ar-SA" sz="2400" dirty="0" err="1"/>
              <a:t>الاحماء</a:t>
            </a:r>
            <a:r>
              <a:rPr lang="ar-SA" sz="2400" dirty="0"/>
              <a:t> علي الجهاز الدوري التنفسي للمتسابق فيزداد حجم وسرعه دوران الدم وبذلك يزداد </a:t>
            </a:r>
            <a:r>
              <a:rPr lang="ar-SA" sz="2400" dirty="0" err="1"/>
              <a:t>الاكسجين</a:t>
            </a:r>
            <a:r>
              <a:rPr lang="ar-SA" sz="2400" dirty="0"/>
              <a:t> المحمول بالدم والواصل </a:t>
            </a:r>
            <a:r>
              <a:rPr lang="ar-SA" sz="2400" dirty="0" err="1"/>
              <a:t>الي</a:t>
            </a:r>
            <a:r>
              <a:rPr lang="ar-SA" sz="2400" dirty="0"/>
              <a:t> العضلات</a:t>
            </a:r>
            <a:r>
              <a:rPr lang="fr-FR" sz="2400" dirty="0"/>
              <a:t>.</a:t>
            </a:r>
            <a:br>
              <a:rPr lang="fr-FR" sz="2400" dirty="0"/>
            </a:br>
            <a:r>
              <a:rPr lang="ar-SA" sz="2400" dirty="0"/>
              <a:t>5 :</a:t>
            </a:r>
            <a:r>
              <a:rPr lang="fr-FR" sz="2400" dirty="0"/>
              <a:t> </a:t>
            </a:r>
            <a:r>
              <a:rPr lang="ar-SA" sz="2400" dirty="0"/>
              <a:t>يؤثر </a:t>
            </a:r>
            <a:r>
              <a:rPr lang="ar-SA" sz="2400" dirty="0" err="1"/>
              <a:t>الاحماء</a:t>
            </a:r>
            <a:r>
              <a:rPr lang="ar-SA" sz="2400" dirty="0"/>
              <a:t> علي الجوانب </a:t>
            </a:r>
            <a:r>
              <a:rPr lang="ar-SA" sz="2400" dirty="0" err="1"/>
              <a:t>النفسيه</a:t>
            </a:r>
            <a:r>
              <a:rPr lang="ar-SA" sz="2400" dirty="0"/>
              <a:t> للمتسابق فهو يعمل علي </a:t>
            </a:r>
            <a:r>
              <a:rPr lang="ar-SA" sz="2400" dirty="0" err="1"/>
              <a:t>اظهار</a:t>
            </a:r>
            <a:r>
              <a:rPr lang="ar-SA" sz="2400" dirty="0"/>
              <a:t> سمات </a:t>
            </a:r>
            <a:r>
              <a:rPr lang="ar-SA" sz="2400" dirty="0" err="1"/>
              <a:t>الارادة</a:t>
            </a:r>
            <a:r>
              <a:rPr lang="fr-FR" sz="2400" dirty="0"/>
              <a:t> .</a:t>
            </a:r>
            <a:br>
              <a:rPr lang="fr-FR" sz="2400" dirty="0"/>
            </a:br>
            <a:r>
              <a:rPr lang="fr-FR" sz="2400" dirty="0"/>
              <a:t/>
            </a:r>
            <a:br>
              <a:rPr lang="fr-FR" sz="2400" dirty="0"/>
            </a:br>
            <a:endParaRPr lang="fr-FR"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rtl="1"/>
            <a:r>
              <a:rPr lang="ar-EG" b="1" dirty="0" smtClean="0"/>
              <a:t>كما يرى البعض أن الهدف من الإحماء كالأتي : </a:t>
            </a:r>
            <a:r>
              <a:rPr lang="fr-FR" dirty="0" smtClean="0"/>
              <a:t/>
            </a:r>
            <a:br>
              <a:rPr lang="fr-FR" dirty="0" smtClean="0"/>
            </a:br>
            <a:r>
              <a:rPr lang="ar-EG" b="1" dirty="0" smtClean="0"/>
              <a:t>أ </a:t>
            </a:r>
            <a:r>
              <a:rPr lang="ar-EG" b="1" dirty="0" err="1" smtClean="0"/>
              <a:t>ـ</a:t>
            </a:r>
            <a:r>
              <a:rPr lang="ar-EG" b="1" dirty="0" smtClean="0"/>
              <a:t> في التدريب :</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77500" lnSpcReduction="20000"/>
          </a:bodyPr>
          <a:lstStyle/>
          <a:p>
            <a:pPr algn="r" rtl="1">
              <a:buNone/>
            </a:pPr>
            <a:r>
              <a:rPr lang="fr-FR" b="1" dirty="0" smtClean="0"/>
              <a:t> </a:t>
            </a:r>
            <a:r>
              <a:rPr lang="ar-EG" dirty="0" smtClean="0"/>
              <a:t>يتنوع هدف الإحماء بتنوع هدف الوحدات التدريبية فقد تكون بهدف :</a:t>
            </a:r>
            <a:endParaRPr lang="fr-FR" dirty="0" smtClean="0"/>
          </a:p>
          <a:p>
            <a:pPr algn="r" rtl="1">
              <a:buNone/>
            </a:pPr>
            <a:r>
              <a:rPr lang="ar-EG" dirty="0" smtClean="0"/>
              <a:t>	1 </a:t>
            </a:r>
            <a:r>
              <a:rPr lang="ar-EG" dirty="0" err="1" smtClean="0"/>
              <a:t>ـ</a:t>
            </a:r>
            <a:r>
              <a:rPr lang="ar-EG" dirty="0" smtClean="0"/>
              <a:t> تنمية عنصر أو أكثر من النواحي البدنية ( عامة </a:t>
            </a:r>
            <a:r>
              <a:rPr lang="ar-EG" dirty="0" err="1" smtClean="0"/>
              <a:t>ـ</a:t>
            </a:r>
            <a:r>
              <a:rPr lang="ar-EG" dirty="0" smtClean="0"/>
              <a:t> خاصة ) .</a:t>
            </a:r>
            <a:endParaRPr lang="fr-FR" dirty="0" smtClean="0"/>
          </a:p>
          <a:p>
            <a:pPr algn="r" rtl="1">
              <a:buNone/>
            </a:pPr>
            <a:r>
              <a:rPr lang="ar-EG" dirty="0" smtClean="0"/>
              <a:t>	2 </a:t>
            </a:r>
            <a:r>
              <a:rPr lang="ar-EG" dirty="0" err="1" smtClean="0"/>
              <a:t>ـ</a:t>
            </a:r>
            <a:r>
              <a:rPr lang="ar-EG" dirty="0" smtClean="0"/>
              <a:t> تعلم أو صقل الأداء </a:t>
            </a:r>
            <a:r>
              <a:rPr lang="ar-EG" dirty="0" err="1" smtClean="0"/>
              <a:t>المهارى</a:t>
            </a:r>
            <a:r>
              <a:rPr lang="ar-EG" dirty="0" smtClean="0"/>
              <a:t> .</a:t>
            </a:r>
            <a:endParaRPr lang="fr-FR" dirty="0" smtClean="0"/>
          </a:p>
          <a:p>
            <a:pPr algn="r" rtl="1">
              <a:buNone/>
            </a:pPr>
            <a:r>
              <a:rPr lang="ar-EG" dirty="0" smtClean="0"/>
              <a:t>	3 </a:t>
            </a:r>
            <a:r>
              <a:rPr lang="ar-EG" dirty="0" err="1" smtClean="0"/>
              <a:t>ـ</a:t>
            </a:r>
            <a:r>
              <a:rPr lang="ar-EG" dirty="0" smtClean="0"/>
              <a:t> تعلم أو صقل الأداء الخططي .</a:t>
            </a:r>
            <a:endParaRPr lang="fr-FR" dirty="0" smtClean="0"/>
          </a:p>
          <a:p>
            <a:pPr algn="r" rtl="1">
              <a:buNone/>
            </a:pPr>
            <a:r>
              <a:rPr lang="ar-EG" dirty="0" smtClean="0"/>
              <a:t>	4 </a:t>
            </a:r>
            <a:r>
              <a:rPr lang="ar-EG" dirty="0" err="1" smtClean="0"/>
              <a:t>ـ</a:t>
            </a:r>
            <a:r>
              <a:rPr lang="ar-EG" dirty="0" smtClean="0"/>
              <a:t> التدريب المركب الذي يجمع ما بين اثنين أو أكثر من الأنواع السابقة .</a:t>
            </a:r>
            <a:endParaRPr lang="fr-FR" dirty="0" smtClean="0"/>
          </a:p>
          <a:p>
            <a:pPr algn="r" rtl="1">
              <a:buNone/>
            </a:pPr>
            <a:r>
              <a:rPr lang="ar-EG" dirty="0" smtClean="0"/>
              <a:t>	5 </a:t>
            </a:r>
            <a:r>
              <a:rPr lang="ar-EG" dirty="0" err="1" smtClean="0"/>
              <a:t>ـ</a:t>
            </a:r>
            <a:r>
              <a:rPr lang="ar-EG" dirty="0" smtClean="0"/>
              <a:t> استعادة الشفاء والتخلص من التعب .</a:t>
            </a:r>
            <a:endParaRPr lang="fr-FR" dirty="0" smtClean="0"/>
          </a:p>
          <a:p>
            <a:pPr algn="r" rtl="1">
              <a:buNone/>
            </a:pPr>
            <a:r>
              <a:rPr lang="ar-EG" dirty="0" smtClean="0"/>
              <a:t>	6 </a:t>
            </a:r>
            <a:r>
              <a:rPr lang="ar-EG" dirty="0" err="1" smtClean="0"/>
              <a:t>ـ</a:t>
            </a:r>
            <a:r>
              <a:rPr lang="ar-EG" dirty="0" smtClean="0"/>
              <a:t> اختبار المستوى ( القدرات البدنية العامة والخاصة ، المستوى </a:t>
            </a:r>
            <a:r>
              <a:rPr lang="ar-EG" dirty="0" err="1" smtClean="0"/>
              <a:t>المهارى</a:t>
            </a:r>
            <a:r>
              <a:rPr lang="ar-EG" dirty="0" smtClean="0"/>
              <a:t> النواحي </a:t>
            </a:r>
            <a:endParaRPr lang="fr-FR" dirty="0" smtClean="0"/>
          </a:p>
          <a:p>
            <a:pPr algn="r" rtl="1">
              <a:buNone/>
            </a:pPr>
            <a:r>
              <a:rPr lang="ar-EG" dirty="0" smtClean="0"/>
              <a:t>            الخططية ) .</a:t>
            </a:r>
            <a:endParaRPr lang="fr-FR" dirty="0" smtClean="0"/>
          </a:p>
          <a:p>
            <a:pPr algn="r" rtl="1">
              <a:buNone/>
            </a:pPr>
            <a:r>
              <a:rPr lang="ar-EG" dirty="0" smtClean="0"/>
              <a:t>	7 </a:t>
            </a:r>
            <a:r>
              <a:rPr lang="ar-EG" dirty="0" err="1" smtClean="0"/>
              <a:t>ـ</a:t>
            </a:r>
            <a:r>
              <a:rPr lang="ar-EG" dirty="0" smtClean="0"/>
              <a:t> التدريب علي المسابقات ( اختبار المستوى الفعلي للتنافس </a:t>
            </a:r>
            <a:r>
              <a:rPr lang="ar-EG" dirty="0" err="1" smtClean="0"/>
              <a:t>ـ</a:t>
            </a:r>
            <a:r>
              <a:rPr lang="ar-EG" dirty="0" smtClean="0"/>
              <a:t> منافسات تجريبية ) .</a:t>
            </a:r>
            <a:endParaRPr lang="fr-FR" dirty="0" smtClean="0"/>
          </a:p>
          <a:p>
            <a:pPr algn="r" rtl="1">
              <a:buNone/>
            </a:pPr>
            <a:r>
              <a:rPr lang="ar-EG" b="1" dirty="0" smtClean="0"/>
              <a:t>	</a:t>
            </a:r>
            <a:endParaRPr lang="fr-FR" dirty="0" smtClean="0"/>
          </a:p>
          <a:p>
            <a:pPr algn="r" rtl="1"/>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EG" b="1" dirty="0" smtClean="0"/>
              <a:t>ب </a:t>
            </a:r>
            <a:r>
              <a:rPr lang="ar-EG" b="1" dirty="0" err="1" smtClean="0"/>
              <a:t>ـ</a:t>
            </a:r>
            <a:r>
              <a:rPr lang="ar-EG" b="1" dirty="0" smtClean="0"/>
              <a:t> في المسابقات والمباريات :</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70000" lnSpcReduction="20000"/>
          </a:bodyPr>
          <a:lstStyle/>
          <a:p>
            <a:pPr algn="r" rtl="1">
              <a:buNone/>
            </a:pPr>
            <a:r>
              <a:rPr lang="ar-EG" dirty="0" smtClean="0"/>
              <a:t>حيث يلعب نوع السباق ( العاب فردية _ جماعية ) دوراً هاماً وبارزاً في تحديد هدف الإحماء :</a:t>
            </a:r>
            <a:endParaRPr lang="fr-FR" dirty="0" smtClean="0"/>
          </a:p>
          <a:p>
            <a:pPr algn="r" rtl="1">
              <a:buNone/>
            </a:pPr>
            <a:r>
              <a:rPr lang="ar-EG" dirty="0" smtClean="0"/>
              <a:t>	* هل لتحقيق مستوى تأهيلي وما يستتبع ذلك من المرور علي الأدوار التنافسية </a:t>
            </a:r>
            <a:endParaRPr lang="fr-FR" dirty="0" smtClean="0"/>
          </a:p>
          <a:p>
            <a:pPr algn="r" rtl="1">
              <a:buNone/>
            </a:pPr>
            <a:r>
              <a:rPr lang="ar-EG" dirty="0" smtClean="0"/>
              <a:t>             المؤهلة ؟</a:t>
            </a:r>
            <a:endParaRPr lang="fr-FR" dirty="0" smtClean="0"/>
          </a:p>
          <a:p>
            <a:pPr algn="r" rtl="1">
              <a:buNone/>
            </a:pPr>
            <a:r>
              <a:rPr lang="ar-EG" dirty="0" smtClean="0"/>
              <a:t>* هل لعرض مهارة ما ( الجمباز ) ؟ أم لإبراز قوة بصورة رئيسية مع مهارة أو </a:t>
            </a:r>
            <a:endParaRPr lang="fr-FR" dirty="0" smtClean="0"/>
          </a:p>
          <a:p>
            <a:pPr algn="r" rtl="1">
              <a:buNone/>
            </a:pPr>
            <a:r>
              <a:rPr lang="ar-EG" dirty="0" smtClean="0"/>
              <a:t>      خطة ..... الخ طبقاً لنوع وطبيعة النشاط الرياضي ؟</a:t>
            </a:r>
            <a:endParaRPr lang="fr-FR" dirty="0" smtClean="0"/>
          </a:p>
          <a:p>
            <a:pPr algn="r" rtl="1">
              <a:buNone/>
            </a:pPr>
            <a:r>
              <a:rPr lang="ar-EG" dirty="0" smtClean="0"/>
              <a:t>وبالتالي فأن هناك عدة نقاط من الواجب مراعاتها عند تصميم أو تنفيذ برامج الإحماء :</a:t>
            </a:r>
            <a:endParaRPr lang="fr-FR" dirty="0" smtClean="0"/>
          </a:p>
          <a:p>
            <a:pPr algn="r" rtl="1">
              <a:buNone/>
            </a:pPr>
            <a:r>
              <a:rPr lang="ar-EG" dirty="0" smtClean="0"/>
              <a:t>1 </a:t>
            </a:r>
            <a:r>
              <a:rPr lang="ar-EG" dirty="0" err="1" smtClean="0"/>
              <a:t>ـ</a:t>
            </a:r>
            <a:r>
              <a:rPr lang="ar-EG" dirty="0" smtClean="0"/>
              <a:t> أن يتماشي الإحماء مع نوعية وطبيعة النشاط ، ويناسب الخصائص الفردية </a:t>
            </a:r>
            <a:endParaRPr lang="fr-FR" dirty="0" smtClean="0"/>
          </a:p>
          <a:p>
            <a:pPr algn="r" rtl="1">
              <a:buNone/>
            </a:pPr>
            <a:r>
              <a:rPr lang="ar-EG" dirty="0" smtClean="0"/>
              <a:t>      والمرحلة السنية .</a:t>
            </a:r>
            <a:endParaRPr lang="fr-FR" dirty="0" smtClean="0"/>
          </a:p>
          <a:p>
            <a:pPr algn="r" rtl="1">
              <a:buNone/>
            </a:pPr>
            <a:r>
              <a:rPr lang="ar-EG" dirty="0" smtClean="0"/>
              <a:t>	2 </a:t>
            </a:r>
            <a:r>
              <a:rPr lang="ar-EG" dirty="0" err="1" smtClean="0"/>
              <a:t>ـ</a:t>
            </a:r>
            <a:r>
              <a:rPr lang="ar-EG" dirty="0" smtClean="0"/>
              <a:t> التنويع في استخدام بعض الوسائل المساعدة مثل بعض أنواع التدريب والدهانات إذا استدعي الأمر بحيث يكون الإحماء مختلفاً من حيث الشكل والوتيرة لضمان التشويق والترغيب وجذب الانتباه .</a:t>
            </a:r>
            <a:endParaRPr lang="fr-FR" dirty="0" smtClean="0"/>
          </a:p>
          <a:p>
            <a:pPr algn="r" rtl="1">
              <a:buNone/>
            </a:pP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buNone/>
            </a:pPr>
            <a:r>
              <a:rPr lang="ar-EG" dirty="0" smtClean="0"/>
              <a:t>	3 </a:t>
            </a:r>
            <a:r>
              <a:rPr lang="ar-EG" dirty="0" err="1" smtClean="0"/>
              <a:t>ـ</a:t>
            </a:r>
            <a:r>
              <a:rPr lang="ar-EG" dirty="0" smtClean="0"/>
              <a:t> تسلسل تمريناته بحيث تعمل المجموعات العضلية الكبيرة ثم الصغيرة والعمل العضلي التخصصي وذلك باستخدام تمارين سهلة ثم أكثر صعوبة .</a:t>
            </a:r>
            <a:endParaRPr lang="fr-FR" dirty="0" smtClean="0"/>
          </a:p>
          <a:p>
            <a:pPr algn="r" rtl="1">
              <a:buNone/>
            </a:pPr>
            <a:r>
              <a:rPr lang="ar-EG" dirty="0" smtClean="0"/>
              <a:t>	4 </a:t>
            </a:r>
            <a:r>
              <a:rPr lang="ar-EG" dirty="0" err="1" smtClean="0"/>
              <a:t>ـ</a:t>
            </a:r>
            <a:r>
              <a:rPr lang="ar-EG" dirty="0" smtClean="0"/>
              <a:t> تخصيص زمن الإحماء الفردي إذا ما بدء الإحماء جماعياً وأن يتناسب الزمن مع حالة الطقس وكذلك بالنسبة للملابس مع مراعاة فترات الراحة بين التمرينات </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483245"/>
          </a:xfrm>
        </p:spPr>
        <p:txBody>
          <a:bodyPr/>
          <a:lstStyle/>
          <a:p>
            <a:pPr algn="r" rtl="1"/>
            <a:r>
              <a:rPr lang="ar-SA" dirty="0" smtClean="0"/>
              <a:t>المدرب الذي لا يعطي الإحماء أهميته الكبرى يعمل دون أن يدري بالإضرار التي قد تحل على لاعبيه , وقد يعرض لاعبيه إلى إصابات مختلفة</a:t>
            </a:r>
            <a:r>
              <a:rPr lang="en-US" dirty="0" smtClean="0"/>
              <a:t>.</a:t>
            </a:r>
            <a:r>
              <a:rPr lang="ar-SA" dirty="0" smtClean="0"/>
              <a:t>ويبدأ الإحماء بالتسخين البدني العالم , يليه التسخين الخاص وإعدادهم للجزء الأساسي من التدريب</a:t>
            </a:r>
            <a:r>
              <a:rPr lang="en-US" dirty="0" smtClean="0"/>
              <a:t>.</a:t>
            </a:r>
            <a:endParaRPr lang="fr-FR" dirty="0" smtClean="0"/>
          </a:p>
          <a:p>
            <a:pPr algn="r" rtl="1"/>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5310</TotalTime>
  <Words>630</Words>
  <Application>Microsoft Office PowerPoint</Application>
  <PresentationFormat>Affichage à l'écran (4:3)</PresentationFormat>
  <Paragraphs>46</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الاحماء في العاب القوى</vt:lpstr>
      <vt:lpstr>تعريف الاحماء:</vt:lpstr>
      <vt:lpstr>Diapositive 3</vt:lpstr>
      <vt:lpstr>الهدف من الإحماء : </vt:lpstr>
      <vt:lpstr>Diapositive 5</vt:lpstr>
      <vt:lpstr>كما يرى البعض أن الهدف من الإحماء كالأتي :  أ ـ في التدريب : </vt:lpstr>
      <vt:lpstr>ب ـ في المسابقات والمباريات : </vt:lpstr>
      <vt:lpstr>Diapositive 8</vt:lpstr>
      <vt:lpstr>Diapositive 9</vt:lpstr>
      <vt:lpstr>Diapositive 10</vt:lpstr>
      <vt:lpstr>ضرورة الإحماء: </vt:lpstr>
      <vt:lpstr>Diapositive 12</vt:lpstr>
      <vt:lpstr>Diapositive 13</vt:lpstr>
      <vt:lpstr>انواع الاحماء:</vt:lpstr>
      <vt:lpstr>Diapositive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الاحماء في العاب القوى</dc:title>
  <dc:creator>zcs</dc:creator>
  <cp:lastModifiedBy>zcs</cp:lastModifiedBy>
  <cp:revision>34</cp:revision>
  <dcterms:created xsi:type="dcterms:W3CDTF">2018-11-18T20:14:42Z</dcterms:created>
  <dcterms:modified xsi:type="dcterms:W3CDTF">2019-01-17T10:01:17Z</dcterms:modified>
</cp:coreProperties>
</file>