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2C1A199-6F0F-46B1-AD59-85974C7A892B}"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300147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C1A199-6F0F-46B1-AD59-85974C7A892B}"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35029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C1A199-6F0F-46B1-AD59-85974C7A892B}"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392416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C1A199-6F0F-46B1-AD59-85974C7A892B}"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337794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2C1A199-6F0F-46B1-AD59-85974C7A892B}"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233560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2C1A199-6F0F-46B1-AD59-85974C7A892B}"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41131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2C1A199-6F0F-46B1-AD59-85974C7A892B}" type="datetimeFigureOut">
              <a:rPr lang="fr-FR" smtClean="0"/>
              <a:t>17/01/2021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16800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2C1A199-6F0F-46B1-AD59-85974C7A892B}" type="datetimeFigureOut">
              <a:rPr lang="fr-FR" smtClean="0"/>
              <a:t>17/01/2021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327776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C1A199-6F0F-46B1-AD59-85974C7A892B}" type="datetimeFigureOut">
              <a:rPr lang="fr-FR" smtClean="0"/>
              <a:t>17/01/2021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37056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2C1A199-6F0F-46B1-AD59-85974C7A892B}"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286398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2C1A199-6F0F-46B1-AD59-85974C7A892B}"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97A7D0-ECC3-4280-B055-1DC1E645B63F}" type="slidenum">
              <a:rPr lang="fr-FR" smtClean="0"/>
              <a:t>‹N°›</a:t>
            </a:fld>
            <a:endParaRPr lang="fr-FR"/>
          </a:p>
        </p:txBody>
      </p:sp>
    </p:spTree>
    <p:extLst>
      <p:ext uri="{BB962C8B-B14F-4D97-AF65-F5344CB8AC3E}">
        <p14:creationId xmlns:p14="http://schemas.microsoft.com/office/powerpoint/2010/main" val="117163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1A199-6F0F-46B1-AD59-85974C7A892B}" type="datetimeFigureOut">
              <a:rPr lang="fr-FR" smtClean="0"/>
              <a:t>17/01/2021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A7D0-ECC3-4280-B055-1DC1E645B63F}" type="slidenum">
              <a:rPr lang="fr-FR" smtClean="0"/>
              <a:t>‹N°›</a:t>
            </a:fld>
            <a:endParaRPr lang="fr-FR"/>
          </a:p>
        </p:txBody>
      </p:sp>
    </p:spTree>
    <p:extLst>
      <p:ext uri="{BB962C8B-B14F-4D97-AF65-F5344CB8AC3E}">
        <p14:creationId xmlns:p14="http://schemas.microsoft.com/office/powerpoint/2010/main" val="117325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1820" y="3195861"/>
            <a:ext cx="11741239" cy="2535237"/>
          </a:xfrm>
        </p:spPr>
        <p:txBody>
          <a:bodyPr>
            <a:noAutofit/>
          </a:bodyPr>
          <a:lstStyle/>
          <a:p>
            <a:pPr marL="342900" lvl="0" indent="-342900" algn="l">
              <a:lnSpc>
                <a:spcPct val="150000"/>
              </a:lnSpc>
            </a:pPr>
            <a:r>
              <a:rPr lang="fr-FR" sz="2000" b="1" dirty="0" smtClean="0">
                <a:solidFill>
                  <a:schemeClr val="accent1">
                    <a:lumMod val="75000"/>
                  </a:schemeClr>
                </a:solidFill>
                <a:effectLst/>
                <a:latin typeface="Times New Roman" panose="02020603050405020304" pitchFamily="18" charset="0"/>
                <a:ea typeface="Calibri" panose="020F0502020204030204" pitchFamily="34" charset="0"/>
                <a:cs typeface="Arial" panose="020B0604020202020204" pitchFamily="34" charset="0"/>
              </a:rPr>
              <a:t>Les principaux moyens de communication des cellules</a:t>
            </a:r>
            <a:br>
              <a:rPr lang="fr-FR" sz="2000" b="1" dirty="0" smtClean="0">
                <a:solidFill>
                  <a:schemeClr val="accent1">
                    <a:lumMod val="75000"/>
                  </a:schemeClr>
                </a:solidFill>
                <a:effectLst/>
                <a:latin typeface="Times New Roman" panose="02020603050405020304" pitchFamily="18" charset="0"/>
                <a:ea typeface="Calibri" panose="020F0502020204030204" pitchFamily="34" charset="0"/>
                <a:cs typeface="Arial" panose="020B0604020202020204" pitchFamily="34" charset="0"/>
              </a:rPr>
            </a:br>
            <a:r>
              <a:rPr lang="fr-FR" sz="2000" dirty="0" smtClean="0">
                <a:effectLst/>
                <a:latin typeface="Calibri" panose="020F0502020204030204" pitchFamily="34" charset="0"/>
                <a:ea typeface="Calibri" panose="020F0502020204030204" pitchFamily="34" charset="0"/>
                <a:cs typeface="Arial" panose="020B0604020202020204" pitchFamily="34" charset="0"/>
              </a:rPr>
              <a:t/>
            </a:r>
            <a:br>
              <a:rPr lang="fr-FR" sz="2000" dirty="0" smtClean="0">
                <a:effectLst/>
                <a:latin typeface="Calibri" panose="020F0502020204030204" pitchFamily="34" charset="0"/>
                <a:ea typeface="Calibri" panose="020F0502020204030204" pitchFamily="34" charset="0"/>
                <a:cs typeface="Arial" panose="020B0604020202020204" pitchFamily="34" charset="0"/>
              </a:rPr>
            </a:b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Généralement, la cellule qui envoie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le message</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produit un type particulier de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molécule de signalisation</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qui est détectée par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la cellule cible</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Les cellules cibles possèdent des protéines réceptrices qui reconnaissent la molécule de signalisation et y répondent de manière spécifique.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La transduction du signal </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commence quand la cellule cible reçoit un signal extracellulaire et le convertit en signaux intracellulaires qui modifient le comportement de la cellule.</a:t>
            </a:r>
            <a:r>
              <a:rPr lang="fr-FR" sz="2000" dirty="0" smtClean="0">
                <a:effectLst/>
                <a:latin typeface="Calibri" panose="020F0502020204030204" pitchFamily="34" charset="0"/>
                <a:ea typeface="Calibri" panose="020F0502020204030204" pitchFamily="34" charset="0"/>
                <a:cs typeface="Arial" panose="020B0604020202020204" pitchFamily="34" charset="0"/>
              </a:rPr>
              <a:t/>
            </a:r>
            <a:br>
              <a:rPr lang="fr-FR" sz="2000" dirty="0" smtClean="0">
                <a:effectLst/>
                <a:latin typeface="Calibri" panose="020F0502020204030204" pitchFamily="34" charset="0"/>
                <a:ea typeface="Calibri" panose="020F0502020204030204" pitchFamily="34" charset="0"/>
                <a:cs typeface="Arial" panose="020B0604020202020204" pitchFamily="34" charset="0"/>
              </a:rPr>
            </a:br>
            <a:endParaRPr lang="fr-FR" sz="2000" dirty="0"/>
          </a:p>
        </p:txBody>
      </p:sp>
      <p:sp>
        <p:nvSpPr>
          <p:cNvPr id="5" name="Rectangle 4"/>
          <p:cNvSpPr/>
          <p:nvPr/>
        </p:nvSpPr>
        <p:spPr>
          <a:xfrm>
            <a:off x="2771960" y="907144"/>
            <a:ext cx="6081408" cy="468077"/>
          </a:xfrm>
          <a:prstGeom prst="rect">
            <a:avLst/>
          </a:prstGeom>
        </p:spPr>
        <p:txBody>
          <a:bodyPr wrap="none">
            <a:spAutoFit/>
          </a:bodyPr>
          <a:lstStyle/>
          <a:p>
            <a:pPr algn="ctr">
              <a:lnSpc>
                <a:spcPct val="107000"/>
              </a:lnSpc>
              <a:spcAft>
                <a:spcPts val="0"/>
              </a:spcAft>
            </a:pPr>
            <a:r>
              <a:rPr lang="fr-FR" sz="2400" b="1" dirty="0" smtClean="0">
                <a:solidFill>
                  <a:srgbClr val="FF0000"/>
                </a:solidFill>
                <a:effectLst/>
                <a:latin typeface="Times New Roman" panose="02020603050405020304" pitchFamily="18" charset="0"/>
                <a:ea typeface="SimSun" panose="02010600030101010101" pitchFamily="2" charset="-122"/>
                <a:cs typeface="Arial" panose="020B0604020202020204" pitchFamily="34" charset="0"/>
              </a:rPr>
              <a:t>Chapitre III : Communication intercellulaire</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530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499" y="164250"/>
            <a:ext cx="10515600" cy="6693750"/>
          </a:xfrm>
        </p:spPr>
        <p:txBody>
          <a:bodyPr>
            <a:normAutofit fontScale="40000" lnSpcReduction="20000"/>
          </a:bodyPr>
          <a:lstStyle/>
          <a:p>
            <a:pPr lvl="2" algn="just">
              <a:lnSpc>
                <a:spcPct val="150000"/>
              </a:lnSpc>
              <a:buFont typeface="+mj-lt"/>
              <a:buAutoNum type="arabicPeriod"/>
            </a:pPr>
            <a:r>
              <a:rPr lang="fr-FR" sz="4500"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Dépendant du contact</a:t>
            </a:r>
            <a:endParaRPr lang="fr-FR" sz="45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fr-FR" sz="4500" dirty="0" smtClean="0">
                <a:effectLst/>
                <a:latin typeface="Times New Roman" panose="02020603050405020304" pitchFamily="18" charset="0"/>
                <a:ea typeface="Calibri" panose="020F0502020204030204" pitchFamily="34" charset="0"/>
                <a:cs typeface="Arial" panose="020B0604020202020204" pitchFamily="34" charset="0"/>
              </a:rPr>
              <a:t>Dans la signalisation dépendant du contact, une molécule de signalisation à la surface d’une cellule se lie à un récepteur protéique sur la cellule adjacente. Les mêmes types de molécules de signalisation peuvent être utilisés pour la signalisation endocrine, paracrine et neuronale. Les principales différences tiennent à la vitesse et la sélectivité avec laquelle elles délivrent leur message à leurs cibles.</a:t>
            </a:r>
            <a:endParaRPr lang="fr-FR" sz="45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fr-FR" sz="4500" dirty="0" smtClean="0">
                <a:effectLst/>
                <a:latin typeface="Times New Roman" panose="02020603050405020304" pitchFamily="18" charset="0"/>
                <a:ea typeface="Calibri" panose="020F0502020204030204" pitchFamily="34" charset="0"/>
                <a:cs typeface="Arial" panose="020B0604020202020204" pitchFamily="34" charset="0"/>
              </a:rPr>
              <a:t>Le plus discret et celui qui voyage </a:t>
            </a:r>
            <a:r>
              <a:rPr lang="fr-FR" sz="4500" b="1" dirty="0" smtClean="0">
                <a:effectLst/>
                <a:latin typeface="Times New Roman" panose="02020603050405020304" pitchFamily="18" charset="0"/>
                <a:ea typeface="Calibri" panose="020F0502020204030204" pitchFamily="34" charset="0"/>
                <a:cs typeface="Arial" panose="020B0604020202020204" pitchFamily="34" charset="0"/>
              </a:rPr>
              <a:t>le moins loin </a:t>
            </a:r>
            <a:r>
              <a:rPr lang="fr-FR" sz="4500" dirty="0" smtClean="0">
                <a:effectLst/>
                <a:latin typeface="Times New Roman" panose="02020603050405020304" pitchFamily="18" charset="0"/>
                <a:ea typeface="Calibri" panose="020F0502020204030204" pitchFamily="34" charset="0"/>
                <a:cs typeface="Arial" panose="020B0604020202020204" pitchFamily="34" charset="0"/>
              </a:rPr>
              <a:t>– ne nécessite pas la libération d’une molécule sécrétée. Au contraire, les cellules entrent </a:t>
            </a:r>
            <a:r>
              <a:rPr lang="fr-FR" sz="4500" b="1" dirty="0" smtClean="0">
                <a:effectLst/>
                <a:latin typeface="Times New Roman" panose="02020603050405020304" pitchFamily="18" charset="0"/>
                <a:ea typeface="Calibri" panose="020F0502020204030204" pitchFamily="34" charset="0"/>
                <a:cs typeface="Arial" panose="020B0604020202020204" pitchFamily="34" charset="0"/>
              </a:rPr>
              <a:t>directement</a:t>
            </a:r>
            <a:r>
              <a:rPr lang="fr-FR" sz="4500" dirty="0" smtClean="0">
                <a:effectLst/>
                <a:latin typeface="Times New Roman" panose="02020603050405020304" pitchFamily="18" charset="0"/>
                <a:ea typeface="Calibri" panose="020F0502020204030204" pitchFamily="34" charset="0"/>
                <a:cs typeface="Arial" panose="020B0604020202020204" pitchFamily="34" charset="0"/>
              </a:rPr>
              <a:t> en contact par l’intermédiaire de </a:t>
            </a:r>
            <a:r>
              <a:rPr lang="fr-FR" sz="4500" b="1" dirty="0" smtClean="0">
                <a:effectLst/>
                <a:latin typeface="Times New Roman" panose="02020603050405020304" pitchFamily="18" charset="0"/>
                <a:ea typeface="Calibri" panose="020F0502020204030204" pitchFamily="34" charset="0"/>
                <a:cs typeface="Arial" panose="020B0604020202020204" pitchFamily="34" charset="0"/>
              </a:rPr>
              <a:t>molécules de signalisation qui font partie de la membrane plasmique de la cellule émettrice et de récepteurs protéiques</a:t>
            </a:r>
            <a:r>
              <a:rPr lang="fr-FR" sz="4500" b="1" dirty="0" smtClean="0">
                <a:effectLst/>
                <a:latin typeface="Calibri" panose="020F0502020204030204" pitchFamily="34" charset="0"/>
                <a:ea typeface="Calibri" panose="020F0502020204030204" pitchFamily="34" charset="0"/>
                <a:cs typeface="Arial" panose="020B0604020202020204" pitchFamily="34" charset="0"/>
              </a:rPr>
              <a:t> </a:t>
            </a:r>
            <a:r>
              <a:rPr lang="fr-FR" sz="4500" b="1" dirty="0" smtClean="0">
                <a:effectLst/>
                <a:latin typeface="Times New Roman" panose="02020603050405020304" pitchFamily="18" charset="0"/>
                <a:ea typeface="Calibri" panose="020F0502020204030204" pitchFamily="34" charset="0"/>
                <a:cs typeface="Arial" panose="020B0604020202020204" pitchFamily="34" charset="0"/>
              </a:rPr>
              <a:t>inclus dans la membrane plasmique de la cellule cible.</a:t>
            </a:r>
            <a:r>
              <a:rPr lang="fr-FR" sz="4500" dirty="0" smtClean="0">
                <a:effectLst/>
                <a:latin typeface="Times New Roman" panose="02020603050405020304" pitchFamily="18" charset="0"/>
                <a:ea typeface="Calibri" panose="020F0502020204030204" pitchFamily="34" charset="0"/>
                <a:cs typeface="Arial" panose="020B0604020202020204" pitchFamily="34" charset="0"/>
              </a:rPr>
              <a:t> Au cours du développement embryonnaire, par exemple, ce type de signalisation par contact permet à des cellules adjacentes, initialement semblables, de se spécialiser pour donner des types cellulaires différents. </a:t>
            </a:r>
            <a:endParaRPr lang="fr-FR" sz="45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fr-FR" sz="4500" dirty="0" smtClean="0">
                <a:effectLst/>
                <a:latin typeface="Times New Roman" panose="02020603050405020304" pitchFamily="18" charset="0"/>
                <a:ea typeface="Calibri" panose="020F0502020204030204" pitchFamily="34" charset="0"/>
                <a:cs typeface="Arial" panose="020B0604020202020204" pitchFamily="34" charset="0"/>
              </a:rPr>
              <a:t>Pour relier ces différents modes de signalisation, essayez d’imaginer une publicité pour une conférence passionnante – ou un concert ou un match de football. Un signal endocrine peut être comparé à une information par radio. Une affiche sur des panneaux spécialisés serait l’équivalent d’un signal paracrine localisé. Un signal neuronal – à longue distance, mais personnel – équivaudrait à un coup de téléphone ou un e-mail, et la signalisation par contact serait comme une bonne vieille conversation en tête-à-tête. La signalisation autocrine pourrait être la note que vous écrivez pour vous souvenir de l’événement.</a:t>
            </a:r>
            <a:endParaRPr lang="fr-FR" sz="45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fr-FR" sz="45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297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RÃ©sultat de recherche d'images pour &quot;signalisation Paracrine&quot;"/>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40924" y="862885"/>
            <a:ext cx="7443989" cy="4546241"/>
          </a:xfrm>
          <a:prstGeom prst="rect">
            <a:avLst/>
          </a:prstGeom>
          <a:noFill/>
          <a:ln>
            <a:noFill/>
          </a:ln>
        </p:spPr>
      </p:pic>
    </p:spTree>
    <p:extLst>
      <p:ext uri="{BB962C8B-B14F-4D97-AF65-F5344CB8AC3E}">
        <p14:creationId xmlns:p14="http://schemas.microsoft.com/office/powerpoint/2010/main" val="81305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RÃ©sultat de recherche d'images pour &quot;signalisation Paracrine&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2248" y="2030762"/>
            <a:ext cx="9747504" cy="3941064"/>
          </a:xfrm>
          <a:prstGeom prst="rect">
            <a:avLst/>
          </a:prstGeom>
          <a:noFill/>
          <a:ln>
            <a:noFill/>
          </a:ln>
        </p:spPr>
      </p:pic>
    </p:spTree>
    <p:extLst>
      <p:ext uri="{BB962C8B-B14F-4D97-AF65-F5344CB8AC3E}">
        <p14:creationId xmlns:p14="http://schemas.microsoft.com/office/powerpoint/2010/main" val="255524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5771" y="486222"/>
            <a:ext cx="11744459" cy="6371777"/>
          </a:xfrm>
        </p:spPr>
        <p:txBody>
          <a:bodyPr>
            <a:normAutofit fontScale="85000" lnSpcReduction="10000"/>
          </a:bodyPr>
          <a:lstStyle/>
          <a:p>
            <a:pPr algn="just">
              <a:lnSpc>
                <a:spcPct val="150000"/>
              </a:lnSpc>
              <a:spcAft>
                <a:spcPts val="0"/>
              </a:spcAft>
            </a:pPr>
            <a:r>
              <a:rPr lang="fr-FR" dirty="0" smtClean="0">
                <a:effectLst/>
                <a:latin typeface="Times New Roman" panose="02020603050405020304" pitchFamily="18" charset="0"/>
                <a:ea typeface="Calibri" panose="020F0502020204030204" pitchFamily="34" charset="0"/>
                <a:cs typeface="Arial" panose="020B0604020202020204" pitchFamily="34" charset="0"/>
              </a:rPr>
              <a:t>Pour qu’une cellule réponde à une molécule de signalisation, la première condition est qu’elle possède une </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protéine réceptrice</a:t>
            </a:r>
            <a:r>
              <a:rPr lang="fr-FR" dirty="0" smtClean="0">
                <a:effectLst/>
                <a:latin typeface="Times New Roman" panose="02020603050405020304" pitchFamily="18" charset="0"/>
                <a:ea typeface="Calibri" panose="020F0502020204030204" pitchFamily="34" charset="0"/>
                <a:cs typeface="Arial" panose="020B0604020202020204" pitchFamily="34" charset="0"/>
              </a:rPr>
              <a:t> ou </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récepteur</a:t>
            </a:r>
            <a:r>
              <a:rPr lang="fr-FR" dirty="0" smtClean="0">
                <a:effectLst/>
                <a:latin typeface="Times New Roman" panose="02020603050405020304" pitchFamily="18" charset="0"/>
                <a:ea typeface="Calibri" panose="020F0502020204030204" pitchFamily="34" charset="0"/>
                <a:cs typeface="Arial" panose="020B0604020202020204" pitchFamily="34" charset="0"/>
              </a:rPr>
              <a:t>, pour ce signal. Chaque récepteur est généralement activé par un seul type de signal. Sans le récepteur approprié, la cellule est sourde au signal et n’y répond pas. En ne produisant qu’un petit nombre de récepteurs parmi les milliers possibles, la cellule limite le nombre de signaux qui peuvent l’atteindre.</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dirty="0" smtClean="0">
                <a:effectLst/>
                <a:latin typeface="Times New Roman" panose="02020603050405020304" pitchFamily="18" charset="0"/>
                <a:ea typeface="Calibri" panose="020F0502020204030204" pitchFamily="34" charset="0"/>
                <a:cs typeface="Arial" panose="020B0604020202020204" pitchFamily="34" charset="0"/>
              </a:rPr>
              <a:t>La même molécule de signalisation peut induire des réponses différentes dans des cellules cibles différentes. Par exemple, quand une cellule de muscle cardiaque est exposée au neurotransmetteur acétylcholine, la vitesse et la force de ses</a:t>
            </a:r>
            <a:r>
              <a:rPr lang="fr-FR" sz="2400" dirty="0" smtClean="0">
                <a:effectLst/>
                <a:latin typeface="Calibri" panose="020F0502020204030204" pitchFamily="34" charset="0"/>
                <a:ea typeface="Calibri" panose="020F0502020204030204" pitchFamily="34" charset="0"/>
                <a:cs typeface="Arial" panose="020B0604020202020204" pitchFamily="34" charset="0"/>
              </a:rPr>
              <a:t> </a:t>
            </a:r>
            <a:r>
              <a:rPr lang="fr-FR" dirty="0" smtClean="0">
                <a:effectLst/>
                <a:latin typeface="Times New Roman" panose="02020603050405020304" pitchFamily="18" charset="0"/>
                <a:ea typeface="Calibri" panose="020F0502020204030204" pitchFamily="34" charset="0"/>
                <a:cs typeface="Arial" panose="020B0604020202020204" pitchFamily="34" charset="0"/>
              </a:rPr>
              <a:t>contractions diminuent. Quand une glande salivaire est exposée au même signal, elle sécrète les composants de la salive, bien que les récepteurs soient les mêmes dans les deux types cellulaires. Dans le muscle squelettique, l’acétylcholine provoque la contraction en se liant à un récepteur différent. </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991173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RÃ©sultat de recherche d'images pour &quot;La mÃªme molÃ©cule de signalisation peut induire des rÃ©ponses diffÃ©rentes dans des cellules cibles diffÃ©rentes&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3041" y="365125"/>
            <a:ext cx="9040969" cy="5811838"/>
          </a:xfrm>
          <a:prstGeom prst="rect">
            <a:avLst/>
          </a:prstGeom>
          <a:noFill/>
          <a:ln>
            <a:noFill/>
          </a:ln>
        </p:spPr>
      </p:pic>
    </p:spTree>
    <p:extLst>
      <p:ext uri="{BB962C8B-B14F-4D97-AF65-F5344CB8AC3E}">
        <p14:creationId xmlns:p14="http://schemas.microsoft.com/office/powerpoint/2010/main" val="96977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284409" y="112735"/>
            <a:ext cx="10515600" cy="6173485"/>
          </a:xfrm>
          <a:prstGeom prst="rect">
            <a:avLst/>
          </a:prstGeom>
        </p:spPr>
        <p:txBody>
          <a:bodyPr wrap="square">
            <a:spAutoFit/>
          </a:bodyPr>
          <a:lstStyle/>
          <a:p>
            <a:pPr marL="742950" lvl="1" indent="-285750" algn="just">
              <a:lnSpc>
                <a:spcPct val="150000"/>
              </a:lnSpc>
              <a:buFont typeface="+mj-lt"/>
              <a:buAutoNum type="arabicPeriod"/>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Les différents types de signaux</a:t>
            </a:r>
            <a:endParaRPr lang="fr-FR" dirty="0" smtClean="0">
              <a:effectLst/>
              <a:latin typeface="Calibri" panose="020F0502020204030204" pitchFamily="34" charset="0"/>
              <a:ea typeface="Calibri" panose="020F0502020204030204" pitchFamily="34" charset="0"/>
              <a:cs typeface="Arial" panose="020B0604020202020204" pitchFamily="34" charset="0"/>
            </a:endParaRPr>
          </a:p>
          <a:p>
            <a:pPr marL="1143000" lvl="2" indent="-228600" algn="just">
              <a:lnSpc>
                <a:spcPct val="150000"/>
              </a:lnSpc>
              <a:spcAft>
                <a:spcPts val="0"/>
              </a:spcAft>
              <a:buFont typeface="+mj-lt"/>
              <a:buAutoNum type="arabicPeriod"/>
            </a:pPr>
            <a:r>
              <a:rPr lang="fr-FR"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Endocrine</a:t>
            </a:r>
            <a:endParaRPr lang="fr-FR" dirty="0" smtClean="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50000"/>
              </a:lnSpc>
              <a:spcAft>
                <a:spcPts val="0"/>
              </a:spcAft>
            </a:pP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Les molécules de signalisation</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peuvent être : des protéines, des peptides, des acides aminés, des nucléotides, des stéroïdes, des dérivés d’acides gras et même des gaz dissous – mais elles s’appuient seulement sur un petit nombre de mécanismes de base pour faire passer le message.</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50000"/>
              </a:lnSpc>
              <a:spcAft>
                <a:spcPts val="0"/>
              </a:spcAft>
            </a:pP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Dans les organismes pluricellulaires, le système de communication le plus utilisé consiste à envoyer des signaux dans tout le corps en les sécrétant dans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le courant sanguin </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(pour les animaux) ou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la sève</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(pour les plantes). Les molécules de signalisation utilisées de cette manière sont appelées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hormones</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et, chez les animaux, les cellules qui les produisent sont appelées </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cellules endocrines. </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Le meilleur exemple est la régulation glucidique, une glande endocrine qui sécrète l’insuline, une hormone qui assure la captation du glucose par les cellules dans tout l’organisme</a:t>
            </a:r>
            <a:r>
              <a:rPr lang="fr-FR" sz="2000" b="1" dirty="0" smtClean="0">
                <a:effectLst/>
                <a:latin typeface="Times New Roman" panose="02020603050405020304" pitchFamily="18" charset="0"/>
                <a:ea typeface="Calibri" panose="020F0502020204030204" pitchFamily="34" charset="0"/>
                <a:cs typeface="Arial" panose="020B0604020202020204" pitchFamily="34" charset="0"/>
              </a:rPr>
              <a:t>.</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50000"/>
              </a:lnSpc>
              <a:spcAft>
                <a:spcPts val="0"/>
              </a:spcAft>
            </a:pP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17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RÃ©sultat de recherche d'images pour &quot;insuline et glucose&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3042" y="1043190"/>
            <a:ext cx="6698021" cy="5029792"/>
          </a:xfrm>
          <a:prstGeom prst="rect">
            <a:avLst/>
          </a:prstGeom>
          <a:noFill/>
          <a:ln>
            <a:noFill/>
          </a:ln>
        </p:spPr>
      </p:pic>
    </p:spTree>
    <p:extLst>
      <p:ext uri="{BB962C8B-B14F-4D97-AF65-F5344CB8AC3E}">
        <p14:creationId xmlns:p14="http://schemas.microsoft.com/office/powerpoint/2010/main" val="162464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 associÃ©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7734" y="682580"/>
            <a:ext cx="8680361" cy="5494383"/>
          </a:xfrm>
          <a:prstGeom prst="rect">
            <a:avLst/>
          </a:prstGeom>
          <a:noFill/>
          <a:ln>
            <a:noFill/>
          </a:ln>
        </p:spPr>
      </p:pic>
    </p:spTree>
    <p:extLst>
      <p:ext uri="{BB962C8B-B14F-4D97-AF65-F5344CB8AC3E}">
        <p14:creationId xmlns:p14="http://schemas.microsoft.com/office/powerpoint/2010/main" val="404856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802" y="627890"/>
            <a:ext cx="10515600" cy="5270634"/>
          </a:xfrm>
        </p:spPr>
        <p:txBody>
          <a:bodyPr>
            <a:normAutofit fontScale="70000" lnSpcReduction="20000"/>
          </a:bodyPr>
          <a:lstStyle/>
          <a:p>
            <a:pPr lvl="2" algn="just">
              <a:lnSpc>
                <a:spcPct val="150000"/>
              </a:lnSpc>
              <a:buFont typeface="+mj-lt"/>
              <a:buAutoNum type="arabicPeriod"/>
            </a:pPr>
            <a:r>
              <a:rPr lang="fr-FR" sz="3200"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Paracrine</a:t>
            </a: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fr-FR" sz="3200" dirty="0" smtClean="0">
                <a:effectLst/>
                <a:latin typeface="Times New Roman" panose="02020603050405020304" pitchFamily="18" charset="0"/>
                <a:ea typeface="Calibri" panose="020F0502020204030204" pitchFamily="34" charset="0"/>
                <a:cs typeface="Arial" panose="020B0604020202020204" pitchFamily="34" charset="0"/>
              </a:rPr>
              <a:t>Les molécules de signalisation </a:t>
            </a: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n’entrent pas dans le courant sanguin,</a:t>
            </a:r>
            <a:r>
              <a:rPr lang="fr-FR" sz="3200" dirty="0" smtClean="0">
                <a:effectLst/>
                <a:latin typeface="Times New Roman" panose="02020603050405020304" pitchFamily="18" charset="0"/>
                <a:ea typeface="Calibri" panose="020F0502020204030204" pitchFamily="34" charset="0"/>
                <a:cs typeface="Arial" panose="020B0604020202020204" pitchFamily="34" charset="0"/>
              </a:rPr>
              <a:t> mais diffusent localement, à travers le milieu extracellulaire, restant au voisinage des cellules qui les ont sécrétées. Elles agissent comme </a:t>
            </a: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des médiateurs locaux</a:t>
            </a:r>
            <a:r>
              <a:rPr lang="fr-FR" sz="3200" dirty="0" smtClean="0">
                <a:effectLst/>
                <a:latin typeface="Times New Roman" panose="02020603050405020304" pitchFamily="18" charset="0"/>
                <a:ea typeface="Calibri" panose="020F0502020204030204" pitchFamily="34" charset="0"/>
                <a:cs typeface="Arial" panose="020B0604020202020204" pitchFamily="34" charset="0"/>
              </a:rPr>
              <a:t> sur les cellules voisines. Parmi les molécules de signalisation qui contrôlent </a:t>
            </a: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l’inflammation sur le site d’une infection</a:t>
            </a:r>
            <a:r>
              <a:rPr lang="fr-FR" sz="3200" dirty="0" smtClean="0">
                <a:effectLst/>
                <a:latin typeface="Times New Roman" panose="02020603050405020304" pitchFamily="18" charset="0"/>
                <a:ea typeface="Calibri" panose="020F0502020204030204" pitchFamily="34" charset="0"/>
                <a:cs typeface="Arial" panose="020B0604020202020204" pitchFamily="34" charset="0"/>
              </a:rPr>
              <a:t>, ou contrôlent </a:t>
            </a: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la prolifération cellulaire d’une blessure en train de cicatriser</a:t>
            </a:r>
            <a:r>
              <a:rPr lang="fr-FR" sz="3200" dirty="0" smtClean="0">
                <a:effectLst/>
                <a:latin typeface="Times New Roman" panose="02020603050405020304" pitchFamily="18" charset="0"/>
                <a:ea typeface="Calibri" panose="020F0502020204030204" pitchFamily="34" charset="0"/>
                <a:cs typeface="Arial" panose="020B0604020202020204" pitchFamily="34" charset="0"/>
              </a:rPr>
              <a:t>, beaucoup agissent de cette manière. Dans certains cas, les cellules peuvent répondre à des médiateurs locaux qu’elles produisent elles-mêmes, c’est une forme de </a:t>
            </a: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communication paracrine appelée signalisation autocrine</a:t>
            </a:r>
            <a:r>
              <a:rPr lang="fr-FR" sz="3200" dirty="0" smtClean="0">
                <a:effectLst/>
                <a:latin typeface="Times New Roman" panose="02020603050405020304" pitchFamily="18" charset="0"/>
                <a:ea typeface="Calibri" panose="020F0502020204030204" pitchFamily="34" charset="0"/>
                <a:cs typeface="Arial" panose="020B0604020202020204" pitchFamily="34" charset="0"/>
              </a:rPr>
              <a:t>. De cette manière, les cellules cancéreuses favorisent parfois leur propre survie ou leur prolifération.</a:t>
            </a: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30564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RÃ©sultat de recherche d'images pour &quot;signalisation Paracrine&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9256" y="656823"/>
            <a:ext cx="7688688" cy="4824681"/>
          </a:xfrm>
          <a:prstGeom prst="rect">
            <a:avLst/>
          </a:prstGeom>
          <a:noFill/>
          <a:ln>
            <a:noFill/>
          </a:ln>
        </p:spPr>
      </p:pic>
    </p:spTree>
    <p:extLst>
      <p:ext uri="{BB962C8B-B14F-4D97-AF65-F5344CB8AC3E}">
        <p14:creationId xmlns:p14="http://schemas.microsoft.com/office/powerpoint/2010/main" val="191724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651" y="344554"/>
            <a:ext cx="10515600" cy="4351338"/>
          </a:xfrm>
        </p:spPr>
        <p:txBody>
          <a:bodyPr>
            <a:noAutofit/>
          </a:bodyPr>
          <a:lstStyle/>
          <a:p>
            <a:pPr lvl="2" algn="just">
              <a:lnSpc>
                <a:spcPct val="150000"/>
              </a:lnSpc>
              <a:buFont typeface="+mj-lt"/>
              <a:buAutoNum type="arabicPeriod"/>
            </a:pPr>
            <a:r>
              <a:rPr lang="fr-FR" sz="1800"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neuronale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fr-FR" sz="1800" dirty="0" smtClean="0">
                <a:effectLst/>
                <a:latin typeface="Times New Roman" panose="02020603050405020304" pitchFamily="18" charset="0"/>
                <a:ea typeface="Calibri" panose="020F0502020204030204" pitchFamily="34" charset="0"/>
                <a:cs typeface="Arial" panose="020B0604020202020204" pitchFamily="34" charset="0"/>
              </a:rPr>
              <a:t>La signalisation neuronale constitue une troisième forme de communication cellulaire. Comme les cellules endocrines, les cellules nerveuses (neurones) peuvent délivrer leurs messages à de grandes distances. Cependant dans le cas de la signalisation neuronale, le message n’est pas diffusé très largement, mais délivré </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très rapidement</a:t>
            </a:r>
            <a:r>
              <a:rPr lang="fr-FR" sz="1800" dirty="0" smtClean="0">
                <a:effectLst/>
                <a:latin typeface="Times New Roman" panose="02020603050405020304" pitchFamily="18" charset="0"/>
                <a:ea typeface="Calibri" panose="020F0502020204030204" pitchFamily="34" charset="0"/>
                <a:cs typeface="Arial" panose="020B0604020202020204" pitchFamily="34" charset="0"/>
              </a:rPr>
              <a:t> et de manière spécifique par une ligne privée, à </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une cellule cible particulière</a:t>
            </a:r>
            <a:r>
              <a:rPr lang="fr-FR" sz="1800" dirty="0" smtClean="0">
                <a:effectLst/>
                <a:latin typeface="Times New Roman" panose="02020603050405020304" pitchFamily="18" charset="0"/>
                <a:ea typeface="Calibri" panose="020F0502020204030204" pitchFamily="34" charset="0"/>
                <a:cs typeface="Arial" panose="020B0604020202020204" pitchFamily="34" charset="0"/>
              </a:rPr>
              <a:t> : l’axone </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d’un neurone</a:t>
            </a:r>
            <a:r>
              <a:rPr lang="fr-FR" sz="1800" dirty="0" smtClean="0">
                <a:effectLst/>
                <a:latin typeface="Times New Roman" panose="02020603050405020304" pitchFamily="18" charset="0"/>
                <a:ea typeface="Calibri" panose="020F0502020204030204" pitchFamily="34" charset="0"/>
                <a:cs typeface="Arial" panose="020B0604020202020204" pitchFamily="34" charset="0"/>
              </a:rPr>
              <a:t> se termine au niveau de jonctions spécialisées (</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synapses</a:t>
            </a:r>
            <a:r>
              <a:rPr lang="fr-FR" sz="1800" dirty="0" smtClean="0">
                <a:effectLst/>
                <a:latin typeface="Times New Roman" panose="02020603050405020304" pitchFamily="18" charset="0"/>
                <a:ea typeface="Calibri" panose="020F0502020204030204" pitchFamily="34" charset="0"/>
                <a:cs typeface="Arial" panose="020B0604020202020204" pitchFamily="34" charset="0"/>
              </a:rPr>
              <a:t>), sur des cellules cibles qui se trouvent loin du corps cellulaire du neurone. Les axones qui relient la moelle épinière d’un individu et son gros orteil, par exemple, peuvent avoir plus de 1 m de long. Quand il est activé par des signaux provenant de l’environnement ou d’autres cellules nerveuses, un neurone envoie des signaux électriques qui courent le long de son axone à une vitesse qui peut atteindre 100 m/s. Quand ils atteignent l’extrémité de l’axone, ces signaux sont convertis en une forme chimique : chaque impulsion électrique stimule la libération pulsatile, par la terminaison nerveuse, d’un signal chimique extracellulaire, appelé </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neurotransmetteur</a:t>
            </a:r>
            <a:r>
              <a:rPr lang="fr-FR" sz="1800" dirty="0" smtClean="0">
                <a:effectLst/>
                <a:latin typeface="Times New Roman" panose="02020603050405020304" pitchFamily="18" charset="0"/>
                <a:ea typeface="Calibri" panose="020F0502020204030204" pitchFamily="34" charset="0"/>
                <a:cs typeface="Arial" panose="020B0604020202020204" pitchFamily="34" charset="0"/>
              </a:rPr>
              <a:t>. Ces neurotransmetteurs diffusent ensuite entre la membrane terminale de l’axone et la membrane de la cellule cible.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fr-FR" sz="1800" dirty="0"/>
          </a:p>
        </p:txBody>
      </p:sp>
    </p:spTree>
    <p:extLst>
      <p:ext uri="{BB962C8B-B14F-4D97-AF65-F5344CB8AC3E}">
        <p14:creationId xmlns:p14="http://schemas.microsoft.com/office/powerpoint/2010/main" val="130729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RÃ©sultat de recherche d'images pour &quot;signalisation neuronale&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1826" y="553792"/>
            <a:ext cx="8409904" cy="3979571"/>
          </a:xfrm>
          <a:prstGeom prst="rect">
            <a:avLst/>
          </a:prstGeom>
          <a:noFill/>
          <a:ln>
            <a:noFill/>
          </a:ln>
        </p:spPr>
      </p:pic>
    </p:spTree>
    <p:extLst>
      <p:ext uri="{BB962C8B-B14F-4D97-AF65-F5344CB8AC3E}">
        <p14:creationId xmlns:p14="http://schemas.microsoft.com/office/powerpoint/2010/main" val="169622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 associÃ©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2433" y="365125"/>
            <a:ext cx="9131121" cy="5811838"/>
          </a:xfrm>
          <a:prstGeom prst="rect">
            <a:avLst/>
          </a:prstGeom>
          <a:noFill/>
          <a:ln>
            <a:noFill/>
          </a:ln>
        </p:spPr>
      </p:pic>
    </p:spTree>
    <p:extLst>
      <p:ext uri="{BB962C8B-B14F-4D97-AF65-F5344CB8AC3E}">
        <p14:creationId xmlns:p14="http://schemas.microsoft.com/office/powerpoint/2010/main" val="1170406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637</Words>
  <Application>Microsoft Office PowerPoint</Application>
  <PresentationFormat>Grand écran</PresentationFormat>
  <Paragraphs>16</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SimSun</vt:lpstr>
      <vt:lpstr>Arial</vt:lpstr>
      <vt:lpstr>Calibri</vt:lpstr>
      <vt:lpstr>Calibri Light</vt:lpstr>
      <vt:lpstr>Times New Roman</vt:lpstr>
      <vt:lpstr>Thème Office</vt:lpstr>
      <vt:lpstr>Les principaux moyens de communication des cellules  Généralement, la cellule qui envoie le message produit un type particulier de molécule de signalisation qui est détectée par la cellule cible. Les cellules cibles possèdent des protéines réceptrices qui reconnaissent la molécule de signalisation et y répondent de manière spécifique. La transduction du signal commence quand la cellule cible reçoit un signal extracellulaire et le convertit en signaux intracellulaires qui modifient le comportement de la cellule.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principaux moyens de communication des cellules Généralement, la cellule qui envoie le message produit un type particulier de molécule de signalisation qui est détectée par la cellule cible. Les cellules cibles possèdent des protéines réceptrices qui reconnaissent la molécule de signalisation et y répondent de manière spécifique. La transduction du signal commence quand la cellule cible reçoit un signal extracellulaire et le convertit en signaux intracellulaires qui modifient le comportement de la cellule.</dc:title>
  <dc:creator>ezzamil</dc:creator>
  <cp:lastModifiedBy>CAMELIA MOSBAH</cp:lastModifiedBy>
  <cp:revision>3</cp:revision>
  <dcterms:created xsi:type="dcterms:W3CDTF">2019-10-23T18:24:19Z</dcterms:created>
  <dcterms:modified xsi:type="dcterms:W3CDTF">2021-01-17T19:16:35Z</dcterms:modified>
</cp:coreProperties>
</file>