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BB8E-4F18-4150-B3E3-BA21FA5C24C5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44BE1-A502-4C5F-A3E4-D20A28155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22EFF-B031-4A90-9249-E61C66B6F6B3}" type="slidenum">
              <a:rPr lang="fr-FR"/>
              <a:pPr/>
              <a:t>4</a:t>
            </a:fld>
            <a:endParaRPr lang="fr-F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00D7E-DCEB-4624-8272-3FAB1D260DD8}" type="slidenum">
              <a:rPr lang="fr-FR"/>
              <a:pPr/>
              <a:t>6</a:t>
            </a:fld>
            <a:endParaRPr lang="fr-FR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D88061-5901-46B1-844E-088E657F8CFD}" type="slidenum">
              <a:rPr lang="fr-FR"/>
              <a:pPr/>
              <a:t>8</a:t>
            </a:fld>
            <a:endParaRPr lang="fr-FR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7F38C-C0FD-4620-9699-6CB14CBB6590}" type="slidenum">
              <a:rPr lang="fr-FR"/>
              <a:pPr/>
              <a:t>9</a:t>
            </a:fld>
            <a:endParaRPr lang="fr-FR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E0649-F83E-4A18-9A5A-4477CA213FFC}" type="slidenum">
              <a:rPr lang="fr-FR"/>
              <a:pPr/>
              <a:t>10</a:t>
            </a:fld>
            <a:endParaRPr lang="fr-F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2CDDE-C79E-4958-9F48-E310C214E1B1}" type="slidenum">
              <a:rPr lang="fr-FR"/>
              <a:pPr/>
              <a:t>12</a:t>
            </a:fld>
            <a:endParaRPr lang="fr-FR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83F21-91F0-491B-AFEB-EAD5E8246B23}" type="slidenum">
              <a:rPr lang="fr-FR"/>
              <a:pPr/>
              <a:t>14</a:t>
            </a:fld>
            <a:endParaRPr lang="fr-FR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BAC50-6B6F-4871-8931-33A38724F236}" type="slidenum">
              <a:rPr lang="fr-FR"/>
              <a:pPr/>
              <a:t>16</a:t>
            </a:fld>
            <a:endParaRPr lang="fr-FR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8F573-28DB-4BCE-B3A6-493559784D59}" type="slidenum">
              <a:rPr lang="fr-FR"/>
              <a:pPr/>
              <a:t>19</a:t>
            </a:fld>
            <a:endParaRPr lang="fr-FR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8FF6F5-5581-48DF-980D-E2480E95C30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69D6B-F37D-46A6-A25A-405CCAD48C84}" type="datetimeFigureOut">
              <a:rPr lang="fr-FR" smtClean="0"/>
              <a:pPr/>
              <a:t>17/09/2015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CB9-06FD-4084-8E53-025E5FB8A5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wmf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90600" y="781050"/>
            <a:ext cx="88011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dirty="0">
                <a:latin typeface="Comic Sans MS" pitchFamily="66" charset="0"/>
                <a:cs typeface="Times New Roman" pitchFamily="18" charset="0"/>
              </a:rPr>
              <a:t>Loi n° 62.157 du 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31.12.</a:t>
            </a:r>
            <a:r>
              <a:rPr lang="fr-FR" sz="2800" b="1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1962</a:t>
            </a:r>
            <a:r>
              <a:rPr lang="fr-FR" sz="2800" b="1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800" dirty="0">
                <a:latin typeface="Comic Sans MS" pitchFamily="66" charset="0"/>
                <a:cs typeface="Times New Roman" pitchFamily="18" charset="0"/>
              </a:rPr>
              <a:t>. </a:t>
            </a:r>
            <a:r>
              <a:rPr lang="fr-FR" sz="2800" dirty="0" err="1">
                <a:latin typeface="Comic Sans MS" pitchFamily="66" charset="0"/>
                <a:cs typeface="Times New Roman" pitchFamily="18" charset="0"/>
              </a:rPr>
              <a:t>Recond.légis.antér</a:t>
            </a:r>
            <a:r>
              <a:rPr lang="fr-FR" sz="4000" dirty="0">
                <a:latin typeface="Comic Sans MS" pitchFamily="66" charset="0"/>
                <a:cs typeface="Times New Roman" pitchFamily="18" charset="0"/>
              </a:rPr>
              <a:t>    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990600" y="1463675"/>
            <a:ext cx="7545388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dirty="0">
                <a:latin typeface="Comic Sans MS" pitchFamily="66" charset="0"/>
                <a:cs typeface="Times New Roman" pitchFamily="18" charset="0"/>
              </a:rPr>
              <a:t>Ordonnance  n 67.90 du 17.06.67(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code des marchés publics</a:t>
            </a:r>
            <a:r>
              <a:rPr lang="fr-FR" sz="2800" dirty="0">
                <a:latin typeface="Comic Sans MS" pitchFamily="66" charset="0"/>
                <a:cs typeface="Times New Roman" pitchFamily="18" charset="0"/>
              </a:rPr>
              <a:t>),modifiée et complétée	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990600" y="2219325"/>
            <a:ext cx="7545388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dirty="0">
                <a:latin typeface="Comic Sans MS" pitchFamily="66" charset="0"/>
                <a:cs typeface="Times New Roman" pitchFamily="18" charset="0"/>
              </a:rPr>
              <a:t>Décret  n° 82.145 du 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4.4.</a:t>
            </a:r>
            <a:r>
              <a:rPr lang="fr-FR" sz="2800" b="1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1982</a:t>
            </a:r>
            <a:r>
              <a:rPr lang="fr-FR" sz="2800" dirty="0">
                <a:latin typeface="Comic Sans MS" pitchFamily="66" charset="0"/>
                <a:cs typeface="Times New Roman" pitchFamily="18" charset="0"/>
              </a:rPr>
              <a:t> portant  réglementation des marchés  de l’opérateur publics, modifié et complété.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0" y="3452813"/>
            <a:ext cx="9469438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dirty="0">
                <a:latin typeface="Comic Sans MS" pitchFamily="66" charset="0"/>
                <a:cs typeface="Times New Roman" pitchFamily="18" charset="0"/>
              </a:rPr>
              <a:t>Décret n° 91.434 du 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3.11.</a:t>
            </a:r>
            <a:r>
              <a:rPr lang="fr-FR" sz="2800" b="1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1991</a:t>
            </a:r>
            <a:r>
              <a:rPr lang="fr-FR" sz="2800" dirty="0">
                <a:latin typeface="Comic Sans MS" pitchFamily="66" charset="0"/>
                <a:cs typeface="Times New Roman" pitchFamily="18" charset="0"/>
              </a:rPr>
              <a:t> portant réglementation des marchés publics, modifié et complété.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990600" y="5999163"/>
            <a:ext cx="75453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990600" y="5899150"/>
            <a:ext cx="7829550" cy="958850"/>
          </a:xfrm>
          <a:prstGeom prst="rect">
            <a:avLst/>
          </a:prstGeom>
          <a:solidFill>
            <a:srgbClr val="FDFBCF"/>
          </a:solidFill>
          <a:ln w="12700" cap="sq">
            <a:solidFill>
              <a:srgbClr val="F0CEC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Arrêté du 21.11.</a:t>
            </a:r>
            <a:r>
              <a:rPr lang="fr-FR" sz="2800" b="1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64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  portant approbation du CCAG applicable aux marchés de travaux</a:t>
            </a:r>
            <a:r>
              <a:rPr lang="fr-FR" sz="2800" dirty="0">
                <a:latin typeface="Comic Sans MS" pitchFamily="66" charset="0"/>
                <a:cs typeface="Times New Roman" pitchFamily="18" charset="0"/>
              </a:rPr>
              <a:t>.  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990600" y="4556125"/>
            <a:ext cx="7829550" cy="1373188"/>
          </a:xfrm>
          <a:prstGeom prst="rect">
            <a:avLst/>
          </a:prstGeom>
          <a:solidFill>
            <a:srgbClr val="BBF3F7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Décret présidentiel n°2.250 du</a:t>
            </a:r>
            <a:r>
              <a:rPr lang="fr-FR" sz="2800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800" u="sng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24.07.</a:t>
            </a:r>
            <a:r>
              <a:rPr lang="fr-FR" sz="28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" pitchFamily="18" charset="0"/>
              </a:rPr>
              <a:t>2002</a:t>
            </a:r>
            <a:r>
              <a:rPr lang="fr-FR" sz="2800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800" u="sng" dirty="0">
                <a:latin typeface="Comic Sans MS" pitchFamily="66" charset="0"/>
                <a:cs typeface="Times New Roman" pitchFamily="18" charset="0"/>
              </a:rPr>
              <a:t>portant réglementation des marchés publics, modifié et complété .</a:t>
            </a:r>
            <a:r>
              <a:rPr lang="fr-FR" sz="2800" u="sng" dirty="0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    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304800" y="119063"/>
            <a:ext cx="9164638" cy="592137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fr-FR" sz="32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Historique et évolution de la réglementation: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2000250" y="1931988"/>
            <a:ext cx="4019550" cy="13065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fr-FR" sz="2400" b="1">
                <a:solidFill>
                  <a:srgbClr val="000000"/>
                </a:solidFill>
                <a:cs typeface="Times New Roman (Arabic)" pitchFamily="26" charset="-78"/>
              </a:rPr>
              <a:t>Le gré à gré qui constitue l’exception,  prend l’une des formes suivantes: </a:t>
            </a:r>
            <a:endParaRPr lang="fr-FR" sz="2400" b="1">
              <a:solidFill>
                <a:srgbClr val="000000"/>
              </a:solidFill>
              <a:latin typeface="Times New Roman" pitchFamily="18" charset="0"/>
              <a:cs typeface="Times New Roman (Arabic)" pitchFamily="26" charset="-78"/>
            </a:endParaRPr>
          </a:p>
        </p:txBody>
      </p:sp>
      <p:sp>
        <p:nvSpPr>
          <p:cNvPr id="91139" name="Text Box 3"/>
          <p:cNvSpPr txBox="1">
            <a:spLocks noChangeAspect="1" noChangeArrowheads="1"/>
          </p:cNvSpPr>
          <p:nvPr/>
        </p:nvSpPr>
        <p:spPr bwMode="auto">
          <a:xfrm>
            <a:off x="571500" y="3467100"/>
            <a:ext cx="583088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 le gré à gré simple;   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 le gré à gré après consultation.</a:t>
            </a:r>
          </a:p>
          <a:p>
            <a:pPr marL="190500" indent="-190500" eaLnBrk="0" hangingPunct="0">
              <a:buFont typeface="Symbol" pitchFamily="18" charset="2"/>
              <a:buNone/>
            </a:pPr>
            <a:endParaRPr lang="fr-FR" sz="36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ltGray">
          <a:xfrm>
            <a:off x="1066800" y="1931988"/>
            <a:ext cx="708025" cy="590550"/>
          </a:xfrm>
          <a:prstGeom prst="bevel">
            <a:avLst>
              <a:gd name="adj" fmla="val 12500"/>
            </a:avLst>
          </a:prstGeom>
          <a:solidFill>
            <a:srgbClr val="666699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3300"/>
                </a:solidFill>
                <a:latin typeface="Arial Black" pitchFamily="34" charset="0"/>
                <a:cs typeface="Times New Roman (Arabic)" pitchFamily="26" charset="-78"/>
              </a:rPr>
              <a:t>2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49288"/>
            <a:ext cx="8229600" cy="762000"/>
          </a:xfrm>
        </p:spPr>
        <p:txBody>
          <a:bodyPr/>
          <a:lstStyle/>
          <a:p>
            <a:r>
              <a:rPr lang="fr-FR">
                <a:solidFill>
                  <a:srgbClr val="336699"/>
                </a:solidFill>
                <a:latin typeface="Verdana" pitchFamily="34" charset="0"/>
              </a:rPr>
              <a:t>Procédures de  passation</a:t>
            </a:r>
          </a:p>
        </p:txBody>
      </p:sp>
      <p:pic>
        <p:nvPicPr>
          <p:cNvPr id="91142" name="Picture 6" descr="BSNSS0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517650"/>
            <a:ext cx="2573338" cy="19494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81100" y="1657350"/>
            <a:ext cx="7770813" cy="2057400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F0CEC2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Fait jouer pleinement la concurrence 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Meilleure économie,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Grande efficacité,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Permet un choix judicieux et impartial.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1181100" y="4438650"/>
            <a:ext cx="7315200" cy="1885950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E7B3A1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254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190500" indent="-190500">
              <a:spcBef>
                <a:spcPct val="20000"/>
              </a:spcBef>
              <a:tabLst>
                <a:tab pos="190500" algn="l"/>
              </a:tabLst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- Longue et importante préparation,</a:t>
            </a:r>
            <a:endParaRPr lang="fr-FR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marL="190500" indent="-190500">
              <a:spcBef>
                <a:spcPct val="20000"/>
              </a:spcBef>
              <a:tabLst>
                <a:tab pos="190500" algn="l"/>
              </a:tabLst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- Introduction de  nombreux  critères,      - Diversité de marques (contrats d’équipements).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1314450" y="361950"/>
            <a:ext cx="7010400" cy="1098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Appel d’offres ouvert (art 24)</a:t>
            </a:r>
          </a:p>
          <a:p>
            <a:pPr algn="ctr">
              <a:spcBef>
                <a:spcPct val="50000"/>
              </a:spcBef>
            </a:pP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Tout candidat qualifié peut soumissionner</a:t>
            </a:r>
          </a:p>
        </p:txBody>
      </p:sp>
      <p:pic>
        <p:nvPicPr>
          <p:cNvPr id="93189" name="Picture 5" descr="A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" y="538163"/>
            <a:ext cx="1136650" cy="1416050"/>
          </a:xfrm>
          <a:prstGeom prst="rect">
            <a:avLst/>
          </a:prstGeom>
          <a:noFill/>
        </p:spPr>
      </p:pic>
      <p:pic>
        <p:nvPicPr>
          <p:cNvPr id="93190" name="Picture 6" descr="BURIBI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938213"/>
            <a:ext cx="1255713" cy="1436687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09625"/>
            <a:ext cx="8229600" cy="608013"/>
          </a:xfrm>
        </p:spPr>
        <p:txBody>
          <a:bodyPr/>
          <a:lstStyle/>
          <a:p>
            <a:r>
              <a:rPr lang="fr-FR" sz="2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800100" y="2268538"/>
            <a:ext cx="8115300" cy="1898650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E7B3A1"/>
              </a:gs>
            </a:gsLst>
            <a:lin ang="5400000" scaled="1"/>
          </a:gradFill>
          <a:ln w="12700" cap="sq">
            <a:solidFill>
              <a:srgbClr val="9933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  - Possibilité d’offres réellement étudiées   	et concurrentielles.</a:t>
            </a:r>
            <a:endParaRPr lang="fr-FR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  - Oriente le choix vers une meilleure 	conception.</a:t>
            </a:r>
            <a:endParaRPr lang="fr-F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543050" y="4914900"/>
            <a:ext cx="6416675" cy="1079500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F0CEC2"/>
              </a:gs>
            </a:gsLst>
            <a:lin ang="0" scaled="1"/>
          </a:gradFill>
          <a:ln w="12700" cap="sq">
            <a:solidFill>
              <a:srgbClr val="993366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Longue et importante préparation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528763" y="361950"/>
            <a:ext cx="7386637" cy="1309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fr-FR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 Appel d’offres Restreint (art 25)</a:t>
            </a:r>
          </a:p>
          <a:p>
            <a:pPr>
              <a:spcBef>
                <a:spcPct val="20000"/>
              </a:spcBef>
            </a:pP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     Candidats répondant à des   conditions particulières</a:t>
            </a:r>
          </a:p>
          <a:p>
            <a:pPr>
              <a:spcBef>
                <a:spcPct val="20000"/>
              </a:spcBef>
            </a:pP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     préalablement </a:t>
            </a: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définies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742950" y="312738"/>
            <a:ext cx="8077200" cy="6010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SzPct val="90000"/>
            </a:pPr>
            <a:r>
              <a:rPr lang="fr-FR" sz="4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Consultation sélective</a:t>
            </a:r>
          </a:p>
          <a:p>
            <a:pPr>
              <a:spcBef>
                <a:spcPct val="20000"/>
              </a:spcBef>
              <a:buSzPct val="90000"/>
            </a:pPr>
            <a:r>
              <a:rPr lang="fr-FR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			(art 26)</a:t>
            </a:r>
          </a:p>
          <a:p>
            <a:pPr>
              <a:spcBef>
                <a:spcPct val="20000"/>
              </a:spcBef>
              <a:buSzPct val="90000"/>
            </a:pPr>
            <a:endParaRPr lang="fr-FR" sz="2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marL="190500" lvl="1">
              <a:spcBef>
                <a:spcPct val="20000"/>
              </a:spcBef>
              <a:buSzPct val="90000"/>
            </a:pPr>
            <a:r>
              <a:rPr lang="fr-FR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Candidats présélectionnés (short list) à l’occasion d’opérations d’ingénierie complexes ou d’impor- tance particulière ou de fourni- tures spécifiques .</a:t>
            </a:r>
          </a:p>
          <a:p>
            <a:pPr marL="190500" lvl="1">
              <a:spcBef>
                <a:spcPct val="20000"/>
              </a:spcBef>
              <a:buSzPct val="90000"/>
            </a:pPr>
            <a:r>
              <a:rPr lang="fr-FR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Présélection  renouvelable  tous les trois ans.</a:t>
            </a:r>
            <a:r>
              <a:rPr lang="fr-FR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 </a:t>
            </a:r>
            <a:endParaRPr lang="fr-FR" sz="4000"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96259" name="Picture 3" descr="CTOFF1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950913"/>
            <a:ext cx="2638425" cy="1944687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543050" y="476250"/>
            <a:ext cx="65913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fr-FR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 Consultation sélective ( art 26)</a:t>
            </a:r>
            <a:endParaRPr lang="fr-FR" sz="3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990600" y="1733550"/>
            <a:ext cx="7772400" cy="2041525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F0CEC2"/>
              </a:gs>
            </a:gsLst>
            <a:lin ang="189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Permet de réduire les délais; sont concernés uniquement les candidats connus et remplissant les critères préalablement fixés.</a:t>
            </a:r>
            <a:r>
              <a:rPr lang="fr-FR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  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1066800" y="5048250"/>
            <a:ext cx="7505700" cy="1066800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E7B3A1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Exclusion de candidats potentiels moins connus.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200150" y="2152650"/>
            <a:ext cx="7372350" cy="2662238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F0CEC2"/>
              </a:gs>
            </a:gsLst>
            <a:path path="rect">
              <a:fillToRect r="100000" b="10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SzPct val="90000"/>
            </a:pPr>
            <a:r>
              <a:rPr lang="fr-FR" sz="2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Opérations</a:t>
            </a: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simples de type courant, ne concernent que les candidats nationaux ou   étrangers  installées  en  Algérie.</a:t>
            </a: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</a:t>
            </a:r>
          </a:p>
          <a:p>
            <a:pPr algn="just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Procédure rapide (achat de produits ou services simples et bien définis).</a:t>
            </a:r>
          </a:p>
          <a:p>
            <a:pPr algn="just">
              <a:spcBef>
                <a:spcPct val="20000"/>
              </a:spcBef>
            </a:pP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1200150" y="4933950"/>
            <a:ext cx="7448550" cy="1066800"/>
          </a:xfrm>
          <a:prstGeom prst="rect">
            <a:avLst/>
          </a:prstGeom>
          <a:gradFill rotWithShape="0">
            <a:gsLst>
              <a:gs pos="0">
                <a:srgbClr val="E7B3A1"/>
              </a:gs>
              <a:gs pos="100000">
                <a:srgbClr val="F0CEC2"/>
              </a:gs>
            </a:gsLst>
            <a:path path="rect">
              <a:fillToRect r="100000" b="100000"/>
            </a:path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Basée sur le seul critère économique     			(prix).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2190750" y="590550"/>
            <a:ext cx="54673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fr-FR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Adjudication (art 27)</a:t>
            </a:r>
            <a:endParaRPr lang="fr-FR" sz="3600">
              <a:solidFill>
                <a:schemeClr val="hlink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774825" y="1931988"/>
            <a:ext cx="7369175" cy="49260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lvl="2" algn="just">
              <a:spcBef>
                <a:spcPct val="20000"/>
              </a:spcBef>
              <a:buClr>
                <a:srgbClr val="336699"/>
              </a:buClr>
              <a:buSzPct val="90000"/>
              <a:buFont typeface="Wingdings" pitchFamily="2" charset="2"/>
              <a:buChar char="§"/>
            </a:pPr>
            <a:r>
              <a:rPr lang="fr-FR" sz="22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Danger imminent</a:t>
            </a: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encouru par un bien ou un investissement déjà matérialisé sur le terrain.</a:t>
            </a:r>
          </a:p>
          <a:p>
            <a:pPr lvl="2" algn="just">
              <a:spcBef>
                <a:spcPct val="20000"/>
              </a:spcBef>
              <a:buClr>
                <a:srgbClr val="336699"/>
              </a:buClr>
              <a:buSzPct val="90000"/>
              <a:buFont typeface="Wingdings" pitchFamily="2" charset="2"/>
              <a:buChar char="§"/>
            </a:pP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Partenaire </a:t>
            </a:r>
            <a:r>
              <a:rPr lang="fr-FR" sz="22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cocontractant unique</a:t>
            </a: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qui détient  une situation monopolistique, ou à titre exclusif  un procédé technologique. </a:t>
            </a:r>
          </a:p>
          <a:p>
            <a:pPr lvl="2" algn="just">
              <a:spcBef>
                <a:spcPct val="20000"/>
              </a:spcBef>
              <a:buClr>
                <a:srgbClr val="336699"/>
              </a:buClr>
              <a:buSzPct val="90000"/>
              <a:buFont typeface="Wingdings" pitchFamily="2" charset="2"/>
              <a:buChar char="§"/>
            </a:pP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Dans le cas d’un </a:t>
            </a:r>
            <a:r>
              <a:rPr lang="fr-FR" sz="22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approvisionnement  urgent</a:t>
            </a: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 destiné à sauvegarder  le fonctionnement de l’économie ou les besoins essentiels de la population. </a:t>
            </a:r>
          </a:p>
          <a:p>
            <a:pPr lvl="2" algn="just">
              <a:spcBef>
                <a:spcPct val="20000"/>
              </a:spcBef>
              <a:buClr>
                <a:srgbClr val="336699"/>
              </a:buClr>
              <a:buSzPct val="90000"/>
              <a:buFont typeface="Wingdings" pitchFamily="2" charset="2"/>
              <a:buChar char="§"/>
            </a:pP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Quand il s’agit d’un </a:t>
            </a:r>
            <a:r>
              <a:rPr lang="fr-FR" sz="22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projet prioritaire</a:t>
            </a:r>
            <a:r>
              <a:rPr lang="fr-FR" sz="2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 (Arabic)" pitchFamily="26" charset="-78"/>
              </a:rPr>
              <a:t> et d’importance nationale après accord du conseil des ministres</a:t>
            </a: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ltGray">
          <a:xfrm>
            <a:off x="1066800" y="1931988"/>
            <a:ext cx="708025" cy="590550"/>
          </a:xfrm>
          <a:prstGeom prst="bevel">
            <a:avLst>
              <a:gd name="adj" fmla="val 12500"/>
            </a:avLst>
          </a:prstGeom>
          <a:solidFill>
            <a:srgbClr val="666699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3300"/>
                </a:solidFill>
                <a:latin typeface="Arial Black" pitchFamily="34" charset="0"/>
                <a:cs typeface="Times New Roman (Arabic)" pitchFamily="26" charset="-78"/>
              </a:rPr>
              <a:t>4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79450"/>
            <a:ext cx="6038850" cy="762000"/>
          </a:xfrm>
        </p:spPr>
        <p:txBody>
          <a:bodyPr/>
          <a:lstStyle/>
          <a:p>
            <a:r>
              <a:rPr lang="fr-FR" sz="36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Gré à gré  simple (art37)</a:t>
            </a:r>
          </a:p>
        </p:txBody>
      </p:sp>
      <p:pic>
        <p:nvPicPr>
          <p:cNvPr id="101381" name="Picture 5" descr="BSNSS0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9863" y="0"/>
            <a:ext cx="2573337" cy="19494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066800" y="1790700"/>
            <a:ext cx="8077200" cy="1066800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E7B3A1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L’aspect économique n’est généralement pas un critère de choix prépondérant .</a:t>
            </a: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 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2343150" y="38100"/>
            <a:ext cx="6480175" cy="20716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Concours (art 28)</a:t>
            </a:r>
          </a:p>
          <a:p>
            <a:pPr lvl="1" algn="ctr">
              <a:spcBef>
                <a:spcPct val="20000"/>
              </a:spcBef>
              <a:buSzPct val="90000"/>
            </a:pPr>
            <a:r>
              <a:rPr lang="fr-FR" sz="2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Mise en concurrence d’hommes d’art (opérations  particulièrement complexe).</a:t>
            </a:r>
          </a:p>
          <a:p>
            <a:pPr lvl="1" algn="just">
              <a:spcBef>
                <a:spcPct val="20000"/>
              </a:spcBef>
              <a:buSzPct val="90000"/>
            </a:pPr>
            <a:endParaRPr lang="fr-FR" sz="2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fr-FR" sz="20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52450" y="5207000"/>
            <a:ext cx="8591550" cy="1651000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E7B3A1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-Délai long et difficile à maîtriser,</a:t>
            </a:r>
          </a:p>
          <a:p>
            <a:pPr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-Procédure très coûteuse pour le service contractant que pour ce qui concourent.</a:t>
            </a:r>
            <a:endParaRPr lang="fr-FR" sz="32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0357" name="Picture 5" descr="BRAINPW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38100"/>
            <a:ext cx="2057400" cy="1798638"/>
          </a:xfrm>
          <a:prstGeom prst="rect">
            <a:avLst/>
          </a:prstGeom>
          <a:noFill/>
        </p:spPr>
      </p:pic>
      <p:pic>
        <p:nvPicPr>
          <p:cNvPr id="100358" name="Picture 6" descr="BSNSS0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38913" y="3330575"/>
            <a:ext cx="2284412" cy="1338263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990600" y="1733550"/>
            <a:ext cx="7791450" cy="2752725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rgbClr val="F0CEC2"/>
              </a:gs>
            </a:gsLst>
            <a:lin ang="2700000" scaled="1"/>
          </a:gradFill>
          <a:ln w="127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      organisée  par </a:t>
            </a:r>
            <a:r>
              <a:rPr lang="fr-FR" sz="28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moyens écrits</a:t>
            </a:r>
            <a:endParaRPr lang="fr-FR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Arial" charset="0"/>
            </a:endParaRPr>
          </a:p>
          <a:p>
            <a:pPr algn="just">
              <a:spcBef>
                <a:spcPct val="20000"/>
              </a:spcBef>
            </a:pP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-</a:t>
            </a: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 </a:t>
            </a:r>
            <a:r>
              <a:rPr lang="fr-FR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après appel a la concurrence infructueux -pour les marchés d’études, de fournitures et de services spécifiques; liste prévue par arrêté interministériel ( ministre des finances et  ministre concerné ). </a:t>
            </a:r>
            <a:endParaRPr lang="fr-FR" sz="28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162050" y="4857750"/>
            <a:ext cx="7543800" cy="1385888"/>
          </a:xfrm>
          <a:prstGeom prst="rect">
            <a:avLst/>
          </a:prstGeom>
          <a:gradFill rotWithShape="0">
            <a:gsLst>
              <a:gs pos="0">
                <a:srgbClr val="F0CEC2"/>
              </a:gs>
              <a:gs pos="100000">
                <a:srgbClr val="FFFF66"/>
              </a:gs>
            </a:gsLst>
            <a:lin ang="2700000" scaled="1"/>
          </a:gradFill>
          <a:ln w="127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-Pour les marchés dont les montants  ne dépassent pas les seuils fixés à l’article 02 du D.P N°03/301</a:t>
            </a: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162050" y="438150"/>
            <a:ext cx="691515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Gré à gré après consultation</a:t>
            </a:r>
          </a:p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( art.38)</a:t>
            </a:r>
          </a:p>
        </p:txBody>
      </p:sp>
      <p:pic>
        <p:nvPicPr>
          <p:cNvPr id="137221" name="Picture 5" descr="CTMISC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-323850"/>
            <a:ext cx="1470025" cy="2057400"/>
          </a:xfrm>
          <a:prstGeom prst="rect">
            <a:avLst/>
          </a:prstGeom>
          <a:noFill/>
        </p:spPr>
      </p:pic>
      <p:sp>
        <p:nvSpPr>
          <p:cNvPr id="137222" name="AutoShape 6"/>
          <p:cNvSpPr>
            <a:spLocks noChangeArrowheads="1"/>
          </p:cNvSpPr>
          <p:nvPr/>
        </p:nvSpPr>
        <p:spPr bwMode="ltGray">
          <a:xfrm>
            <a:off x="0" y="1749425"/>
            <a:ext cx="708025" cy="590550"/>
          </a:xfrm>
          <a:prstGeom prst="bevel">
            <a:avLst>
              <a:gd name="adj" fmla="val 12500"/>
            </a:avLst>
          </a:prstGeom>
          <a:solidFill>
            <a:srgbClr val="666699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3300"/>
                </a:solidFill>
                <a:latin typeface="Arial Black" pitchFamily="34" charset="0"/>
                <a:cs typeface="Times New Roman (Arabic)" pitchFamily="26" charset="-78"/>
              </a:rPr>
              <a:t>3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1028700" y="2403475"/>
            <a:ext cx="8153400" cy="976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2400" b="1">
              <a:solidFill>
                <a:schemeClr val="folHlink"/>
              </a:solidFill>
              <a:latin typeface="Verdana" pitchFamily="34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fr-FR" sz="24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AVIS D’APPEL D’OFFRES PUBLIE  DANS LE BOMOP ET AU MOINS DANS </a:t>
            </a:r>
            <a:r>
              <a:rPr lang="fr-FR" sz="24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DEUX (2)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 QUOTIDIENS NATIONAUX DANS UN EN LANGUE NATIONALE .</a:t>
            </a:r>
          </a:p>
          <a:p>
            <a:pPr algn="just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fr-FR" sz="2400" b="1">
                <a:latin typeface="Comic Sans MS" pitchFamily="66" charset="0"/>
                <a:cs typeface="Times New Roman" pitchFamily="18" charset="0"/>
              </a:rPr>
              <a:t>  AVIS D’ATTRIBUTION DU MARCHE INSERE DANS LES MEMES ORGANES PRECISANT  LE PRIX, LES DELAIS ET TOUS CRITERES AYANT CONDUIT AU</a:t>
            </a:r>
            <a:r>
              <a:rPr lang="fr-FR" sz="2400">
                <a:latin typeface="Comic Sans MS" pitchFamily="66" charset="0"/>
                <a:cs typeface="Times New Roman" pitchFamily="18" charset="0"/>
              </a:rPr>
              <a:t> </a:t>
            </a:r>
            <a:r>
              <a:rPr lang="fr-FR" sz="2400" b="1">
                <a:latin typeface="Comic Sans MS" pitchFamily="66" charset="0"/>
                <a:cs typeface="Times New Roman" pitchFamily="18" charset="0"/>
              </a:rPr>
              <a:t>CHOIX.</a:t>
            </a:r>
            <a:r>
              <a:rPr lang="fr-FR" sz="240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FR" sz="2400">
              <a:latin typeface="Comic Sans MS" pitchFamily="66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0051" name="Picture 3" descr="BSNSS0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77063" y="647700"/>
            <a:ext cx="1766887" cy="1755775"/>
          </a:xfrm>
          <a:prstGeom prst="rect">
            <a:avLst/>
          </a:prstGeom>
          <a:noFill/>
        </p:spPr>
      </p:pic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7410450" y="93345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i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nb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028700" y="385763"/>
            <a:ext cx="6934200" cy="20748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AVIS D’APPEL A  LA CONCURRENCE</a:t>
            </a:r>
          </a:p>
          <a:p>
            <a:pPr algn="ctr">
              <a:spcBef>
                <a:spcPct val="50000"/>
              </a:spcBef>
            </a:pPr>
            <a:r>
              <a:rPr lang="fr-FR" sz="2800" b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      (ART 43)</a:t>
            </a:r>
          </a:p>
          <a:p>
            <a:pPr>
              <a:spcBef>
                <a:spcPct val="50000"/>
              </a:spcBef>
            </a:pPr>
            <a:r>
              <a:rPr lang="fr-FR" sz="400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130054" name="Picture 6" descr="CTOFF16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803275"/>
            <a:ext cx="3352800" cy="16573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1085850" y="1482725"/>
            <a:ext cx="7562850" cy="5032375"/>
          </a:xfrm>
          <a:prstGeom prst="verticalScroll">
            <a:avLst>
              <a:gd name="adj" fmla="val 1856"/>
            </a:avLst>
          </a:prstGeom>
          <a:gradFill rotWithShape="0">
            <a:gsLst>
              <a:gs pos="0">
                <a:schemeClr val="accent1"/>
              </a:gs>
              <a:gs pos="100000">
                <a:srgbClr val="F0CEC2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LE CONTRAT  EST  </a:t>
            </a:r>
            <a:r>
              <a:rPr lang="fr-FR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LA CONVENTION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PAR  LAQUELLE  UNE OU  PLUSIEURS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PERSONNES  S’ENGAGENT  ENVERS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UNE   OU   PLUSIEURS   AUTRES   A 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DONNER,  A  FAIRE   OU  A   NE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PAS FAIRE.  </a:t>
            </a:r>
          </a:p>
          <a:p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     Art 54 de l’ordonnance 75/58  </a:t>
            </a: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         du 26/09/75, portant code civil  	</a:t>
            </a:r>
          </a:p>
          <a:p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851" name="Picture 3" descr="BSNSS0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2350" y="295275"/>
            <a:ext cx="2759075" cy="12636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-214338"/>
            <a:ext cx="8229600" cy="1143000"/>
          </a:xfrm>
        </p:spPr>
        <p:txBody>
          <a:bodyPr/>
          <a:lstStyle/>
          <a:p>
            <a:r>
              <a:rPr lang="fr-FR" dirty="0"/>
              <a:t>Le marché public: </a:t>
            </a:r>
            <a:r>
              <a:rPr lang="fr-FR" sz="2800" b="1" dirty="0"/>
              <a:t>critères de définition</a:t>
            </a:r>
            <a:endParaRPr lang="fr-FR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ph type="tbl" idx="1"/>
          </p:nvPr>
        </p:nvGraphicFramePr>
        <p:xfrm>
          <a:off x="285720" y="714356"/>
          <a:ext cx="8126416" cy="5328288"/>
        </p:xfrm>
        <a:graphic>
          <a:graphicData uri="http://schemas.openxmlformats.org/drawingml/2006/table">
            <a:tbl>
              <a:tblPr/>
              <a:tblGrid>
                <a:gridCol w="4063208"/>
                <a:gridCol w="4063208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</a:t>
                      </a: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marché public est un contrat écrit ( art.3 du DP N° 02/250):critère formel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Objet: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Réalisation d’études travaux; acquisition de fournitures ou prestations de service(art. 3 et 11 du DP) </a:t>
                      </a:r>
                      <a:endParaRPr kumimoji="0" lang="fr-F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Objectivité</a:t>
                      </a: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(éléments constitutifs): le cahier des charges ( CCAG,CPC,CPS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Art. 9 et 50 du DP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Seuil de passation:</a:t>
                      </a: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Art. 2 du DP N° 03/301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-Mt Sup.6.000.000DA Tvx.F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-Mt Sup.4.000.000DA Et.Ser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Concurrence: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publicité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-mode et procédures de passation</a:t>
                      </a:r>
                      <a:endParaRPr kumimoji="0" lang="fr-F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Validité:</a:t>
                      </a:r>
                      <a:r>
                        <a:rPr kumimoji="0" lang="fr-F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organe</a:t>
                      </a: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d’approbation ( art.7 du DP)</a:t>
                      </a:r>
                      <a:endParaRPr kumimoji="0" lang="fr-F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 descr="Papyrus"/>
          <p:cNvSpPr>
            <a:spLocks noChangeArrowheads="1"/>
          </p:cNvSpPr>
          <p:nvPr/>
        </p:nvSpPr>
        <p:spPr bwMode="auto">
          <a:xfrm>
            <a:off x="1009650" y="1657350"/>
            <a:ext cx="7696200" cy="48672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Administrations</a:t>
            </a:r>
            <a:r>
              <a:rPr lang="en-US" altLang="ar-SA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publiques,</a:t>
            </a:r>
          </a:p>
          <a:p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Institutions nationales autonomes,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Wilaya, 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Communes, 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E.P.A,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Centres de recherches et de développement,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Etablissements publics spécifiques à caractère scientifique et technologique, 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Etablissements publics à caractère scientifique culturel et professionnel,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eaLnBrk="0" hangingPunct="0"/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- Etablissements publics à caractère industriel et commercial  </a:t>
            </a:r>
            <a:r>
              <a:rPr lang="en-US" altLang="ar-SA" sz="2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réalisant  des  projets  publics financés sur concours définitif.</a:t>
            </a:r>
            <a:r>
              <a:rPr lang="en-US" altLang="ar-SA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endParaRPr lang="en-US" altLang="ar-SA" sz="240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0899" name="Rectangle 3" descr="Papier recyclé"/>
          <p:cNvSpPr>
            <a:spLocks noChangeArrowheads="1"/>
          </p:cNvSpPr>
          <p:nvPr/>
        </p:nvSpPr>
        <p:spPr bwMode="auto">
          <a:xfrm>
            <a:off x="2438400" y="457200"/>
            <a:ext cx="5048250" cy="82232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altLang="ar-SA" sz="2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CETTE  REGLEMENTATION S’APPLIQUE  AUX:</a:t>
            </a:r>
          </a:p>
        </p:txBody>
      </p:sp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1009650" y="495300"/>
            <a:ext cx="1428750" cy="860425"/>
          </a:xfrm>
          <a:prstGeom prst="cloudCallout">
            <a:avLst>
              <a:gd name="adj1" fmla="val 72778"/>
              <a:gd name="adj2" fmla="val 78782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fr-FR" sz="2400" b="1">
                <a:latin typeface="Times New Roman" pitchFamily="18" charset="0"/>
                <a:cs typeface="Times New Roman" pitchFamily="18" charset="0"/>
              </a:rPr>
              <a:t>Art 2</a:t>
            </a:r>
          </a:p>
        </p:txBody>
      </p:sp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 descr="Parchemin"/>
          <p:cNvSpPr>
            <a:spLocks noChangeArrowheads="1"/>
          </p:cNvSpPr>
          <p:nvPr/>
        </p:nvSpPr>
        <p:spPr bwMode="auto">
          <a:xfrm>
            <a:off x="1009650" y="2941638"/>
            <a:ext cx="7810500" cy="374332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1-</a:t>
            </a:r>
            <a:r>
              <a:rPr lang="fr-FR" altLang="en-US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a</a:t>
            </a:r>
            <a:r>
              <a:rPr lang="en-US" altLang="ar-S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cquisition de fournitures, </a:t>
            </a:r>
          </a:p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r>
              <a:rPr lang="en-US" altLang="ar-S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endParaRPr lang="fr-FR" altLang="ar-SA" sz="32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r>
              <a:rPr lang="en-US" altLang="ar-S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2-réalisation de travaux,</a:t>
            </a:r>
          </a:p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endParaRPr lang="en-US" altLang="ar-SA" sz="32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r>
              <a:rPr lang="en-US" altLang="ar-S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3-préstation de services,</a:t>
            </a:r>
          </a:p>
          <a:p>
            <a:pPr indent="-22860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endParaRPr lang="en-US" altLang="ar-SA" sz="32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indent="-228600" eaLnBrk="0" hangingPunct="0">
              <a:lnSpc>
                <a:spcPct val="65000"/>
              </a:lnSpc>
              <a:buFontTx/>
              <a:buChar char="•"/>
              <a:tabLst>
                <a:tab pos="457200" algn="l"/>
              </a:tabLst>
            </a:pPr>
            <a:r>
              <a:rPr lang="fr-FR" altLang="ar-SA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4-réalisation d’études.             </a:t>
            </a:r>
            <a:endParaRPr lang="en-US" altLang="ar-SA" sz="32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838200" y="809625"/>
            <a:ext cx="8096250" cy="1190625"/>
          </a:xfrm>
          <a:prstGeom prst="rect">
            <a:avLst/>
          </a:prstGeom>
          <a:gradFill rotWithShape="0">
            <a:gsLst>
              <a:gs pos="0">
                <a:srgbClr val="F0CEC2">
                  <a:gamma/>
                  <a:tint val="96078"/>
                  <a:invGamma/>
                </a:srgbClr>
              </a:gs>
              <a:gs pos="100000">
                <a:srgbClr val="F0CEC2"/>
              </a:gs>
            </a:gsLst>
            <a:lin ang="540000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0CEC2"/>
            </a:extrusionClr>
          </a:sp3d>
        </p:spPr>
        <p:txBody>
          <a:bodyPr>
            <a:spAutoFit/>
            <a:flatTx/>
          </a:bodyPr>
          <a:lstStyle/>
          <a:p>
            <a:pPr algn="ctr"/>
            <a:r>
              <a:rPr lang="fr-FR" sz="3600" b="1">
                <a:solidFill>
                  <a:schemeClr val="hlink"/>
                </a:solidFill>
                <a:latin typeface="Comic Sans MS" pitchFamily="66" charset="0"/>
                <a:cs typeface="Times New Roman" pitchFamily="18" charset="0"/>
              </a:rPr>
              <a:t>en vue d’effectuer les opérations suivantes:   </a:t>
            </a:r>
          </a:p>
        </p:txBody>
      </p:sp>
      <p:pic>
        <p:nvPicPr>
          <p:cNvPr id="82948" name="Picture 4" descr="BSNSS1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7200" y="3616325"/>
            <a:ext cx="857250" cy="1300163"/>
          </a:xfrm>
          <a:prstGeom prst="rect">
            <a:avLst/>
          </a:prstGeom>
          <a:noFill/>
        </p:spPr>
      </p:pic>
      <p:pic>
        <p:nvPicPr>
          <p:cNvPr id="82949" name="Picture 5" descr="BSNSS17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4616450"/>
            <a:ext cx="857250" cy="738188"/>
          </a:xfrm>
          <a:prstGeom prst="rect">
            <a:avLst/>
          </a:prstGeom>
          <a:noFill/>
        </p:spPr>
      </p:pic>
      <p:pic>
        <p:nvPicPr>
          <p:cNvPr id="82950" name="Picture 6" descr="CTOFF17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7200" y="2790825"/>
            <a:ext cx="857250" cy="825500"/>
          </a:xfrm>
          <a:prstGeom prst="rect">
            <a:avLst/>
          </a:prstGeom>
          <a:noFill/>
        </p:spPr>
      </p:pic>
      <p:pic>
        <p:nvPicPr>
          <p:cNvPr id="82951" name="Picture 7" descr="bs02064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5354638"/>
            <a:ext cx="1085850" cy="1160462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0" y="274638"/>
            <a:ext cx="5862638" cy="819150"/>
          </a:xfrm>
          <a:solidFill>
            <a:srgbClr val="F9FAD2"/>
          </a:solidFill>
          <a:ln>
            <a:solidFill>
              <a:srgbClr val="FFFF66"/>
            </a:solidFill>
          </a:ln>
          <a:effectLst>
            <a:outerShdw dist="107763" dir="13500000" algn="ctr" rotWithShape="0">
              <a:schemeClr val="bg1"/>
            </a:outerShdw>
          </a:effectLst>
        </p:spPr>
        <p:txBody>
          <a:bodyPr/>
          <a:lstStyle/>
          <a:p>
            <a:r>
              <a:rPr lang="fr-FR" sz="4100">
                <a:solidFill>
                  <a:schemeClr val="hlink"/>
                </a:solidFill>
                <a:latin typeface="Comic Sans MS" pitchFamily="66" charset="0"/>
              </a:rPr>
              <a:t>Seuil de passation </a:t>
            </a:r>
          </a:p>
        </p:txBody>
      </p:sp>
      <p:sp>
        <p:nvSpPr>
          <p:cNvPr id="83971" name="AutoShape 3"/>
          <p:cNvSpPr>
            <a:spLocks noChangeArrowheads="1"/>
          </p:cNvSpPr>
          <p:nvPr/>
        </p:nvSpPr>
        <p:spPr bwMode="auto">
          <a:xfrm>
            <a:off x="971550" y="1352550"/>
            <a:ext cx="7848600" cy="5238750"/>
          </a:xfrm>
          <a:prstGeom prst="flowChartAlternateProcess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>
            <a:outerShdw dist="40161" dir="4293903" algn="ctr" rotWithShape="0">
              <a:srgbClr val="FDFBCF"/>
            </a:outerShdw>
          </a:effectLst>
        </p:spPr>
        <p:txBody>
          <a:bodyPr wrap="none" anchor="ctr"/>
          <a:lstStyle/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Tout contrat ou commande dont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le  montant est égal ou inférieur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à  </a:t>
            </a:r>
            <a:r>
              <a:rPr lang="fr-FR" sz="32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6.000.000.00 DA</a:t>
            </a:r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pour  les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prestations de  travaux  ou  de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fournitures, et </a:t>
            </a:r>
            <a:r>
              <a:rPr lang="fr-FR" sz="3200" b="1">
                <a:solidFill>
                  <a:srgbClr val="FF3300"/>
                </a:solidFill>
                <a:latin typeface="Comic Sans MS" pitchFamily="66" charset="0"/>
                <a:cs typeface="Times New Roman" pitchFamily="18" charset="0"/>
              </a:rPr>
              <a:t>4.000.000,00 DA</a:t>
            </a:r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pour les prestations  d’études ou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de  services  ne  donne  pas 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obligatoirement  lieu à  passation </a:t>
            </a:r>
          </a:p>
          <a:p>
            <a:r>
              <a:rPr lang="fr-FR" sz="32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d’un  marché. </a:t>
            </a:r>
          </a:p>
          <a:p>
            <a:r>
              <a:rPr lang="fr-FR" sz="36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                        </a:t>
            </a:r>
            <a:r>
              <a:rPr lang="fr-FR" sz="2400" b="1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(Art 5)</a:t>
            </a:r>
          </a:p>
        </p:txBody>
      </p:sp>
      <p:pic>
        <p:nvPicPr>
          <p:cNvPr id="83972" name="Picture 4" descr="ARRW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2676525"/>
            <a:ext cx="1676400" cy="14795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514350" y="363538"/>
            <a:ext cx="6267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r-FR" sz="40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cs typeface="Times New Roman (Arabic)" pitchFamily="26" charset="-78"/>
              </a:rPr>
              <a:t>PROCEDURES DE PASSATION </a:t>
            </a:r>
          </a:p>
        </p:txBody>
      </p:sp>
      <p:sp>
        <p:nvSpPr>
          <p:cNvPr id="86019" name="AutoShape 3"/>
          <p:cNvSpPr>
            <a:spLocks noChangeArrowheads="1"/>
          </p:cNvSpPr>
          <p:nvPr/>
        </p:nvSpPr>
        <p:spPr bwMode="auto">
          <a:xfrm rot="-17812222">
            <a:off x="5407818" y="380207"/>
            <a:ext cx="3065463" cy="3486150"/>
          </a:xfrm>
          <a:prstGeom prst="cloudCallout">
            <a:avLst>
              <a:gd name="adj1" fmla="val -23574"/>
              <a:gd name="adj2" fmla="val 792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/>
            <a:endParaRPr lang="fr-FR" sz="240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7507288" y="1341438"/>
            <a:ext cx="1176337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6021" name="Picture 5" descr="pe0146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4363" y="858838"/>
            <a:ext cx="1042987" cy="1282700"/>
          </a:xfrm>
          <a:prstGeom prst="rect">
            <a:avLst/>
          </a:prstGeom>
          <a:noFill/>
        </p:spPr>
      </p:pic>
      <p:pic>
        <p:nvPicPr>
          <p:cNvPr id="860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ltGray">
          <a:xfrm>
            <a:off x="6372225" y="2389188"/>
            <a:ext cx="12382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5694363" y="3676650"/>
            <a:ext cx="3449637" cy="2065338"/>
          </a:xfrm>
          <a:prstGeom prst="wedgeEllipseCallout">
            <a:avLst>
              <a:gd name="adj1" fmla="val -96435"/>
              <a:gd name="adj2" fmla="val -748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Times New Roman" pitchFamily="18" charset="0"/>
              </a:rPr>
              <a:t>Que est le mode de passation le mieux indiqué? </a:t>
            </a:r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fr-FR" sz="2800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86024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3950" y="2700338"/>
            <a:ext cx="3922713" cy="3421062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528763" y="1931988"/>
            <a:ext cx="4491037" cy="23352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</a:pPr>
            <a:r>
              <a:rPr lang="fr-FR" sz="2000" b="1">
                <a:solidFill>
                  <a:srgbClr val="071B1B"/>
                </a:solidFill>
                <a:latin typeface="Bookman Old Style" pitchFamily="18" charset="0"/>
                <a:cs typeface="Times New Roman (Arabic)" pitchFamily="26" charset="-78"/>
              </a:rPr>
              <a:t>LE CAHIER DES CHARGES: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fr-FR" sz="2400">
                <a:solidFill>
                  <a:srgbClr val="071B1B"/>
                </a:solidFill>
                <a:latin typeface="Bookman Old Style" pitchFamily="18" charset="0"/>
                <a:cs typeface="Times New Roman (Arabic)" pitchFamily="26" charset="-78"/>
              </a:rPr>
              <a:t>-</a:t>
            </a:r>
            <a:r>
              <a:rPr lang="fr-FR" sz="2400" b="1">
                <a:latin typeface="Bookman Old Style" pitchFamily="18" charset="0"/>
                <a:cs typeface="Times New Roman (Arabic)" pitchFamily="26" charset="-78"/>
              </a:rPr>
              <a:t>Formalisation obligatoire 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(</a:t>
            </a:r>
            <a:r>
              <a:rPr lang="fr-FR" sz="1600">
                <a:latin typeface="Bookman Old Style" pitchFamily="18" charset="0"/>
                <a:cs typeface="Times New Roman (Arabic)" pitchFamily="26" charset="-78"/>
              </a:rPr>
              <a:t>conditions générales, indications claires et précises des prestations à réaliser, les spécifications techniques et particulières, les plans , les annexes etc………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)</a:t>
            </a:r>
            <a:r>
              <a:rPr lang="fr-FR" sz="1600">
                <a:latin typeface="Bookman Old Style" pitchFamily="18" charset="0"/>
                <a:cs typeface="Times New Roman (Arabic)" pitchFamily="26" charset="-78"/>
              </a:rPr>
              <a:t> 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</a:pPr>
            <a:endParaRPr lang="fr-FR" sz="2400">
              <a:solidFill>
                <a:srgbClr val="071B1B"/>
              </a:solidFill>
              <a:latin typeface="Bookman Old Style" pitchFamily="18" charset="0"/>
              <a:cs typeface="Times New Roman (Arabic)" pitchFamily="26" charset="-78"/>
            </a:endParaRPr>
          </a:p>
          <a:p>
            <a:pPr eaLnBrk="0" hangingPunct="0"/>
            <a:endParaRPr lang="fr-FR" sz="2400" b="1">
              <a:solidFill>
                <a:srgbClr val="000000"/>
              </a:solidFill>
              <a:cs typeface="Times New Roman (Arabic)" pitchFamily="26" charset="-78"/>
            </a:endParaRPr>
          </a:p>
        </p:txBody>
      </p:sp>
      <p:sp>
        <p:nvSpPr>
          <p:cNvPr id="87043" name="Text Box 3"/>
          <p:cNvSpPr txBox="1">
            <a:spLocks noChangeAspect="1" noChangeArrowheads="1"/>
          </p:cNvSpPr>
          <p:nvPr/>
        </p:nvSpPr>
        <p:spPr bwMode="auto">
          <a:xfrm>
            <a:off x="1066800" y="4267200"/>
            <a:ext cx="8026400" cy="320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 </a:t>
            </a:r>
            <a:r>
              <a:rPr lang="fr-FR" sz="2400" b="1">
                <a:latin typeface="Bookman Old Style" pitchFamily="18" charset="0"/>
                <a:cs typeface="Times New Roman (Arabic)" pitchFamily="26" charset="-78"/>
              </a:rPr>
              <a:t>-Examen par la commission des marchés</a:t>
            </a:r>
          </a:p>
          <a:p>
            <a:pPr marL="190500" indent="-190500" eaLnBrk="0" hangingPunct="0">
              <a:buFont typeface="Symbol" pitchFamily="18" charset="2"/>
              <a:buNone/>
            </a:pP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 </a:t>
            </a:r>
            <a:r>
              <a:rPr lang="fr-FR" sz="2400" b="1">
                <a:latin typeface="Bookman Old Style" pitchFamily="18" charset="0"/>
                <a:cs typeface="Times New Roman (Arabic)" pitchFamily="26" charset="-78"/>
              </a:rPr>
              <a:t>compétente 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(</a:t>
            </a:r>
            <a:r>
              <a:rPr lang="fr-FR" sz="1600">
                <a:latin typeface="Bookman Old Style" pitchFamily="18" charset="0"/>
                <a:cs typeface="Times New Roman (Arabic)" pitchFamily="26" charset="-78"/>
              </a:rPr>
              <a:t>avant tout lancement d’appel à la concurrence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)</a:t>
            </a:r>
            <a:r>
              <a:rPr lang="fr-FR" sz="3600" b="1">
                <a:solidFill>
                  <a:srgbClr val="000000"/>
                </a:solidFill>
                <a:cs typeface="Arial" charset="0"/>
              </a:rPr>
              <a:t>;   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 </a:t>
            </a:r>
            <a:r>
              <a:rPr lang="fr-FR" sz="2400">
                <a:latin typeface="Bookman Old Style" pitchFamily="18" charset="0"/>
                <a:cs typeface="Times New Roman (Arabic)" pitchFamily="26" charset="-78"/>
              </a:rPr>
              <a:t> </a:t>
            </a:r>
            <a:r>
              <a:rPr lang="fr-FR" sz="2400" b="1">
                <a:latin typeface="Bookman Old Style" pitchFamily="18" charset="0"/>
                <a:cs typeface="Times New Roman (Arabic)" pitchFamily="26" charset="-78"/>
              </a:rPr>
              <a:t>Le cahier des charges fait partie intégrante du dossier d’appel d’offres (D.A.O)</a:t>
            </a:r>
          </a:p>
          <a:p>
            <a:pPr marL="190500" indent="-19050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fr-FR" sz="2400">
              <a:latin typeface="Bookman Old Style" pitchFamily="18" charset="0"/>
              <a:cs typeface="Times New Roman (Arabic)" pitchFamily="26" charset="-78"/>
            </a:endParaRPr>
          </a:p>
          <a:p>
            <a:pPr marL="190500" indent="-19050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fr-FR" sz="3600" b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49288"/>
            <a:ext cx="8229600" cy="762000"/>
          </a:xfrm>
        </p:spPr>
        <p:txBody>
          <a:bodyPr/>
          <a:lstStyle/>
          <a:p>
            <a:r>
              <a:rPr lang="fr-FR">
                <a:solidFill>
                  <a:srgbClr val="336699"/>
                </a:solidFill>
                <a:latin typeface="Verdana" pitchFamily="34" charset="0"/>
              </a:rPr>
              <a:t>Procédures de  passation</a:t>
            </a:r>
          </a:p>
        </p:txBody>
      </p:sp>
      <p:pic>
        <p:nvPicPr>
          <p:cNvPr id="87045" name="Picture 5" descr="BSNSS0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517650"/>
            <a:ext cx="2573338" cy="19494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000250" y="1931988"/>
            <a:ext cx="4019550" cy="153511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fr-FR" sz="2400" b="1">
                <a:solidFill>
                  <a:srgbClr val="000000"/>
                </a:solidFill>
                <a:cs typeface="Times New Roman (Arabic)" pitchFamily="26" charset="-78"/>
              </a:rPr>
              <a:t>L’appel à la concurrence qui constitue la règle générale peut revêtir l’une des formes suivantes: </a:t>
            </a:r>
            <a:endParaRPr lang="fr-FR" sz="2400" b="1">
              <a:solidFill>
                <a:srgbClr val="000000"/>
              </a:solidFill>
              <a:latin typeface="Times New Roman" pitchFamily="18" charset="0"/>
              <a:cs typeface="Times New Roman (Arabic)" pitchFamily="26" charset="-78"/>
            </a:endParaRPr>
          </a:p>
        </p:txBody>
      </p:sp>
      <p:sp>
        <p:nvSpPr>
          <p:cNvPr id="89091" name="Text Box 3"/>
          <p:cNvSpPr txBox="1">
            <a:spLocks noChangeAspect="1" noChangeArrowheads="1"/>
          </p:cNvSpPr>
          <p:nvPr/>
        </p:nvSpPr>
        <p:spPr bwMode="auto">
          <a:xfrm>
            <a:off x="571500" y="3467100"/>
            <a:ext cx="5830888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appel d’offres ouvert;   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appel d’offres restreint;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appel à la présélection;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Concours;</a:t>
            </a:r>
          </a:p>
          <a:p>
            <a:pPr marL="190500" indent="-190500" eaLnBrk="0" hangingPunct="0">
              <a:buFont typeface="Symbol" pitchFamily="18" charset="2"/>
              <a:buChar char="¨"/>
            </a:pPr>
            <a:r>
              <a:rPr lang="fr-FR" sz="3600" b="1">
                <a:solidFill>
                  <a:srgbClr val="000000"/>
                </a:solidFill>
                <a:cs typeface="Arial" charset="0"/>
              </a:rPr>
              <a:t>Adjudication.</a:t>
            </a: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ltGray">
          <a:xfrm>
            <a:off x="1066800" y="1931988"/>
            <a:ext cx="708025" cy="590550"/>
          </a:xfrm>
          <a:prstGeom prst="bevel">
            <a:avLst>
              <a:gd name="adj" fmla="val 12500"/>
            </a:avLst>
          </a:prstGeom>
          <a:solidFill>
            <a:srgbClr val="666699"/>
          </a:solidFill>
          <a:ln w="95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3300"/>
                </a:solidFill>
                <a:latin typeface="Arial Black" pitchFamily="34" charset="0"/>
                <a:cs typeface="Times New Roman (Arabic)" pitchFamily="26" charset="-78"/>
              </a:rPr>
              <a:t>5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49288"/>
            <a:ext cx="8229600" cy="762000"/>
          </a:xfrm>
        </p:spPr>
        <p:txBody>
          <a:bodyPr/>
          <a:lstStyle/>
          <a:p>
            <a:r>
              <a:rPr lang="fr-FR">
                <a:solidFill>
                  <a:srgbClr val="336699"/>
                </a:solidFill>
                <a:latin typeface="Verdana" pitchFamily="34" charset="0"/>
              </a:rPr>
              <a:t>Procédures de  passation</a:t>
            </a:r>
          </a:p>
        </p:txBody>
      </p:sp>
      <p:pic>
        <p:nvPicPr>
          <p:cNvPr id="89094" name="Picture 6" descr="BSNSS0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517650"/>
            <a:ext cx="2573338" cy="1949450"/>
          </a:xfrm>
          <a:prstGeom prst="rect">
            <a:avLst/>
          </a:prstGeom>
          <a:noFill/>
        </p:spPr>
      </p:pic>
      <p:pic>
        <p:nvPicPr>
          <p:cNvPr id="89095" name="Picture 7" descr="HEARNGEX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467100"/>
            <a:ext cx="2609850" cy="2838450"/>
          </a:xfrm>
          <a:prstGeom prst="rect">
            <a:avLst/>
          </a:prstGeom>
          <a:noFill/>
        </p:spPr>
      </p:pic>
    </p:spTree>
  </p:cSld>
  <p:clrMapOvr>
    <a:masterClrMapping/>
  </p:clrMapOvr>
  <p:transition advTm="787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933</Words>
  <Application>Microsoft Office PowerPoint</Application>
  <PresentationFormat>Affichage à l'écran (4:3)</PresentationFormat>
  <Paragraphs>151</Paragraphs>
  <Slides>19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Diapositive 2</vt:lpstr>
      <vt:lpstr>Le marché public: critères de définition</vt:lpstr>
      <vt:lpstr>Diapositive 4</vt:lpstr>
      <vt:lpstr>Diapositive 5</vt:lpstr>
      <vt:lpstr>Seuil de passation </vt:lpstr>
      <vt:lpstr>Diapositive 7</vt:lpstr>
      <vt:lpstr>Procédures de  passation</vt:lpstr>
      <vt:lpstr>Procédures de  passation</vt:lpstr>
      <vt:lpstr>Procédures de  passation</vt:lpstr>
      <vt:lpstr>Diapositive 11</vt:lpstr>
      <vt:lpstr> </vt:lpstr>
      <vt:lpstr>Diapositive 13</vt:lpstr>
      <vt:lpstr>Diapositive 14</vt:lpstr>
      <vt:lpstr>Diapositive 15</vt:lpstr>
      <vt:lpstr>Gré à gré  simple (art37)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2</cp:revision>
  <dcterms:created xsi:type="dcterms:W3CDTF">2015-09-17T14:35:52Z</dcterms:created>
  <dcterms:modified xsi:type="dcterms:W3CDTF">2015-09-17T15:06:14Z</dcterms:modified>
</cp:coreProperties>
</file>