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7" r:id="rId3"/>
    <p:sldId id="308" r:id="rId4"/>
    <p:sldId id="309" r:id="rId5"/>
    <p:sldId id="310" r:id="rId6"/>
    <p:sldId id="31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D6A0"/>
    <a:srgbClr val="FFD166"/>
    <a:srgbClr val="073B4C"/>
    <a:srgbClr val="05314A"/>
    <a:srgbClr val="4B696D"/>
    <a:srgbClr val="F77C00"/>
    <a:srgbClr val="EAE2B7"/>
    <a:srgbClr val="5ECDF0"/>
    <a:srgbClr val="FFE6AF"/>
    <a:srgbClr val="5CFA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94494C-D456-484E-ACB1-B212D4040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F2C18F-735D-49A9-B762-16C8CD561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D2C9C9-9A29-4DF8-92FC-7C58ECDDA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C7B821-3D86-4142-A078-A39C261C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AE61BF-3468-4A92-A0E1-760EE3F2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06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986E1-1D1C-4948-ABDE-8DDF31B1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B05211-9D1D-45B0-AA98-0B406115E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00C4E-15EF-4A75-BDAF-09EE20E8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99DA28-CC87-42CD-AAB6-A677329AD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5C6618-B11D-4499-8A2F-74921DE0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7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D533B65-41BB-43D4-B3D4-6811220F4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F3AA518-9702-4C1C-8B9D-B4EE66AB3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47BD55-B236-4CC3-9310-C9CA8B3F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E117BE-F10B-42BC-923D-4C94E079A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E7CB9E-6D56-41C0-B5AF-B5497A1C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190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E389E-CC84-4CBB-A396-814EB385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8B3F54-CF22-4898-BD83-1CCA644DA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2B8151-C34C-4020-ACB9-FAAFD7B4B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1E1778-330A-4F80-8E74-ACDF7E6F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B256C7-2033-4EA0-A250-2BC5E787D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03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2A376E-A707-4833-89A8-B048A80A1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3F7E3B-8AD9-41D6-BE8B-83C8CCC99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720049-B1E8-42F1-A391-A453E9102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8B1F56-AC84-4228-A15E-4A40A0D81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66EFEE-2C92-4832-A4D8-26C2D688D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2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F70FFD-AA61-4B2A-BDB3-506E03A7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845833-57F8-42B1-9B25-6364D760EC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1A0AD6-1385-41AB-B920-50DD87D27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401534-F598-4D01-83B3-91B74F3DE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0E404F-BADC-41B3-A153-AD2B5003C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F70FB4-DB06-4A5B-8331-F06808209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1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EDA7DD-EE43-4A47-B9DE-4F68D2A2C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C662EA-0726-4CA2-8A07-37CC81622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F41A50F-01AE-45F0-A86D-AE93AC103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71A247-3752-4E07-BAB8-4B8037ABA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A081C1-552B-4BD0-BB1A-CEC4ED7A5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34675BB-9871-4430-AFFE-3AFC723AA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11C221D-97FF-44EE-84DE-B041E6CB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C070495-C2EF-4D91-B61C-B3A956B7D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86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8A0A83-B44A-459A-A996-B208F382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0A2990E-76E5-4A01-8453-6C13F4297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C2A8D2-9D2B-4C43-B1A4-C3D5452B4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37CEB4-C9C0-4D74-8BBB-18E3586F8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88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E7DE2A82-47D1-43D5-BC8C-8A6B0AB6C4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10000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pour une image  5">
            <a:extLst>
              <a:ext uri="{FF2B5EF4-FFF2-40B4-BE49-F238E27FC236}">
                <a16:creationId xmlns:a16="http://schemas.microsoft.com/office/drawing/2014/main" id="{ABEBF760-2D52-4A35-BA56-D1B031C0C08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710703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8" name="Espace réservé pour une image  5">
            <a:extLst>
              <a:ext uri="{FF2B5EF4-FFF2-40B4-BE49-F238E27FC236}">
                <a16:creationId xmlns:a16="http://schemas.microsoft.com/office/drawing/2014/main" id="{49A751B6-D8E3-456C-B82D-4CFF8C9344C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71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B4783E5A-1690-40AD-BB86-3EC7D1BF85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712109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Espace réservé pour une image  5">
            <a:extLst>
              <a:ext uri="{FF2B5EF4-FFF2-40B4-BE49-F238E27FC236}">
                <a16:creationId xmlns:a16="http://schemas.microsoft.com/office/drawing/2014/main" id="{DDBB7854-CCE4-4A3F-BF9F-802BEB0234F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129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space réservé pour une image  5">
            <a:extLst>
              <a:ext uri="{FF2B5EF4-FFF2-40B4-BE49-F238E27FC236}">
                <a16:creationId xmlns:a16="http://schemas.microsoft.com/office/drawing/2014/main" id="{C4B23E80-2FA0-48E7-A5EA-994E0E8B5DC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709297" y="1485000"/>
            <a:ext cx="2772000" cy="38880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93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3528CB-C19F-44F5-AFFE-0084B2837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54D11C-24C0-473F-A604-E65C65081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19FBC8-0B1A-4C99-B88B-C04381D62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AA996B-5F95-416D-AB3D-068D3FF8A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9E8E93-976E-4594-A603-D97E24F30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EE52AC-7F1C-42B2-8927-077EDD9E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1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DE7FA7-901B-441A-87E5-CF9B9119B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FC6D5C3-070F-4A77-862A-24FF8CCD0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2FFB76-3650-45B4-BA9E-584A1E6E9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D85EF9-D412-457C-94A5-90B0DEEC1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47390A-841A-455D-B9C2-691D926FD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F9045E-3646-42A1-A105-A4500D5F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75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8B151DF-2393-4FD4-B5EC-13E8C3079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11316C-1B32-4EF2-BB12-FAA5C6693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861192-B5AC-4E06-8004-768BE71B80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6EF08-D330-4786-9D68-1D7D19824D4E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277A46-A513-42BC-92CC-B2411D6EC6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6EE00D-1AE5-4AEC-9E30-AD0A73B65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50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157119D-6A7F-487B-8842-E474D40D1B64}"/>
              </a:ext>
            </a:extLst>
          </p:cNvPr>
          <p:cNvSpPr txBox="1"/>
          <p:nvPr/>
        </p:nvSpPr>
        <p:spPr>
          <a:xfrm>
            <a:off x="2867807" y="956052"/>
            <a:ext cx="66447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DZ" sz="7200" b="1" dirty="0">
                <a:latin typeface="ae_AlMohanad" panose="02060603050605020204" pitchFamily="18" charset="-78"/>
                <a:cs typeface="Fanan" pitchFamily="2" charset="-78"/>
              </a:rPr>
              <a:t>جريمة تبييض الأموال</a:t>
            </a:r>
            <a:endParaRPr lang="fr-FR" sz="7200" b="1" dirty="0">
              <a:latin typeface="ae_AlMohanad" panose="02060603050605020204" pitchFamily="18" charset="-78"/>
              <a:cs typeface="Fanan" pitchFamily="2" charset="-78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E7A4D9F-9B96-4994-9D2C-B409DCF6AF1C}"/>
              </a:ext>
            </a:extLst>
          </p:cNvPr>
          <p:cNvSpPr txBox="1"/>
          <p:nvPr/>
        </p:nvSpPr>
        <p:spPr>
          <a:xfrm>
            <a:off x="1255363" y="2820948"/>
            <a:ext cx="98696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2800" dirty="0"/>
              <a:t>تسعى من خلالها المنظمات الاجرامية الى اخفاء مصدر العائدات المالية المحصل عليها من الاعمال غير المشروعة ،واخضاعها لعمليات معقدة </a:t>
            </a:r>
            <a:r>
              <a:rPr lang="ar-DZ" sz="2800" dirty="0" err="1"/>
              <a:t>لاعادة</a:t>
            </a:r>
            <a:r>
              <a:rPr lang="ar-DZ" sz="2800" dirty="0"/>
              <a:t> ادماجها وتوظيفها في العجلة الاقتصادية المشروعة.</a:t>
            </a:r>
          </a:p>
        </p:txBody>
      </p:sp>
      <p:pic>
        <p:nvPicPr>
          <p:cNvPr id="7" name="Image 6">
            <a:hlinkClick r:id="rId2" action="ppaction://hlinksldjump"/>
            <a:extLst>
              <a:ext uri="{FF2B5EF4-FFF2-40B4-BE49-F238E27FC236}">
                <a16:creationId xmlns:a16="http://schemas.microsoft.com/office/drawing/2014/main" id="{F776173D-CE8A-4713-B856-4C974ED9BA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468" y="6230468"/>
            <a:ext cx="627532" cy="6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95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157119D-6A7F-487B-8842-E474D40D1B64}"/>
              </a:ext>
            </a:extLst>
          </p:cNvPr>
          <p:cNvSpPr txBox="1"/>
          <p:nvPr/>
        </p:nvSpPr>
        <p:spPr>
          <a:xfrm>
            <a:off x="685704" y="876202"/>
            <a:ext cx="95478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sz="5400" b="1" dirty="0"/>
              <a:t>الفرع الأول: مفهوم جريمة تبييض الأموال</a:t>
            </a:r>
            <a:endParaRPr lang="ar-DZ" sz="5400" b="1" dirty="0">
              <a:latin typeface="ae_AlMohanad" panose="02060603050605020204" pitchFamily="18" charset="-78"/>
              <a:cs typeface="Fanan" pitchFamily="2" charset="-78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E7A4D9F-9B96-4994-9D2C-B409DCF6AF1C}"/>
              </a:ext>
            </a:extLst>
          </p:cNvPr>
          <p:cNvSpPr txBox="1"/>
          <p:nvPr/>
        </p:nvSpPr>
        <p:spPr>
          <a:xfrm>
            <a:off x="216976" y="2820948"/>
            <a:ext cx="1090804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2800" dirty="0"/>
              <a:t>نصت عليها المادة 389 مكرر من قانون العقوبات والمادة 42 من قانون 06 /01 المتعلق بالوقاية من الفساد ومكافحاته:</a:t>
            </a:r>
          </a:p>
          <a:p>
            <a:pPr algn="ctr"/>
            <a:r>
              <a:rPr lang="ar-DZ" sz="2800" dirty="0"/>
              <a:t> يعتبر تبييضا </a:t>
            </a:r>
            <a:r>
              <a:rPr lang="ar-DZ" sz="2800" dirty="0" err="1"/>
              <a:t>للاموال</a:t>
            </a:r>
            <a:r>
              <a:rPr lang="ar-DZ" sz="2800" dirty="0"/>
              <a:t> :</a:t>
            </a:r>
          </a:p>
          <a:p>
            <a:pPr algn="ctr"/>
            <a:r>
              <a:rPr lang="ar-DZ" sz="2800" dirty="0"/>
              <a:t>أ  - تحويل الممتلكات او نقلها مع علم الفاعل بأنها عائدات اجرامية بغرض اخفاء أو تمويه المصدر غير المشروع لتلك الممتلكات او مساعدة أي شخص متورط في ارتكاب </a:t>
            </a:r>
            <a:r>
              <a:rPr lang="ar-DZ" sz="2800" dirty="0" err="1"/>
              <a:t>الجريمه</a:t>
            </a:r>
            <a:r>
              <a:rPr lang="ar-DZ" sz="2800" dirty="0"/>
              <a:t> الاصلية التي تأتت منها هذه الممتلكات على الإفلات من الآثار القانونية لفعلته.</a:t>
            </a:r>
          </a:p>
          <a:p>
            <a:pPr algn="ctr"/>
            <a:r>
              <a:rPr lang="ar-DZ" sz="2800" dirty="0"/>
              <a:t> ب -  اخفاء او تمويه الطبيعة الحقيقية للممتلكات او مصدرها أو مكانها أو كيفية التصرف فيها او حركتها أو الحقوق المتعلقة بها مع علم الفاعل أنها عائدات إجرامية.</a:t>
            </a:r>
          </a:p>
          <a:p>
            <a:pPr algn="ctr"/>
            <a:r>
              <a:rPr lang="ar-DZ" sz="2800" dirty="0"/>
              <a:t>ج - اكتساب الممتلكات او حيازتها او استخدامها مع علم الشخص القائم بذلك وقت تلقيها انها</a:t>
            </a:r>
            <a:endParaRPr lang="fr-FR" sz="1800" dirty="0">
              <a:cs typeface="Fanan" pitchFamily="2" charset="-78"/>
            </a:endParaRPr>
          </a:p>
        </p:txBody>
      </p:sp>
      <p:pic>
        <p:nvPicPr>
          <p:cNvPr id="5" name="Image 4">
            <a:hlinkClick r:id="rId2" action="ppaction://hlinksldjump"/>
            <a:extLst>
              <a:ext uri="{FF2B5EF4-FFF2-40B4-BE49-F238E27FC236}">
                <a16:creationId xmlns:a16="http://schemas.microsoft.com/office/drawing/2014/main" id="{C6EFC886-60F2-4156-962E-BC0E282EE6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468" y="6230468"/>
            <a:ext cx="627532" cy="6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0601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008816-C411-45CE-C43C-B86B48237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973"/>
            <a:ext cx="10506559" cy="5928990"/>
          </a:xfrm>
        </p:spPr>
        <p:txBody>
          <a:bodyPr>
            <a:normAutofit fontScale="92500" lnSpcReduction="20000"/>
          </a:bodyPr>
          <a:lstStyle/>
          <a:p>
            <a:pPr marL="0" indent="0" algn="r">
              <a:buNone/>
            </a:pPr>
            <a:r>
              <a:rPr lang="ar-DZ" sz="3000" dirty="0"/>
              <a:t>تشكل عائدات إجرامية.</a:t>
            </a:r>
          </a:p>
          <a:p>
            <a:pPr marL="0" indent="0" algn="r">
              <a:buNone/>
            </a:pPr>
            <a:r>
              <a:rPr lang="ar-DZ" sz="3000" dirty="0"/>
              <a:t>د - </a:t>
            </a:r>
            <a:r>
              <a:rPr lang="ar-DZ" sz="3000" dirty="0" err="1"/>
              <a:t>المشاركه</a:t>
            </a:r>
            <a:r>
              <a:rPr lang="ar-DZ" sz="3000" dirty="0"/>
              <a:t> في ارتكاب اي من الجرائم المقررة وفقا لهذه المادة او التواطؤ او التآمر على ارتكابها ومحاوله ارتكابها </a:t>
            </a:r>
            <a:r>
              <a:rPr lang="ar-DZ" sz="3000" dirty="0" err="1"/>
              <a:t>والمساعده</a:t>
            </a:r>
            <a:r>
              <a:rPr lang="ar-DZ" sz="3000" dirty="0"/>
              <a:t> والتحريض على ذلك وتسهيله وإسداء المشورة بشأنه".</a:t>
            </a:r>
          </a:p>
          <a:p>
            <a:pPr marL="0" indent="0" algn="r">
              <a:buNone/>
            </a:pPr>
            <a:r>
              <a:rPr lang="ar-DZ" sz="3000" dirty="0"/>
              <a:t> </a:t>
            </a:r>
            <a:r>
              <a:rPr lang="ar-DZ" sz="3000" b="1" dirty="0"/>
              <a:t>اولا خصائص </a:t>
            </a:r>
            <a:r>
              <a:rPr lang="ar-DZ" sz="3000" b="1" dirty="0" err="1"/>
              <a:t>جريمه</a:t>
            </a:r>
            <a:r>
              <a:rPr lang="ar-DZ" sz="3000" b="1" dirty="0"/>
              <a:t> تبييض الأموال:</a:t>
            </a:r>
          </a:p>
          <a:p>
            <a:pPr marL="0" indent="0" algn="r">
              <a:buNone/>
            </a:pPr>
            <a:r>
              <a:rPr lang="ar-DZ" sz="3000" b="1" dirty="0"/>
              <a:t> </a:t>
            </a:r>
            <a:r>
              <a:rPr lang="ar-DZ" sz="3000" dirty="0"/>
              <a:t>1 -  هي جريمة دولية منظمة.</a:t>
            </a:r>
          </a:p>
          <a:p>
            <a:pPr marL="0" indent="0" algn="r">
              <a:buNone/>
            </a:pPr>
            <a:r>
              <a:rPr lang="ar-DZ" sz="3000" dirty="0"/>
              <a:t>2 -  هي جريمة اقتصادية.</a:t>
            </a:r>
          </a:p>
          <a:p>
            <a:pPr marL="0" indent="0" algn="r">
              <a:buNone/>
            </a:pPr>
            <a:r>
              <a:rPr lang="ar-DZ" sz="3000" dirty="0"/>
              <a:t> 3-  هي جريمة </a:t>
            </a:r>
            <a:r>
              <a:rPr lang="ar-DZ" sz="3000" dirty="0" err="1"/>
              <a:t>تابعة:فهي</a:t>
            </a:r>
            <a:r>
              <a:rPr lang="ar-DZ" sz="3000" dirty="0"/>
              <a:t> جريمة لاحقة وتابعة لجريمة سابقة اصلية.</a:t>
            </a:r>
          </a:p>
          <a:p>
            <a:pPr marL="0" indent="0" algn="r">
              <a:buNone/>
            </a:pPr>
            <a:r>
              <a:rPr lang="ar-DZ" sz="3000" dirty="0"/>
              <a:t> 4-  هي جريمة مستقلة بذاتها :من حيث أركان الجريمة.</a:t>
            </a:r>
          </a:p>
          <a:p>
            <a:pPr marL="0" indent="0" algn="r">
              <a:buNone/>
            </a:pPr>
            <a:r>
              <a:rPr lang="ar-DZ" sz="3000" b="1" dirty="0" err="1"/>
              <a:t>ثانيا:مراحل</a:t>
            </a:r>
            <a:r>
              <a:rPr lang="ar-DZ" sz="3000" b="1" dirty="0"/>
              <a:t> </a:t>
            </a:r>
            <a:r>
              <a:rPr lang="ar-DZ" sz="3000" b="1" dirty="0" err="1"/>
              <a:t>جريمه</a:t>
            </a:r>
            <a:r>
              <a:rPr lang="ar-DZ" sz="3000" b="1" dirty="0"/>
              <a:t> تبييض الاموال </a:t>
            </a:r>
          </a:p>
          <a:p>
            <a:pPr marL="0" indent="0" algn="r">
              <a:buNone/>
            </a:pPr>
            <a:r>
              <a:rPr lang="ar-DZ" sz="3000" dirty="0"/>
              <a:t>1-  مرحله ايداع المال (التوظيف في  البنوك ،الذهب، عقارات...).</a:t>
            </a:r>
          </a:p>
          <a:p>
            <a:pPr marL="0" indent="0" algn="r">
              <a:buNone/>
            </a:pPr>
            <a:r>
              <a:rPr lang="ar-DZ" sz="3000" dirty="0"/>
              <a:t> 2-  مرحله التمويه: بفصل الاموال القذرة عن مصدرها (ابرام صفقات، تحويلات بنكيه ،وشراء سلع...).</a:t>
            </a:r>
          </a:p>
          <a:p>
            <a:pPr marL="0" indent="0" algn="r">
              <a:buNone/>
            </a:pPr>
            <a:r>
              <a:rPr lang="ar-DZ" sz="3000" dirty="0"/>
              <a:t> 3- </a:t>
            </a:r>
            <a:r>
              <a:rPr lang="ar-DZ" sz="3000" dirty="0" err="1"/>
              <a:t>ثلاثه</a:t>
            </a:r>
            <a:r>
              <a:rPr lang="ar-DZ" sz="3000" dirty="0"/>
              <a:t> مرحله الادماج: ادخال المال في العجلة الاقتصادية المشروعة.</a:t>
            </a:r>
          </a:p>
          <a:p>
            <a:pPr marL="0" indent="0" algn="r">
              <a:buNone/>
            </a:pPr>
            <a:r>
              <a:rPr lang="ar-DZ" dirty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4322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ADA59A-2FA0-260D-2C5D-0283509A4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22712"/>
          </a:xfrm>
        </p:spPr>
        <p:txBody>
          <a:bodyPr/>
          <a:lstStyle/>
          <a:p>
            <a:pPr algn="ctr"/>
            <a:r>
              <a:rPr lang="ar-DZ" b="1" dirty="0"/>
              <a:t>الفرع الثاني: أركان جريمة تبييض الأموال</a:t>
            </a:r>
            <a:endParaRPr lang="fr-FR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160702-86FD-5376-64D0-089813F4F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0862"/>
            <a:ext cx="10515600" cy="4906102"/>
          </a:xfrm>
        </p:spPr>
        <p:txBody>
          <a:bodyPr>
            <a:normAutofit fontScale="32500" lnSpcReduction="20000"/>
          </a:bodyPr>
          <a:lstStyle/>
          <a:p>
            <a:pPr marL="0" indent="0" algn="r">
              <a:buNone/>
            </a:pPr>
            <a:r>
              <a:rPr lang="ar-DZ" sz="11200" b="1" dirty="0"/>
              <a:t>الركن الأول: أ</a:t>
            </a:r>
            <a:r>
              <a:rPr lang="ar-DZ" sz="11200" dirty="0"/>
              <a:t>ن يكون محل جريمة تبييض الأموال نتاج جريمة سابقة.</a:t>
            </a:r>
          </a:p>
          <a:p>
            <a:pPr marL="0" indent="0" algn="r">
              <a:buNone/>
            </a:pPr>
            <a:r>
              <a:rPr lang="ar-DZ" sz="11200" dirty="0"/>
              <a:t> </a:t>
            </a:r>
            <a:r>
              <a:rPr lang="ar-DZ" sz="11200" b="1" dirty="0"/>
              <a:t>الركن المادي: </a:t>
            </a:r>
            <a:r>
              <a:rPr lang="ar-DZ" sz="11200" dirty="0"/>
              <a:t>يقوم على سلوك محدد مادة389من قانون العقوبات:</a:t>
            </a:r>
          </a:p>
          <a:p>
            <a:pPr marL="0" indent="0" algn="r">
              <a:buNone/>
            </a:pPr>
            <a:r>
              <a:rPr lang="ar-DZ" sz="11200" dirty="0"/>
              <a:t>1- تحويل الممتلكات أو نقلها .</a:t>
            </a:r>
          </a:p>
          <a:p>
            <a:pPr marL="0" indent="0" algn="r">
              <a:buNone/>
            </a:pPr>
            <a:r>
              <a:rPr lang="ar-DZ" sz="11200" dirty="0"/>
              <a:t>2 - اخفاء أو تمويه </a:t>
            </a:r>
            <a:r>
              <a:rPr lang="ar-DZ" sz="11200" dirty="0" err="1"/>
              <a:t>الطبيعه</a:t>
            </a:r>
            <a:r>
              <a:rPr lang="ar-DZ" sz="11200" dirty="0"/>
              <a:t> الحقيقية للممتلكات.</a:t>
            </a:r>
          </a:p>
          <a:p>
            <a:pPr marL="0" indent="0" algn="r">
              <a:buNone/>
            </a:pPr>
            <a:r>
              <a:rPr lang="ar-DZ" sz="11200" dirty="0"/>
              <a:t>3 - اكتساب الممتلكات أو حيازتها .</a:t>
            </a:r>
          </a:p>
          <a:p>
            <a:pPr marL="0" indent="0" algn="r">
              <a:buNone/>
            </a:pPr>
            <a:r>
              <a:rPr lang="ar-DZ" sz="11200" dirty="0"/>
              <a:t>4 - </a:t>
            </a:r>
            <a:r>
              <a:rPr lang="ar-DZ" sz="11200" dirty="0" err="1"/>
              <a:t>المشاركه</a:t>
            </a:r>
            <a:r>
              <a:rPr lang="ar-DZ" sz="11200" dirty="0"/>
              <a:t> في ارتكاب أي من </a:t>
            </a:r>
            <a:r>
              <a:rPr lang="ar-DZ" sz="11200" dirty="0" err="1"/>
              <a:t>السلوكات</a:t>
            </a:r>
            <a:r>
              <a:rPr lang="ar-DZ" sz="11200" dirty="0"/>
              <a:t> السابقة.</a:t>
            </a:r>
          </a:p>
          <a:p>
            <a:pPr marL="0" indent="0" algn="r">
              <a:buNone/>
            </a:pPr>
            <a:r>
              <a:rPr lang="ar-DZ" sz="11200" dirty="0"/>
              <a:t> </a:t>
            </a:r>
            <a:r>
              <a:rPr lang="ar-DZ" sz="11200" b="1" dirty="0"/>
              <a:t>الركن المعنوي: </a:t>
            </a:r>
            <a:r>
              <a:rPr lang="ar-DZ" sz="11200" dirty="0"/>
              <a:t>هي</a:t>
            </a:r>
            <a:r>
              <a:rPr lang="ar-DZ" sz="11200" b="1" dirty="0"/>
              <a:t> </a:t>
            </a:r>
            <a:r>
              <a:rPr lang="ar-DZ" sz="11200" dirty="0"/>
              <a:t>من الجرائم العمدية تتمثل </a:t>
            </a:r>
            <a:r>
              <a:rPr lang="ar-DZ" sz="11200" dirty="0" err="1"/>
              <a:t>بارادة</a:t>
            </a:r>
            <a:r>
              <a:rPr lang="ar-DZ" sz="11200" dirty="0"/>
              <a:t> الجاني </a:t>
            </a:r>
            <a:r>
              <a:rPr lang="ar-DZ" sz="11200" dirty="0" err="1"/>
              <a:t>بارادة</a:t>
            </a:r>
            <a:r>
              <a:rPr lang="ar-DZ" sz="11200" dirty="0"/>
              <a:t> الفعل والنتيجة</a:t>
            </a:r>
          </a:p>
          <a:p>
            <a:pPr marL="0" indent="0" algn="r">
              <a:buNone/>
            </a:pPr>
            <a:r>
              <a:rPr lang="ar-DZ" dirty="0"/>
              <a:t>نوات نشر او تعليق حكم </a:t>
            </a:r>
            <a:r>
              <a:rPr lang="ar-DZ" dirty="0" err="1"/>
              <a:t>الادانه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4034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007B7B-0A33-CB87-752A-3B6FB3395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b="1" dirty="0"/>
              <a:t>الفرع </a:t>
            </a:r>
            <a:r>
              <a:rPr lang="ar-DZ" b="1" dirty="0" err="1"/>
              <a:t>الثالث:العقوبات</a:t>
            </a:r>
            <a:r>
              <a:rPr lang="ar-DZ" b="1" dirty="0"/>
              <a:t> المقررة.</a:t>
            </a:r>
            <a:endParaRPr lang="fr-FR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29A548-5C7B-6F76-7798-FF7D31CEC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r">
              <a:buNone/>
            </a:pPr>
            <a:r>
              <a:rPr lang="ar-DZ" sz="9600" b="1" dirty="0"/>
              <a:t> </a:t>
            </a:r>
            <a:r>
              <a:rPr lang="ar-DZ" sz="9600" b="1" dirty="0" err="1"/>
              <a:t>أولا:للشخص</a:t>
            </a:r>
            <a:r>
              <a:rPr lang="ar-DZ" sz="9600" b="1" dirty="0"/>
              <a:t> الطبيعي:</a:t>
            </a:r>
          </a:p>
          <a:p>
            <a:pPr marL="0" indent="0" algn="r">
              <a:buNone/>
            </a:pPr>
            <a:r>
              <a:rPr lang="ar-DZ" sz="11200" b="1" dirty="0"/>
              <a:t>1-  العقوبات الاصلية:</a:t>
            </a:r>
          </a:p>
          <a:p>
            <a:pPr marL="0" indent="0" algn="r">
              <a:buNone/>
            </a:pPr>
            <a:r>
              <a:rPr lang="ar-DZ" sz="11200" dirty="0"/>
              <a:t> </a:t>
            </a:r>
            <a:r>
              <a:rPr lang="ar-DZ" sz="11200" dirty="0" err="1"/>
              <a:t>الماده</a:t>
            </a:r>
            <a:r>
              <a:rPr lang="ar-DZ" sz="11200" dirty="0"/>
              <a:t> 389 مكرر1:</a:t>
            </a:r>
          </a:p>
          <a:p>
            <a:pPr marL="0" indent="0" algn="r">
              <a:buNone/>
            </a:pPr>
            <a:r>
              <a:rPr lang="ar-DZ" sz="11200" dirty="0"/>
              <a:t>خمس سنوات الى 10 سنوات</a:t>
            </a:r>
          </a:p>
          <a:p>
            <a:pPr marL="0" indent="0" algn="r">
              <a:buNone/>
            </a:pPr>
            <a:r>
              <a:rPr lang="ar-DZ" sz="11200" dirty="0"/>
              <a:t> وغرامه من واحد مليون الى 3 مليون دينار جزائري</a:t>
            </a:r>
          </a:p>
          <a:p>
            <a:pPr marL="0" indent="0" algn="r">
              <a:buNone/>
            </a:pPr>
            <a:r>
              <a:rPr lang="ar-DZ" sz="11200" dirty="0"/>
              <a:t> وتشدد من 4 مليون الى 8 مليون دينار جزائري عند </a:t>
            </a:r>
            <a:r>
              <a:rPr lang="ar-DZ" sz="11200" dirty="0" err="1"/>
              <a:t>توافرظروف</a:t>
            </a:r>
            <a:r>
              <a:rPr lang="ar-DZ" sz="11200" dirty="0"/>
              <a:t> التشديد وهي العود واستعمال التسهيلات للنشاط المهني ارتكاب الجريمة في اطار جماعة إجرامية.</a:t>
            </a:r>
          </a:p>
          <a:p>
            <a:pPr marL="0" indent="0" algn="r">
              <a:buNone/>
            </a:pPr>
            <a:r>
              <a:rPr lang="ar-DZ" sz="11200" dirty="0"/>
              <a:t> </a:t>
            </a:r>
            <a:r>
              <a:rPr lang="ar-DZ" sz="11200" b="1" dirty="0"/>
              <a:t>2- العقوبات التكميلية: </a:t>
            </a:r>
            <a:r>
              <a:rPr lang="ar-DZ" sz="11200" dirty="0"/>
              <a:t>ماده 09 من قانون العقوبات:</a:t>
            </a:r>
          </a:p>
          <a:p>
            <a:pPr marL="0" indent="0" algn="r">
              <a:buNone/>
            </a:pPr>
            <a:r>
              <a:rPr lang="ar-DZ" sz="11200" dirty="0"/>
              <a:t> </a:t>
            </a:r>
            <a:r>
              <a:rPr lang="ar-DZ" sz="11200" dirty="0" err="1"/>
              <a:t>المصادره</a:t>
            </a:r>
            <a:r>
              <a:rPr lang="ar-DZ" sz="11200" dirty="0"/>
              <a:t> </a:t>
            </a:r>
            <a:r>
              <a:rPr lang="ar-DZ" sz="11200" dirty="0" err="1"/>
              <a:t>للاملاك</a:t>
            </a:r>
            <a:r>
              <a:rPr lang="ar-DZ" sz="11200" dirty="0"/>
              <a:t> والعائدات...الخ.</a:t>
            </a:r>
          </a:p>
        </p:txBody>
      </p:sp>
    </p:spTree>
    <p:extLst>
      <p:ext uri="{BB962C8B-B14F-4D97-AF65-F5344CB8AC3E}">
        <p14:creationId xmlns:p14="http://schemas.microsoft.com/office/powerpoint/2010/main" val="3673329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9E05F1-048E-8402-1530-FC37CFADB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464949"/>
            <a:ext cx="10568553" cy="5712014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DZ" b="1" dirty="0"/>
              <a:t>ثانيا :بالنسبة للشخص المعنوي: </a:t>
            </a:r>
            <a:r>
              <a:rPr lang="ar-DZ" dirty="0" err="1"/>
              <a:t>الماده</a:t>
            </a:r>
            <a:r>
              <a:rPr lang="ar-DZ" dirty="0"/>
              <a:t> 389 مكرر7 و </a:t>
            </a:r>
            <a:r>
              <a:rPr lang="ar-DZ" dirty="0" err="1"/>
              <a:t>الماده</a:t>
            </a:r>
            <a:r>
              <a:rPr lang="ar-DZ" dirty="0"/>
              <a:t> 51 مكرر من قانون العقوبات.</a:t>
            </a:r>
          </a:p>
          <a:p>
            <a:pPr marL="0" indent="0" algn="r">
              <a:buNone/>
            </a:pPr>
            <a:r>
              <a:rPr lang="ar-DZ" dirty="0"/>
              <a:t> ادا ارتكبت </a:t>
            </a:r>
            <a:r>
              <a:rPr lang="ar-DZ" dirty="0" err="1"/>
              <a:t>الجريمه</a:t>
            </a:r>
            <a:r>
              <a:rPr lang="ar-DZ" dirty="0"/>
              <a:t> باسم ولحساب الشخص المعنوي الخاضع للقانون الخاص:</a:t>
            </a:r>
          </a:p>
          <a:p>
            <a:pPr marL="0" indent="0" algn="r">
              <a:buNone/>
            </a:pPr>
            <a:r>
              <a:rPr lang="ar-DZ" dirty="0"/>
              <a:t> - الغرامة لا تقل عن اربع مرات من الغرامة المقررة للشخص الطبيعي.</a:t>
            </a:r>
          </a:p>
          <a:p>
            <a:pPr marL="0" indent="0" algn="r">
              <a:buNone/>
            </a:pPr>
            <a:r>
              <a:rPr lang="ar-DZ" dirty="0"/>
              <a:t>  - المصادرة  للممتلكات والعائدات والوسائل والمعدات (</a:t>
            </a:r>
            <a:r>
              <a:rPr lang="ar-DZ" dirty="0" err="1"/>
              <a:t>الماده</a:t>
            </a:r>
            <a:r>
              <a:rPr lang="ar-DZ" dirty="0"/>
              <a:t> 18 مكرر من قانون العقوبات).</a:t>
            </a:r>
          </a:p>
          <a:p>
            <a:pPr marL="0" indent="0" algn="r">
              <a:buNone/>
            </a:pPr>
            <a:r>
              <a:rPr lang="ar-DZ" dirty="0"/>
              <a:t>-المنع من مزاولة نشاط مهني لمده لا تتجاوز خمس سنوات.</a:t>
            </a:r>
          </a:p>
          <a:p>
            <a:pPr marL="0" indent="0" algn="r">
              <a:buNone/>
            </a:pPr>
            <a:r>
              <a:rPr lang="ar-DZ" dirty="0"/>
              <a:t> - غلق المؤسسة او فرع من فروع الشخص المعنوي لمدة لا تتجاوز خمس سنوات.</a:t>
            </a:r>
          </a:p>
          <a:p>
            <a:pPr marL="0" indent="0" algn="r">
              <a:buNone/>
            </a:pPr>
            <a:r>
              <a:rPr lang="ar-DZ" dirty="0"/>
              <a:t>-  الاقصاء من الصفقات العمومية لمده لا تتجاوز خمس سنوات.</a:t>
            </a:r>
          </a:p>
          <a:p>
            <a:pPr marL="0" indent="0" algn="r">
              <a:buNone/>
            </a:pPr>
            <a:r>
              <a:rPr lang="ar-DZ" dirty="0"/>
              <a:t>نشر أو تعليق </a:t>
            </a:r>
            <a:r>
              <a:rPr lang="ar-DZ"/>
              <a:t>حكم الإدانة...الخ.</a:t>
            </a:r>
            <a:endParaRPr lang="fr-FR" dirty="0"/>
          </a:p>
          <a:p>
            <a:pPr marL="0" indent="0" algn="ctr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91675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</TotalTime>
  <Words>554</Words>
  <Application>Microsoft Office PowerPoint</Application>
  <PresentationFormat>Grand écran</PresentationFormat>
  <Paragraphs>46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ae_AlMohanad</vt:lpstr>
      <vt:lpstr>Arial</vt:lpstr>
      <vt:lpstr>Calibri</vt:lpstr>
      <vt:lpstr>Calibri Light</vt:lpstr>
      <vt:lpstr>Fanan</vt:lpstr>
      <vt:lpstr>Thème Office</vt:lpstr>
      <vt:lpstr>Présentation PowerPoint</vt:lpstr>
      <vt:lpstr>Présentation PowerPoint</vt:lpstr>
      <vt:lpstr>Présentation PowerPoint</vt:lpstr>
      <vt:lpstr>الفرع الثاني: أركان جريمة تبييض الأموال</vt:lpstr>
      <vt:lpstr>الفرع الثالث:العقوبات المقررة.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zaki</dc:creator>
  <cp:lastModifiedBy>DELL</cp:lastModifiedBy>
  <cp:revision>26</cp:revision>
  <dcterms:created xsi:type="dcterms:W3CDTF">2023-10-28T21:02:18Z</dcterms:created>
  <dcterms:modified xsi:type="dcterms:W3CDTF">2025-12-05T16:08:57Z</dcterms:modified>
</cp:coreProperties>
</file>