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308" r:id="rId4"/>
    <p:sldId id="309" r:id="rId5"/>
    <p:sldId id="310" r:id="rId6"/>
    <p:sldId id="31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2867807" y="956052"/>
            <a:ext cx="66447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جريمة تبييض الأموال</a:t>
            </a:r>
            <a:endParaRPr lang="fr-FR" sz="72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255363" y="2820948"/>
            <a:ext cx="9869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dirty="0"/>
              <a:t>تسعى من خلالها المنظمات الاجرامية الى اخفاء مصدر العائدات المالية المحصل عليها من الاعمال غير المشروعة ،واخضاعها لعمليات معقدة </a:t>
            </a:r>
            <a:r>
              <a:rPr lang="ar-DZ" sz="2800" dirty="0" err="1"/>
              <a:t>لاعادة</a:t>
            </a:r>
            <a:r>
              <a:rPr lang="ar-DZ" sz="2800" dirty="0"/>
              <a:t> ادماجها وتوظيفها في العجلة الاقتصادية المشروعة.</a:t>
            </a:r>
          </a:p>
        </p:txBody>
      </p:sp>
      <p:pic>
        <p:nvPicPr>
          <p:cNvPr id="7" name="Image 6">
            <a:hlinkClick r:id="rId2" action="ppaction://hlinksldjump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685704" y="876202"/>
            <a:ext cx="9547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5400" b="1" dirty="0"/>
              <a:t>الفرع الأول: مفهوم جريمة تبييض الأموال</a:t>
            </a:r>
            <a:endParaRPr lang="ar-DZ" sz="54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216976" y="2820948"/>
            <a:ext cx="109080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dirty="0"/>
              <a:t>نصت عليها المادة 389 مكرر من قانون العقوبات والمادة 42 من قانون 06 /01 المتعلق بالوقاية من الفساد ومكافحاته:</a:t>
            </a:r>
          </a:p>
          <a:p>
            <a:pPr algn="ctr"/>
            <a:r>
              <a:rPr lang="ar-DZ" sz="2800" dirty="0"/>
              <a:t> يعتبر تبييضا </a:t>
            </a:r>
            <a:r>
              <a:rPr lang="ar-DZ" sz="2800" dirty="0" err="1"/>
              <a:t>للاموال</a:t>
            </a:r>
            <a:r>
              <a:rPr lang="ar-DZ" sz="2800" dirty="0"/>
              <a:t> :</a:t>
            </a:r>
          </a:p>
          <a:p>
            <a:pPr algn="ctr"/>
            <a:r>
              <a:rPr lang="ar-DZ" sz="2800" dirty="0"/>
              <a:t>أ  - تحويل الممتلكات او نقلها مع علم الفاعل بأنها عائدات اجرامية بغرض اخفاء أو تمويه المصدر غير المشروع لتلك الممتلكات او مساعدة أي شخص متورط في ارتكاب </a:t>
            </a:r>
            <a:r>
              <a:rPr lang="ar-DZ" sz="2800" dirty="0" err="1"/>
              <a:t>الجريمه</a:t>
            </a:r>
            <a:r>
              <a:rPr lang="ar-DZ" sz="2800" dirty="0"/>
              <a:t> الاصلية التي تأتت منها هذه الممتلكات على الإفلات من الآثار القانونية لفعلته.</a:t>
            </a:r>
          </a:p>
          <a:p>
            <a:pPr algn="ctr"/>
            <a:r>
              <a:rPr lang="ar-DZ" sz="2800" dirty="0"/>
              <a:t> ب -  اخفاء او تمويه الطبيعة الحقيقية للممتلكات او مصدرها أو مكانها أو كيفية التصرف فيها او حركتها أو الحقوق المتعلقة بها مع علم الفاعل أنها عائدات إجرامية.</a:t>
            </a:r>
          </a:p>
          <a:p>
            <a:pPr algn="ctr"/>
            <a:r>
              <a:rPr lang="ar-DZ" sz="2800" dirty="0"/>
              <a:t>ج - اكتساب الممتلكات او حيازتها او استخدامها مع علم الشخص القائم بذلك وقت تلقيها انها</a:t>
            </a:r>
            <a:endParaRPr lang="fr-FR" sz="1800" dirty="0">
              <a:cs typeface="Fanan" pitchFamily="2" charset="-78"/>
            </a:endParaRP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C6EFC886-60F2-4156-962E-BC0E282EE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008816-C411-45CE-C43C-B86B48237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973"/>
            <a:ext cx="10506559" cy="5928990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ar-DZ" sz="3000" dirty="0"/>
              <a:t>تشكل عائدات إجرامية.</a:t>
            </a:r>
          </a:p>
          <a:p>
            <a:pPr marL="0" indent="0" algn="r">
              <a:buNone/>
            </a:pPr>
            <a:r>
              <a:rPr lang="ar-DZ" sz="3000" dirty="0"/>
              <a:t>د - </a:t>
            </a:r>
            <a:r>
              <a:rPr lang="ar-DZ" sz="3000" dirty="0" err="1"/>
              <a:t>المشاركه</a:t>
            </a:r>
            <a:r>
              <a:rPr lang="ar-DZ" sz="3000" dirty="0"/>
              <a:t> في ارتكاب اي من الجرائم المقررة وفقا لهذه المادة او التواطؤ او التآمر على ارتكابها ومحاوله ارتكابها </a:t>
            </a:r>
            <a:r>
              <a:rPr lang="ar-DZ" sz="3000" dirty="0" err="1"/>
              <a:t>والمساعده</a:t>
            </a:r>
            <a:r>
              <a:rPr lang="ar-DZ" sz="3000" dirty="0"/>
              <a:t> والتحريض على ذلك وتسهيله وإسداء المشورة بشأنه".</a:t>
            </a:r>
          </a:p>
          <a:p>
            <a:pPr marL="0" indent="0" algn="r">
              <a:buNone/>
            </a:pPr>
            <a:r>
              <a:rPr lang="ar-DZ" sz="3000" dirty="0"/>
              <a:t> </a:t>
            </a:r>
            <a:r>
              <a:rPr lang="ar-DZ" sz="3000" b="1" dirty="0"/>
              <a:t>اولا خصائص </a:t>
            </a:r>
            <a:r>
              <a:rPr lang="ar-DZ" sz="3000" b="1" dirty="0" err="1"/>
              <a:t>جريمه</a:t>
            </a:r>
            <a:r>
              <a:rPr lang="ar-DZ" sz="3000" b="1" dirty="0"/>
              <a:t> تبييض الأموال:</a:t>
            </a:r>
          </a:p>
          <a:p>
            <a:pPr marL="0" indent="0" algn="r">
              <a:buNone/>
            </a:pPr>
            <a:r>
              <a:rPr lang="ar-DZ" sz="3000" b="1" dirty="0"/>
              <a:t> </a:t>
            </a:r>
            <a:r>
              <a:rPr lang="ar-DZ" sz="3000" dirty="0"/>
              <a:t>1 -  هي جريمة دولية منظمة.</a:t>
            </a:r>
          </a:p>
          <a:p>
            <a:pPr marL="0" indent="0" algn="r">
              <a:buNone/>
            </a:pPr>
            <a:r>
              <a:rPr lang="ar-DZ" sz="3000" dirty="0"/>
              <a:t>2 -  هي جريمة اقتصادية.</a:t>
            </a:r>
          </a:p>
          <a:p>
            <a:pPr marL="0" indent="0" algn="r">
              <a:buNone/>
            </a:pPr>
            <a:r>
              <a:rPr lang="ar-DZ" sz="3000" dirty="0"/>
              <a:t> 3-  هي جريمة </a:t>
            </a:r>
            <a:r>
              <a:rPr lang="ar-DZ" sz="3000" dirty="0" err="1"/>
              <a:t>تابعة:فهي</a:t>
            </a:r>
            <a:r>
              <a:rPr lang="ar-DZ" sz="3000" dirty="0"/>
              <a:t> جريمة لاحقة وتابعة لجريمة سابقة اصلية.</a:t>
            </a:r>
          </a:p>
          <a:p>
            <a:pPr marL="0" indent="0" algn="r">
              <a:buNone/>
            </a:pPr>
            <a:r>
              <a:rPr lang="ar-DZ" sz="3000" dirty="0"/>
              <a:t> 4-  هي جريمة مستقلة بذاتها :من حيث أركان الجريمة.</a:t>
            </a:r>
          </a:p>
          <a:p>
            <a:pPr marL="0" indent="0" algn="r">
              <a:buNone/>
            </a:pPr>
            <a:r>
              <a:rPr lang="ar-DZ" sz="3000" b="1" dirty="0" err="1"/>
              <a:t>ثانيا:مراحل</a:t>
            </a:r>
            <a:r>
              <a:rPr lang="ar-DZ" sz="3000" b="1" dirty="0"/>
              <a:t> </a:t>
            </a:r>
            <a:r>
              <a:rPr lang="ar-DZ" sz="3000" b="1" dirty="0" err="1"/>
              <a:t>جريمه</a:t>
            </a:r>
            <a:r>
              <a:rPr lang="ar-DZ" sz="3000" b="1" dirty="0"/>
              <a:t> تبييض الاموال </a:t>
            </a:r>
          </a:p>
          <a:p>
            <a:pPr marL="0" indent="0" algn="r">
              <a:buNone/>
            </a:pPr>
            <a:r>
              <a:rPr lang="ar-DZ" sz="3000" dirty="0"/>
              <a:t>1-  مرحله ايداع المال (التوظيف في  البنوك ،الذهب، عقارات...).</a:t>
            </a:r>
          </a:p>
          <a:p>
            <a:pPr marL="0" indent="0" algn="r">
              <a:buNone/>
            </a:pPr>
            <a:r>
              <a:rPr lang="ar-DZ" sz="3000" dirty="0"/>
              <a:t> 2-  مرحله التمويه: بفصل الاموال القذرة عن مصدرها (ابرام صفقات، تحويلات بنكيه ،وشراء سلع...).</a:t>
            </a:r>
          </a:p>
          <a:p>
            <a:pPr marL="0" indent="0" algn="r">
              <a:buNone/>
            </a:pPr>
            <a:r>
              <a:rPr lang="ar-DZ" sz="3000" dirty="0"/>
              <a:t> 3- </a:t>
            </a:r>
            <a:r>
              <a:rPr lang="ar-DZ" sz="3000" dirty="0" err="1"/>
              <a:t>ثلاثه</a:t>
            </a:r>
            <a:r>
              <a:rPr lang="ar-DZ" sz="3000" dirty="0"/>
              <a:t> مرحله الادماج: ادخال المال في العجلة الاقتصادية المشروعة.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43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ADA59A-2FA0-260D-2C5D-0283509A4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2712"/>
          </a:xfrm>
        </p:spPr>
        <p:txBody>
          <a:bodyPr/>
          <a:lstStyle/>
          <a:p>
            <a:pPr algn="ctr"/>
            <a:r>
              <a:rPr lang="ar-DZ" b="1" dirty="0"/>
              <a:t>الفرع الثاني: أركان جريمة تبييض الأموال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60702-86FD-5376-64D0-089813F4F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0862"/>
            <a:ext cx="10515600" cy="4906102"/>
          </a:xfrm>
        </p:spPr>
        <p:txBody>
          <a:bodyPr>
            <a:normAutofit fontScale="32500" lnSpcReduction="20000"/>
          </a:bodyPr>
          <a:lstStyle/>
          <a:p>
            <a:pPr marL="0" indent="0" algn="r">
              <a:buNone/>
            </a:pPr>
            <a:r>
              <a:rPr lang="ar-DZ" sz="11200" b="1" dirty="0"/>
              <a:t>الركن الأول: أ</a:t>
            </a:r>
            <a:r>
              <a:rPr lang="ar-DZ" sz="11200" dirty="0"/>
              <a:t>ن يكون محل جريمة تبييض الأموال نتاج جريمة سابقة.</a:t>
            </a:r>
          </a:p>
          <a:p>
            <a:pPr marL="0" indent="0" algn="r">
              <a:buNone/>
            </a:pPr>
            <a:r>
              <a:rPr lang="ar-DZ" sz="11200" dirty="0"/>
              <a:t> </a:t>
            </a:r>
            <a:r>
              <a:rPr lang="ar-DZ" sz="11200" b="1" dirty="0"/>
              <a:t>الركن المادي: </a:t>
            </a:r>
            <a:r>
              <a:rPr lang="ar-DZ" sz="11200" dirty="0"/>
              <a:t>يقوم على سلوك محدد مادة389من قانون العقوبات:</a:t>
            </a:r>
          </a:p>
          <a:p>
            <a:pPr marL="0" indent="0" algn="r">
              <a:buNone/>
            </a:pPr>
            <a:r>
              <a:rPr lang="ar-DZ" sz="11200" dirty="0"/>
              <a:t>1- تحويل الممتلكات أو نقلها .</a:t>
            </a:r>
          </a:p>
          <a:p>
            <a:pPr marL="0" indent="0" algn="r">
              <a:buNone/>
            </a:pPr>
            <a:r>
              <a:rPr lang="ar-DZ" sz="11200" dirty="0"/>
              <a:t>2 - اخفاء أو تمويه </a:t>
            </a:r>
            <a:r>
              <a:rPr lang="ar-DZ" sz="11200" dirty="0" err="1"/>
              <a:t>الطبيعه</a:t>
            </a:r>
            <a:r>
              <a:rPr lang="ar-DZ" sz="11200" dirty="0"/>
              <a:t> الحقيقية للممتلكات.</a:t>
            </a:r>
          </a:p>
          <a:p>
            <a:pPr marL="0" indent="0" algn="r">
              <a:buNone/>
            </a:pPr>
            <a:r>
              <a:rPr lang="ar-DZ" sz="11200" dirty="0"/>
              <a:t>3 - اكتساب الممتلكات أو حيازتها .</a:t>
            </a:r>
          </a:p>
          <a:p>
            <a:pPr marL="0" indent="0" algn="r">
              <a:buNone/>
            </a:pPr>
            <a:r>
              <a:rPr lang="ar-DZ" sz="11200" dirty="0"/>
              <a:t>4 - </a:t>
            </a:r>
            <a:r>
              <a:rPr lang="ar-DZ" sz="11200" dirty="0" err="1"/>
              <a:t>المشاركه</a:t>
            </a:r>
            <a:r>
              <a:rPr lang="ar-DZ" sz="11200" dirty="0"/>
              <a:t> في ارتكاب أي من </a:t>
            </a:r>
            <a:r>
              <a:rPr lang="ar-DZ" sz="11200" dirty="0" err="1"/>
              <a:t>السلوكات</a:t>
            </a:r>
            <a:r>
              <a:rPr lang="ar-DZ" sz="11200" dirty="0"/>
              <a:t> السابقة.</a:t>
            </a:r>
          </a:p>
          <a:p>
            <a:pPr marL="0" indent="0" algn="r">
              <a:buNone/>
            </a:pPr>
            <a:r>
              <a:rPr lang="ar-DZ" sz="11200" dirty="0"/>
              <a:t> </a:t>
            </a:r>
            <a:r>
              <a:rPr lang="ar-DZ" sz="11200" b="1" dirty="0"/>
              <a:t>الركن المعنوي: </a:t>
            </a:r>
            <a:r>
              <a:rPr lang="ar-DZ" sz="11200" dirty="0"/>
              <a:t>هي</a:t>
            </a:r>
            <a:r>
              <a:rPr lang="ar-DZ" sz="11200" b="1" dirty="0"/>
              <a:t> </a:t>
            </a:r>
            <a:r>
              <a:rPr lang="ar-DZ" sz="11200" dirty="0"/>
              <a:t>من الجرائم العمدية تتمثل </a:t>
            </a:r>
            <a:r>
              <a:rPr lang="ar-DZ" sz="11200" dirty="0" err="1"/>
              <a:t>بارادة</a:t>
            </a:r>
            <a:r>
              <a:rPr lang="ar-DZ" sz="11200" dirty="0"/>
              <a:t> الجاني </a:t>
            </a:r>
            <a:r>
              <a:rPr lang="ar-DZ" sz="11200" dirty="0" err="1"/>
              <a:t>بارادة</a:t>
            </a:r>
            <a:r>
              <a:rPr lang="ar-DZ" sz="11200" dirty="0"/>
              <a:t> الفعل والنتيجة</a:t>
            </a:r>
          </a:p>
          <a:p>
            <a:pPr marL="0" indent="0" algn="r">
              <a:buNone/>
            </a:pPr>
            <a:r>
              <a:rPr lang="ar-DZ" dirty="0"/>
              <a:t>نوات نشر او تعليق حكم </a:t>
            </a:r>
            <a:r>
              <a:rPr lang="ar-DZ" dirty="0" err="1"/>
              <a:t>الادانه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4034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007B7B-0A33-CB87-752A-3B6FB339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/>
              <a:t>الفرع </a:t>
            </a:r>
            <a:r>
              <a:rPr lang="ar-DZ" b="1" dirty="0" err="1"/>
              <a:t>الثالث:العقوبات</a:t>
            </a:r>
            <a:r>
              <a:rPr lang="ar-DZ" b="1" dirty="0"/>
              <a:t> المقررة.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29A548-5C7B-6F76-7798-FF7D31CEC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ar-DZ" sz="9600" b="1" dirty="0"/>
              <a:t> </a:t>
            </a:r>
            <a:r>
              <a:rPr lang="ar-DZ" sz="9600" b="1" dirty="0" err="1"/>
              <a:t>أولا:للشخص</a:t>
            </a:r>
            <a:r>
              <a:rPr lang="ar-DZ" sz="9600" b="1" dirty="0"/>
              <a:t> الطبيعي:</a:t>
            </a:r>
          </a:p>
          <a:p>
            <a:pPr marL="0" indent="0" algn="r">
              <a:buNone/>
            </a:pPr>
            <a:r>
              <a:rPr lang="ar-DZ" sz="11200" b="1" dirty="0"/>
              <a:t>1-  العقوبات الاصلية:</a:t>
            </a:r>
          </a:p>
          <a:p>
            <a:pPr marL="0" indent="0" algn="r">
              <a:buNone/>
            </a:pPr>
            <a:r>
              <a:rPr lang="ar-DZ" sz="11200" dirty="0"/>
              <a:t> </a:t>
            </a:r>
            <a:r>
              <a:rPr lang="ar-DZ" sz="11200" dirty="0" err="1"/>
              <a:t>الماده</a:t>
            </a:r>
            <a:r>
              <a:rPr lang="ar-DZ" sz="11200" dirty="0"/>
              <a:t> 389 مكرر1:</a:t>
            </a:r>
          </a:p>
          <a:p>
            <a:pPr marL="0" indent="0" algn="r">
              <a:buNone/>
            </a:pPr>
            <a:r>
              <a:rPr lang="ar-DZ" sz="11200" dirty="0"/>
              <a:t>خمس سنوات الى 10 سنوات</a:t>
            </a:r>
          </a:p>
          <a:p>
            <a:pPr marL="0" indent="0" algn="r">
              <a:buNone/>
            </a:pPr>
            <a:r>
              <a:rPr lang="ar-DZ" sz="11200" dirty="0"/>
              <a:t> وغرامه من واحد مليون الى 3 مليون دينار جزائري</a:t>
            </a:r>
          </a:p>
          <a:p>
            <a:pPr marL="0" indent="0" algn="r">
              <a:buNone/>
            </a:pPr>
            <a:r>
              <a:rPr lang="ar-DZ" sz="11200" dirty="0"/>
              <a:t> وتشدد من 4 مليون الى 8 مليون دينار جزائري عند </a:t>
            </a:r>
            <a:r>
              <a:rPr lang="ar-DZ" sz="11200" dirty="0" err="1"/>
              <a:t>توافرظروف</a:t>
            </a:r>
            <a:r>
              <a:rPr lang="ar-DZ" sz="11200" dirty="0"/>
              <a:t> التشديد وهي العود واستعمال التسهيلات للنشاط المهني ارتكاب الجريمة في اطار جماعة إجرامية.</a:t>
            </a:r>
          </a:p>
          <a:p>
            <a:pPr marL="0" indent="0" algn="r">
              <a:buNone/>
            </a:pPr>
            <a:r>
              <a:rPr lang="ar-DZ" sz="11200" dirty="0"/>
              <a:t> </a:t>
            </a:r>
            <a:r>
              <a:rPr lang="ar-DZ" sz="11200" b="1" dirty="0"/>
              <a:t>2- العقوبات التكميلية: </a:t>
            </a:r>
            <a:r>
              <a:rPr lang="ar-DZ" sz="11200" dirty="0"/>
              <a:t>ماده 09 من قانون العقوبات:</a:t>
            </a:r>
          </a:p>
          <a:p>
            <a:pPr marL="0" indent="0" algn="r">
              <a:buNone/>
            </a:pPr>
            <a:r>
              <a:rPr lang="ar-DZ" sz="11200" dirty="0"/>
              <a:t> </a:t>
            </a:r>
            <a:r>
              <a:rPr lang="ar-DZ" sz="11200" dirty="0" err="1"/>
              <a:t>المصادره</a:t>
            </a:r>
            <a:r>
              <a:rPr lang="ar-DZ" sz="11200" dirty="0"/>
              <a:t> </a:t>
            </a:r>
            <a:r>
              <a:rPr lang="ar-DZ" sz="11200" dirty="0" err="1"/>
              <a:t>للاملاك</a:t>
            </a:r>
            <a:r>
              <a:rPr lang="ar-DZ" sz="11200" dirty="0"/>
              <a:t> والعائدات...الخ.</a:t>
            </a:r>
          </a:p>
        </p:txBody>
      </p:sp>
    </p:spTree>
    <p:extLst>
      <p:ext uri="{BB962C8B-B14F-4D97-AF65-F5344CB8AC3E}">
        <p14:creationId xmlns:p14="http://schemas.microsoft.com/office/powerpoint/2010/main" val="367332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9E05F1-048E-8402-1530-FC37CFADB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64949"/>
            <a:ext cx="10568553" cy="571201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b="1" dirty="0"/>
              <a:t>ثانيا :بالنسبة للشخص المعنوي: </a:t>
            </a:r>
            <a:r>
              <a:rPr lang="ar-DZ" dirty="0" err="1"/>
              <a:t>الماده</a:t>
            </a:r>
            <a:r>
              <a:rPr lang="ar-DZ" dirty="0"/>
              <a:t> 389 مكرر7 و </a:t>
            </a:r>
            <a:r>
              <a:rPr lang="ar-DZ" dirty="0" err="1"/>
              <a:t>الماده</a:t>
            </a:r>
            <a:r>
              <a:rPr lang="ar-DZ" dirty="0"/>
              <a:t> 51 مكرر من قانون العقوبات.</a:t>
            </a:r>
          </a:p>
          <a:p>
            <a:pPr marL="0" indent="0" algn="r">
              <a:buNone/>
            </a:pPr>
            <a:r>
              <a:rPr lang="ar-DZ" dirty="0"/>
              <a:t> ادا ارتكبت </a:t>
            </a:r>
            <a:r>
              <a:rPr lang="ar-DZ" dirty="0" err="1"/>
              <a:t>الجريمه</a:t>
            </a:r>
            <a:r>
              <a:rPr lang="ar-DZ" dirty="0"/>
              <a:t> باسم ولحساب الشخص المعنوي الخاضع للقانون الخاص:</a:t>
            </a:r>
          </a:p>
          <a:p>
            <a:pPr marL="0" indent="0" algn="r">
              <a:buNone/>
            </a:pPr>
            <a:r>
              <a:rPr lang="ar-DZ" dirty="0"/>
              <a:t> - الغرامة لا تقل عن اربع مرات من الغرامة المقررة للشخص الطبيعي.</a:t>
            </a:r>
          </a:p>
          <a:p>
            <a:pPr marL="0" indent="0" algn="r">
              <a:buNone/>
            </a:pPr>
            <a:r>
              <a:rPr lang="ar-DZ" dirty="0"/>
              <a:t>  - المصادرة  للممتلكات والعائدات والوسائل والمعدات (</a:t>
            </a:r>
            <a:r>
              <a:rPr lang="ar-DZ" dirty="0" err="1"/>
              <a:t>الماده</a:t>
            </a:r>
            <a:r>
              <a:rPr lang="ar-DZ" dirty="0"/>
              <a:t> 18 مكرر من قانون العقوبات).</a:t>
            </a:r>
          </a:p>
          <a:p>
            <a:pPr marL="0" indent="0" algn="r">
              <a:buNone/>
            </a:pPr>
            <a:r>
              <a:rPr lang="ar-DZ" dirty="0"/>
              <a:t>-المنع من مزاولة نشاط مهني لمده لا تتجاوز خمس سنوات.</a:t>
            </a:r>
          </a:p>
          <a:p>
            <a:pPr marL="0" indent="0" algn="r">
              <a:buNone/>
            </a:pPr>
            <a:r>
              <a:rPr lang="ar-DZ" dirty="0"/>
              <a:t> - غلق المؤسسة او فرع من فروع الشخص المعنوي لمدة لا تتجاوز خمس سنوات.</a:t>
            </a:r>
          </a:p>
          <a:p>
            <a:pPr marL="0" indent="0" algn="r">
              <a:buNone/>
            </a:pPr>
            <a:r>
              <a:rPr lang="ar-DZ" dirty="0"/>
              <a:t>-  الاقصاء من الصفقات العمومية لمده لا تتجاوز خمس سنوات.</a:t>
            </a:r>
          </a:p>
          <a:p>
            <a:pPr marL="0" indent="0" algn="r">
              <a:buNone/>
            </a:pPr>
            <a:r>
              <a:rPr lang="ar-DZ" dirty="0"/>
              <a:t>نشر أو تعليق </a:t>
            </a:r>
            <a:r>
              <a:rPr lang="ar-DZ"/>
              <a:t>حكم الإدانة...الخ.</a:t>
            </a:r>
            <a:endParaRPr lang="fr-FR" dirty="0"/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91675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554</Words>
  <Application>Microsoft Office PowerPoint</Application>
  <PresentationFormat>Grand écran</PresentationFormat>
  <Paragraphs>46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ae_AlMohanad</vt:lpstr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الفرع الثاني: أركان جريمة تبييض الأموال</vt:lpstr>
      <vt:lpstr>الفرع الثالث:العقوبات المقررة.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26</cp:revision>
  <dcterms:created xsi:type="dcterms:W3CDTF">2023-10-28T21:02:18Z</dcterms:created>
  <dcterms:modified xsi:type="dcterms:W3CDTF">2025-12-05T16:08:57Z</dcterms:modified>
</cp:coreProperties>
</file>