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BEFCB-281E-4CEE-9442-1FBD1EABF395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09D4F-EECE-4432-BC60-D230546606E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ADF414-897E-4682-8560-AE9D226AACC1}" type="slidenum">
              <a:rPr lang="fr-FR"/>
              <a:pPr/>
              <a:t>4</a:t>
            </a:fld>
            <a:endParaRPr lang="fr-FR"/>
          </a:p>
        </p:txBody>
      </p:sp>
      <p:sp>
        <p:nvSpPr>
          <p:cNvPr id="139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F37D4118-B997-4CB1-A802-F79D3452C585}" type="slidenum">
              <a:rPr lang="fr-FR"/>
              <a:pPr/>
              <a:t>4</a:t>
            </a:fld>
            <a:fld id="{C93CEE50-C2E5-43E4-AEC3-9ED27E7DD44F}" type="slidenum">
              <a:rPr lang="fr-FR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1281113" y="228600"/>
            <a:ext cx="7862887" cy="1066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fr-FR" sz="3200" b="1" u="sng">
                <a:solidFill>
                  <a:srgbClr val="1805A3"/>
                </a:solidFill>
                <a:latin typeface="Comic Sans MS" pitchFamily="66" charset="0"/>
                <a:cs typeface="Times New Roman" pitchFamily="18" charset="0"/>
              </a:rPr>
              <a:t>AVIS D’APPEL  A  LA CONCURRENCE</a:t>
            </a:r>
          </a:p>
          <a:p>
            <a:r>
              <a:rPr lang="fr-FR" sz="3200" b="1" u="sng">
                <a:solidFill>
                  <a:srgbClr val="1805A3"/>
                </a:solidFill>
                <a:latin typeface="Comic Sans MS" pitchFamily="66" charset="0"/>
                <a:cs typeface="Times New Roman" pitchFamily="18" charset="0"/>
              </a:rPr>
              <a:t> LOCALE </a:t>
            </a:r>
            <a:r>
              <a:rPr lang="fr-FR" sz="2400" b="1" u="sng">
                <a:solidFill>
                  <a:srgbClr val="1805A3"/>
                </a:solidFill>
                <a:latin typeface="Comic Sans MS" pitchFamily="66" charset="0"/>
                <a:cs typeface="Times New Roman" pitchFamily="18" charset="0"/>
              </a:rPr>
              <a:t>( article 05  du DP N°03/301)</a:t>
            </a:r>
            <a:endParaRPr lang="fr-FR" sz="3200" b="1" u="sng">
              <a:solidFill>
                <a:srgbClr val="1805A3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514350" y="1404938"/>
            <a:ext cx="8629650" cy="545306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fr-FR" sz="3200">
                <a:latin typeface="Comic Sans MS" pitchFamily="66" charset="0"/>
                <a:cs typeface="Times New Roman" pitchFamily="18" charset="0"/>
              </a:rPr>
              <a:t>      </a:t>
            </a:r>
            <a:r>
              <a:rPr lang="fr-FR" sz="3200" b="1">
                <a:latin typeface="Comic Sans MS" pitchFamily="66" charset="0"/>
                <a:cs typeface="Times New Roman" pitchFamily="18" charset="0"/>
              </a:rPr>
              <a:t>Les  Wilayas, les communes et les EPA sous tutelle  peuvent  recourir à une publicité locale pour des:</a:t>
            </a:r>
          </a:p>
          <a:p>
            <a:r>
              <a:rPr lang="fr-FR" sz="3200" b="1">
                <a:latin typeface="Comic Sans MS" pitchFamily="66" charset="0"/>
                <a:cs typeface="Times New Roman" pitchFamily="18" charset="0"/>
              </a:rPr>
              <a:t>- marchés de TVX.  ou de fournitures dont le montant suivant évaluation administrative   est  égal  ou  inférieur à   </a:t>
            </a:r>
            <a:r>
              <a:rPr lang="fr-FR" sz="32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50.000.000 DA.</a:t>
            </a:r>
            <a:r>
              <a:rPr lang="fr-FR" sz="3200" b="1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r>
              <a:rPr lang="fr-FR" sz="3200" b="1">
                <a:latin typeface="Comic Sans MS" pitchFamily="66" charset="0"/>
                <a:cs typeface="Times New Roman" pitchFamily="18" charset="0"/>
              </a:rPr>
              <a:t> - marchés d’études ou de services lorsque le montant suivant évaluation administrative est égal ou inférieur à </a:t>
            </a:r>
            <a:r>
              <a:rPr lang="fr-FR" sz="32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20.000.000 DA</a:t>
            </a:r>
            <a:r>
              <a:rPr lang="fr-FR" sz="3200">
                <a:latin typeface="Comic Sans MS" pitchFamily="66" charset="0"/>
                <a:cs typeface="Times New Roman" pitchFamily="18" charset="0"/>
              </a:rPr>
              <a:t> 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/>
              <a:t> </a:t>
            </a:r>
            <a:r>
              <a:rPr lang="fr-FR" sz="2800" b="1"/>
              <a:t>L’instruction aux soumissionnaires</a:t>
            </a:r>
            <a:r>
              <a:rPr lang="fr-FR" sz="2800"/>
              <a:t>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14450"/>
            <a:ext cx="7721600" cy="4800600"/>
          </a:xfrm>
          <a:solidFill>
            <a:schemeClr val="accent1"/>
          </a:solidFill>
          <a:ln/>
        </p:spPr>
        <p:txBody>
          <a:bodyPr/>
          <a:lstStyle/>
          <a:p>
            <a:pPr algn="ctr">
              <a:buFontTx/>
              <a:buNone/>
            </a:pPr>
            <a:r>
              <a:rPr lang="fr-FR" sz="2800"/>
              <a:t> L’instruction aux soumissionnaires a pour objectif de faire connaître principalement aux candidats, l’objet de la soumission, les conditions de participation des soumissionnaires à l’appel d’offres, les critères de sélection et leurs poids respectifs ainsi que la méthodologie d’analyse et d’évaluations des offres et toute autre information nécessaire au bon déroulement de l’appel à la concurrence dans la transparence et l’équité.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/>
              <a:t> </a:t>
            </a:r>
            <a:r>
              <a:rPr lang="fr-FR" sz="2800" b="1"/>
              <a:t>L’instruction aux soumissionnaires</a:t>
            </a:r>
            <a:r>
              <a:rPr lang="fr-FR" sz="2800"/>
              <a:t>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14450"/>
            <a:ext cx="7721600" cy="4800600"/>
          </a:xfrm>
          <a:solidFill>
            <a:schemeClr val="accent1"/>
          </a:solidFill>
          <a:ln/>
        </p:spPr>
        <p:txBody>
          <a:bodyPr/>
          <a:lstStyle/>
          <a:p>
            <a:pPr algn="ctr">
              <a:buFontTx/>
              <a:buNone/>
            </a:pPr>
            <a:r>
              <a:rPr lang="fr-FR" sz="2800"/>
              <a:t> L’instruction aux soumissionnaires a pour objectif de faire connaître principalement aux candidats, l’objet de la soumission, les conditions de participation des soumissionnaires à l’appel d’offres, les critères de sélection et leurs poids respectifs ainsi que la méthodologie d’analyse et d’évaluations des offres et toute autre information nécessaire au bon déroulement de l’appel à la concurrence dans la transparence et l’équité.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/>
              <a:t> </a:t>
            </a:r>
            <a:r>
              <a:rPr lang="fr-FR" sz="2800" b="1"/>
              <a:t>L’instruction aux soumissionnaires</a:t>
            </a:r>
            <a:r>
              <a:rPr lang="fr-FR" sz="2800"/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14450"/>
            <a:ext cx="7721600" cy="4800600"/>
          </a:xfrm>
          <a:solidFill>
            <a:schemeClr val="accent1"/>
          </a:solidFill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FR" sz="2800"/>
              <a:t> </a:t>
            </a:r>
            <a:r>
              <a:rPr lang="fr-FR" sz="2800" b="1"/>
              <a:t>A : DISPOSITIONS GENERAL</a:t>
            </a:r>
            <a:r>
              <a:rPr lang="fr-FR" sz="2800"/>
              <a:t>                                                    </a:t>
            </a:r>
          </a:p>
          <a:p>
            <a:pPr>
              <a:lnSpc>
                <a:spcPct val="90000"/>
              </a:lnSpc>
            </a:pPr>
            <a:r>
              <a:rPr lang="fr-FR" sz="2800"/>
              <a:t>-Objet de la soumission				</a:t>
            </a:r>
          </a:p>
          <a:p>
            <a:pPr>
              <a:lnSpc>
                <a:spcPct val="90000"/>
              </a:lnSpc>
            </a:pPr>
            <a:r>
              <a:rPr lang="fr-FR" sz="2800"/>
              <a:t>-Soumissionnaire admis à soumissionner</a:t>
            </a:r>
          </a:p>
          <a:p>
            <a:pPr>
              <a:lnSpc>
                <a:spcPct val="90000"/>
              </a:lnSpc>
            </a:pPr>
            <a:r>
              <a:rPr lang="fr-FR" sz="2800"/>
              <a:t>-Conflits d’intérêts</a:t>
            </a:r>
          </a:p>
          <a:p>
            <a:pPr>
              <a:lnSpc>
                <a:spcPct val="90000"/>
              </a:lnSpc>
            </a:pPr>
            <a:r>
              <a:rPr lang="fr-FR" sz="2800"/>
              <a:t>-Une soumission par soumissionnaire	</a:t>
            </a:r>
          </a:p>
          <a:p>
            <a:pPr>
              <a:lnSpc>
                <a:spcPct val="90000"/>
              </a:lnSpc>
            </a:pPr>
            <a:r>
              <a:rPr lang="fr-FR" sz="2800"/>
              <a:t>-Dépenses encourues du fait de l’appel d’offres</a:t>
            </a:r>
          </a:p>
          <a:p>
            <a:pPr>
              <a:lnSpc>
                <a:spcPct val="90000"/>
              </a:lnSpc>
            </a:pPr>
            <a:r>
              <a:rPr lang="fr-FR" sz="2800"/>
              <a:t>-Consistance des prestations</a:t>
            </a:r>
          </a:p>
          <a:p>
            <a:pPr>
              <a:lnSpc>
                <a:spcPct val="90000"/>
              </a:lnSpc>
            </a:pPr>
            <a:r>
              <a:rPr lang="fr-FR" sz="2800"/>
              <a:t>-Qualification du soumissionnaire</a:t>
            </a:r>
          </a:p>
          <a:p>
            <a:pPr>
              <a:lnSpc>
                <a:spcPct val="90000"/>
              </a:lnSpc>
            </a:pPr>
            <a:r>
              <a:rPr lang="fr-FR" sz="2800"/>
              <a:t>-Visites des sites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/>
              <a:t> </a:t>
            </a:r>
            <a:r>
              <a:rPr lang="fr-FR" sz="2800" b="1"/>
              <a:t>L’instruction aux soumissionnaires</a:t>
            </a:r>
            <a:r>
              <a:rPr lang="fr-FR" sz="2800"/>
              <a:t>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14450"/>
            <a:ext cx="7721600" cy="4800600"/>
          </a:xfrm>
          <a:solidFill>
            <a:schemeClr val="accent1"/>
          </a:solidFill>
          <a:ln/>
        </p:spPr>
        <p:txBody>
          <a:bodyPr/>
          <a:lstStyle/>
          <a:p>
            <a:pPr>
              <a:buFontTx/>
              <a:buNone/>
            </a:pPr>
            <a:r>
              <a:rPr lang="fr-FR" sz="2800" b="1"/>
              <a:t>  B : DOSSIER D’APPEL D’OFFRES</a:t>
            </a:r>
          </a:p>
          <a:p>
            <a:pPr>
              <a:buFontTx/>
              <a:buNone/>
            </a:pPr>
            <a:endParaRPr lang="fr-FR" sz="2800" b="1"/>
          </a:p>
          <a:p>
            <a:r>
              <a:rPr lang="fr-FR"/>
              <a:t>-Contenu du dossier d’appel d’offres	</a:t>
            </a:r>
          </a:p>
          <a:p>
            <a:r>
              <a:rPr lang="fr-FR"/>
              <a:t>-Retrait du dossier d’appel d’offres</a:t>
            </a:r>
          </a:p>
          <a:p>
            <a:r>
              <a:rPr lang="fr-FR"/>
              <a:t>-Informations et éclaircissements	</a:t>
            </a:r>
          </a:p>
          <a:p>
            <a:r>
              <a:rPr lang="fr-FR"/>
              <a:t>-modification des documents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/>
              <a:t> </a:t>
            </a:r>
            <a:r>
              <a:rPr lang="fr-FR" sz="2800" b="1"/>
              <a:t>L’instruction aux soumissionnaires</a:t>
            </a:r>
            <a:r>
              <a:rPr lang="fr-FR" sz="2800"/>
              <a:t>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14450"/>
            <a:ext cx="7721600" cy="4800600"/>
          </a:xfrm>
          <a:solidFill>
            <a:schemeClr val="accent1"/>
          </a:solidFill>
          <a:ln/>
        </p:spPr>
        <p:txBody>
          <a:bodyPr/>
          <a:lstStyle/>
          <a:p>
            <a:pPr>
              <a:buFontTx/>
              <a:buNone/>
            </a:pPr>
            <a:r>
              <a:rPr lang="fr-FR" sz="2800" b="1"/>
              <a:t>  B : DOSSIER D’APPEL D’OFFRES</a:t>
            </a:r>
          </a:p>
          <a:p>
            <a:pPr>
              <a:buFontTx/>
              <a:buNone/>
            </a:pPr>
            <a:endParaRPr lang="fr-FR" sz="2800" b="1"/>
          </a:p>
          <a:p>
            <a:r>
              <a:rPr lang="fr-FR"/>
              <a:t>-Contenu du dossier d’appel d’offres	</a:t>
            </a:r>
          </a:p>
          <a:p>
            <a:r>
              <a:rPr lang="fr-FR"/>
              <a:t>-Retrait du dossier d’appel d’offres</a:t>
            </a:r>
          </a:p>
          <a:p>
            <a:r>
              <a:rPr lang="fr-FR"/>
              <a:t>-Informations et éclaircissements	</a:t>
            </a:r>
          </a:p>
          <a:p>
            <a:r>
              <a:rPr lang="fr-FR"/>
              <a:t>-modification des documents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/>
              <a:t> </a:t>
            </a:r>
            <a:r>
              <a:rPr lang="fr-FR" sz="2800" b="1"/>
              <a:t>L’instruction aux soumissionnaires</a:t>
            </a:r>
            <a:r>
              <a:rPr lang="fr-FR" sz="2800"/>
              <a:t>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14450"/>
            <a:ext cx="7721600" cy="4800600"/>
          </a:xfrm>
          <a:solidFill>
            <a:schemeClr val="accent1"/>
          </a:solidFill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000" b="1"/>
              <a:t>  </a:t>
            </a:r>
            <a:r>
              <a:rPr lang="fr-FR" sz="2400" b="1"/>
              <a:t>C : PREPARATION  DES OFFRES</a:t>
            </a:r>
          </a:p>
          <a:p>
            <a:pPr>
              <a:lnSpc>
                <a:spcPct val="90000"/>
              </a:lnSpc>
            </a:pPr>
            <a:r>
              <a:rPr lang="fr-FR" sz="2400" b="1"/>
              <a:t>-Langue de l’offre					</a:t>
            </a:r>
          </a:p>
          <a:p>
            <a:pPr>
              <a:lnSpc>
                <a:spcPct val="90000"/>
              </a:lnSpc>
            </a:pPr>
            <a:r>
              <a:rPr lang="fr-FR" sz="2400" b="1"/>
              <a:t>-Montant de l’offre				</a:t>
            </a:r>
          </a:p>
          <a:p>
            <a:pPr>
              <a:lnSpc>
                <a:spcPct val="90000"/>
              </a:lnSpc>
            </a:pPr>
            <a:r>
              <a:rPr lang="fr-FR" sz="2400" b="1"/>
              <a:t>-CONTENU DU DOSSIER DE SOUMISSION</a:t>
            </a:r>
            <a:r>
              <a:rPr lang="fr-CA" sz="2400" b="1"/>
              <a:t>					</a:t>
            </a:r>
            <a:endParaRPr lang="fr-FR" sz="2400" b="1"/>
          </a:p>
          <a:p>
            <a:pPr>
              <a:lnSpc>
                <a:spcPct val="90000"/>
              </a:lnSpc>
            </a:pPr>
            <a:r>
              <a:rPr lang="fr-FR" sz="2400" b="1"/>
              <a:t>-L’offre technique							</a:t>
            </a:r>
          </a:p>
          <a:p>
            <a:pPr>
              <a:lnSpc>
                <a:spcPct val="90000"/>
              </a:lnSpc>
            </a:pPr>
            <a:r>
              <a:rPr lang="fr-FR" sz="2400" b="1"/>
              <a:t>-L’offre financière						</a:t>
            </a:r>
          </a:p>
          <a:p>
            <a:pPr>
              <a:lnSpc>
                <a:spcPct val="90000"/>
              </a:lnSpc>
            </a:pPr>
            <a:r>
              <a:rPr lang="fr-FR" sz="2400" b="1"/>
              <a:t>-Validité des offres				</a:t>
            </a:r>
          </a:p>
          <a:p>
            <a:pPr>
              <a:lnSpc>
                <a:spcPct val="90000"/>
              </a:lnSpc>
            </a:pPr>
            <a:r>
              <a:rPr lang="fr-FR" sz="2400" b="1"/>
              <a:t>-Caution de soumission				</a:t>
            </a:r>
          </a:p>
          <a:p>
            <a:pPr>
              <a:lnSpc>
                <a:spcPct val="90000"/>
              </a:lnSpc>
            </a:pPr>
            <a:r>
              <a:rPr lang="fr-FR" sz="2400" b="1"/>
              <a:t>-Forme et signature des offres</a:t>
            </a:r>
            <a:r>
              <a:rPr lang="fr-FR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/>
              <a:t> </a:t>
            </a:r>
            <a:r>
              <a:rPr lang="fr-FR" sz="2800" b="1"/>
              <a:t>L’instruction aux soumissionnaires</a:t>
            </a:r>
            <a:r>
              <a:rPr lang="fr-FR" sz="2800"/>
              <a:t>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14450"/>
            <a:ext cx="7721600" cy="4800600"/>
          </a:xfrm>
          <a:solidFill>
            <a:schemeClr val="accent1"/>
          </a:solidFill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800" b="1"/>
              <a:t>D : PRESENTATION  DES OFFRES</a:t>
            </a:r>
          </a:p>
          <a:p>
            <a:pPr>
              <a:lnSpc>
                <a:spcPct val="90000"/>
              </a:lnSpc>
            </a:pPr>
            <a:r>
              <a:rPr lang="fr-FR" sz="2800"/>
              <a:t>-Présentation des offres cachetées et scellées				</a:t>
            </a:r>
          </a:p>
          <a:p>
            <a:pPr>
              <a:lnSpc>
                <a:spcPct val="90000"/>
              </a:lnSpc>
            </a:pPr>
            <a:r>
              <a:rPr lang="fr-FR" sz="2800"/>
              <a:t> </a:t>
            </a:r>
            <a:r>
              <a:rPr lang="fr-FR" sz="2800" b="1"/>
              <a:t>E : DEPÔT  DES OFFRES</a:t>
            </a:r>
          </a:p>
          <a:p>
            <a:pPr>
              <a:lnSpc>
                <a:spcPct val="90000"/>
              </a:lnSpc>
            </a:pPr>
            <a:r>
              <a:rPr lang="fr-FR" sz="2800"/>
              <a:t>-Dépôt des offres					</a:t>
            </a:r>
          </a:p>
          <a:p>
            <a:pPr>
              <a:lnSpc>
                <a:spcPct val="90000"/>
              </a:lnSpc>
            </a:pPr>
            <a:r>
              <a:rPr lang="fr-FR" sz="2800"/>
              <a:t>-Modification des offres</a:t>
            </a:r>
          </a:p>
          <a:p>
            <a:pPr>
              <a:lnSpc>
                <a:spcPct val="90000"/>
              </a:lnSpc>
            </a:pPr>
            <a:r>
              <a:rPr lang="fr-FR" sz="2800"/>
              <a:t> </a:t>
            </a:r>
            <a:r>
              <a:rPr lang="fr-FR" sz="2800" b="1"/>
              <a:t>F : OUVERTURE DES PLIS ET EVALUATION  DES OFFRES</a:t>
            </a:r>
          </a:p>
          <a:p>
            <a:pPr>
              <a:lnSpc>
                <a:spcPct val="90000"/>
              </a:lnSpc>
            </a:pPr>
            <a:r>
              <a:rPr lang="fr-FR" sz="2800"/>
              <a:t>-Ouverture des plis		</a:t>
            </a:r>
          </a:p>
          <a:p>
            <a:pPr>
              <a:lnSpc>
                <a:spcPct val="90000"/>
              </a:lnSpc>
            </a:pPr>
            <a:r>
              <a:rPr lang="fr-FR" sz="2800"/>
              <a:t>-Caractère confidentiel de la procédure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ltGray">
          <a:xfrm>
            <a:off x="1295400" y="4305300"/>
            <a:ext cx="78486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Les marchés peuvent être classés en deux grande catégories: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          - par nature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          - par objet</a:t>
            </a:r>
          </a:p>
        </p:txBody>
      </p:sp>
      <p:sp>
        <p:nvSpPr>
          <p:cNvPr id="179203" name="WordArt 3"/>
          <p:cNvSpPr>
            <a:spLocks noChangeArrowheads="1" noChangeShapeType="1" noTextEdit="1"/>
          </p:cNvSpPr>
          <p:nvPr/>
        </p:nvSpPr>
        <p:spPr bwMode="auto">
          <a:xfrm>
            <a:off x="2143125" y="2152650"/>
            <a:ext cx="58388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différentes catégories des marchés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1281113" y="228600"/>
            <a:ext cx="7862887" cy="1066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fr-FR" sz="3200" b="1" u="sng">
                <a:solidFill>
                  <a:srgbClr val="1805A3"/>
                </a:solidFill>
                <a:latin typeface="Comic Sans MS" pitchFamily="66" charset="0"/>
                <a:cs typeface="Times New Roman" pitchFamily="18" charset="0"/>
              </a:rPr>
              <a:t>AVIS D’APPEL  A  LA CONCURRENCE</a:t>
            </a:r>
          </a:p>
          <a:p>
            <a:r>
              <a:rPr lang="fr-FR" sz="3200" b="1" u="sng">
                <a:solidFill>
                  <a:srgbClr val="1805A3"/>
                </a:solidFill>
                <a:latin typeface="Comic Sans MS" pitchFamily="66" charset="0"/>
                <a:cs typeface="Times New Roman" pitchFamily="18" charset="0"/>
              </a:rPr>
              <a:t> LOCALE </a:t>
            </a:r>
            <a:r>
              <a:rPr lang="fr-FR" sz="2400" b="1" u="sng">
                <a:solidFill>
                  <a:srgbClr val="1805A3"/>
                </a:solidFill>
                <a:latin typeface="Comic Sans MS" pitchFamily="66" charset="0"/>
                <a:cs typeface="Times New Roman" pitchFamily="18" charset="0"/>
              </a:rPr>
              <a:t>( article 05  du DP N°03/301)</a:t>
            </a:r>
            <a:endParaRPr lang="fr-FR" sz="3200" b="1" u="sng">
              <a:solidFill>
                <a:srgbClr val="1805A3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514350" y="1404938"/>
            <a:ext cx="8629650" cy="57943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fr-FR" sz="3200">
                <a:latin typeface="Comic Sans MS" pitchFamily="66" charset="0"/>
                <a:cs typeface="Times New Roman" pitchFamily="18" charset="0"/>
              </a:rPr>
              <a:t>      </a:t>
            </a:r>
          </a:p>
        </p:txBody>
      </p:sp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1052513" y="1984375"/>
            <a:ext cx="8091487" cy="5021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2"/>
              </a:buBlip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>
                <a:latin typeface="Comic Sans MS" pitchFamily="66" charset="0"/>
                <a:cs typeface="Times New Roman" pitchFamily="18" charset="0"/>
              </a:rPr>
              <a:t>AVIS D’APPEL D’OFFRES PUBLIE  DANS AU MOINS  </a:t>
            </a:r>
            <a:r>
              <a:rPr lang="fr-FR" sz="24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DEUX (2)</a:t>
            </a:r>
            <a:r>
              <a:rPr lang="fr-FR" sz="2400" b="1">
                <a:latin typeface="Comic Sans MS" pitchFamily="66" charset="0"/>
                <a:cs typeface="Times New Roman" pitchFamily="18" charset="0"/>
              </a:rPr>
              <a:t> QUOTIDIENS LOCAUX OU REGIONAUX.</a:t>
            </a:r>
          </a:p>
          <a:p>
            <a:pPr>
              <a:spcBef>
                <a:spcPct val="50000"/>
              </a:spcBef>
              <a:buFontTx/>
              <a:buBlip>
                <a:blip r:embed="rId2"/>
              </a:buBlip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 PAR AFFICHAGE AUX SIEGES CONCERNES: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   - de la Wilaya;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   -de l’ensemble des communes de la Wilaya;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   -des chambres de commerce et de l’industrie, des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     métiers et de l’agriculture;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   -de la direction technique concernée de la Wilaya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   </a:t>
            </a:r>
            <a:endParaRPr lang="fr-FR" sz="24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685800" y="514350"/>
            <a:ext cx="8134350" cy="1160463"/>
          </a:xfrm>
          <a:prstGeom prst="rect">
            <a:avLst/>
          </a:prstGeom>
          <a:solidFill>
            <a:srgbClr val="FFFF66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b="1">
                <a:solidFill>
                  <a:schemeClr val="hlink"/>
                </a:solidFill>
                <a:latin typeface="Comic Sans MS" pitchFamily="66" charset="0"/>
                <a:cs typeface="Times New Roman" pitchFamily="18" charset="0"/>
              </a:rPr>
              <a:t>FRACTIONNEMENT DU PROJET EN LOTS</a:t>
            </a:r>
          </a:p>
          <a:p>
            <a:pPr algn="ctr">
              <a:spcBef>
                <a:spcPct val="50000"/>
              </a:spcBef>
            </a:pPr>
            <a:r>
              <a:rPr lang="fr-FR" sz="2800" b="1">
                <a:solidFill>
                  <a:schemeClr val="hlink"/>
                </a:solidFill>
                <a:latin typeface="Comic Sans MS" pitchFamily="66" charset="0"/>
                <a:cs typeface="Times New Roman" pitchFamily="18" charset="0"/>
              </a:rPr>
              <a:t>ART (49)</a:t>
            </a:r>
          </a:p>
        </p:txBody>
      </p:sp>
      <p:sp>
        <p:nvSpPr>
          <p:cNvPr id="134147" name="Text Box 3"/>
          <p:cNvSpPr txBox="1">
            <a:spLocks noChangeArrowheads="1"/>
          </p:cNvSpPr>
          <p:nvPr/>
        </p:nvSpPr>
        <p:spPr bwMode="auto">
          <a:xfrm>
            <a:off x="971550" y="3714750"/>
            <a:ext cx="8172450" cy="30289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rgbClr val="F0CEC2"/>
              </a:gs>
            </a:gsLst>
            <a:lin ang="18900000" scaled="1"/>
          </a:gradFill>
          <a:ln w="12700" cap="sq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FR" sz="3200">
                <a:latin typeface="Comic Sans MS" pitchFamily="66" charset="0"/>
                <a:cs typeface="Times New Roman" pitchFamily="18" charset="0"/>
              </a:rPr>
              <a:t>Le cahier des charges et la structure de l’autorisation de programme le prévoient. Dans ce cas la réalisation du projet peut être confié à plusieurs partenaires chacun d’entre eux intervenant sur une partie du projet. </a:t>
            </a:r>
          </a:p>
        </p:txBody>
      </p:sp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990600" y="1919288"/>
            <a:ext cx="7829550" cy="10795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rgbClr val="F0CEC2"/>
              </a:gs>
            </a:gsLst>
            <a:lin ang="18900000" scaled="1"/>
          </a:gradFill>
          <a:ln w="12700" cap="sq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/>
            <a:r>
              <a:rPr lang="fr-FR" sz="3200">
                <a:latin typeface="Comic Sans MS" pitchFamily="66" charset="0"/>
                <a:cs typeface="Times New Roman" pitchFamily="18" charset="0"/>
              </a:rPr>
              <a:t>Lorsque l’intérêt de l’opération le justifie, et sous réserves que:</a:t>
            </a:r>
          </a:p>
        </p:txBody>
      </p:sp>
      <p:sp>
        <p:nvSpPr>
          <p:cNvPr id="134149" name="AutoShape 5"/>
          <p:cNvSpPr>
            <a:spLocks noChangeArrowheads="1"/>
          </p:cNvSpPr>
          <p:nvPr/>
        </p:nvSpPr>
        <p:spPr bwMode="auto">
          <a:xfrm>
            <a:off x="4152900" y="2998788"/>
            <a:ext cx="819150" cy="963612"/>
          </a:xfrm>
          <a:prstGeom prst="downArrow">
            <a:avLst>
              <a:gd name="adj1" fmla="val 50000"/>
              <a:gd name="adj2" fmla="val 29409"/>
            </a:avLst>
          </a:prstGeom>
          <a:gradFill rotWithShape="0">
            <a:gsLst>
              <a:gs pos="0">
                <a:schemeClr val="hlink"/>
              </a:gs>
              <a:gs pos="100000">
                <a:srgbClr val="E7B3A1"/>
              </a:gs>
            </a:gsLst>
            <a:lin ang="5400000" scaled="1"/>
          </a:gradFill>
          <a:ln w="12700" cap="sq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fr-FR" sz="4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1000100" y="21429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title"/>
          </p:nvPr>
        </p:nvSpPr>
        <p:spPr>
          <a:xfrm>
            <a:off x="785786" y="0"/>
            <a:ext cx="7839075" cy="914400"/>
          </a:xfrm>
        </p:spPr>
        <p:txBody>
          <a:bodyPr/>
          <a:lstStyle/>
          <a:p>
            <a:r>
              <a:rPr lang="fr-F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Mesures d</a:t>
            </a:r>
            <a:r>
              <a:rPr lang="fr-F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’</a:t>
            </a:r>
            <a:r>
              <a:rPr lang="fr-F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att</a:t>
            </a:r>
            <a:r>
              <a:rPr lang="fr-F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nuation des risques de survenance des al</a:t>
            </a:r>
            <a:r>
              <a:rPr lang="fr-F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as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1117600" y="1071546"/>
            <a:ext cx="7526366" cy="5632311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 wrap="square">
            <a:spAutoFit/>
            <a:flatTx/>
          </a:bodyPr>
          <a:lstStyle/>
          <a:p>
            <a:pPr algn="just"/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-Maturation suffisante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·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  <a:cs typeface="Arial" charset="0"/>
              </a:rPr>
              <a:t>-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Choix du mode de passation le plus appropri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 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·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  <a:cs typeface="Arial" charset="0"/>
              </a:rPr>
              <a:t>-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Respect de la concurrence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  <a:cs typeface="Arial" charset="0"/>
              </a:rPr>
              <a:t> -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Transparence dans les op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rations de lancement</a:t>
            </a: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 l (renforcement du contrôle interne)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-Choix judicieux du partenaire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·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Examen minutieux du contrat par le service juridique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  <a:cs typeface="Arial" charset="0"/>
              </a:rPr>
              <a:t> -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Se couvrir de toutes les garanties n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cessaires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·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Respect stricte des clauses financi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è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res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·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Soumettre le contrat avant sa signature pour contrôle a priori dans les d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lais raisonnables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-Respect du planning de r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alisation arrêt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 (sanctionner tout retard) </a:t>
            </a:r>
            <a:endParaRPr lang="fr-F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·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i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Gestion efficace des contestations  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 sz="2000" b="1">
                <a:latin typeface="Bookman Old Style" pitchFamily="18" charset="0"/>
              </a:rPr>
              <a:t>DOSSIER D’APPEL D’OFFRES</a:t>
            </a:r>
            <a:br>
              <a:rPr lang="fr-FR" sz="2000" b="1">
                <a:latin typeface="Bookman Old Style" pitchFamily="18" charset="0"/>
              </a:rPr>
            </a:br>
            <a:r>
              <a:rPr lang="fr-FR" sz="2000" b="1">
                <a:latin typeface="Bookman Old Style" pitchFamily="18" charset="0"/>
              </a:rPr>
              <a:t>(D.A.O)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14450"/>
            <a:ext cx="7721600" cy="4800600"/>
          </a:xfrm>
          <a:solidFill>
            <a:schemeClr val="accent1"/>
          </a:solidFill>
          <a:ln/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fr-FR" sz="2000" b="1">
                <a:solidFill>
                  <a:srgbClr val="071B1B"/>
                </a:solidFill>
                <a:latin typeface="Bookman Old Style" pitchFamily="18" charset="0"/>
              </a:rPr>
              <a:t>ELEMENTS CONSTITUTIFS</a:t>
            </a:r>
          </a:p>
          <a:p>
            <a:pPr>
              <a:lnSpc>
                <a:spcPct val="90000"/>
              </a:lnSpc>
              <a:buFontTx/>
              <a:buNone/>
            </a:pPr>
            <a:endParaRPr lang="fr-FR" sz="2000" b="1">
              <a:solidFill>
                <a:srgbClr val="071B1B"/>
              </a:solidFill>
              <a:latin typeface="Bookman Old Style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fr-FR" sz="2000">
                <a:latin typeface="Bookman Old Style" pitchFamily="18" charset="0"/>
              </a:rPr>
              <a:t>-L’avis d’appel d’offres;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000">
                <a:latin typeface="Bookman Old Style" pitchFamily="18" charset="0"/>
              </a:rPr>
              <a:t>-Les instructions aux soumissionnaires, incluant: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000">
                <a:latin typeface="Bookman Old Style" pitchFamily="18" charset="0"/>
              </a:rPr>
              <a:t>                  *</a:t>
            </a:r>
            <a:r>
              <a:rPr lang="fr-FR" sz="1400">
                <a:latin typeface="Bookman Old Style" pitchFamily="18" charset="0"/>
              </a:rPr>
              <a:t>la formule de soumission,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1400">
                <a:latin typeface="Bookman Old Style" pitchFamily="18" charset="0"/>
              </a:rPr>
              <a:t>                          *la déclaration à souscrire,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1400">
                <a:latin typeface="Bookman Old Style" pitchFamily="18" charset="0"/>
              </a:rPr>
              <a:t>                          *les critères de sélection,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1400">
                <a:latin typeface="Bookman Old Style" pitchFamily="18" charset="0"/>
              </a:rPr>
              <a:t>                          *les principaux renseignements.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000" b="1">
                <a:latin typeface="Bookman Old Style" pitchFamily="18" charset="0"/>
              </a:rPr>
              <a:t>-</a:t>
            </a:r>
            <a:r>
              <a:rPr lang="fr-FR" sz="2000">
                <a:latin typeface="Bookman Old Style" pitchFamily="18" charset="0"/>
              </a:rPr>
              <a:t>Les conditions générales du marché;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000">
                <a:latin typeface="Bookman Old Style" pitchFamily="18" charset="0"/>
              </a:rPr>
              <a:t>-Les spécifications et normes techniques;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000">
                <a:latin typeface="Bookman Old Style" pitchFamily="18" charset="0"/>
              </a:rPr>
              <a:t>-Les descriptifs et la nature des prix;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000">
                <a:latin typeface="Bookman Old Style" pitchFamily="18" charset="0"/>
              </a:rPr>
              <a:t>-Les plans d’exécution:</a:t>
            </a:r>
            <a:r>
              <a:rPr lang="fr-FR" sz="1400">
                <a:latin typeface="Bookman Old Style" pitchFamily="18" charset="0"/>
              </a:rPr>
              <a:t>lorsqu’il s’agit de travaux;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000">
                <a:latin typeface="Bookman Old Style" pitchFamily="18" charset="0"/>
              </a:rPr>
              <a:t>-Le projet de marché.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000">
                <a:latin typeface="Bookman Old Style" pitchFamily="18" charset="0"/>
              </a:rPr>
              <a:t>Et toutes autres modalités et/ou conditions.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/>
          <a:lstStyle/>
          <a:p>
            <a:r>
              <a:rPr lang="fr-FR" sz="2000" b="1">
                <a:latin typeface="Bookman Old Style" pitchFamily="18" charset="0"/>
              </a:rPr>
              <a:t>LE CAHIER DES CHARGES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14450"/>
            <a:ext cx="7721600" cy="4800600"/>
          </a:xfrm>
          <a:solidFill>
            <a:schemeClr val="accent1"/>
          </a:solidFill>
          <a:ln/>
        </p:spPr>
        <p:txBody>
          <a:bodyPr/>
          <a:lstStyle/>
          <a:p>
            <a:pPr algn="ctr">
              <a:buFontTx/>
              <a:buNone/>
            </a:pPr>
            <a:r>
              <a:rPr lang="fr-FR"/>
              <a:t>Avant tout appel à la concurrence et même dans le cadre du gré à gré, un</a:t>
            </a:r>
          </a:p>
          <a:p>
            <a:pPr algn="ctr">
              <a:buFontTx/>
              <a:buNone/>
            </a:pPr>
            <a:r>
              <a:rPr lang="fr-FR"/>
              <a:t>cahier des charges doit être minutieusement préparé par le service contractant pour faire connaître aux candidats ( intéressés) la nature et la consistance des prestations qui feront l’objet d’un marché.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 sz="2800" b="1"/>
              <a:t>CONTENU DU CAHIER DES CHARGES :</a:t>
            </a:r>
            <a:r>
              <a:rPr lang="fr-FR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14450"/>
            <a:ext cx="8424863" cy="4800600"/>
          </a:xfrm>
          <a:solidFill>
            <a:schemeClr val="accent1"/>
          </a:solidFill>
          <a:ln/>
        </p:spPr>
        <p:txBody>
          <a:bodyPr/>
          <a:lstStyle/>
          <a:p>
            <a:r>
              <a:rPr lang="fr-FR"/>
              <a:t>Le cahier des charges doit en plus de l’instruction aux soumissionnaires :</a:t>
            </a:r>
          </a:p>
          <a:p>
            <a:pPr>
              <a:buFontTx/>
              <a:buNone/>
            </a:pPr>
            <a:r>
              <a:rPr lang="fr-FR"/>
              <a:t>- indiquer de façon claire et précise les travaux à réaliser, les biens à fournir, le lieu de livraison ou d’installation, les exigences de garanties et d’entretien ainsi que toutes les conditions s’y rapportant 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 sz="2800" b="1"/>
              <a:t>CONTENU DU CAHIER DES CHARGES :</a:t>
            </a:r>
            <a:r>
              <a:rPr lang="fr-FR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14450"/>
            <a:ext cx="8424863" cy="4800600"/>
          </a:xfrm>
          <a:solidFill>
            <a:schemeClr val="accent1"/>
          </a:solidFill>
          <a:ln/>
        </p:spPr>
        <p:txBody>
          <a:bodyPr/>
          <a:lstStyle/>
          <a:p>
            <a:pPr>
              <a:buFontTx/>
              <a:buNone/>
            </a:pPr>
            <a:r>
              <a:rPr lang="fr-FR"/>
              <a:t> - au besoin, définir les épreuves, normes et méthodes qui seront employées pour juger de la conformité du produit à livrer et des ouvrages à réaliser ;</a:t>
            </a:r>
          </a:p>
          <a:p>
            <a:pPr>
              <a:buFontTx/>
              <a:buNone/>
            </a:pPr>
            <a:r>
              <a:rPr lang="fr-FR"/>
              <a:t> - préciser les spécifications techniques et les performances de rendement exigées 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628650"/>
          </a:xfrm>
          <a:solidFill>
            <a:srgbClr val="FFFF66"/>
          </a:solidFill>
          <a:ln/>
        </p:spPr>
        <p:txBody>
          <a:bodyPr>
            <a:normAutofit fontScale="90000"/>
          </a:bodyPr>
          <a:lstStyle/>
          <a:p>
            <a:r>
              <a:rPr lang="fr-FR" sz="2800" b="1"/>
              <a:t>CONTENU DU CAHIER DES CHARGES :</a:t>
            </a:r>
            <a:r>
              <a:rPr lang="fr-FR"/>
              <a:t>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14450"/>
            <a:ext cx="8424863" cy="4800600"/>
          </a:xfrm>
          <a:solidFill>
            <a:schemeClr val="accent1"/>
          </a:solidFill>
          <a:ln/>
        </p:spPr>
        <p:txBody>
          <a:bodyPr/>
          <a:lstStyle/>
          <a:p>
            <a:pPr>
              <a:buFontTx/>
              <a:buNone/>
            </a:pPr>
            <a:r>
              <a:rPr lang="fr-FR"/>
              <a:t>  -définir les conditions générales dans lesquelles doivent s’exécuter les prestations ( cautionnement, les indemnités, les assurances, les pénalités , la résiliation, les conditions de sous-traitance, le mode de paiement, la prise de possession anticipée etc……….).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731</Words>
  <Application>Microsoft Office PowerPoint</Application>
  <PresentationFormat>Affichage à l'écran (4:3)</PresentationFormat>
  <Paragraphs>112</Paragraphs>
  <Slides>17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Diapositive 1</vt:lpstr>
      <vt:lpstr>Diapositive 2</vt:lpstr>
      <vt:lpstr>Diapositive 3</vt:lpstr>
      <vt:lpstr>Mesures d’atténuation des risques de survenance des aléas</vt:lpstr>
      <vt:lpstr>DOSSIER D’APPEL D’OFFRES (D.A.O)</vt:lpstr>
      <vt:lpstr>LE CAHIER DES CHARGES</vt:lpstr>
      <vt:lpstr>CONTENU DU CAHIER DES CHARGES : </vt:lpstr>
      <vt:lpstr>CONTENU DU CAHIER DES CHARGES : </vt:lpstr>
      <vt:lpstr>CONTENU DU CAHIER DES CHARGES : </vt:lpstr>
      <vt:lpstr> L’instruction aux soumissionnaires </vt:lpstr>
      <vt:lpstr> L’instruction aux soumissionnaires </vt:lpstr>
      <vt:lpstr> L’instruction aux soumissionnaires </vt:lpstr>
      <vt:lpstr> L’instruction aux soumissionnaires </vt:lpstr>
      <vt:lpstr> L’instruction aux soumissionnaires </vt:lpstr>
      <vt:lpstr> L’instruction aux soumissionnaires </vt:lpstr>
      <vt:lpstr> L’instruction aux soumissionnaires </vt:lpstr>
      <vt:lpstr>Diapositive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toshiba</cp:lastModifiedBy>
  <cp:revision>1</cp:revision>
  <dcterms:created xsi:type="dcterms:W3CDTF">2015-09-17T14:44:32Z</dcterms:created>
  <dcterms:modified xsi:type="dcterms:W3CDTF">2015-09-17T14:45:16Z</dcterms:modified>
</cp:coreProperties>
</file>