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71" r:id="rId4"/>
    <p:sldId id="272" r:id="rId5"/>
    <p:sldId id="273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0" r:id="rId15"/>
    <p:sldId id="281" r:id="rId16"/>
    <p:sldId id="282" r:id="rId17"/>
    <p:sldId id="283" r:id="rId18"/>
    <p:sldId id="286" r:id="rId19"/>
    <p:sldId id="285" r:id="rId20"/>
    <p:sldId id="287" r:id="rId21"/>
    <p:sldId id="284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89911" autoAdjust="0"/>
  </p:normalViewPr>
  <p:slideViewPr>
    <p:cSldViewPr snapToGrid="0">
      <p:cViewPr>
        <p:scale>
          <a:sx n="48" d="100"/>
          <a:sy n="48" d="100"/>
        </p:scale>
        <p:origin x="846" y="63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DCB53-72AA-43CD-9FCE-A0499508149C}" type="datetime1">
              <a:rPr lang="fr-FR" smtClean="0"/>
              <a:t>27/08/2020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CD182F-7DDD-4384-AA69-7AB64275A48B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 eaLnBrk="1" latinLnBrk="0" hangingPunct="1"/>
            <a:r>
              <a:rPr lang="fr-FR"/>
              <a:t>Modifiez les styles du texte</a:t>
            </a:r>
          </a:p>
          <a:p>
            <a:pPr lvl="1" rtl="0"/>
            <a:r>
              <a:rPr lang="fr-FR" noProof="0"/>
              <a:t>Deuxième </a:t>
            </a:r>
            <a:r>
              <a:rPr lang="fr-FR" noProof="0" dirty="0"/>
              <a:t>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1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85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7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4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b="1"/>
              <a:t>Exemples d’objectifs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fr-FR"/>
              <a:t>À la fin de cette leçon, vous pourrez 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Enregistrer des fichiers sur le serveur web d’équipe.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Déplacer des fichiers à d’autres endroits sur le serveur web d’équipe.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Partager des fichiers sur le serveur web d’équipe.</a:t>
            </a:r>
          </a:p>
          <a:p>
            <a:pPr rtl="0"/>
            <a:endParaRPr lang="fr-FR"/>
          </a:p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044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1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55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98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3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34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96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64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La description des leçons doit être brève.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59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9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Expliquez en quoi la présentation est importante pour le public : Les adultes sont plus intéressés par un sujet s’ils savent pourquoi il est important pour eux.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/>
              <a:t>Précisez le niveau d’expertise du présentateur : Exposez brièvement votre expérience en la matière ou expliquez la raison pour laquelle les participants doivent vous écouter.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13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7" name="Rectangle 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11" name="Rectangle 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95E0B943-9297-4C9F-8437-1A0FF04E8346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5A150A-8D56-402F-97E8-6B780F8C4B78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1pPr rtl="0" eaLnBrk="1" latinLnBrk="0" hangingPunct="1"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fr-FR" dirty="0"/>
              <a:t>Modifiez les styles du texte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2C1B6-C048-4F6A-8D97-EECC696876D4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538971-908A-40D0-B4E0-85A06F7314C6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kumimoji="0"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0209D-52CD-497F-AE03-B1FAF4B186AE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77E44-9FBF-47EB-97A9-FF9836F55CBD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6D772-8559-42A3-9C9C-A6FF67BB0C3A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CDE651ED-711A-4385-AD67-9301FEA3392E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1D6DB0-53BF-40D0-BCC3-96D84CF9149C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CD8C0-AC97-4A96-9BC6-345DE28D59E7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fr-FR" noProof="0"/>
              <a:t>Cliquez sur l’icône pour ajouter une image</a:t>
            </a:r>
            <a:endParaRPr kumimoji="0"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C84081-7345-42A0-B5C3-B0D169183EB5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9" name="Rectangle 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noProof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C2AAC270-4611-41B0-881B-807FA985DB87}" type="datetime1">
              <a:rPr lang="fr-FR" noProof="0" smtClean="0"/>
              <a:t>27/08/2020</a:t>
            </a:fld>
            <a:endParaRPr lang="fr-FR" noProof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Langage C les fonctions et les </a:t>
            </a:r>
            <a:r>
              <a:rPr lang="fr-FR" dirty="0" err="1" smtClean="0"/>
              <a:t>procedures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 année R&amp;T </a:t>
            </a:r>
          </a:p>
          <a:p>
            <a:pPr rtl="0"/>
            <a:r>
              <a:rPr lang="fr-FR" b="1" dirty="0" smtClean="0"/>
              <a:t>MERAZGA Ammar</a:t>
            </a:r>
            <a:endParaRPr lang="fr-FR" b="1" dirty="0"/>
          </a:p>
          <a:p>
            <a:pPr rtl="0"/>
            <a:r>
              <a:rPr lang="fr-FR" b="1" dirty="0" smtClean="0"/>
              <a:t>ISTA, Université OUM EL BOUAGHI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oid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lireafficher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)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s,l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("entrer une valeur");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scanf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("%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d",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&amp;l);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s=l*l;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("surface est: %d", s);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une fonction  </a:t>
            </a:r>
            <a:r>
              <a:rPr lang="fr-FR" sz="2800" dirty="0" smtClean="0">
                <a:solidFill>
                  <a:srgbClr val="FF0000"/>
                </a:solidFill>
              </a:rPr>
              <a:t>sans paramètres </a:t>
            </a:r>
            <a:r>
              <a:rPr lang="fr-FR" sz="2800" dirty="0" smtClean="0"/>
              <a:t>et </a:t>
            </a:r>
            <a:r>
              <a:rPr lang="fr-FR" sz="2800" dirty="0" smtClean="0">
                <a:solidFill>
                  <a:srgbClr val="FF0000"/>
                </a:solidFill>
              </a:rPr>
              <a:t>sans 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9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somme 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a,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b)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s=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une fonction  avec </a:t>
            </a:r>
            <a:r>
              <a:rPr lang="fr-FR" sz="2800" dirty="0" smtClean="0">
                <a:solidFill>
                  <a:srgbClr val="FF0000"/>
                </a:solidFill>
              </a:rPr>
              <a:t>plusieurs  paramètres </a:t>
            </a:r>
            <a:r>
              <a:rPr lang="fr-FR" sz="2800" dirty="0" smtClean="0"/>
              <a:t>et  avec  une </a:t>
            </a:r>
            <a:r>
              <a:rPr lang="fr-FR" sz="2800" dirty="0" smtClean="0">
                <a:solidFill>
                  <a:srgbClr val="FF0000"/>
                </a:solidFill>
              </a:rPr>
              <a:t>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7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loat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triple 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float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a)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float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s=3*a;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une fonction  avec une </a:t>
            </a:r>
            <a:r>
              <a:rPr lang="fr-FR" sz="2800" dirty="0">
                <a:solidFill>
                  <a:srgbClr val="FF0000"/>
                </a:solidFill>
              </a:rPr>
              <a:t>seul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 paramètre </a:t>
            </a:r>
            <a:r>
              <a:rPr lang="fr-FR" sz="2800" dirty="0" smtClean="0"/>
              <a:t>et  avec  une </a:t>
            </a:r>
            <a:r>
              <a:rPr lang="fr-FR" sz="2800" dirty="0" smtClean="0">
                <a:solidFill>
                  <a:srgbClr val="FF0000"/>
                </a:solidFill>
              </a:rPr>
              <a:t>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loat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ledouble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)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float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x;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 entrer un réel :");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scanf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("%f", &amp;x);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(x*2);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une fonction  </a:t>
            </a:r>
            <a:r>
              <a:rPr lang="fr-FR" sz="2800" dirty="0" smtClean="0">
                <a:solidFill>
                  <a:srgbClr val="FF0000"/>
                </a:solidFill>
              </a:rPr>
              <a:t>sans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 paramètre </a:t>
            </a:r>
            <a:r>
              <a:rPr lang="fr-FR" sz="2800" dirty="0" smtClean="0"/>
              <a:t>et  avec  une </a:t>
            </a:r>
            <a:r>
              <a:rPr lang="fr-FR" sz="2800" dirty="0" smtClean="0">
                <a:solidFill>
                  <a:srgbClr val="FF0000"/>
                </a:solidFill>
              </a:rPr>
              <a:t>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Appel à une fonction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2249424"/>
            <a:ext cx="11381509" cy="4325112"/>
          </a:xfrm>
        </p:spPr>
        <p:txBody>
          <a:bodyPr rtlCol="0"/>
          <a:lstStyle/>
          <a:p>
            <a:pPr rtl="0"/>
            <a:r>
              <a:rPr lang="fr-FR" dirty="0" smtClean="0"/>
              <a:t>Une fonction est appelée par son nom avec les paramètres  correspondants à sa déclaration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66148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nom_fonction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(param1, param2, …, </a:t>
            </a:r>
            <a:r>
              <a:rPr lang="fr-FR" sz="3000" b="1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paramN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fr-FR" sz="3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5920" y="5880296"/>
            <a:ext cx="20328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Nom de  la fonction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1772529" y="3784209"/>
            <a:ext cx="889823" cy="2096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28571" y="5300502"/>
            <a:ext cx="126092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paramètres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024718" y="3719221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08294" y="2096086"/>
            <a:ext cx="96785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Appel fonction </a:t>
            </a:r>
            <a:r>
              <a:rPr lang="fr-FR" sz="2800" dirty="0" smtClean="0">
                <a:solidFill>
                  <a:srgbClr val="FF0000"/>
                </a:solidFill>
              </a:rPr>
              <a:t>sans 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039482" y="3668834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919737" y="3668834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66148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Type_var</a:t>
            </a:r>
            <a:r>
              <a:rPr lang="fr-FR" sz="3000" b="1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fr-FR" sz="3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</a:t>
            </a:r>
            <a:r>
              <a:rPr lang="fr-FR" sz="3000" b="1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fr-FR" sz="3000" b="1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nom_fonction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(param1, param2, …, </a:t>
            </a:r>
            <a:r>
              <a:rPr lang="fr-FR" sz="30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paramN</a:t>
            </a: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fr-FR" sz="3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03188" y="5880296"/>
            <a:ext cx="20328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Nom de  la fonction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4529797" y="3784209"/>
            <a:ext cx="889823" cy="2096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285839" y="5300502"/>
            <a:ext cx="126092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paramètres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781986" y="3719221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08294" y="2096086"/>
            <a:ext cx="96785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Appel fonction avec </a:t>
            </a:r>
            <a:r>
              <a:rPr lang="fr-FR" sz="2800" dirty="0" smtClean="0">
                <a:solidFill>
                  <a:srgbClr val="FF0000"/>
                </a:solidFill>
              </a:rPr>
              <a:t> 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7796750" y="3668834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8677005" y="3668834"/>
            <a:ext cx="503853" cy="1580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25034" y="5847464"/>
            <a:ext cx="327814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Variable qui va recevoir </a:t>
            </a:r>
          </a:p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la valeur retourne par la fonction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endCxn id="10" idx="0"/>
          </p:cNvCxnSpPr>
          <p:nvPr/>
        </p:nvCxnSpPr>
        <p:spPr>
          <a:xfrm flipH="1">
            <a:off x="2564105" y="3719221"/>
            <a:ext cx="99473" cy="21282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somme 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a,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b)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s;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s=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s;</a:t>
            </a: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appel à une fonction  avec </a:t>
            </a:r>
            <a:r>
              <a:rPr lang="fr-FR" sz="2800" dirty="0" smtClean="0">
                <a:solidFill>
                  <a:srgbClr val="FF0000"/>
                </a:solidFill>
              </a:rPr>
              <a:t>plusieurs  paramètres </a:t>
            </a:r>
            <a:r>
              <a:rPr lang="fr-FR" sz="2800" dirty="0" smtClean="0"/>
              <a:t>et  avec  une </a:t>
            </a:r>
            <a:r>
              <a:rPr lang="fr-FR" sz="2800" dirty="0" smtClean="0">
                <a:solidFill>
                  <a:srgbClr val="FF0000"/>
                </a:solidFill>
              </a:rPr>
              <a:t>valeur de retour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47580" y="4135901"/>
            <a:ext cx="351692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err="1" smtClean="0"/>
              <a:t>int</a:t>
            </a:r>
            <a:r>
              <a:rPr lang="fr-FR" sz="2800" dirty="0" smtClean="0"/>
              <a:t> f =somme(50, 30); </a:t>
            </a:r>
            <a:endParaRPr lang="en-US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260122" y="4881489"/>
            <a:ext cx="472674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err="1" smtClean="0"/>
              <a:t>Printf</a:t>
            </a:r>
            <a:r>
              <a:rPr lang="fr-FR" sz="2800" dirty="0" smtClean="0"/>
              <a:t>("%i«  ,somme(50, 30));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2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2.Passage par valeur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1907" t="25241" r="50467" b="30336"/>
          <a:stretch/>
        </p:blipFill>
        <p:spPr>
          <a:xfrm>
            <a:off x="3193365" y="3350971"/>
            <a:ext cx="4895557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 y a deux méthodes  pour passer des variables en paramètre dans une fonction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96785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Passage de paramètres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02854" y="4553725"/>
            <a:ext cx="386861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1. Passage par valeur</a:t>
            </a:r>
            <a:endParaRPr lang="en-US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502853" y="5433362"/>
            <a:ext cx="386861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2. Passage par adresse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6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20168"/>
            <a:ext cx="10972800" cy="1066800"/>
          </a:xfrm>
        </p:spPr>
        <p:txBody>
          <a:bodyPr rtlCol="0"/>
          <a:lstStyle/>
          <a:p>
            <a:pPr rtl="0"/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406047"/>
            <a:ext cx="10972800" cy="4325112"/>
          </a:xfrm>
        </p:spPr>
        <p:txBody>
          <a:bodyPr rtlCol="0"/>
          <a:lstStyle/>
          <a:p>
            <a:r>
              <a:rPr lang="fr-FR" dirty="0" smtClean="0"/>
              <a:t>permet </a:t>
            </a:r>
            <a:r>
              <a:rPr lang="fr-FR" dirty="0"/>
              <a:t>d’éviter des séquences d’instructions répétitives dans le code d’un programme, </a:t>
            </a:r>
            <a:r>
              <a:rPr lang="fr-FR" dirty="0" smtClean="0"/>
              <a:t>elle permet </a:t>
            </a:r>
            <a:r>
              <a:rPr lang="fr-FR" dirty="0"/>
              <a:t>de simplifier l’écriture du code du programme et de le rendre plus lisible.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fonction permet d’exécuter dans plusieurs partie du code d’un programme une même séquence d’instructions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9600" y="2100616"/>
            <a:ext cx="10972800" cy="1110303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Une fonction ou sous-programme</a:t>
            </a:r>
            <a:r>
              <a:rPr lang="fr-FR" dirty="0" smtClean="0"/>
              <a:t>: un ensemble d’instruction permettant de réaliser un traitement spécifique.</a:t>
            </a:r>
          </a:p>
          <a:p>
            <a:r>
              <a:rPr lang="fr-FR" b="1" dirty="0" smtClean="0"/>
              <a:t>Objectif</a:t>
            </a:r>
            <a:r>
              <a:rPr lang="fr-FR" dirty="0" smtClean="0"/>
              <a:t>:</a:t>
            </a:r>
          </a:p>
          <a:p>
            <a:r>
              <a:rPr lang="fr-FR" dirty="0" smtClean="0"/>
              <a:t> pouvoir réutiliser cet ensemble d’instructions sans avoir à les réécrire à chaque fois où on va en avoir besoin.</a:t>
            </a: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42313" y="1722788"/>
            <a:ext cx="11277600" cy="101195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Technique qui consiste à passer non la valeur des variables comme paramètre,  mais à passer les variables elles-mêmes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0787" y="1095810"/>
            <a:ext cx="967857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2. Passage par adresse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9528" t="23702" r="47440" b="28028"/>
          <a:stretch/>
        </p:blipFill>
        <p:spPr>
          <a:xfrm>
            <a:off x="323556" y="2776941"/>
            <a:ext cx="6434900" cy="4058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8879" t="23510" r="48737" b="29952"/>
          <a:stretch/>
        </p:blipFill>
        <p:spPr>
          <a:xfrm>
            <a:off x="7118252" y="2892829"/>
            <a:ext cx="5514535" cy="34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5586" y="856306"/>
            <a:ext cx="967857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programme complet avec une fonction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4427" t="10344" r="2803" b="18934"/>
          <a:stretch/>
        </p:blipFill>
        <p:spPr>
          <a:xfrm>
            <a:off x="745586" y="1379526"/>
            <a:ext cx="10295576" cy="54784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05" y="-437322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20168"/>
            <a:ext cx="10972800" cy="1066800"/>
          </a:xfrm>
        </p:spPr>
        <p:txBody>
          <a:bodyPr rtlCol="0"/>
          <a:lstStyle/>
          <a:p>
            <a:pPr rtl="0"/>
            <a:r>
              <a:rPr lang="fr-FR" dirty="0"/>
              <a:t>Introduction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62000" y="3208362"/>
            <a:ext cx="109728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200" dirty="0" smtClean="0"/>
              <a:t>Une fonction est un bloc  d’instructions  C </a:t>
            </a:r>
            <a:r>
              <a:rPr lang="fr-FR" sz="3200" dirty="0"/>
              <a:t> </a:t>
            </a:r>
            <a:r>
              <a:rPr lang="fr-FR" sz="3200" dirty="0" smtClean="0"/>
              <a:t>indépendant, référencé par un nom, qui réalise une tâche précise et qui peut renvoyer une valeur au programme qui l’a appelée.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6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63237" y="2140527"/>
            <a:ext cx="3435927" cy="4584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200" dirty="0" smtClean="0"/>
              <a:t>#</a:t>
            </a:r>
            <a:r>
              <a:rPr lang="fr-FR" sz="3200" dirty="0" err="1" smtClean="0"/>
              <a:t>include</a:t>
            </a:r>
            <a:r>
              <a:rPr lang="fr-FR" sz="3200" dirty="0" smtClean="0"/>
              <a:t> &lt;</a:t>
            </a:r>
            <a:r>
              <a:rPr lang="fr-FR" sz="3200" dirty="0" err="1" smtClean="0"/>
              <a:t>stdio.h</a:t>
            </a:r>
            <a:r>
              <a:rPr lang="fr-FR" sz="3200" dirty="0" smtClean="0"/>
              <a:t>&gt;</a:t>
            </a:r>
          </a:p>
          <a:p>
            <a:pPr marL="109728" indent="0" algn="just">
              <a:buNone/>
            </a:pPr>
            <a:r>
              <a:rPr lang="fr-FR" sz="3200" dirty="0" err="1"/>
              <a:t>i</a:t>
            </a:r>
            <a:r>
              <a:rPr lang="fr-FR" sz="3200" dirty="0" err="1" smtClean="0"/>
              <a:t>nt</a:t>
            </a:r>
            <a:r>
              <a:rPr lang="fr-FR" sz="3200" dirty="0" smtClean="0"/>
              <a:t> main () {</a:t>
            </a:r>
          </a:p>
          <a:p>
            <a:pPr marL="402336" lvl="1" indent="0" algn="just">
              <a:buNone/>
            </a:pPr>
            <a:r>
              <a:rPr lang="fr-FR" sz="3000" dirty="0" smtClean="0"/>
              <a:t>// ----</a:t>
            </a:r>
          </a:p>
          <a:p>
            <a:pPr marL="402336" lvl="1" indent="0" algn="just">
              <a:buNone/>
            </a:pPr>
            <a:r>
              <a:rPr lang="fr-FR" sz="3000" dirty="0"/>
              <a:t>f</a:t>
            </a:r>
            <a:r>
              <a:rPr lang="fr-FR" sz="3000" dirty="0" smtClean="0"/>
              <a:t>onction1();</a:t>
            </a:r>
          </a:p>
          <a:p>
            <a:pPr marL="402336" lvl="1" indent="0" algn="just">
              <a:buNone/>
            </a:pPr>
            <a:r>
              <a:rPr lang="fr-FR" sz="3000" dirty="0" smtClean="0"/>
              <a:t>//----</a:t>
            </a:r>
          </a:p>
          <a:p>
            <a:pPr marL="402336" lvl="1" indent="0" algn="just">
              <a:buNone/>
            </a:pPr>
            <a:r>
              <a:rPr lang="fr-FR" sz="3000" dirty="0"/>
              <a:t>f</a:t>
            </a:r>
            <a:r>
              <a:rPr lang="fr-FR" sz="3000" dirty="0" smtClean="0"/>
              <a:t>onction2();</a:t>
            </a:r>
          </a:p>
          <a:p>
            <a:pPr marL="402336" lvl="1" indent="0" algn="just">
              <a:buNone/>
            </a:pPr>
            <a:r>
              <a:rPr lang="fr-FR" sz="3000" dirty="0" smtClean="0"/>
              <a:t>//----</a:t>
            </a:r>
          </a:p>
          <a:p>
            <a:pPr marL="402336" lvl="1" indent="0" algn="just">
              <a:buNone/>
            </a:pPr>
            <a:r>
              <a:rPr lang="fr-FR" sz="3000" dirty="0" smtClean="0"/>
              <a:t>Fonction3();</a:t>
            </a:r>
            <a:endParaRPr lang="fr-FR" sz="3000" dirty="0"/>
          </a:p>
          <a:p>
            <a:pPr marL="109728" indent="0" algn="just">
              <a:buNone/>
            </a:pPr>
            <a:r>
              <a:rPr lang="fr-FR" sz="3200" dirty="0" smtClean="0"/>
              <a:t>}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63237" y="1045806"/>
            <a:ext cx="10972800" cy="1094721"/>
          </a:xfrm>
        </p:spPr>
        <p:txBody>
          <a:bodyPr/>
          <a:lstStyle/>
          <a:p>
            <a:r>
              <a:rPr lang="fr-FR" dirty="0" smtClean="0"/>
              <a:t>Votre programme peut être subdivisé en plusieurs tâches. Chacune de ces tâches est programmée dans une fonction à part. </a:t>
            </a:r>
            <a:endParaRPr lang="en-US" dirty="0"/>
          </a:p>
        </p:txBody>
      </p:sp>
      <p:sp>
        <p:nvSpPr>
          <p:cNvPr id="9" name="Carré corné 8"/>
          <p:cNvSpPr/>
          <p:nvPr/>
        </p:nvSpPr>
        <p:spPr>
          <a:xfrm>
            <a:off x="6163567" y="2180436"/>
            <a:ext cx="3877577" cy="12380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75718" y="2194557"/>
            <a:ext cx="3854548" cy="1223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lvl="1" indent="0" algn="just">
              <a:buNone/>
            </a:pPr>
            <a:r>
              <a:rPr lang="fr-FR" sz="2800" dirty="0" smtClean="0"/>
              <a:t>fonction1(){</a:t>
            </a:r>
          </a:p>
          <a:p>
            <a:pPr marL="402336" lvl="1" indent="0" algn="just">
              <a:buNone/>
            </a:pPr>
            <a:r>
              <a:rPr lang="fr-FR" sz="2800" dirty="0" smtClean="0"/>
              <a:t> traitement fonction1</a:t>
            </a:r>
            <a:r>
              <a:rPr lang="fr-FR" dirty="0" smtClean="0"/>
              <a:t> }</a:t>
            </a:r>
            <a:endParaRPr lang="fr-FR" dirty="0"/>
          </a:p>
        </p:txBody>
      </p:sp>
      <p:sp>
        <p:nvSpPr>
          <p:cNvPr id="10" name="Carré corné 9"/>
          <p:cNvSpPr/>
          <p:nvPr/>
        </p:nvSpPr>
        <p:spPr>
          <a:xfrm>
            <a:off x="6161222" y="3824005"/>
            <a:ext cx="3879922" cy="116165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173373" y="3838126"/>
            <a:ext cx="3856894" cy="11418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lvl="1" indent="0" algn="just">
              <a:buNone/>
            </a:pPr>
            <a:r>
              <a:rPr lang="fr-FR" sz="2800" dirty="0" smtClean="0"/>
              <a:t>fonction2(){</a:t>
            </a:r>
          </a:p>
          <a:p>
            <a:pPr marL="402336" lvl="1" indent="0" algn="just">
              <a:buNone/>
            </a:pPr>
            <a:r>
              <a:rPr lang="fr-FR" sz="2800" dirty="0" smtClean="0"/>
              <a:t> traitement fonction2</a:t>
            </a:r>
            <a:r>
              <a:rPr lang="fr-FR" dirty="0" smtClean="0"/>
              <a:t> }</a:t>
            </a:r>
            <a:endParaRPr lang="fr-FR" dirty="0"/>
          </a:p>
        </p:txBody>
      </p:sp>
      <p:sp>
        <p:nvSpPr>
          <p:cNvPr id="12" name="Carré corné 11"/>
          <p:cNvSpPr/>
          <p:nvPr/>
        </p:nvSpPr>
        <p:spPr>
          <a:xfrm>
            <a:off x="6201078" y="5495713"/>
            <a:ext cx="3879922" cy="116165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213229" y="5509834"/>
            <a:ext cx="3856894" cy="11418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lvl="1" indent="0" algn="just">
              <a:buNone/>
            </a:pPr>
            <a:r>
              <a:rPr lang="fr-FR" sz="2800" dirty="0" smtClean="0"/>
              <a:t>fonction3(){</a:t>
            </a:r>
          </a:p>
          <a:p>
            <a:pPr marL="402336" lvl="1" indent="0" algn="just">
              <a:buNone/>
            </a:pPr>
            <a:r>
              <a:rPr lang="fr-FR" sz="2800" dirty="0" smtClean="0"/>
              <a:t> traitement fonction3</a:t>
            </a:r>
            <a:r>
              <a:rPr lang="fr-FR" dirty="0" smtClean="0"/>
              <a:t> }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 rot="9773349">
            <a:off x="2490925" y="3313341"/>
            <a:ext cx="3690565" cy="210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 rot="10049204">
            <a:off x="2652812" y="4400589"/>
            <a:ext cx="3503602" cy="226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 rot="10800000">
            <a:off x="2626451" y="5849612"/>
            <a:ext cx="3465274" cy="225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086968"/>
            <a:ext cx="10972800" cy="628936"/>
          </a:xfrm>
        </p:spPr>
        <p:txBody>
          <a:bodyPr rtlCol="0">
            <a:normAutofit fontScale="92500"/>
          </a:bodyPr>
          <a:lstStyle/>
          <a:p>
            <a:r>
              <a:rPr lang="fr-FR" dirty="0" smtClean="0"/>
              <a:t>En langage C, une fonction possède  une </a:t>
            </a:r>
            <a:r>
              <a:rPr lang="fr-FR" b="1" dirty="0" smtClean="0">
                <a:solidFill>
                  <a:srgbClr val="FF0000"/>
                </a:solidFill>
              </a:rPr>
              <a:t>structure</a:t>
            </a:r>
            <a:r>
              <a:rPr lang="fr-FR" dirty="0" smtClean="0"/>
              <a:t>  et une syntaxe </a:t>
            </a:r>
            <a:r>
              <a:rPr lang="fr-FR" b="1" dirty="0" smtClean="0">
                <a:solidFill>
                  <a:srgbClr val="FF0000"/>
                </a:solidFill>
              </a:rPr>
              <a:t>précises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Type_retour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nom_fonction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type_paramètre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nom_paramètre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…)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//bloc d’instructions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5920" y="5880296"/>
            <a:ext cx="396339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Type de valeur retournée par la fonction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1772529" y="3784209"/>
            <a:ext cx="1855088" cy="20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11" idx="2"/>
          </p:cNvCxnSpPr>
          <p:nvPr/>
        </p:nvCxnSpPr>
        <p:spPr>
          <a:xfrm>
            <a:off x="3534965" y="2972144"/>
            <a:ext cx="896371" cy="371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285007" y="2602812"/>
            <a:ext cx="249991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Identifiant de la fonction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65743" y="5835744"/>
            <a:ext cx="1957395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Type de paramètre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>
            <a:endCxn id="14" idx="0"/>
          </p:cNvCxnSpPr>
          <p:nvPr/>
        </p:nvCxnSpPr>
        <p:spPr>
          <a:xfrm>
            <a:off x="6792352" y="3739657"/>
            <a:ext cx="852089" cy="20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791162" y="4668131"/>
            <a:ext cx="396339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Identifiant du paramètre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7" name="Connecteur droit avec flèche 16"/>
          <p:cNvCxnSpPr>
            <a:endCxn id="16" idx="0"/>
          </p:cNvCxnSpPr>
          <p:nvPr/>
        </p:nvCxnSpPr>
        <p:spPr>
          <a:xfrm>
            <a:off x="8788119" y="3516285"/>
            <a:ext cx="984740" cy="115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070551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109728" indent="0">
              <a:buNone/>
            </a:pPr>
            <a:r>
              <a:rPr lang="fr-FR" dirty="0" smtClean="0"/>
              <a:t>Une fonction avoir une ou plusieurs paramètres, ou ne pas  en avoir.</a:t>
            </a:r>
            <a:endParaRPr lang="en-US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762000" y="3822661"/>
            <a:ext cx="10972800" cy="107055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fr-FR" dirty="0" smtClean="0"/>
              <a:t>Une fonction peur retourner une valeur ou rien (</a:t>
            </a:r>
            <a:r>
              <a:rPr lang="fr-FR" dirty="0" err="1" smtClean="0"/>
              <a:t>void</a:t>
            </a:r>
            <a:r>
              <a:rPr lang="fr-F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void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nom_fonction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type_paramètre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nom_paramètre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…)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//bloc d’instructions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5920" y="5880296"/>
            <a:ext cx="680801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Mot clé en langage C </a:t>
            </a:r>
            <a:r>
              <a:rPr lang="fr-FR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signifant</a:t>
            </a:r>
            <a:r>
              <a:rPr lang="fr-F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aucun type « aucune valeur retournée »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1772529" y="3784209"/>
            <a:ext cx="3277400" cy="2096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08295" y="2096086"/>
            <a:ext cx="742774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Cas: fonction ne retourne aucune valeur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8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type_retour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nom_fonction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type_paramètre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nom_paramètre</a:t>
            </a:r>
            <a:r>
              <a:rPr lang="fr-FR" sz="3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…)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//bloc d’instructions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</a:t>
            </a: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valeur;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5920" y="5880296"/>
            <a:ext cx="62092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Instruction permettant de retourner une valeur par la fonction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3617843" y="5267739"/>
            <a:ext cx="1132709" cy="612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08295" y="2096086"/>
            <a:ext cx="742774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Cas: fonction  retourne valeur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70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3208362"/>
            <a:ext cx="11277600" cy="140520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oid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ex1 (</a:t>
            </a: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a, </a:t>
            </a:r>
            <a:r>
              <a:rPr lang="fr-FR" sz="3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b) {</a:t>
            </a: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p=a*b;</a:t>
            </a:r>
          </a:p>
          <a:p>
            <a:pPr marL="109728" indent="0" algn="just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printf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("%d", p);</a:t>
            </a:r>
          </a:p>
          <a:p>
            <a:pPr marL="109728" indent="0" algn="just">
              <a:buNone/>
            </a:pPr>
            <a:endParaRPr lang="fr-FR" sz="3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09728" indent="0" algn="just">
              <a:buNone/>
            </a:pPr>
            <a:r>
              <a:rPr lang="fr-FR" sz="3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fr-FR" sz="3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08294" y="2096086"/>
            <a:ext cx="1057890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exemple: fonction  avec plusieurs paramètres avec sans valeur de retour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24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 de form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69_TF03460604" id="{54403243-F224-486F-8FFE-D00C5CB91136}" vid="{7465B1E5-1843-4B11-9E79-AC1235ADAE5F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formation</Template>
  <TotalTime>844</TotalTime>
  <Words>788</Words>
  <Application>Microsoft Office PowerPoint</Application>
  <PresentationFormat>Grand écran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Georgia</vt:lpstr>
      <vt:lpstr>Wingdings 2</vt:lpstr>
      <vt:lpstr>Présentation de formation</vt:lpstr>
      <vt:lpstr>Langage C les fonctions et les procedures</vt:lpstr>
      <vt:lpstr>Introduction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Appel à une fonction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Langage C les fonctions et les procedures</dc:title>
  <dc:creator>ammar</dc:creator>
  <cp:lastModifiedBy>ammar</cp:lastModifiedBy>
  <cp:revision>46</cp:revision>
  <dcterms:created xsi:type="dcterms:W3CDTF">2020-08-27T02:46:12Z</dcterms:created>
  <dcterms:modified xsi:type="dcterms:W3CDTF">2020-08-27T16:51:05Z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