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8" r:id="rId3"/>
    <p:sldId id="271" r:id="rId4"/>
    <p:sldId id="272" r:id="rId5"/>
    <p:sldId id="273" r:id="rId6"/>
    <p:sldId id="259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60" r:id="rId15"/>
    <p:sldId id="281" r:id="rId16"/>
    <p:sldId id="282" r:id="rId17"/>
    <p:sldId id="283" r:id="rId18"/>
    <p:sldId id="286" r:id="rId19"/>
    <p:sldId id="285" r:id="rId20"/>
    <p:sldId id="287" r:id="rId21"/>
    <p:sldId id="284" r:id="rId22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62" autoAdjust="0"/>
    <p:restoredTop sz="89911" autoAdjust="0"/>
  </p:normalViewPr>
  <p:slideViewPr>
    <p:cSldViewPr snapToGrid="0">
      <p:cViewPr>
        <p:scale>
          <a:sx n="48" d="100"/>
          <a:sy n="48" d="100"/>
        </p:scale>
        <p:origin x="846" y="636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6" d="100"/>
          <a:sy n="86" d="100"/>
        </p:scale>
        <p:origin x="385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FDCB53-72AA-43CD-9FCE-A0499508149C}" type="datetime1">
              <a:rPr lang="fr-FR" smtClean="0"/>
              <a:t>27/08/2020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4E50CC-F33A-4EF4-9F12-93EC4A21A0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4CD182F-7DDD-4384-AA69-7AB64275A48B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 eaLnBrk="1" latinLnBrk="0" hangingPunct="1"/>
            <a:r>
              <a:rPr lang="fr-FR"/>
              <a:t>Modifiez les styles du texte</a:t>
            </a:r>
          </a:p>
          <a:p>
            <a:pPr lvl="1" rtl="0"/>
            <a:r>
              <a:rPr lang="fr-FR" noProof="0"/>
              <a:t>Deuxième </a:t>
            </a:r>
            <a:r>
              <a:rPr lang="fr-FR" noProof="0" dirty="0"/>
              <a:t>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2674CE4-FBD8-4481-AEFB-CA53E599A74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32674CE4-FBD8-4481-AEFB-CA53E599A74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8615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1854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578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241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fr-FR" b="1"/>
              <a:t>Exemples d’objectifs</a:t>
            </a:r>
          </a:p>
          <a:p>
            <a:pPr marL="0" indent="0" rtl="0">
              <a:buFont typeface="Arial" panose="020B0604020202020204" pitchFamily="34" charset="0"/>
              <a:buNone/>
            </a:pPr>
            <a:r>
              <a:rPr lang="fr-FR"/>
              <a:t>À la fin de cette leçon, vous pourrez 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Enregistrer des fichiers sur le serveur web d’équipe.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Déplacer des fichiers à d’autres endroits sur le serveur web d’équipe.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Partager des fichiers sur le serveur web d’équipe.</a:t>
            </a:r>
          </a:p>
          <a:p>
            <a:pPr rtl="0"/>
            <a:endParaRPr lang="fr-FR"/>
          </a:p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94413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044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611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18558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7098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13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8670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3340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11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1969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3644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0573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fr-FR"/>
              <a:t>La description des leçons doit être brève.</a:t>
            </a:r>
          </a:p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871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5903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0699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Expliquez en quoi la présentation est importante pour le public : Les adultes sont plus intéressés par un sujet s’ils savent pourquoi il est important pour eux.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fr-FR"/>
              <a:t>Précisez le niveau d’expertise du présentateur : Exposez brièvement votre expérience en la matière ou expliquez la raison pour laquelle les participants doivent vous écouter.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F2FD335-6D8E-486A-8F5F-DFC7325903F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34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7" name="Rectangle 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11" name="Rectangle 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rtlCol="0"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 rtlCol="0"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pPr rtl="0"/>
            <a:r>
              <a:rPr lang="fr-FR" noProof="0" smtClean="0"/>
              <a:t>Modifiez le style des sous-titres du masque</a:t>
            </a:r>
            <a:endParaRPr lang="fr-FR" noProof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 rtlCol="0"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95E0B943-9297-4C9F-8437-1A0FF04E8346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 rtlCol="0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C5A150A-8D56-402F-97E8-6B780F8C4B78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483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vertical 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 rtlCol="0"/>
          <a:lstStyle>
            <a:lvl1pPr rtl="0" eaLnBrk="1" latinLnBrk="0" hangingPunct="1">
              <a:defRPr/>
            </a:lvl1pPr>
            <a:lvl5pPr>
              <a:defRPr/>
            </a:lvl5pPr>
          </a:lstStyle>
          <a:p>
            <a:pPr lvl="0" rtl="0" eaLnBrk="1" latinLnBrk="0" hangingPunct="1"/>
            <a:r>
              <a:rPr lang="fr-FR" dirty="0"/>
              <a:t>Modifiez les styles du texte</a:t>
            </a:r>
          </a:p>
          <a:p>
            <a:pPr lvl="1" rtl="0" eaLnBrk="1" latinLnBrk="0" hangingPunct="1"/>
            <a:r>
              <a:rPr lang="fr-FR" noProof="0" dirty="0"/>
              <a:t>Deuxième niveau</a:t>
            </a:r>
          </a:p>
          <a:p>
            <a:pPr lvl="2" rtl="0" eaLnBrk="1" latinLnBrk="0" hangingPunct="1"/>
            <a:r>
              <a:rPr lang="fr-FR" noProof="0" dirty="0"/>
              <a:t>Troisième niveau</a:t>
            </a:r>
          </a:p>
          <a:p>
            <a:pPr lvl="3" rtl="0" eaLnBrk="1" latinLnBrk="0" hangingPunct="1"/>
            <a:r>
              <a:rPr lang="fr-FR" noProof="0" dirty="0"/>
              <a:t>Quatrième niveau</a:t>
            </a:r>
          </a:p>
          <a:p>
            <a:pPr lvl="4" rtl="0" eaLnBrk="1" latinLnBrk="0" hangingPunct="1"/>
            <a:r>
              <a:rPr lang="fr-FR" noProof="0" dirty="0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52C1B6-C048-4F6A-8D97-EECC696876D4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kumimoji="0"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538971-908A-40D0-B4E0-85A06F7314C6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rtlCol="0"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pPr rtl="0"/>
            <a:r>
              <a:rPr lang="fr-FR" noProof="0" smtClean="0"/>
              <a:t>Modifiez le style du titre</a:t>
            </a:r>
            <a:endParaRPr kumimoji="0"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rtlCol="0"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90209D-52CD-497F-AE03-B1FAF4B186AE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kumimoji="0"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 rtlCol="0"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kumimoji="0"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077E44-9FBF-47EB-97A9-FF9836F55CBD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rtlCol="0" anchor="ctr"/>
          <a:lstStyle>
            <a:lvl1pPr>
              <a:defRPr sz="4000" b="0" i="0" cap="none" baseline="0"/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kumimoji="0"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rtlCol="0"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 rtlCol="0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kumimoji="0" lang="fr-FR" noProof="0" dirty="0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66D772-8559-42A3-9C9C-A6FF67BB0C3A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rtlCol="0"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 rtlCol="0"/>
          <a:lstStyle/>
          <a:p>
            <a:pPr rtl="0"/>
            <a:fld id="{CDE651ED-711A-4385-AD67-9301FEA3392E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1D6DB0-53BF-40D0-BCC3-96D84CF9149C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rtlCol="0" anchor="b"/>
          <a:lstStyle>
            <a:lvl1pPr algn="l">
              <a:buNone/>
              <a:defRPr sz="1800" b="1"/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kumimoji="0"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 rtlCol="0"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0CD8C0-AC97-4A96-9BC6-345DE28D59E7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rtlCol="0" anchor="t"/>
          <a:lstStyle>
            <a:lvl1pPr algn="ctr">
              <a:buNone/>
              <a:defRPr sz="2000" b="1"/>
            </a:lvl1pPr>
          </a:lstStyle>
          <a:p>
            <a:pPr rtl="0"/>
            <a:r>
              <a:rPr lang="fr-FR" noProof="0" smtClean="0"/>
              <a:t>Modifiez le style du titre</a:t>
            </a:r>
            <a:endParaRPr lang="fr-FR" noProof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 hasCustomPrompt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 rtlCol="0"/>
          <a:lstStyle>
            <a:lvl1pPr marL="0" indent="0">
              <a:buNone/>
              <a:defRPr sz="3200"/>
            </a:lvl1pPr>
          </a:lstStyle>
          <a:p>
            <a:pPr rtl="0"/>
            <a:r>
              <a:rPr lang="fr-FR" noProof="0"/>
              <a:t>Cliquez sur l’icône pour ajouter une image</a:t>
            </a:r>
            <a:endParaRPr kumimoji="0"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rtlCol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C84081-7345-42A0-B5C3-B0D169183EB5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9" name="Rectangle 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fr-FR" sz="1800" noProof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 rtlCol="0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 rtlCol="0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fld id="{C2AAC270-4611-41B0-881B-807FA985DB87}" type="datetime1">
              <a:rPr lang="fr-FR" noProof="0" smtClean="0"/>
              <a:t>27/08/2020</a:t>
            </a:fld>
            <a:endParaRPr lang="fr-FR" noProof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rtlCol="0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 rtl="0"/>
            <a:fld id="{401CF334-2D5C-4859-84A6-CA7E6E43FAEB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Langage C les fonctions et les </a:t>
            </a:r>
            <a:r>
              <a:rPr lang="fr-FR" dirty="0" err="1" smtClean="0"/>
              <a:t>procedures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r-FR" b="1" dirty="0" smtClean="0"/>
              <a:t>1</a:t>
            </a:r>
            <a:r>
              <a:rPr lang="fr-FR" b="1" baseline="30000" dirty="0" smtClean="0"/>
              <a:t>ère</a:t>
            </a:r>
            <a:r>
              <a:rPr lang="fr-FR" b="1" dirty="0" smtClean="0"/>
              <a:t>  année R&amp;T </a:t>
            </a:r>
          </a:p>
          <a:p>
            <a:pPr rtl="0"/>
            <a:r>
              <a:rPr lang="fr-FR" b="1" dirty="0" smtClean="0"/>
              <a:t>MERAZGA Ammar</a:t>
            </a:r>
            <a:endParaRPr lang="fr-FR" b="1" dirty="0"/>
          </a:p>
          <a:p>
            <a:pPr rtl="0"/>
            <a:r>
              <a:rPr lang="fr-FR" b="1" dirty="0" smtClean="0"/>
              <a:t>ISTA, Université OUM EL BOUAGHI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oid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lireafficher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 )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{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s,l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printf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("entrer une valeur");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scanf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("%</a:t>
            </a: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d", 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&amp;l);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s=l*l;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printf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("surface est: %d", s);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967857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exemple: une fonction  </a:t>
            </a:r>
            <a:r>
              <a:rPr lang="fr-FR" sz="2800" dirty="0" smtClean="0">
                <a:solidFill>
                  <a:srgbClr val="FF0000"/>
                </a:solidFill>
              </a:rPr>
              <a:t>sans paramètres </a:t>
            </a:r>
            <a:r>
              <a:rPr lang="fr-FR" sz="2800" dirty="0" smtClean="0"/>
              <a:t>et </a:t>
            </a:r>
            <a:r>
              <a:rPr lang="fr-FR" sz="2800" dirty="0" smtClean="0">
                <a:solidFill>
                  <a:srgbClr val="FF0000"/>
                </a:solidFill>
              </a:rPr>
              <a:t>sans valeur de retour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999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somme </a:t>
            </a: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a,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b) {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s;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s=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a+b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return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9678573" cy="9541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exemple: une fonction  avec </a:t>
            </a:r>
            <a:r>
              <a:rPr lang="fr-FR" sz="2800" dirty="0" smtClean="0">
                <a:solidFill>
                  <a:srgbClr val="FF0000"/>
                </a:solidFill>
              </a:rPr>
              <a:t>plusieurs  paramètres </a:t>
            </a:r>
            <a:r>
              <a:rPr lang="fr-FR" sz="2800" dirty="0" smtClean="0"/>
              <a:t>et  avec  une </a:t>
            </a:r>
            <a:r>
              <a:rPr lang="fr-FR" sz="2800" dirty="0" smtClean="0">
                <a:solidFill>
                  <a:srgbClr val="FF0000"/>
                </a:solidFill>
              </a:rPr>
              <a:t>valeur de retour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179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loat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triple </a:t>
            </a: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float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a) {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float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s;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s=3*a;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return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9678573" cy="9541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exemple: une fonction  avec une </a:t>
            </a:r>
            <a:r>
              <a:rPr lang="fr-FR" sz="2800" dirty="0">
                <a:solidFill>
                  <a:srgbClr val="FF0000"/>
                </a:solidFill>
              </a:rPr>
              <a:t>seul</a:t>
            </a:r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FF0000"/>
                </a:solidFill>
              </a:rPr>
              <a:t> paramètre </a:t>
            </a:r>
            <a:r>
              <a:rPr lang="fr-FR" sz="2800" dirty="0" smtClean="0"/>
              <a:t>et  avec  une </a:t>
            </a:r>
            <a:r>
              <a:rPr lang="fr-FR" sz="2800" dirty="0" smtClean="0">
                <a:solidFill>
                  <a:srgbClr val="FF0000"/>
                </a:solidFill>
              </a:rPr>
              <a:t>valeur de retour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8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</a:t>
            </a: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loat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ledouble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 ) {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float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x;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printf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(" entrer un réel :");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      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scanf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("%f", &amp;x);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return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(x*2);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9678573" cy="9541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exemple: une fonction  </a:t>
            </a:r>
            <a:r>
              <a:rPr lang="fr-FR" sz="2800" dirty="0" smtClean="0">
                <a:solidFill>
                  <a:srgbClr val="FF0000"/>
                </a:solidFill>
              </a:rPr>
              <a:t>sans</a:t>
            </a:r>
            <a:r>
              <a:rPr lang="fr-FR" sz="2800" dirty="0" smtClean="0"/>
              <a:t> </a:t>
            </a:r>
            <a:r>
              <a:rPr lang="fr-FR" sz="2800" dirty="0" smtClean="0">
                <a:solidFill>
                  <a:srgbClr val="FF0000"/>
                </a:solidFill>
              </a:rPr>
              <a:t> paramètre </a:t>
            </a:r>
            <a:r>
              <a:rPr lang="fr-FR" sz="2800" dirty="0" smtClean="0"/>
              <a:t>et  avec  une </a:t>
            </a:r>
            <a:r>
              <a:rPr lang="fr-FR" sz="2800" dirty="0" smtClean="0">
                <a:solidFill>
                  <a:srgbClr val="FF0000"/>
                </a:solidFill>
              </a:rPr>
              <a:t>valeur de retour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498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 smtClean="0"/>
              <a:t>Appel à une fonction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599" y="2249424"/>
            <a:ext cx="11381509" cy="4325112"/>
          </a:xfrm>
        </p:spPr>
        <p:txBody>
          <a:bodyPr rtlCol="0"/>
          <a:lstStyle/>
          <a:p>
            <a:pPr rtl="0"/>
            <a:r>
              <a:rPr lang="fr-FR" dirty="0" smtClean="0"/>
              <a:t>Une fonction est appelée par son nom avec les paramètres  correspondants à sa déclaration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88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661488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 smtClean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nom_fonction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(param1, param2, …, </a:t>
            </a:r>
            <a:r>
              <a:rPr lang="fr-FR" sz="3000" b="1" dirty="0" err="1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paramN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fr-FR" sz="3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645920" y="5880296"/>
            <a:ext cx="2032864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chemeClr val="tx2"/>
                </a:solidFill>
              </a:rPr>
              <a:t>Nom de  la fonction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cxnSp>
        <p:nvCxnSpPr>
          <p:cNvPr id="8" name="Connecteur droit avec flèche 7"/>
          <p:cNvCxnSpPr>
            <a:endCxn id="6" idx="0"/>
          </p:cNvCxnSpPr>
          <p:nvPr/>
        </p:nvCxnSpPr>
        <p:spPr>
          <a:xfrm>
            <a:off x="1772529" y="3784209"/>
            <a:ext cx="889823" cy="20960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4528571" y="5300502"/>
            <a:ext cx="1260923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paramètres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4024718" y="3719221"/>
            <a:ext cx="503853" cy="15801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308294" y="2096086"/>
            <a:ext cx="967857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Appel fonction </a:t>
            </a:r>
            <a:r>
              <a:rPr lang="fr-FR" sz="2800" dirty="0" smtClean="0">
                <a:solidFill>
                  <a:srgbClr val="FF0000"/>
                </a:solidFill>
              </a:rPr>
              <a:t>sans valeur de retour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5039482" y="3668834"/>
            <a:ext cx="503853" cy="15801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>
            <a:off x="5919737" y="3668834"/>
            <a:ext cx="503853" cy="15801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28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661488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Type_var</a:t>
            </a:r>
            <a:r>
              <a:rPr lang="fr-FR" sz="3000" b="1" dirty="0" smtClean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fr-FR" sz="3000" b="1" dirty="0" smtClean="0">
                <a:solidFill>
                  <a:schemeClr val="tx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var</a:t>
            </a:r>
            <a:r>
              <a:rPr lang="fr-FR" sz="3000" b="1" dirty="0" smtClean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= </a:t>
            </a:r>
            <a:r>
              <a:rPr lang="fr-FR" sz="3000" b="1" dirty="0" err="1" smtClean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nom_fonction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(param1, param2, …, </a:t>
            </a:r>
            <a:r>
              <a:rPr lang="fr-FR" sz="3000" b="1" dirty="0" err="1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paramN</a:t>
            </a: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  <a:endParaRPr lang="fr-FR" sz="3000" b="1" dirty="0">
              <a:solidFill>
                <a:srgbClr val="FF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403188" y="5880296"/>
            <a:ext cx="2032864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chemeClr val="tx2"/>
                </a:solidFill>
              </a:rPr>
              <a:t>Nom de  la fonction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cxnSp>
        <p:nvCxnSpPr>
          <p:cNvPr id="8" name="Connecteur droit avec flèche 7"/>
          <p:cNvCxnSpPr>
            <a:endCxn id="6" idx="0"/>
          </p:cNvCxnSpPr>
          <p:nvPr/>
        </p:nvCxnSpPr>
        <p:spPr>
          <a:xfrm>
            <a:off x="4529797" y="3784209"/>
            <a:ext cx="889823" cy="209608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285839" y="5300502"/>
            <a:ext cx="1260923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paramètres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6781986" y="3719221"/>
            <a:ext cx="503853" cy="15801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308294" y="2096086"/>
            <a:ext cx="967857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Appel fonction avec </a:t>
            </a:r>
            <a:r>
              <a:rPr lang="fr-FR" sz="2800" dirty="0" smtClean="0">
                <a:solidFill>
                  <a:srgbClr val="FF0000"/>
                </a:solidFill>
              </a:rPr>
              <a:t> valeur de retour</a:t>
            </a: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18" name="Connecteur droit avec flèche 17"/>
          <p:cNvCxnSpPr/>
          <p:nvPr/>
        </p:nvCxnSpPr>
        <p:spPr>
          <a:xfrm flipH="1">
            <a:off x="7796750" y="3668834"/>
            <a:ext cx="503853" cy="15801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>
            <a:off x="8677005" y="3668834"/>
            <a:ext cx="503853" cy="158014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925034" y="5847464"/>
            <a:ext cx="3278141" cy="6463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Variable qui va recevoir </a:t>
            </a:r>
          </a:p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la valeur retourne par la fonction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11" name="Connecteur droit avec flèche 10"/>
          <p:cNvCxnSpPr>
            <a:endCxn id="10" idx="0"/>
          </p:cNvCxnSpPr>
          <p:nvPr/>
        </p:nvCxnSpPr>
        <p:spPr>
          <a:xfrm flipH="1">
            <a:off x="2564105" y="3719221"/>
            <a:ext cx="99473" cy="212824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67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somme </a:t>
            </a: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a, 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b) {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s;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s=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a+b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;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return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s;</a:t>
            </a: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9678573" cy="95410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exemple: appel à une fonction  avec </a:t>
            </a:r>
            <a:r>
              <a:rPr lang="fr-FR" sz="2800" dirty="0" smtClean="0">
                <a:solidFill>
                  <a:srgbClr val="FF0000"/>
                </a:solidFill>
              </a:rPr>
              <a:t>plusieurs  paramètres </a:t>
            </a:r>
            <a:r>
              <a:rPr lang="fr-FR" sz="2800" dirty="0" smtClean="0"/>
              <a:t>et  avec  une </a:t>
            </a:r>
            <a:r>
              <a:rPr lang="fr-FR" sz="2800" dirty="0" smtClean="0">
                <a:solidFill>
                  <a:srgbClr val="FF0000"/>
                </a:solidFill>
              </a:rPr>
              <a:t>valeur de retour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6147580" y="4135901"/>
            <a:ext cx="3516923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err="1" smtClean="0"/>
              <a:t>int</a:t>
            </a:r>
            <a:r>
              <a:rPr lang="fr-FR" sz="2800" dirty="0" smtClean="0"/>
              <a:t> f =somme(50, 30); </a:t>
            </a:r>
            <a:endParaRPr lang="en-US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6260122" y="4881489"/>
            <a:ext cx="4726745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err="1" smtClean="0"/>
              <a:t>Printf</a:t>
            </a:r>
            <a:r>
              <a:rPr lang="fr-FR" sz="2800" dirty="0" smtClean="0"/>
              <a:t>("%i«  ,somme(50, 30));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428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9678573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 smtClean="0"/>
              <a:t>2.Passage par valeur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11907" t="25241" r="50467" b="30336"/>
          <a:stretch/>
        </p:blipFill>
        <p:spPr>
          <a:xfrm>
            <a:off x="3193365" y="3350971"/>
            <a:ext cx="4895557" cy="324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Il y a deux méthodes  pour passer des variables en paramètre dans une fonction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967857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Passage de paramètres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3502854" y="4553725"/>
            <a:ext cx="3868617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1. Passage par valeur</a:t>
            </a:r>
            <a:endParaRPr lang="en-US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3502853" y="5433362"/>
            <a:ext cx="3868617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2. Passage par adresse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7642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020168"/>
            <a:ext cx="10972800" cy="1066800"/>
          </a:xfrm>
        </p:spPr>
        <p:txBody>
          <a:bodyPr rtlCol="0"/>
          <a:lstStyle/>
          <a:p>
            <a:pPr rtl="0"/>
            <a:r>
              <a:rPr lang="fr-FR" dirty="0"/>
              <a:t>Introduction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4406047"/>
            <a:ext cx="10972800" cy="4325112"/>
          </a:xfrm>
        </p:spPr>
        <p:txBody>
          <a:bodyPr rtlCol="0"/>
          <a:lstStyle/>
          <a:p>
            <a:r>
              <a:rPr lang="fr-FR" dirty="0" smtClean="0"/>
              <a:t>permet </a:t>
            </a:r>
            <a:r>
              <a:rPr lang="fr-FR" dirty="0"/>
              <a:t>d’éviter des séquences d’instructions répétitives dans le code d’un programme, </a:t>
            </a:r>
            <a:r>
              <a:rPr lang="fr-FR" dirty="0" smtClean="0"/>
              <a:t>elle permet </a:t>
            </a:r>
            <a:r>
              <a:rPr lang="fr-FR" dirty="0"/>
              <a:t>de simplifier l’écriture du code du programme et de le rendre plus lisible. </a:t>
            </a:r>
            <a:endParaRPr lang="fr-FR" dirty="0" smtClean="0"/>
          </a:p>
          <a:p>
            <a:r>
              <a:rPr lang="fr-FR" dirty="0" smtClean="0"/>
              <a:t>Une </a:t>
            </a:r>
            <a:r>
              <a:rPr lang="fr-FR" dirty="0"/>
              <a:t>fonction permet d’exécuter dans plusieurs partie du code d’un programme une même séquence d’instructions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09600" y="2100616"/>
            <a:ext cx="10972800" cy="1110303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/>
              <a:t>Une fonction ou sous-programme</a:t>
            </a:r>
            <a:r>
              <a:rPr lang="fr-FR" dirty="0" smtClean="0"/>
              <a:t>: un ensemble d’instruction permettant de réaliser un traitement spécifique.</a:t>
            </a:r>
          </a:p>
          <a:p>
            <a:r>
              <a:rPr lang="fr-FR" b="1" dirty="0" smtClean="0"/>
              <a:t>Objectif</a:t>
            </a:r>
            <a:r>
              <a:rPr lang="fr-FR" dirty="0" smtClean="0"/>
              <a:t>:</a:t>
            </a:r>
          </a:p>
          <a:p>
            <a:r>
              <a:rPr lang="fr-FR" dirty="0" smtClean="0"/>
              <a:t> pouvoir réutiliser cet ensemble d’instructions sans avoir à les réécrire à chaque fois où on va en avoir besoin.</a:t>
            </a:r>
          </a:p>
        </p:txBody>
      </p:sp>
    </p:spTree>
    <p:extLst>
      <p:ext uri="{BB962C8B-B14F-4D97-AF65-F5344CB8AC3E}">
        <p14:creationId xmlns:p14="http://schemas.microsoft.com/office/powerpoint/2010/main" val="185189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342313" y="1722788"/>
            <a:ext cx="11277600" cy="1011950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Technique qui consiste à passer non la valeur des variables comme paramètre,  mais à passer les variables elles-mêmes</a:t>
            </a:r>
            <a:endParaRPr lang="fr-FR" sz="24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40787" y="1095810"/>
            <a:ext cx="9678573" cy="5847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 smtClean="0"/>
              <a:t>2. Passage par adresse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l="9528" t="23702" r="47440" b="28028"/>
          <a:stretch/>
        </p:blipFill>
        <p:spPr>
          <a:xfrm>
            <a:off x="323556" y="2776941"/>
            <a:ext cx="6434900" cy="40581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l="8879" t="23510" r="48737" b="29952"/>
          <a:stretch/>
        </p:blipFill>
        <p:spPr>
          <a:xfrm>
            <a:off x="7118252" y="2892829"/>
            <a:ext cx="5514535" cy="340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0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45586" y="856306"/>
            <a:ext cx="9678573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exemple: programme complet avec une fonction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l="24427" t="10344" r="2803" b="18934"/>
          <a:stretch/>
        </p:blipFill>
        <p:spPr>
          <a:xfrm>
            <a:off x="745586" y="1379526"/>
            <a:ext cx="10295576" cy="547847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0305" y="-437322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020168"/>
            <a:ext cx="10972800" cy="1066800"/>
          </a:xfrm>
        </p:spPr>
        <p:txBody>
          <a:bodyPr rtlCol="0"/>
          <a:lstStyle/>
          <a:p>
            <a:pPr rtl="0"/>
            <a:r>
              <a:rPr lang="fr-FR" dirty="0"/>
              <a:t>Introduction</a:t>
            </a: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762000" y="3208362"/>
            <a:ext cx="109728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200" dirty="0" smtClean="0"/>
              <a:t>Une fonction est un bloc  d’instructions  C </a:t>
            </a:r>
            <a:r>
              <a:rPr lang="fr-FR" sz="3200" dirty="0"/>
              <a:t> </a:t>
            </a:r>
            <a:r>
              <a:rPr lang="fr-FR" sz="3200" dirty="0" smtClean="0"/>
              <a:t>indépendant, référencé par un nom, qui réalise une tâche précise et qui peut renvoyer une valeur au programme qui l’a appelée.</a:t>
            </a:r>
            <a:endParaRPr lang="fr-FR" sz="32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63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63237" y="2140527"/>
            <a:ext cx="3435927" cy="45848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200" dirty="0" smtClean="0"/>
              <a:t>#</a:t>
            </a:r>
            <a:r>
              <a:rPr lang="fr-FR" sz="3200" dirty="0" err="1" smtClean="0"/>
              <a:t>include</a:t>
            </a:r>
            <a:r>
              <a:rPr lang="fr-FR" sz="3200" dirty="0" smtClean="0"/>
              <a:t> &lt;</a:t>
            </a:r>
            <a:r>
              <a:rPr lang="fr-FR" sz="3200" dirty="0" err="1" smtClean="0"/>
              <a:t>stdio.h</a:t>
            </a:r>
            <a:r>
              <a:rPr lang="fr-FR" sz="3200" dirty="0" smtClean="0"/>
              <a:t>&gt;</a:t>
            </a:r>
          </a:p>
          <a:p>
            <a:pPr marL="109728" indent="0" algn="just">
              <a:buNone/>
            </a:pPr>
            <a:r>
              <a:rPr lang="fr-FR" sz="3200" dirty="0" err="1"/>
              <a:t>i</a:t>
            </a:r>
            <a:r>
              <a:rPr lang="fr-FR" sz="3200" dirty="0" err="1" smtClean="0"/>
              <a:t>nt</a:t>
            </a:r>
            <a:r>
              <a:rPr lang="fr-FR" sz="3200" dirty="0" smtClean="0"/>
              <a:t> main () {</a:t>
            </a:r>
          </a:p>
          <a:p>
            <a:pPr marL="402336" lvl="1" indent="0" algn="just">
              <a:buNone/>
            </a:pPr>
            <a:r>
              <a:rPr lang="fr-FR" sz="3000" dirty="0" smtClean="0"/>
              <a:t>// ----</a:t>
            </a:r>
          </a:p>
          <a:p>
            <a:pPr marL="402336" lvl="1" indent="0" algn="just">
              <a:buNone/>
            </a:pPr>
            <a:r>
              <a:rPr lang="fr-FR" sz="3000" dirty="0"/>
              <a:t>f</a:t>
            </a:r>
            <a:r>
              <a:rPr lang="fr-FR" sz="3000" dirty="0" smtClean="0"/>
              <a:t>onction1();</a:t>
            </a:r>
          </a:p>
          <a:p>
            <a:pPr marL="402336" lvl="1" indent="0" algn="just">
              <a:buNone/>
            </a:pPr>
            <a:r>
              <a:rPr lang="fr-FR" sz="3000" dirty="0" smtClean="0"/>
              <a:t>//----</a:t>
            </a:r>
          </a:p>
          <a:p>
            <a:pPr marL="402336" lvl="1" indent="0" algn="just">
              <a:buNone/>
            </a:pPr>
            <a:r>
              <a:rPr lang="fr-FR" sz="3000" dirty="0"/>
              <a:t>f</a:t>
            </a:r>
            <a:r>
              <a:rPr lang="fr-FR" sz="3000" dirty="0" smtClean="0"/>
              <a:t>onction2();</a:t>
            </a:r>
          </a:p>
          <a:p>
            <a:pPr marL="402336" lvl="1" indent="0" algn="just">
              <a:buNone/>
            </a:pPr>
            <a:r>
              <a:rPr lang="fr-FR" sz="3000" dirty="0" smtClean="0"/>
              <a:t>//----</a:t>
            </a:r>
          </a:p>
          <a:p>
            <a:pPr marL="402336" lvl="1" indent="0" algn="just">
              <a:buNone/>
            </a:pPr>
            <a:r>
              <a:rPr lang="fr-FR" sz="3000" dirty="0" smtClean="0"/>
              <a:t>Fonction3();</a:t>
            </a:r>
            <a:endParaRPr lang="fr-FR" sz="3000" dirty="0"/>
          </a:p>
          <a:p>
            <a:pPr marL="109728" indent="0" algn="just">
              <a:buNone/>
            </a:pPr>
            <a:r>
              <a:rPr lang="fr-FR" sz="3200" dirty="0" smtClean="0"/>
              <a:t>}</a:t>
            </a:r>
            <a:endParaRPr lang="fr-FR" sz="32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263237" y="1045806"/>
            <a:ext cx="10972800" cy="1094721"/>
          </a:xfrm>
        </p:spPr>
        <p:txBody>
          <a:bodyPr/>
          <a:lstStyle/>
          <a:p>
            <a:r>
              <a:rPr lang="fr-FR" dirty="0" smtClean="0"/>
              <a:t>Votre programme peut être subdivisé en plusieurs tâches. Chacune de ces tâches est programmée dans une fonction à part. </a:t>
            </a:r>
            <a:endParaRPr lang="en-US" dirty="0"/>
          </a:p>
        </p:txBody>
      </p:sp>
      <p:sp>
        <p:nvSpPr>
          <p:cNvPr id="9" name="Carré corné 8"/>
          <p:cNvSpPr/>
          <p:nvPr/>
        </p:nvSpPr>
        <p:spPr>
          <a:xfrm>
            <a:off x="6163567" y="2180436"/>
            <a:ext cx="3877577" cy="123801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6175718" y="2194557"/>
            <a:ext cx="3854548" cy="122389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2336" lvl="1" indent="0" algn="just">
              <a:buNone/>
            </a:pPr>
            <a:r>
              <a:rPr lang="fr-FR" sz="2800" dirty="0" smtClean="0"/>
              <a:t>fonction1(){</a:t>
            </a:r>
          </a:p>
          <a:p>
            <a:pPr marL="402336" lvl="1" indent="0" algn="just">
              <a:buNone/>
            </a:pPr>
            <a:r>
              <a:rPr lang="fr-FR" sz="2800" dirty="0" smtClean="0"/>
              <a:t> traitement fonction1</a:t>
            </a:r>
            <a:r>
              <a:rPr lang="fr-FR" dirty="0" smtClean="0"/>
              <a:t> }</a:t>
            </a:r>
            <a:endParaRPr lang="fr-FR" dirty="0"/>
          </a:p>
        </p:txBody>
      </p:sp>
      <p:sp>
        <p:nvSpPr>
          <p:cNvPr id="10" name="Carré corné 9"/>
          <p:cNvSpPr/>
          <p:nvPr/>
        </p:nvSpPr>
        <p:spPr>
          <a:xfrm>
            <a:off x="6161222" y="3824005"/>
            <a:ext cx="3879922" cy="116165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6173373" y="3838126"/>
            <a:ext cx="3856894" cy="114183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2336" lvl="1" indent="0" algn="just">
              <a:buNone/>
            </a:pPr>
            <a:r>
              <a:rPr lang="fr-FR" sz="2800" dirty="0" smtClean="0"/>
              <a:t>fonction2(){</a:t>
            </a:r>
          </a:p>
          <a:p>
            <a:pPr marL="402336" lvl="1" indent="0" algn="just">
              <a:buNone/>
            </a:pPr>
            <a:r>
              <a:rPr lang="fr-FR" sz="2800" dirty="0" smtClean="0"/>
              <a:t> traitement fonction2</a:t>
            </a:r>
            <a:r>
              <a:rPr lang="fr-FR" dirty="0" smtClean="0"/>
              <a:t> }</a:t>
            </a:r>
            <a:endParaRPr lang="fr-FR" dirty="0"/>
          </a:p>
        </p:txBody>
      </p:sp>
      <p:sp>
        <p:nvSpPr>
          <p:cNvPr id="12" name="Carré corné 11"/>
          <p:cNvSpPr/>
          <p:nvPr/>
        </p:nvSpPr>
        <p:spPr>
          <a:xfrm>
            <a:off x="6201078" y="5495713"/>
            <a:ext cx="3879922" cy="1161653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3" name="Espace réservé du contenu 2"/>
          <p:cNvSpPr txBox="1">
            <a:spLocks/>
          </p:cNvSpPr>
          <p:nvPr/>
        </p:nvSpPr>
        <p:spPr>
          <a:xfrm>
            <a:off x="6213229" y="5509834"/>
            <a:ext cx="3856894" cy="114183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2336" lvl="1" indent="0" algn="just">
              <a:buNone/>
            </a:pPr>
            <a:r>
              <a:rPr lang="fr-FR" sz="2800" dirty="0" smtClean="0"/>
              <a:t>fonction3(){</a:t>
            </a:r>
          </a:p>
          <a:p>
            <a:pPr marL="402336" lvl="1" indent="0" algn="just">
              <a:buNone/>
            </a:pPr>
            <a:r>
              <a:rPr lang="fr-FR" sz="2800" dirty="0" smtClean="0"/>
              <a:t> traitement fonction3</a:t>
            </a:r>
            <a:r>
              <a:rPr lang="fr-FR" dirty="0" smtClean="0"/>
              <a:t> }</a:t>
            </a:r>
            <a:endParaRPr lang="fr-FR" dirty="0"/>
          </a:p>
        </p:txBody>
      </p:sp>
      <p:sp>
        <p:nvSpPr>
          <p:cNvPr id="14" name="Flèche droite 13"/>
          <p:cNvSpPr/>
          <p:nvPr/>
        </p:nvSpPr>
        <p:spPr>
          <a:xfrm rot="9773349">
            <a:off x="2490925" y="3313341"/>
            <a:ext cx="3690565" cy="2102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èche droite 14"/>
          <p:cNvSpPr/>
          <p:nvPr/>
        </p:nvSpPr>
        <p:spPr>
          <a:xfrm rot="10049204">
            <a:off x="2652812" y="4400589"/>
            <a:ext cx="3503602" cy="2261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èche droite 15"/>
          <p:cNvSpPr/>
          <p:nvPr/>
        </p:nvSpPr>
        <p:spPr>
          <a:xfrm rot="10800000">
            <a:off x="2626451" y="5849612"/>
            <a:ext cx="3465274" cy="225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20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9600" y="2086968"/>
            <a:ext cx="10972800" cy="628936"/>
          </a:xfrm>
        </p:spPr>
        <p:txBody>
          <a:bodyPr rtlCol="0">
            <a:normAutofit fontScale="92500"/>
          </a:bodyPr>
          <a:lstStyle/>
          <a:p>
            <a:r>
              <a:rPr lang="fr-FR" dirty="0" smtClean="0"/>
              <a:t>En langage C, une fonction possède  une </a:t>
            </a:r>
            <a:r>
              <a:rPr lang="fr-FR" b="1" dirty="0" smtClean="0">
                <a:solidFill>
                  <a:srgbClr val="FF0000"/>
                </a:solidFill>
              </a:rPr>
              <a:t>structure</a:t>
            </a:r>
            <a:r>
              <a:rPr lang="fr-FR" dirty="0" smtClean="0"/>
              <a:t>  et une syntaxe </a:t>
            </a:r>
            <a:r>
              <a:rPr lang="fr-FR" b="1" dirty="0" smtClean="0">
                <a:solidFill>
                  <a:srgbClr val="FF0000"/>
                </a:solidFill>
              </a:rPr>
              <a:t>précises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Type_retour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err="1" smtClean="0">
                <a:solidFill>
                  <a:srgbClr val="00B0F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nom_fonction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type_paramètre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err="1" smtClean="0">
                <a:solidFill>
                  <a:srgbClr val="7030A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nom_paramètre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, …)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//bloc d’instructions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645920" y="5880296"/>
            <a:ext cx="3963393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chemeClr val="tx2"/>
                </a:solidFill>
              </a:rPr>
              <a:t>Type de valeur retournée par la fonction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cxnSp>
        <p:nvCxnSpPr>
          <p:cNvPr id="8" name="Connecteur droit avec flèche 7"/>
          <p:cNvCxnSpPr>
            <a:endCxn id="6" idx="0"/>
          </p:cNvCxnSpPr>
          <p:nvPr/>
        </p:nvCxnSpPr>
        <p:spPr>
          <a:xfrm>
            <a:off x="1772529" y="3784209"/>
            <a:ext cx="1855088" cy="2096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stCxn id="11" idx="2"/>
          </p:cNvCxnSpPr>
          <p:nvPr/>
        </p:nvCxnSpPr>
        <p:spPr>
          <a:xfrm>
            <a:off x="3534965" y="2972144"/>
            <a:ext cx="896371" cy="371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2285007" y="2602812"/>
            <a:ext cx="2499915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rgbClr val="00B0F0"/>
                </a:solidFill>
              </a:rPr>
              <a:t>Identifiant de la fonction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665743" y="5835744"/>
            <a:ext cx="1957395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Type de paramètre</a:t>
            </a:r>
            <a:endParaRPr lang="en-US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15" name="Connecteur droit avec flèche 14"/>
          <p:cNvCxnSpPr>
            <a:endCxn id="14" idx="0"/>
          </p:cNvCxnSpPr>
          <p:nvPr/>
        </p:nvCxnSpPr>
        <p:spPr>
          <a:xfrm>
            <a:off x="6792352" y="3739657"/>
            <a:ext cx="852089" cy="2096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7791162" y="4668131"/>
            <a:ext cx="3963393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ln>
                  <a:solidFill>
                    <a:schemeClr val="tx1"/>
                  </a:solidFill>
                </a:ln>
                <a:solidFill>
                  <a:schemeClr val="tx2"/>
                </a:solidFill>
              </a:rPr>
              <a:t>Identifiant du paramètre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tx2"/>
              </a:solidFill>
            </a:endParaRPr>
          </a:p>
        </p:txBody>
      </p:sp>
      <p:cxnSp>
        <p:nvCxnSpPr>
          <p:cNvPr id="17" name="Connecteur droit avec flèche 16"/>
          <p:cNvCxnSpPr>
            <a:endCxn id="16" idx="0"/>
          </p:cNvCxnSpPr>
          <p:nvPr/>
        </p:nvCxnSpPr>
        <p:spPr>
          <a:xfrm>
            <a:off x="8788119" y="3516285"/>
            <a:ext cx="984740" cy="1151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5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09600" y="2249424"/>
            <a:ext cx="10972800" cy="1070551"/>
          </a:xfr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109728" indent="0">
              <a:buNone/>
            </a:pPr>
            <a:r>
              <a:rPr lang="fr-FR" dirty="0" smtClean="0"/>
              <a:t>Une fonction avoir une ou plusieurs paramètres, ou ne pas  en avoir.</a:t>
            </a:r>
            <a:endParaRPr lang="en-US" dirty="0"/>
          </a:p>
        </p:txBody>
      </p:sp>
      <p:sp>
        <p:nvSpPr>
          <p:cNvPr id="6" name="Espace réservé du contenu 4"/>
          <p:cNvSpPr txBox="1">
            <a:spLocks/>
          </p:cNvSpPr>
          <p:nvPr/>
        </p:nvSpPr>
        <p:spPr>
          <a:xfrm>
            <a:off x="762000" y="3822661"/>
            <a:ext cx="10972800" cy="1070551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vert="horz" rtlCol="0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Georgia"/>
              <a:buNone/>
            </a:pPr>
            <a:r>
              <a:rPr lang="fr-FR" dirty="0" smtClean="0"/>
              <a:t>Une fonction peur retourner une valeur ou rien (</a:t>
            </a:r>
            <a:r>
              <a:rPr lang="fr-FR" dirty="0" err="1" smtClean="0"/>
              <a:t>void</a:t>
            </a:r>
            <a:r>
              <a:rPr lang="fr-FR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8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void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nom_fonction</a:t>
            </a:r>
            <a:r>
              <a:rPr lang="fr-FR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fr-FR" sz="3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type_paramètre</a:t>
            </a:r>
            <a:r>
              <a:rPr lang="fr-FR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nom_paramètre</a:t>
            </a:r>
            <a:r>
              <a:rPr lang="fr-FR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…)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//bloc d’instructions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645920" y="5880296"/>
            <a:ext cx="6808018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Mot clé en langage C </a:t>
            </a:r>
            <a:r>
              <a:rPr lang="fr-FR" dirty="0" err="1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signifant</a:t>
            </a:r>
            <a:r>
              <a:rPr lang="fr-FR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aucun type « aucune valeur retournée »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8" name="Connecteur droit avec flèche 7"/>
          <p:cNvCxnSpPr>
            <a:endCxn id="6" idx="0"/>
          </p:cNvCxnSpPr>
          <p:nvPr/>
        </p:nvCxnSpPr>
        <p:spPr>
          <a:xfrm>
            <a:off x="1772529" y="3784209"/>
            <a:ext cx="3277400" cy="209608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1308295" y="2096086"/>
            <a:ext cx="7427742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Cas: fonction ne retourne aucune valeur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21849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type_retour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nom_fonction</a:t>
            </a:r>
            <a:r>
              <a:rPr lang="fr-FR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(</a:t>
            </a:r>
            <a:r>
              <a:rPr lang="fr-FR" sz="3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type_paramètre</a:t>
            </a:r>
            <a:r>
              <a:rPr lang="fr-FR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nom_paramètre</a:t>
            </a:r>
            <a:r>
              <a:rPr lang="fr-FR" sz="3000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 …)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//bloc d’instructions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chemeClr val="accent2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return</a:t>
            </a: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valeur;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645920" y="5880296"/>
            <a:ext cx="6209264" cy="36933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Instruction permettant de retourner une valeur par la fonction</a:t>
            </a:r>
            <a:endParaRPr 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8" name="Connecteur droit avec flèche 7"/>
          <p:cNvCxnSpPr>
            <a:endCxn id="6" idx="0"/>
          </p:cNvCxnSpPr>
          <p:nvPr/>
        </p:nvCxnSpPr>
        <p:spPr>
          <a:xfrm>
            <a:off x="3617843" y="5267739"/>
            <a:ext cx="1132709" cy="61255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1308295" y="2096086"/>
            <a:ext cx="7427742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Cas: fonction  retourne valeur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2706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09600" y="3208362"/>
            <a:ext cx="11277600" cy="1405202"/>
          </a:xfrm>
          <a:prstGeom prst="rect">
            <a:avLst/>
          </a:prstGeom>
        </p:spPr>
        <p:txBody>
          <a:bodyPr vert="horz" rtlCol="0">
            <a:no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>
                  <a:lumMod val="75000"/>
                </a:schemeClr>
              </a:buClr>
              <a:buFont typeface="Georgia"/>
              <a:buChar char="•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>
                  <a:lumMod val="75000"/>
                </a:schemeClr>
              </a:buClr>
              <a:buFont typeface="Georgia"/>
              <a:buChar char="▫"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None/>
            </a:pPr>
            <a:r>
              <a:rPr lang="fr-FR" sz="3000" b="1" dirty="0" err="1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oid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ex1 (</a:t>
            </a: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a, </a:t>
            </a:r>
            <a:r>
              <a:rPr lang="fr-FR" sz="30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b) {</a:t>
            </a: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int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p;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p=a*b;</a:t>
            </a:r>
          </a:p>
          <a:p>
            <a:pPr marL="109728" indent="0" algn="just">
              <a:buNone/>
            </a:pPr>
            <a:r>
              <a:rPr lang="fr-FR" sz="3000" b="1" dirty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	</a:t>
            </a:r>
            <a:r>
              <a:rPr lang="fr-FR" sz="3000" b="1" dirty="0" err="1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printf</a:t>
            </a:r>
            <a:r>
              <a:rPr lang="fr-FR" sz="3000" b="1" dirty="0" smtClean="0">
                <a:solidFill>
                  <a:schemeClr val="accent1">
                    <a:lumMod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("%d", p);</a:t>
            </a:r>
          </a:p>
          <a:p>
            <a:pPr marL="109728" indent="0" algn="just">
              <a:buNone/>
            </a:pPr>
            <a:endParaRPr lang="fr-FR" sz="3000" b="1" dirty="0">
              <a:solidFill>
                <a:schemeClr val="accent1">
                  <a:lumMod val="7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109728" indent="0" algn="just">
              <a:buNone/>
            </a:pPr>
            <a:r>
              <a:rPr lang="fr-FR" sz="3000" b="1" dirty="0" smtClean="0">
                <a:solidFill>
                  <a:schemeClr val="accent3">
                    <a:lumMod val="50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endParaRPr lang="fr-FR" sz="3000" b="1" dirty="0">
              <a:solidFill>
                <a:schemeClr val="accent3">
                  <a:lumMod val="50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08294" y="2096086"/>
            <a:ext cx="10578905" cy="52322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 smtClean="0"/>
              <a:t>exemple: fonction  avec plusieurs paramètres avec sans valeur de retour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6242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ésentation de format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224869_TF03460604" id="{54403243-F224-486F-8FFE-D00C5CB91136}" vid="{7465B1E5-1843-4B11-9E79-AC1235ADAE5F}"/>
    </a:ext>
  </a:extLst>
</a:theme>
</file>

<file path=ppt/theme/theme2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Présentation de formation</Template>
  <TotalTime>844</TotalTime>
  <Words>788</Words>
  <Application>Microsoft Office PowerPoint</Application>
  <PresentationFormat>Grand écran</PresentationFormat>
  <Paragraphs>178</Paragraphs>
  <Slides>21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 Math</vt:lpstr>
      <vt:lpstr>Georgia</vt:lpstr>
      <vt:lpstr>Wingdings 2</vt:lpstr>
      <vt:lpstr>Présentation de formation</vt:lpstr>
      <vt:lpstr>Langage C les fonctions et les procedures</vt:lpstr>
      <vt:lpstr>Introduction</vt:lpstr>
      <vt:lpstr>Introduction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Appel à une fonction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Langage C les fonctions et les procedures</dc:title>
  <dc:creator>ammar</dc:creator>
  <cp:lastModifiedBy>ammar</cp:lastModifiedBy>
  <cp:revision>46</cp:revision>
  <dcterms:created xsi:type="dcterms:W3CDTF">2020-08-27T02:46:12Z</dcterms:created>
  <dcterms:modified xsi:type="dcterms:W3CDTF">2020-08-27T16:51:05Z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