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FA52A6-B8BA-6969-5582-2F7833B707C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59686D2-F5D1-0B52-9279-18230A139F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16D05E5-3CD6-D955-201E-BEFA5F6FB5C8}"/>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9E6E6521-A0E4-2D70-02F3-0A1163659A2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D4FD46-4EA7-3DD2-E80C-6A8CA9E471DB}"/>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3324004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36D258-5578-EC4D-0658-6EA7C43CECC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15A851D-53F4-C1FD-B158-52D2632E634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0DB94B-FC54-1731-7986-DA66057EAAA2}"/>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93D55B26-FDEE-8CE0-B913-30E1C4EC19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EAFEF6F-F9D0-4A40-90BF-8191A7E25A94}"/>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156552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0ABBE29-6736-29CC-6E83-4BB62302BB2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031AF9C-5978-6980-E5DF-F20525F1B14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351DC03-9421-830B-F67F-BC1E392FCB60}"/>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97D2B6E9-B712-AE1E-C796-B182C009C9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BFEAD-767D-9840-70A9-304A011C414F}"/>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414670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57C8B9-027E-9DC5-9B59-19CBC4F388D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EFD7CCC-CAB3-E4B3-2ED7-E7C969824FD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29E6874-4487-13A9-CB5F-EC8F16780613}"/>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4DAFE209-C5E2-BB58-8914-DA5299123E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46DD555-B638-05A8-579F-9C68CD3169DD}"/>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4169427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F7B8B3-A36E-8828-CDD0-27F76ED37EC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600780D-7529-05FF-DF19-53C8DEBBA0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18288BB-8AF3-BA25-C504-4FE163DC6DF8}"/>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0C25CA5E-D99B-3FD6-B5E9-FB38B43B54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495E26-16C9-8CCC-4CCB-1B7BF3BDA70F}"/>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2534958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270BE-12C8-07E2-39A7-1CEA54F58FA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410B791-0884-0A9A-61FC-B315E34DDB1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8B96076-F3D3-B167-4C8B-159720F546C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2962271-B3D3-8E24-3A6F-248352552BD2}"/>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6" name="Espace réservé du pied de page 5">
            <a:extLst>
              <a:ext uri="{FF2B5EF4-FFF2-40B4-BE49-F238E27FC236}">
                <a16:creationId xmlns:a16="http://schemas.microsoft.com/office/drawing/2014/main" id="{544DB535-C44C-FA5C-9829-3F906271E79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41D3962-9A72-0347-FA5F-587E0BE9A448}"/>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2484039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8DBE2-544E-FDFB-4F02-0CA1F63CC45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43AD159-C483-6CFD-6DB6-96B2A50FF2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113D8F6-932D-58E1-05ED-C9F83FE78FB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AAEA1EC-FCAE-2C5A-549F-503D8E23E5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2819D5E-9F53-0EAB-6D94-100D571B5CC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9BA4C46-A03E-54C3-CA18-F03171F87063}"/>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8" name="Espace réservé du pied de page 7">
            <a:extLst>
              <a:ext uri="{FF2B5EF4-FFF2-40B4-BE49-F238E27FC236}">
                <a16:creationId xmlns:a16="http://schemas.microsoft.com/office/drawing/2014/main" id="{5AA4BFD7-387C-7855-9A77-ED6D4DBB88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5C95975-2EFE-F4C1-6B64-645523FE5A2C}"/>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2694163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FB518F-2678-9D2A-78D4-3CE6FBE9574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DFCD4E2-6337-4EAB-26C6-706493B0E12D}"/>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4" name="Espace réservé du pied de page 3">
            <a:extLst>
              <a:ext uri="{FF2B5EF4-FFF2-40B4-BE49-F238E27FC236}">
                <a16:creationId xmlns:a16="http://schemas.microsoft.com/office/drawing/2014/main" id="{75676E3F-6749-14CA-E8BE-3A742C17622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67845BF-A27E-AB91-2828-C9A3C6B4CCD2}"/>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308986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140C200-3328-CE57-32B1-E103A344A1A9}"/>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3" name="Espace réservé du pied de page 2">
            <a:extLst>
              <a:ext uri="{FF2B5EF4-FFF2-40B4-BE49-F238E27FC236}">
                <a16:creationId xmlns:a16="http://schemas.microsoft.com/office/drawing/2014/main" id="{39625A43-73BD-2021-CB5E-CCF85269593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FA97FB0-42C4-F985-8E29-EF6782EFDED0}"/>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1574792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6113AF-F715-1B1D-BAA8-10CEDC8DD50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7ADF74E-F082-2C1E-A804-C329A1586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72C953A-188F-DB46-F7CB-852B22F29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A644C39-6E87-2C28-227E-D6FE69C896E2}"/>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6" name="Espace réservé du pied de page 5">
            <a:extLst>
              <a:ext uri="{FF2B5EF4-FFF2-40B4-BE49-F238E27FC236}">
                <a16:creationId xmlns:a16="http://schemas.microsoft.com/office/drawing/2014/main" id="{E6BA59E9-2A57-EAB3-D642-830304AB75E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8B2280B-9AB4-68C6-7AC4-D2BBC37A0384}"/>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79693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21C725-0679-0027-ECC0-9DCC81E943F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1B721CD-064A-8B4A-FDAE-F4EFA5454A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99C00F7-036C-ACF5-1414-6445159245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30CE8DF-B677-EF02-E7BD-206E9C22244B}"/>
              </a:ext>
            </a:extLst>
          </p:cNvPr>
          <p:cNvSpPr>
            <a:spLocks noGrp="1"/>
          </p:cNvSpPr>
          <p:nvPr>
            <p:ph type="dt" sz="half" idx="10"/>
          </p:nvPr>
        </p:nvSpPr>
        <p:spPr/>
        <p:txBody>
          <a:bodyPr/>
          <a:lstStyle/>
          <a:p>
            <a:fld id="{B3C04746-C062-4B64-A8DD-76CB72057422}" type="datetimeFigureOut">
              <a:rPr lang="fr-FR" smtClean="0"/>
              <a:t>10/05/2024</a:t>
            </a:fld>
            <a:endParaRPr lang="fr-FR"/>
          </a:p>
        </p:txBody>
      </p:sp>
      <p:sp>
        <p:nvSpPr>
          <p:cNvPr id="6" name="Espace réservé du pied de page 5">
            <a:extLst>
              <a:ext uri="{FF2B5EF4-FFF2-40B4-BE49-F238E27FC236}">
                <a16:creationId xmlns:a16="http://schemas.microsoft.com/office/drawing/2014/main" id="{6F1F07EE-26AA-E97B-6AE1-A13A96C930E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9FDE2EF-1E3B-4B48-4729-99A0F211E6A5}"/>
              </a:ext>
            </a:extLst>
          </p:cNvPr>
          <p:cNvSpPr>
            <a:spLocks noGrp="1"/>
          </p:cNvSpPr>
          <p:nvPr>
            <p:ph type="sldNum" sz="quarter" idx="12"/>
          </p:nvPr>
        </p:nvSpPr>
        <p:spPr/>
        <p:txBody>
          <a:bodyPr/>
          <a:lstStyle/>
          <a:p>
            <a:fld id="{F26478D4-30FA-4C66-87D8-0377AE27721C}" type="slidenum">
              <a:rPr lang="fr-FR" smtClean="0"/>
              <a:t>‹N°›</a:t>
            </a:fld>
            <a:endParaRPr lang="fr-FR"/>
          </a:p>
        </p:txBody>
      </p:sp>
    </p:spTree>
    <p:extLst>
      <p:ext uri="{BB962C8B-B14F-4D97-AF65-F5344CB8AC3E}">
        <p14:creationId xmlns:p14="http://schemas.microsoft.com/office/powerpoint/2010/main" val="138753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8597612-933E-61AE-262A-556945AE2D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63F141E-1D01-ECAE-82F2-B8EDC8E8C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FFD35-DF7D-047B-A1AA-E835817EA9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C04746-C062-4B64-A8DD-76CB72057422}" type="datetimeFigureOut">
              <a:rPr lang="fr-FR" smtClean="0"/>
              <a:t>10/05/2024</a:t>
            </a:fld>
            <a:endParaRPr lang="fr-FR"/>
          </a:p>
        </p:txBody>
      </p:sp>
      <p:sp>
        <p:nvSpPr>
          <p:cNvPr id="5" name="Espace réservé du pied de page 4">
            <a:extLst>
              <a:ext uri="{FF2B5EF4-FFF2-40B4-BE49-F238E27FC236}">
                <a16:creationId xmlns:a16="http://schemas.microsoft.com/office/drawing/2014/main" id="{F7135DD8-E51E-979F-28EF-87913BF3D7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1225790-09E1-6B26-9EFA-5EA1AB8A71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478D4-30FA-4C66-87D8-0377AE27721C}" type="slidenum">
              <a:rPr lang="fr-FR" smtClean="0"/>
              <a:t>‹N°›</a:t>
            </a:fld>
            <a:endParaRPr lang="fr-FR"/>
          </a:p>
        </p:txBody>
      </p:sp>
    </p:spTree>
    <p:extLst>
      <p:ext uri="{BB962C8B-B14F-4D97-AF65-F5344CB8AC3E}">
        <p14:creationId xmlns:p14="http://schemas.microsoft.com/office/powerpoint/2010/main" val="828863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BA49A7-6481-9DF2-A6EC-3DA66958DDF0}"/>
              </a:ext>
            </a:extLst>
          </p:cNvPr>
          <p:cNvSpPr>
            <a:spLocks noGrp="1"/>
          </p:cNvSpPr>
          <p:nvPr>
            <p:ph type="ctrTitle"/>
          </p:nvPr>
        </p:nvSpPr>
        <p:spPr/>
        <p:txBody>
          <a:bodyPr/>
          <a:lstStyle/>
          <a:p>
            <a:r>
              <a:rPr lang="fr-FR" dirty="0"/>
              <a:t>Gestion des risques</a:t>
            </a:r>
          </a:p>
        </p:txBody>
      </p:sp>
      <p:sp>
        <p:nvSpPr>
          <p:cNvPr id="3" name="Sous-titre 2">
            <a:extLst>
              <a:ext uri="{FF2B5EF4-FFF2-40B4-BE49-F238E27FC236}">
                <a16:creationId xmlns:a16="http://schemas.microsoft.com/office/drawing/2014/main" id="{D3FBD989-70F8-B12B-E0E6-1ABCA2F63823}"/>
              </a:ext>
            </a:extLst>
          </p:cNvPr>
          <p:cNvSpPr>
            <a:spLocks noGrp="1"/>
          </p:cNvSpPr>
          <p:nvPr>
            <p:ph type="subTitle" idx="1"/>
          </p:nvPr>
        </p:nvSpPr>
        <p:spPr/>
        <p:txBody>
          <a:bodyPr/>
          <a:lstStyle/>
          <a:p>
            <a:r>
              <a:rPr lang="fr-FR" dirty="0"/>
              <a:t>Dr. Toufik Marir</a:t>
            </a:r>
          </a:p>
        </p:txBody>
      </p:sp>
    </p:spTree>
    <p:extLst>
      <p:ext uri="{BB962C8B-B14F-4D97-AF65-F5344CB8AC3E}">
        <p14:creationId xmlns:p14="http://schemas.microsoft.com/office/powerpoint/2010/main" val="4070073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209584-AEFA-C596-8C6E-18AC02148D9A}"/>
              </a:ext>
            </a:extLst>
          </p:cNvPr>
          <p:cNvSpPr>
            <a:spLocks noGrp="1"/>
          </p:cNvSpPr>
          <p:nvPr>
            <p:ph type="title"/>
          </p:nvPr>
        </p:nvSpPr>
        <p:spPr/>
        <p:txBody>
          <a:bodyPr/>
          <a:lstStyle/>
          <a:p>
            <a:r>
              <a:rPr lang="fr-FR" dirty="0"/>
              <a:t>Définition et objectifs</a:t>
            </a:r>
          </a:p>
        </p:txBody>
      </p:sp>
      <p:pic>
        <p:nvPicPr>
          <p:cNvPr id="5" name="Espace réservé du contenu 4">
            <a:extLst>
              <a:ext uri="{FF2B5EF4-FFF2-40B4-BE49-F238E27FC236}">
                <a16:creationId xmlns:a16="http://schemas.microsoft.com/office/drawing/2014/main" id="{9DA223E2-6324-EF43-66CD-BBF523F34BF7}"/>
              </a:ext>
            </a:extLst>
          </p:cNvPr>
          <p:cNvPicPr>
            <a:picLocks noGrp="1" noChangeAspect="1"/>
          </p:cNvPicPr>
          <p:nvPr>
            <p:ph idx="1"/>
          </p:nvPr>
        </p:nvPicPr>
        <p:blipFill>
          <a:blip r:embed="rId2"/>
          <a:stretch>
            <a:fillRect/>
          </a:stretch>
        </p:blipFill>
        <p:spPr>
          <a:xfrm>
            <a:off x="1157504" y="2475130"/>
            <a:ext cx="10196296" cy="2203220"/>
          </a:xfrm>
        </p:spPr>
      </p:pic>
    </p:spTree>
    <p:extLst>
      <p:ext uri="{BB962C8B-B14F-4D97-AF65-F5344CB8AC3E}">
        <p14:creationId xmlns:p14="http://schemas.microsoft.com/office/powerpoint/2010/main" val="337419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D030B2-422C-61CB-5855-EF82327FBBBF}"/>
              </a:ext>
            </a:extLst>
          </p:cNvPr>
          <p:cNvSpPr>
            <a:spLocks noGrp="1"/>
          </p:cNvSpPr>
          <p:nvPr>
            <p:ph type="title"/>
          </p:nvPr>
        </p:nvSpPr>
        <p:spPr/>
        <p:txBody>
          <a:bodyPr/>
          <a:lstStyle/>
          <a:p>
            <a:r>
              <a:rPr lang="fr-FR" dirty="0"/>
              <a:t>Concepts de base</a:t>
            </a:r>
          </a:p>
        </p:txBody>
      </p:sp>
      <p:pic>
        <p:nvPicPr>
          <p:cNvPr id="5" name="Espace réservé du contenu 4">
            <a:extLst>
              <a:ext uri="{FF2B5EF4-FFF2-40B4-BE49-F238E27FC236}">
                <a16:creationId xmlns:a16="http://schemas.microsoft.com/office/drawing/2014/main" id="{EFEC09F5-9017-F11F-A228-48FC8F47C985}"/>
              </a:ext>
            </a:extLst>
          </p:cNvPr>
          <p:cNvPicPr>
            <a:picLocks noGrp="1" noChangeAspect="1"/>
          </p:cNvPicPr>
          <p:nvPr>
            <p:ph idx="1"/>
          </p:nvPr>
        </p:nvPicPr>
        <p:blipFill>
          <a:blip r:embed="rId2"/>
          <a:stretch>
            <a:fillRect/>
          </a:stretch>
        </p:blipFill>
        <p:spPr>
          <a:xfrm>
            <a:off x="1799303" y="1834356"/>
            <a:ext cx="7814955" cy="4779504"/>
          </a:xfrm>
        </p:spPr>
      </p:pic>
    </p:spTree>
    <p:extLst>
      <p:ext uri="{BB962C8B-B14F-4D97-AF65-F5344CB8AC3E}">
        <p14:creationId xmlns:p14="http://schemas.microsoft.com/office/powerpoint/2010/main" val="774716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C2C42-540C-9045-F999-DB2AE5DA540C}"/>
              </a:ext>
            </a:extLst>
          </p:cNvPr>
          <p:cNvSpPr>
            <a:spLocks noGrp="1"/>
          </p:cNvSpPr>
          <p:nvPr>
            <p:ph type="title"/>
          </p:nvPr>
        </p:nvSpPr>
        <p:spPr/>
        <p:txBody>
          <a:bodyPr/>
          <a:lstStyle/>
          <a:p>
            <a:r>
              <a:rPr lang="fr-FR" dirty="0"/>
              <a:t>Processus de gestion de risque</a:t>
            </a:r>
          </a:p>
        </p:txBody>
      </p:sp>
      <p:pic>
        <p:nvPicPr>
          <p:cNvPr id="9" name="Espace réservé du contenu 8">
            <a:extLst>
              <a:ext uri="{FF2B5EF4-FFF2-40B4-BE49-F238E27FC236}">
                <a16:creationId xmlns:a16="http://schemas.microsoft.com/office/drawing/2014/main" id="{BF81B33D-88C0-E817-3816-91F526AF0AFB}"/>
              </a:ext>
            </a:extLst>
          </p:cNvPr>
          <p:cNvPicPr>
            <a:picLocks noGrp="1" noChangeAspect="1"/>
          </p:cNvPicPr>
          <p:nvPr>
            <p:ph idx="1"/>
          </p:nvPr>
        </p:nvPicPr>
        <p:blipFill>
          <a:blip r:embed="rId2"/>
          <a:stretch>
            <a:fillRect/>
          </a:stretch>
        </p:blipFill>
        <p:spPr>
          <a:xfrm>
            <a:off x="1489587" y="1242330"/>
            <a:ext cx="9306232" cy="5573874"/>
          </a:xfrm>
        </p:spPr>
      </p:pic>
    </p:spTree>
    <p:extLst>
      <p:ext uri="{BB962C8B-B14F-4D97-AF65-F5344CB8AC3E}">
        <p14:creationId xmlns:p14="http://schemas.microsoft.com/office/powerpoint/2010/main" val="2585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C2C42-540C-9045-F999-DB2AE5DA540C}"/>
              </a:ext>
            </a:extLst>
          </p:cNvPr>
          <p:cNvSpPr>
            <a:spLocks noGrp="1"/>
          </p:cNvSpPr>
          <p:nvPr>
            <p:ph type="title"/>
          </p:nvPr>
        </p:nvSpPr>
        <p:spPr/>
        <p:txBody>
          <a:bodyPr/>
          <a:lstStyle/>
          <a:p>
            <a:r>
              <a:rPr lang="fr-FR" dirty="0"/>
              <a:t>Processus de gestion de risque</a:t>
            </a:r>
          </a:p>
        </p:txBody>
      </p:sp>
      <p:sp>
        <p:nvSpPr>
          <p:cNvPr id="4" name="Espace réservé du contenu 3">
            <a:extLst>
              <a:ext uri="{FF2B5EF4-FFF2-40B4-BE49-F238E27FC236}">
                <a16:creationId xmlns:a16="http://schemas.microsoft.com/office/drawing/2014/main" id="{0A1A4113-0689-574B-1F3B-EDE87BD9A848}"/>
              </a:ext>
            </a:extLst>
          </p:cNvPr>
          <p:cNvSpPr>
            <a:spLocks noGrp="1"/>
          </p:cNvSpPr>
          <p:nvPr>
            <p:ph idx="1"/>
          </p:nvPr>
        </p:nvSpPr>
        <p:spPr/>
        <p:txBody>
          <a:bodyPr/>
          <a:lstStyle/>
          <a:p>
            <a:pPr marL="514350" indent="-514350">
              <a:buFont typeface="+mj-lt"/>
              <a:buAutoNum type="arabicPeriod"/>
            </a:pPr>
            <a:r>
              <a:rPr lang="fr-FR" dirty="0"/>
              <a:t>Identifier l’organisation, son environnement, son SI, ses limites et ses assets,</a:t>
            </a:r>
          </a:p>
          <a:p>
            <a:pPr marL="514350" indent="-514350">
              <a:buFont typeface="+mj-lt"/>
              <a:buAutoNum type="arabicPeriod"/>
            </a:pPr>
            <a:r>
              <a:rPr lang="fr-FR" dirty="0"/>
              <a:t>Spécifier les besoins en terme de confidentialité, intégrité, disponibilité et non-répudiation,</a:t>
            </a:r>
          </a:p>
          <a:p>
            <a:pPr marL="514350" indent="-514350">
              <a:buFont typeface="+mj-lt"/>
              <a:buAutoNum type="arabicPeriod"/>
            </a:pPr>
            <a:r>
              <a:rPr lang="fr-FR" dirty="0"/>
              <a:t>Elle a pour finalité l’identification et l’estimation de chaque composante du risque (menace/vulnérabilité/impact), afin d’évaluer le risque et d’apprécier son niveau, dans le but de prendre des mesures adéquates,</a:t>
            </a:r>
          </a:p>
          <a:p>
            <a:pPr marL="514350" indent="-514350">
              <a:buFont typeface="+mj-lt"/>
              <a:buAutoNum type="arabicPeriod"/>
            </a:pPr>
            <a:r>
              <a:rPr lang="fr-FR" dirty="0"/>
              <a:t>la définition des exigences de sécurité permettra de réduire les risques identifiés.</a:t>
            </a:r>
          </a:p>
          <a:p>
            <a:pPr marL="514350" indent="-514350">
              <a:buFont typeface="+mj-lt"/>
              <a:buAutoNum type="arabicPeriod"/>
            </a:pPr>
            <a:endParaRPr lang="fr-FR" dirty="0"/>
          </a:p>
        </p:txBody>
      </p:sp>
    </p:spTree>
    <p:extLst>
      <p:ext uri="{BB962C8B-B14F-4D97-AF65-F5344CB8AC3E}">
        <p14:creationId xmlns:p14="http://schemas.microsoft.com/office/powerpoint/2010/main" val="227344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C2C42-540C-9045-F999-DB2AE5DA540C}"/>
              </a:ext>
            </a:extLst>
          </p:cNvPr>
          <p:cNvSpPr>
            <a:spLocks noGrp="1"/>
          </p:cNvSpPr>
          <p:nvPr>
            <p:ph type="title"/>
          </p:nvPr>
        </p:nvSpPr>
        <p:spPr/>
        <p:txBody>
          <a:bodyPr/>
          <a:lstStyle/>
          <a:p>
            <a:r>
              <a:rPr lang="fr-FR" dirty="0"/>
              <a:t>Processus de gestion de risque</a:t>
            </a:r>
          </a:p>
        </p:txBody>
      </p:sp>
      <p:sp>
        <p:nvSpPr>
          <p:cNvPr id="4" name="Espace réservé du contenu 3">
            <a:extLst>
              <a:ext uri="{FF2B5EF4-FFF2-40B4-BE49-F238E27FC236}">
                <a16:creationId xmlns:a16="http://schemas.microsoft.com/office/drawing/2014/main" id="{0A1A4113-0689-574B-1F3B-EDE87BD9A848}"/>
              </a:ext>
            </a:extLst>
          </p:cNvPr>
          <p:cNvSpPr>
            <a:spLocks noGrp="1"/>
          </p:cNvSpPr>
          <p:nvPr>
            <p:ph idx="1"/>
          </p:nvPr>
        </p:nvSpPr>
        <p:spPr/>
        <p:txBody>
          <a:bodyPr/>
          <a:lstStyle/>
          <a:p>
            <a:pPr marL="514350" indent="-514350">
              <a:buFont typeface="+mj-lt"/>
              <a:buAutoNum type="arabicPeriod" startAt="5"/>
            </a:pPr>
            <a:r>
              <a:rPr lang="fr-FR" dirty="0"/>
              <a:t>Le dernier niveau de raffinement est constitué par la sélection des contrôles (ou contremesures) de sécurité. Les contrôles sont l’instanciation des exigences de bas niveau pour le système cible étudié. Ici sont définis les choix techniques des solutions de sécurité, influencés par le système déjà en place, les compétences disponibles, les coûts de mise en </a:t>
            </a:r>
            <a:r>
              <a:rPr lang="fr-FR" dirty="0" err="1"/>
              <a:t>oeuvre</a:t>
            </a:r>
            <a:r>
              <a:rPr lang="fr-FR" dirty="0"/>
              <a:t>… </a:t>
            </a:r>
          </a:p>
          <a:p>
            <a:pPr marL="514350" indent="-514350">
              <a:buFont typeface="+mj-lt"/>
              <a:buAutoNum type="arabicPeriod" startAt="5"/>
            </a:pPr>
            <a:r>
              <a:rPr lang="fr-FR" dirty="0"/>
              <a:t>Une fois les contrôles sélectionnés, il reste alors à les implémenter dans le SI et à éventuellement les tester et les évaluer.</a:t>
            </a:r>
          </a:p>
        </p:txBody>
      </p:sp>
    </p:spTree>
    <p:extLst>
      <p:ext uri="{BB962C8B-B14F-4D97-AF65-F5344CB8AC3E}">
        <p14:creationId xmlns:p14="http://schemas.microsoft.com/office/powerpoint/2010/main" val="450406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658359-85C1-708A-0A8A-5904DD7083A7}"/>
              </a:ext>
            </a:extLst>
          </p:cNvPr>
          <p:cNvSpPr>
            <a:spLocks noGrp="1"/>
          </p:cNvSpPr>
          <p:nvPr>
            <p:ph type="title"/>
          </p:nvPr>
        </p:nvSpPr>
        <p:spPr/>
        <p:txBody>
          <a:bodyPr/>
          <a:lstStyle/>
          <a:p>
            <a:r>
              <a:rPr lang="fr-FR" dirty="0"/>
              <a:t>L’analyse des risques</a:t>
            </a:r>
          </a:p>
        </p:txBody>
      </p:sp>
      <p:pic>
        <p:nvPicPr>
          <p:cNvPr id="5" name="Espace réservé du contenu 4">
            <a:extLst>
              <a:ext uri="{FF2B5EF4-FFF2-40B4-BE49-F238E27FC236}">
                <a16:creationId xmlns:a16="http://schemas.microsoft.com/office/drawing/2014/main" id="{93DAEDFD-A6FE-7C20-4019-8A91490D54BF}"/>
              </a:ext>
            </a:extLst>
          </p:cNvPr>
          <p:cNvPicPr>
            <a:picLocks noGrp="1" noChangeAspect="1"/>
          </p:cNvPicPr>
          <p:nvPr>
            <p:ph idx="1"/>
          </p:nvPr>
        </p:nvPicPr>
        <p:blipFill>
          <a:blip r:embed="rId2"/>
          <a:stretch>
            <a:fillRect/>
          </a:stretch>
        </p:blipFill>
        <p:spPr>
          <a:xfrm>
            <a:off x="3347885" y="1395066"/>
            <a:ext cx="4772178" cy="5097809"/>
          </a:xfrm>
        </p:spPr>
      </p:pic>
    </p:spTree>
    <p:extLst>
      <p:ext uri="{BB962C8B-B14F-4D97-AF65-F5344CB8AC3E}">
        <p14:creationId xmlns:p14="http://schemas.microsoft.com/office/powerpoint/2010/main" val="3387209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658359-85C1-708A-0A8A-5904DD7083A7}"/>
              </a:ext>
            </a:extLst>
          </p:cNvPr>
          <p:cNvSpPr>
            <a:spLocks noGrp="1"/>
          </p:cNvSpPr>
          <p:nvPr>
            <p:ph type="title"/>
          </p:nvPr>
        </p:nvSpPr>
        <p:spPr/>
        <p:txBody>
          <a:bodyPr/>
          <a:lstStyle/>
          <a:p>
            <a:r>
              <a:rPr lang="fr-FR" dirty="0"/>
              <a:t>L’analyse des risques</a:t>
            </a:r>
          </a:p>
        </p:txBody>
      </p:sp>
      <p:pic>
        <p:nvPicPr>
          <p:cNvPr id="7" name="Espace réservé du contenu 6">
            <a:extLst>
              <a:ext uri="{FF2B5EF4-FFF2-40B4-BE49-F238E27FC236}">
                <a16:creationId xmlns:a16="http://schemas.microsoft.com/office/drawing/2014/main" id="{88B62412-0517-47A8-CAF4-0E5BDCBF9339}"/>
              </a:ext>
            </a:extLst>
          </p:cNvPr>
          <p:cNvPicPr>
            <a:picLocks noGrp="1" noChangeAspect="1"/>
          </p:cNvPicPr>
          <p:nvPr>
            <p:ph idx="1"/>
          </p:nvPr>
        </p:nvPicPr>
        <p:blipFill>
          <a:blip r:embed="rId2"/>
          <a:stretch>
            <a:fillRect/>
          </a:stretch>
        </p:blipFill>
        <p:spPr>
          <a:xfrm>
            <a:off x="1042091" y="1690688"/>
            <a:ext cx="9414515" cy="4304239"/>
          </a:xfrm>
        </p:spPr>
      </p:pic>
    </p:spTree>
    <p:extLst>
      <p:ext uri="{BB962C8B-B14F-4D97-AF65-F5344CB8AC3E}">
        <p14:creationId xmlns:p14="http://schemas.microsoft.com/office/powerpoint/2010/main" val="81824145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201</Words>
  <Application>Microsoft Office PowerPoint</Application>
  <PresentationFormat>Grand écran</PresentationFormat>
  <Paragraphs>15</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Calibri Light</vt:lpstr>
      <vt:lpstr>Thème Office</vt:lpstr>
      <vt:lpstr>Gestion des risques</vt:lpstr>
      <vt:lpstr>Définition et objectifs</vt:lpstr>
      <vt:lpstr>Concepts de base</vt:lpstr>
      <vt:lpstr>Processus de gestion de risque</vt:lpstr>
      <vt:lpstr>Processus de gestion de risque</vt:lpstr>
      <vt:lpstr>Processus de gestion de risque</vt:lpstr>
      <vt:lpstr>L’analyse des risques</vt:lpstr>
      <vt:lpstr>L’analyse des risques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risques</dc:title>
  <dc:creator>Toufik MARIR</dc:creator>
  <cp:lastModifiedBy>Toufik MARIR</cp:lastModifiedBy>
  <cp:revision>1</cp:revision>
  <dcterms:created xsi:type="dcterms:W3CDTF">2024-05-10T10:54:43Z</dcterms:created>
  <dcterms:modified xsi:type="dcterms:W3CDTF">2024-05-10T10:54:47Z</dcterms:modified>
</cp:coreProperties>
</file>