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9" r:id="rId4"/>
    <p:sldId id="258" r:id="rId5"/>
    <p:sldId id="260" r:id="rId6"/>
    <p:sldId id="261" r:id="rId7"/>
    <p:sldId id="262" r:id="rId8"/>
    <p:sldId id="263" r:id="rId9"/>
    <p:sldId id="264" r:id="rId10"/>
    <p:sldId id="273" r:id="rId11"/>
    <p:sldId id="272" r:id="rId12"/>
    <p:sldId id="265" r:id="rId13"/>
    <p:sldId id="266" r:id="rId14"/>
    <p:sldId id="267" r:id="rId15"/>
    <p:sldId id="274" r:id="rId16"/>
    <p:sldId id="268" r:id="rId17"/>
    <p:sldId id="269" r:id="rId18"/>
    <p:sldId id="270" r:id="rId19"/>
    <p:sldId id="271" r:id="rId2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97" d="100"/>
          <a:sy n="97" d="100"/>
        </p:scale>
        <p:origin x="96" y="15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sp>
          <p:nvSpPr>
            <p:cNvPr id="15" name="Freeform 14"/>
            <p:cNvSpPr/>
            <p:nvPr/>
          </p:nvSpPr>
          <p:spPr>
            <a:xfrm>
              <a:off x="0" y="-7862"/>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1/28/2025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1/28/2025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1/28/2025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1/28/2025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1/28/2025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1/28/2025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dirty="0"/>
              <a:t>1/28/2025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1/28/2025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2A54C80-263E-416B-A8E0-580EDEADCBDC}" type="datetimeFigureOut">
              <a:rPr lang="en-US" dirty="0"/>
              <a:t>1/28/2025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1/28/2025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2A54C80-263E-416B-A8E0-580EDEADCBDC}" type="datetimeFigureOut">
              <a:rPr lang="en-US" dirty="0"/>
              <a:t>1/28/2025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1/28/2025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1/28/2025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1/28/2025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42A54C80-263E-416B-A8E0-580EDEADCBDC}" type="datetimeFigureOut">
              <a:rPr lang="en-US" dirty="0"/>
              <a:t>1/28/2025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1/28/2025</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44" name="Group 43"/>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1/28/2025</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65" r:id="rId2"/>
    <p:sldLayoutId id="2147483651" r:id="rId3"/>
    <p:sldLayoutId id="2147483666" r:id="rId4"/>
    <p:sldLayoutId id="2147483653" r:id="rId5"/>
    <p:sldLayoutId id="2147483654" r:id="rId6"/>
    <p:sldLayoutId id="2147483655" r:id="rId7"/>
    <p:sldLayoutId id="2147483667" r:id="rId8"/>
    <p:sldLayoutId id="2147483657" r:id="rId9"/>
    <p:sldLayoutId id="2147483660" r:id="rId10"/>
    <p:sldLayoutId id="2147483661" r:id="rId11"/>
    <p:sldLayoutId id="2147483662" r:id="rId12"/>
    <p:sldLayoutId id="2147483663" r:id="rId13"/>
    <p:sldLayoutId id="2147483664" r:id="rId14"/>
    <p:sldLayoutId id="2147483668" r:id="rId15"/>
    <p:sldLayoutId id="2147483659"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8.xml"/></Relationships>
</file>

<file path=ppt/slides/_rels/slide13.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8.xml"/></Relationships>
</file>

<file path=ppt/slides/_rels/slide14.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8.xml"/></Relationships>
</file>

<file path=ppt/slides/_rels/slide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7.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8.xml"/></Relationships>
</file>

<file path=ppt/slides/_rels/slide18.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fr-FR" dirty="0"/>
              <a:t>Scientific Research Methodology</a:t>
            </a:r>
            <a:endParaRPr lang="en-GB" dirty="0"/>
          </a:p>
        </p:txBody>
      </p:sp>
      <p:sp>
        <p:nvSpPr>
          <p:cNvPr id="3" name="Subtitle 2"/>
          <p:cNvSpPr>
            <a:spLocks noGrp="1"/>
          </p:cNvSpPr>
          <p:nvPr>
            <p:ph type="subTitle" idx="1"/>
          </p:nvPr>
        </p:nvSpPr>
        <p:spPr/>
        <p:txBody>
          <a:bodyPr/>
          <a:lstStyle/>
          <a:p>
            <a:r>
              <a:rPr lang="fr-FR" dirty="0"/>
              <a:t>Lecture 01</a:t>
            </a:r>
          </a:p>
          <a:p>
            <a:endParaRPr lang="en-GB" dirty="0"/>
          </a:p>
        </p:txBody>
      </p:sp>
    </p:spTree>
    <p:extLst>
      <p:ext uri="{BB962C8B-B14F-4D97-AF65-F5344CB8AC3E}">
        <p14:creationId xmlns:p14="http://schemas.microsoft.com/office/powerpoint/2010/main" val="339118390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89085F-176D-0182-A674-1319D3A0CE96}"/>
              </a:ext>
            </a:extLst>
          </p:cNvPr>
          <p:cNvSpPr>
            <a:spLocks noGrp="1"/>
          </p:cNvSpPr>
          <p:nvPr>
            <p:ph type="title"/>
          </p:nvPr>
        </p:nvSpPr>
        <p:spPr>
          <a:xfrm>
            <a:off x="677334" y="609600"/>
            <a:ext cx="3232514" cy="2630214"/>
          </a:xfrm>
        </p:spPr>
        <p:txBody>
          <a:bodyPr>
            <a:normAutofit fontScale="90000"/>
          </a:bodyPr>
          <a:lstStyle/>
          <a:p>
            <a:r>
              <a:rPr lang="en-US" dirty="0"/>
              <a:t>Philosophy, Approach, Methodology and Research Design</a:t>
            </a:r>
          </a:p>
        </p:txBody>
      </p:sp>
      <p:pic>
        <p:nvPicPr>
          <p:cNvPr id="5" name="Content Placeholder 4" descr="A diagram of a method&#10;&#10;Description automatically generated">
            <a:extLst>
              <a:ext uri="{FF2B5EF4-FFF2-40B4-BE49-F238E27FC236}">
                <a16:creationId xmlns:a16="http://schemas.microsoft.com/office/drawing/2014/main" id="{7AF84A1B-27E8-A75E-E4C8-F60EB4776460}"/>
              </a:ext>
            </a:extLst>
          </p:cNvPr>
          <p:cNvPicPr>
            <a:picLocks noGrp="1" noChangeAspect="1"/>
          </p:cNvPicPr>
          <p:nvPr>
            <p:ph idx="1"/>
          </p:nvPr>
        </p:nvPicPr>
        <p:blipFill>
          <a:blip r:embed="rId2"/>
          <a:stretch>
            <a:fillRect/>
          </a:stretch>
        </p:blipFill>
        <p:spPr>
          <a:xfrm>
            <a:off x="3815255" y="703797"/>
            <a:ext cx="8376745" cy="5986385"/>
          </a:xfrm>
        </p:spPr>
      </p:pic>
    </p:spTree>
    <p:extLst>
      <p:ext uri="{BB962C8B-B14F-4D97-AF65-F5344CB8AC3E}">
        <p14:creationId xmlns:p14="http://schemas.microsoft.com/office/powerpoint/2010/main" val="120128284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a:extLst>
              <a:ext uri="{FF2B5EF4-FFF2-40B4-BE49-F238E27FC236}">
                <a16:creationId xmlns:a16="http://schemas.microsoft.com/office/drawing/2014/main" id="{EFFF6A13-4093-F46C-78BA-A4380084D6B6}"/>
              </a:ext>
            </a:extLst>
          </p:cNvPr>
          <p:cNvPicPr>
            <a:picLocks noGrp="1" noChangeAspect="1"/>
          </p:cNvPicPr>
          <p:nvPr>
            <p:ph idx="1"/>
          </p:nvPr>
        </p:nvPicPr>
        <p:blipFill>
          <a:blip r:embed="rId2"/>
          <a:stretch>
            <a:fillRect/>
          </a:stretch>
        </p:blipFill>
        <p:spPr>
          <a:xfrm>
            <a:off x="5093029" y="0"/>
            <a:ext cx="5580228" cy="6858000"/>
          </a:xfrm>
        </p:spPr>
      </p:pic>
      <p:sp>
        <p:nvSpPr>
          <p:cNvPr id="2" name="Title 1">
            <a:extLst>
              <a:ext uri="{FF2B5EF4-FFF2-40B4-BE49-F238E27FC236}">
                <a16:creationId xmlns:a16="http://schemas.microsoft.com/office/drawing/2014/main" id="{ADAAC112-E34A-E6C7-5261-B0B570EF8802}"/>
              </a:ext>
            </a:extLst>
          </p:cNvPr>
          <p:cNvSpPr>
            <a:spLocks noGrp="1"/>
          </p:cNvSpPr>
          <p:nvPr>
            <p:ph type="title"/>
          </p:nvPr>
        </p:nvSpPr>
        <p:spPr>
          <a:xfrm>
            <a:off x="677332" y="609600"/>
            <a:ext cx="4746005" cy="1991710"/>
          </a:xfrm>
        </p:spPr>
        <p:txBody>
          <a:bodyPr/>
          <a:lstStyle/>
          <a:p>
            <a:r>
              <a:rPr lang="en-US" dirty="0"/>
              <a:t>Research Approaches</a:t>
            </a:r>
          </a:p>
        </p:txBody>
      </p:sp>
    </p:spTree>
    <p:extLst>
      <p:ext uri="{BB962C8B-B14F-4D97-AF65-F5344CB8AC3E}">
        <p14:creationId xmlns:p14="http://schemas.microsoft.com/office/powerpoint/2010/main" val="405838488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16009"/>
            <a:ext cx="4363792" cy="1278466"/>
          </a:xfrm>
        </p:spPr>
        <p:txBody>
          <a:bodyPr/>
          <a:lstStyle/>
          <a:p>
            <a:r>
              <a:rPr lang="en-GB" b="1" dirty="0"/>
              <a:t>Qualitative Research </a:t>
            </a:r>
            <a:endParaRPr lang="en-GB" dirty="0"/>
          </a:p>
        </p:txBody>
      </p:sp>
      <p:pic>
        <p:nvPicPr>
          <p:cNvPr id="5" name="Content Placeholder 4"/>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5158479" y="1970139"/>
            <a:ext cx="4513262" cy="2632000"/>
          </a:xfrm>
        </p:spPr>
      </p:pic>
      <p:sp>
        <p:nvSpPr>
          <p:cNvPr id="4" name="Text Placeholder 3"/>
          <p:cNvSpPr>
            <a:spLocks noGrp="1"/>
          </p:cNvSpPr>
          <p:nvPr>
            <p:ph type="body" sz="half" idx="2"/>
          </p:nvPr>
        </p:nvSpPr>
        <p:spPr>
          <a:xfrm>
            <a:off x="677333" y="2043485"/>
            <a:ext cx="4363793" cy="4174435"/>
          </a:xfrm>
        </p:spPr>
        <p:txBody>
          <a:bodyPr>
            <a:normAutofit/>
          </a:bodyPr>
          <a:lstStyle/>
          <a:p>
            <a:pPr algn="just"/>
            <a:r>
              <a:rPr lang="en-GB" sz="1600" dirty="0"/>
              <a:t>	It is an approach for exploring and understanding the meaning individuals or groups ascribe to a social or human problem. The research process involves emerging questions and procedures, data typically collected in the participant’s setting, data analysis inductively building from particulars to general themes, and the researcher making interpretations of the meaning of the data.</a:t>
            </a:r>
          </a:p>
          <a:p>
            <a:pPr algn="just"/>
            <a:r>
              <a:rPr lang="en-GB" sz="1600" dirty="0"/>
              <a:t>	The final written report has a flexible structure. Those who engage in this form of inquiry use an inductive style building from data to themes and a focus on individual meaning and emphasizing the importance of reporting the complexity of a situation. </a:t>
            </a:r>
          </a:p>
        </p:txBody>
      </p:sp>
    </p:spTree>
    <p:extLst>
      <p:ext uri="{BB962C8B-B14F-4D97-AF65-F5344CB8AC3E}">
        <p14:creationId xmlns:p14="http://schemas.microsoft.com/office/powerpoint/2010/main" val="139726525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16009"/>
            <a:ext cx="4363792" cy="1278466"/>
          </a:xfrm>
        </p:spPr>
        <p:txBody>
          <a:bodyPr/>
          <a:lstStyle/>
          <a:p>
            <a:r>
              <a:rPr lang="en-GB" b="1" dirty="0"/>
              <a:t>Quantitative Research </a:t>
            </a:r>
            <a:endParaRPr lang="en-GB" dirty="0"/>
          </a:p>
        </p:txBody>
      </p:sp>
      <p:pic>
        <p:nvPicPr>
          <p:cNvPr id="5" name="Content Placeholder 4"/>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5158479" y="1970139"/>
            <a:ext cx="4513262" cy="2632000"/>
          </a:xfrm>
        </p:spPr>
      </p:pic>
      <p:sp>
        <p:nvSpPr>
          <p:cNvPr id="4" name="Text Placeholder 3"/>
          <p:cNvSpPr>
            <a:spLocks noGrp="1"/>
          </p:cNvSpPr>
          <p:nvPr>
            <p:ph type="body" sz="half" idx="2"/>
          </p:nvPr>
        </p:nvSpPr>
        <p:spPr>
          <a:xfrm>
            <a:off x="677333" y="2043485"/>
            <a:ext cx="4363793" cy="4174435"/>
          </a:xfrm>
        </p:spPr>
        <p:txBody>
          <a:bodyPr>
            <a:normAutofit/>
          </a:bodyPr>
          <a:lstStyle/>
          <a:p>
            <a:pPr algn="just"/>
            <a:r>
              <a:rPr lang="en-GB" sz="1600" dirty="0"/>
              <a:t>	It is an approach for testing objective theories by examining the relationship among variables or a comparison among groups. These variables, in turn, can be measured, typically on instruments, so that numbered data can be analysed using statistical procedures. </a:t>
            </a:r>
          </a:p>
          <a:p>
            <a:pPr algn="just"/>
            <a:r>
              <a:rPr lang="en-GB" sz="1600" dirty="0"/>
              <a:t>	Quantitative researchers test theories deductively, build into a study protections against bias, control for alternative or counterfactual explanations, and seek to generalize and replicate the findings. </a:t>
            </a:r>
            <a:endParaRPr lang="en-GB" sz="1800" dirty="0"/>
          </a:p>
        </p:txBody>
      </p:sp>
    </p:spTree>
    <p:extLst>
      <p:ext uri="{BB962C8B-B14F-4D97-AF65-F5344CB8AC3E}">
        <p14:creationId xmlns:p14="http://schemas.microsoft.com/office/powerpoint/2010/main" val="91533726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16009"/>
            <a:ext cx="4363792" cy="1278466"/>
          </a:xfrm>
        </p:spPr>
        <p:txBody>
          <a:bodyPr/>
          <a:lstStyle/>
          <a:p>
            <a:r>
              <a:rPr lang="en-GB" b="1" dirty="0"/>
              <a:t>Mixed-methods Research</a:t>
            </a:r>
            <a:endParaRPr lang="en-GB" dirty="0"/>
          </a:p>
        </p:txBody>
      </p:sp>
      <p:pic>
        <p:nvPicPr>
          <p:cNvPr id="5" name="Content Placeholder 4"/>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5158479" y="1970139"/>
            <a:ext cx="4513262" cy="2632000"/>
          </a:xfrm>
        </p:spPr>
      </p:pic>
      <p:sp>
        <p:nvSpPr>
          <p:cNvPr id="4" name="Text Placeholder 3"/>
          <p:cNvSpPr>
            <a:spLocks noGrp="1"/>
          </p:cNvSpPr>
          <p:nvPr>
            <p:ph type="body" sz="half" idx="2"/>
          </p:nvPr>
        </p:nvSpPr>
        <p:spPr>
          <a:xfrm>
            <a:off x="677333" y="2043485"/>
            <a:ext cx="4363793" cy="4174435"/>
          </a:xfrm>
        </p:spPr>
        <p:txBody>
          <a:bodyPr>
            <a:normAutofit/>
          </a:bodyPr>
          <a:lstStyle/>
          <a:p>
            <a:pPr algn="just"/>
            <a:r>
              <a:rPr lang="en-GB" sz="1600" dirty="0"/>
              <a:t>	It is an approach to inquiry involving collecting both quantitative and qualitative data, using a specific procedure or design, combining (or integrating) the two forms of data within the design, and drawing conclusions about the insight to emerge  from the combined databases.</a:t>
            </a:r>
          </a:p>
          <a:p>
            <a:pPr algn="just"/>
            <a:r>
              <a:rPr lang="en-GB" sz="1600" dirty="0"/>
              <a:t>	</a:t>
            </a:r>
          </a:p>
        </p:txBody>
      </p:sp>
    </p:spTree>
    <p:extLst>
      <p:ext uri="{BB962C8B-B14F-4D97-AF65-F5344CB8AC3E}">
        <p14:creationId xmlns:p14="http://schemas.microsoft.com/office/powerpoint/2010/main" val="285955080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694D13-7C8B-B0D3-4BB2-636C9EE0CD42}"/>
              </a:ext>
            </a:extLst>
          </p:cNvPr>
          <p:cNvSpPr>
            <a:spLocks noGrp="1"/>
          </p:cNvSpPr>
          <p:nvPr>
            <p:ph type="title"/>
          </p:nvPr>
        </p:nvSpPr>
        <p:spPr/>
        <p:txBody>
          <a:bodyPr/>
          <a:lstStyle/>
          <a:p>
            <a:r>
              <a:rPr lang="en-US" dirty="0"/>
              <a:t>Qualitative VS Quantitative</a:t>
            </a:r>
          </a:p>
        </p:txBody>
      </p:sp>
      <p:pic>
        <p:nvPicPr>
          <p:cNvPr id="5" name="Content Placeholder 4">
            <a:extLst>
              <a:ext uri="{FF2B5EF4-FFF2-40B4-BE49-F238E27FC236}">
                <a16:creationId xmlns:a16="http://schemas.microsoft.com/office/drawing/2014/main" id="{F197DD5E-7201-54EA-B783-81C23BA84576}"/>
              </a:ext>
            </a:extLst>
          </p:cNvPr>
          <p:cNvPicPr>
            <a:picLocks noGrp="1" noChangeAspect="1"/>
          </p:cNvPicPr>
          <p:nvPr>
            <p:ph idx="1"/>
          </p:nvPr>
        </p:nvPicPr>
        <p:blipFill>
          <a:blip r:embed="rId2"/>
          <a:stretch>
            <a:fillRect/>
          </a:stretch>
        </p:blipFill>
        <p:spPr>
          <a:xfrm>
            <a:off x="1170781" y="2498834"/>
            <a:ext cx="9931436" cy="2597835"/>
          </a:xfrm>
        </p:spPr>
      </p:pic>
    </p:spTree>
    <p:extLst>
      <p:ext uri="{BB962C8B-B14F-4D97-AF65-F5344CB8AC3E}">
        <p14:creationId xmlns:p14="http://schemas.microsoft.com/office/powerpoint/2010/main" val="114926938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Research Designs </a:t>
            </a:r>
            <a:endParaRPr lang="en-GB" dirty="0"/>
          </a:p>
        </p:txBody>
      </p:sp>
      <p:sp>
        <p:nvSpPr>
          <p:cNvPr id="3" name="Text Placeholder 2"/>
          <p:cNvSpPr>
            <a:spLocks noGrp="1"/>
          </p:cNvSpPr>
          <p:nvPr>
            <p:ph type="body" idx="1"/>
          </p:nvPr>
        </p:nvSpPr>
        <p:spPr>
          <a:xfrm>
            <a:off x="677335" y="3059386"/>
            <a:ext cx="8596668" cy="1570962"/>
          </a:xfrm>
        </p:spPr>
        <p:txBody>
          <a:bodyPr/>
          <a:lstStyle/>
          <a:p>
            <a:endParaRPr lang="en-GB" dirty="0"/>
          </a:p>
          <a:p>
            <a:r>
              <a:rPr lang="en-GB" dirty="0"/>
              <a:t>Research designs are types of inquiry within qualitative, quantitative, and mixed methods approaches that provide specific direction for procedures in a research study.</a:t>
            </a:r>
          </a:p>
        </p:txBody>
      </p:sp>
    </p:spTree>
    <p:extLst>
      <p:ext uri="{BB962C8B-B14F-4D97-AF65-F5344CB8AC3E}">
        <p14:creationId xmlns:p14="http://schemas.microsoft.com/office/powerpoint/2010/main" val="107006190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384813" y="890752"/>
            <a:ext cx="7280783" cy="4906148"/>
          </a:xfrm>
        </p:spPr>
      </p:pic>
      <p:sp>
        <p:nvSpPr>
          <p:cNvPr id="2" name="TextBox 1">
            <a:extLst>
              <a:ext uri="{FF2B5EF4-FFF2-40B4-BE49-F238E27FC236}">
                <a16:creationId xmlns:a16="http://schemas.microsoft.com/office/drawing/2014/main" id="{363B2C66-F1F5-55A4-D8EC-CA0A4370AA8E}"/>
              </a:ext>
            </a:extLst>
          </p:cNvPr>
          <p:cNvSpPr txBox="1"/>
          <p:nvPr/>
        </p:nvSpPr>
        <p:spPr>
          <a:xfrm>
            <a:off x="6558455" y="614855"/>
            <a:ext cx="5458681" cy="5509200"/>
          </a:xfrm>
          <a:prstGeom prst="rect">
            <a:avLst/>
          </a:prstGeom>
          <a:noFill/>
        </p:spPr>
        <p:txBody>
          <a:bodyPr wrap="square" rtlCol="0">
            <a:spAutoFit/>
          </a:bodyPr>
          <a:lstStyle/>
          <a:p>
            <a:r>
              <a:rPr lang="en-GB" sz="1600" b="1" i="0" dirty="0">
                <a:solidFill>
                  <a:srgbClr val="242021"/>
                </a:solidFill>
                <a:effectLst/>
                <a:latin typeface="Times New Roman" panose="02020603050405020304" pitchFamily="18" charset="0"/>
                <a:cs typeface="Times New Roman" panose="02020603050405020304" pitchFamily="18" charset="0"/>
              </a:rPr>
              <a:t>Experimental research </a:t>
            </a:r>
            <a:r>
              <a:rPr lang="en-GB" sz="1600" b="0" i="0" dirty="0">
                <a:solidFill>
                  <a:srgbClr val="242021"/>
                </a:solidFill>
                <a:effectLst/>
                <a:latin typeface="Times New Roman" panose="02020603050405020304" pitchFamily="18" charset="0"/>
                <a:cs typeface="Times New Roman" panose="02020603050405020304" pitchFamily="18" charset="0"/>
              </a:rPr>
              <a:t>involves a study of the effect of the systematic manipulation of one variable(s) on another variable</a:t>
            </a:r>
          </a:p>
          <a:p>
            <a:r>
              <a:rPr lang="en-GB" sz="1600" b="1" i="0" dirty="0">
                <a:solidFill>
                  <a:srgbClr val="242021"/>
                </a:solidFill>
                <a:effectLst/>
                <a:latin typeface="Times New Roman" panose="02020603050405020304" pitchFamily="18" charset="0"/>
                <a:cs typeface="Times New Roman" panose="02020603050405020304" pitchFamily="18" charset="0"/>
              </a:rPr>
              <a:t>“true” experiment</a:t>
            </a:r>
            <a:r>
              <a:rPr lang="en-GB" sz="1600" b="0" i="0" dirty="0">
                <a:solidFill>
                  <a:srgbClr val="242021"/>
                </a:solidFill>
                <a:effectLst/>
                <a:latin typeface="Times New Roman" panose="02020603050405020304" pitchFamily="18" charset="0"/>
                <a:cs typeface="Times New Roman" panose="02020603050405020304" pitchFamily="18" charset="0"/>
              </a:rPr>
              <a:t>, the researcher must use a random process such as a coin toss to assign available subjects to the experimental treatments. </a:t>
            </a:r>
          </a:p>
          <a:p>
            <a:r>
              <a:rPr lang="en-GB" sz="1600" b="1" i="0" dirty="0">
                <a:solidFill>
                  <a:srgbClr val="242021"/>
                </a:solidFill>
                <a:effectLst/>
                <a:latin typeface="Times New Roman" panose="02020603050405020304" pitchFamily="18" charset="0"/>
                <a:cs typeface="Times New Roman" panose="02020603050405020304" pitchFamily="18" charset="0"/>
              </a:rPr>
              <a:t>“ </a:t>
            </a:r>
            <a:r>
              <a:rPr lang="en-GB" sz="1600" b="1" dirty="0">
                <a:solidFill>
                  <a:srgbClr val="242021"/>
                </a:solidFill>
                <a:latin typeface="Times New Roman" panose="02020603050405020304" pitchFamily="18" charset="0"/>
                <a:cs typeface="Times New Roman" panose="02020603050405020304" pitchFamily="18" charset="0"/>
              </a:rPr>
              <a:t>Quasi-experiment</a:t>
            </a:r>
            <a:r>
              <a:rPr lang="en-GB" sz="1600" b="1" i="0" dirty="0">
                <a:solidFill>
                  <a:srgbClr val="242021"/>
                </a:solidFill>
                <a:effectLst/>
                <a:latin typeface="Times New Roman" panose="02020603050405020304" pitchFamily="18" charset="0"/>
                <a:cs typeface="Times New Roman" panose="02020603050405020304" pitchFamily="18" charset="0"/>
              </a:rPr>
              <a:t> ”</a:t>
            </a:r>
            <a:r>
              <a:rPr lang="en-GB" sz="1600" b="1" dirty="0">
                <a:solidFill>
                  <a:srgbClr val="242021"/>
                </a:solidFill>
                <a:latin typeface="Times New Roman" panose="02020603050405020304" pitchFamily="18" charset="0"/>
                <a:cs typeface="Times New Roman" panose="02020603050405020304" pitchFamily="18" charset="0"/>
              </a:rPr>
              <a:t>. </a:t>
            </a:r>
            <a:r>
              <a:rPr lang="en-GB" sz="1600" b="0" i="0" dirty="0">
                <a:solidFill>
                  <a:srgbClr val="242021"/>
                </a:solidFill>
                <a:effectLst/>
                <a:latin typeface="Times New Roman" panose="02020603050405020304" pitchFamily="18" charset="0"/>
                <a:cs typeface="Times New Roman" panose="02020603050405020304" pitchFamily="18" charset="0"/>
              </a:rPr>
              <a:t>When the researcher cannot randomly assign subjects to experimental treatments for a study. Instead, he uses already assembled groups.</a:t>
            </a:r>
          </a:p>
          <a:p>
            <a:r>
              <a:rPr lang="en-GB" sz="1600" b="1" i="0" dirty="0">
                <a:solidFill>
                  <a:srgbClr val="242021"/>
                </a:solidFill>
                <a:effectLst/>
                <a:latin typeface="Times New Roman" panose="02020603050405020304" pitchFamily="18" charset="0"/>
                <a:cs typeface="Times New Roman" panose="02020603050405020304" pitchFamily="18" charset="0"/>
              </a:rPr>
              <a:t>nonexperimental quantitative research, </a:t>
            </a:r>
            <a:r>
              <a:rPr lang="en-GB" sz="1600" b="0" i="0" dirty="0">
                <a:solidFill>
                  <a:srgbClr val="242021"/>
                </a:solidFill>
                <a:effectLst/>
                <a:latin typeface="Times New Roman" panose="02020603050405020304" pitchFamily="18" charset="0"/>
                <a:cs typeface="Times New Roman" panose="02020603050405020304" pitchFamily="18" charset="0"/>
              </a:rPr>
              <a:t>the researcher identifies variables and may look for relationships among them but does not manipulate the variables. </a:t>
            </a:r>
            <a:br>
              <a:rPr lang="en-GB" sz="1600" dirty="0">
                <a:latin typeface="Times New Roman" panose="02020603050405020304" pitchFamily="18" charset="0"/>
                <a:cs typeface="Times New Roman" panose="02020603050405020304" pitchFamily="18" charset="0"/>
              </a:rPr>
            </a:br>
            <a:r>
              <a:rPr lang="en-GB" sz="1600" b="1" i="0" dirty="0">
                <a:solidFill>
                  <a:srgbClr val="242021"/>
                </a:solidFill>
                <a:effectLst/>
                <a:latin typeface="Times New Roman" panose="02020603050405020304" pitchFamily="18" charset="0"/>
                <a:cs typeface="Times New Roman" panose="02020603050405020304" pitchFamily="18" charset="0"/>
              </a:rPr>
              <a:t>Ex post facto research </a:t>
            </a:r>
            <a:r>
              <a:rPr lang="en-GB" sz="1600" b="0" i="0" dirty="0">
                <a:solidFill>
                  <a:srgbClr val="242021"/>
                </a:solidFill>
                <a:effectLst/>
                <a:latin typeface="Times New Roman" panose="02020603050405020304" pitchFamily="18" charset="0"/>
                <a:cs typeface="Times New Roman" panose="02020603050405020304" pitchFamily="18" charset="0"/>
              </a:rPr>
              <a:t>is similar to an experiment, except the researcher does not manipulate the independent variable, which has already occurred in the natural course of events. The researcher simply compares groups differing on the preexisting independent variable to determine any relationship to the dependent variable. </a:t>
            </a:r>
          </a:p>
          <a:p>
            <a:r>
              <a:rPr lang="en-GB" sz="1600" b="1" i="0" dirty="0">
                <a:solidFill>
                  <a:srgbClr val="242021"/>
                </a:solidFill>
                <a:effectLst/>
                <a:latin typeface="Times New Roman" panose="02020603050405020304" pitchFamily="18" charset="0"/>
                <a:cs typeface="Times New Roman" panose="02020603050405020304" pitchFamily="18" charset="0"/>
              </a:rPr>
              <a:t>Correlational research </a:t>
            </a:r>
            <a:r>
              <a:rPr lang="en-GB" sz="1600" b="0" i="0" dirty="0">
                <a:solidFill>
                  <a:srgbClr val="242021"/>
                </a:solidFill>
                <a:effectLst/>
                <a:latin typeface="Times New Roman" panose="02020603050405020304" pitchFamily="18" charset="0"/>
                <a:cs typeface="Times New Roman" panose="02020603050405020304" pitchFamily="18" charset="0"/>
              </a:rPr>
              <a:t>gathers data from individuals on two or more variables and then seeks to determine if the variables are related (correlated).</a:t>
            </a:r>
            <a:r>
              <a:rPr lang="en-GB" sz="1600" dirty="0">
                <a:latin typeface="Times New Roman" panose="02020603050405020304" pitchFamily="18" charset="0"/>
                <a:cs typeface="Times New Roman" panose="02020603050405020304" pitchFamily="18" charset="0"/>
              </a:rPr>
              <a:t> </a:t>
            </a:r>
            <a:br>
              <a:rPr lang="en-GB" sz="1600" dirty="0">
                <a:latin typeface="Times New Roman" panose="02020603050405020304" pitchFamily="18" charset="0"/>
                <a:cs typeface="Times New Roman" panose="02020603050405020304" pitchFamily="18" charset="0"/>
              </a:rPr>
            </a:br>
            <a:r>
              <a:rPr lang="en-GB" sz="1600" b="1" i="0" dirty="0">
                <a:solidFill>
                  <a:srgbClr val="242021"/>
                </a:solidFill>
                <a:effectLst/>
                <a:latin typeface="Times New Roman" panose="02020603050405020304" pitchFamily="18" charset="0"/>
                <a:cs typeface="Times New Roman" panose="02020603050405020304" pitchFamily="18" charset="0"/>
              </a:rPr>
              <a:t>Survey research </a:t>
            </a:r>
            <a:r>
              <a:rPr lang="en-GB" sz="1600" b="0" i="0" dirty="0">
                <a:solidFill>
                  <a:srgbClr val="242021"/>
                </a:solidFill>
                <a:effectLst/>
                <a:latin typeface="Times New Roman" panose="02020603050405020304" pitchFamily="18" charset="0"/>
                <a:cs typeface="Times New Roman" panose="02020603050405020304" pitchFamily="18" charset="0"/>
              </a:rPr>
              <a:t>uses instruments such as questionnaires and interviews to gather information from groups of individuals.</a:t>
            </a:r>
            <a:r>
              <a:rPr lang="en-GB" sz="1600" dirty="0">
                <a:latin typeface="Times New Roman" panose="02020603050405020304" pitchFamily="18" charset="0"/>
                <a:cs typeface="Times New Roman" panose="02020603050405020304" pitchFamily="18" charset="0"/>
              </a:rPr>
              <a:t> </a:t>
            </a:r>
            <a:endParaRPr lang="en-US" dirty="0"/>
          </a:p>
        </p:txBody>
      </p:sp>
    </p:spTree>
    <p:extLst>
      <p:ext uri="{BB962C8B-B14F-4D97-AF65-F5344CB8AC3E}">
        <p14:creationId xmlns:p14="http://schemas.microsoft.com/office/powerpoint/2010/main" val="55452122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87519" y="646912"/>
            <a:ext cx="8016962" cy="3096768"/>
          </a:xfrm>
          <a:prstGeom prst="rect">
            <a:avLst/>
          </a:prstGeom>
        </p:spPr>
      </p:pic>
      <p:sp>
        <p:nvSpPr>
          <p:cNvPr id="4" name="TextBox 3">
            <a:extLst>
              <a:ext uri="{FF2B5EF4-FFF2-40B4-BE49-F238E27FC236}">
                <a16:creationId xmlns:a16="http://schemas.microsoft.com/office/drawing/2014/main" id="{07F59C2D-0F64-B765-6551-729C0A36EA7F}"/>
              </a:ext>
            </a:extLst>
          </p:cNvPr>
          <p:cNvSpPr txBox="1"/>
          <p:nvPr/>
        </p:nvSpPr>
        <p:spPr>
          <a:xfrm>
            <a:off x="449317" y="3840117"/>
            <a:ext cx="11461531" cy="2062103"/>
          </a:xfrm>
          <a:prstGeom prst="rect">
            <a:avLst/>
          </a:prstGeom>
          <a:noFill/>
        </p:spPr>
        <p:txBody>
          <a:bodyPr wrap="square">
            <a:spAutoFit/>
          </a:bodyPr>
          <a:lstStyle/>
          <a:p>
            <a:r>
              <a:rPr lang="en-GB" sz="1600" dirty="0">
                <a:latin typeface="Times New Roman" panose="02020603050405020304" pitchFamily="18" charset="0"/>
                <a:cs typeface="Times New Roman" panose="02020603050405020304" pitchFamily="18" charset="0"/>
              </a:rPr>
              <a:t>A </a:t>
            </a:r>
            <a:r>
              <a:rPr lang="en-GB" sz="1600" b="1" dirty="0">
                <a:latin typeface="Times New Roman" panose="02020603050405020304" pitchFamily="18" charset="0"/>
                <a:cs typeface="Times New Roman" panose="02020603050405020304" pitchFamily="18" charset="0"/>
              </a:rPr>
              <a:t>case study </a:t>
            </a:r>
            <a:r>
              <a:rPr lang="en-GB" sz="1600" dirty="0">
                <a:latin typeface="Times New Roman" panose="02020603050405020304" pitchFamily="18" charset="0"/>
                <a:cs typeface="Times New Roman" panose="02020603050405020304" pitchFamily="18" charset="0"/>
              </a:rPr>
              <a:t>is a type of ethnographic research study that focuses on a single unit, such as one individual, one group, one organization, or one program. The goal is to arrive at a detailed description and understanding of the entity (the “case”). </a:t>
            </a:r>
          </a:p>
          <a:p>
            <a:r>
              <a:rPr lang="en-GB" sz="1600" b="1" i="0" dirty="0">
                <a:solidFill>
                  <a:srgbClr val="242021"/>
                </a:solidFill>
                <a:effectLst/>
                <a:latin typeface="Times New Roman" panose="02020603050405020304" pitchFamily="18" charset="0"/>
                <a:cs typeface="Times New Roman" panose="02020603050405020304" pitchFamily="18" charset="0"/>
              </a:rPr>
              <a:t>Content analysis </a:t>
            </a:r>
            <a:r>
              <a:rPr lang="en-GB" sz="1600" b="0" i="0" dirty="0">
                <a:solidFill>
                  <a:srgbClr val="242021"/>
                </a:solidFill>
                <a:effectLst/>
                <a:latin typeface="Times New Roman" panose="02020603050405020304" pitchFamily="18" charset="0"/>
                <a:cs typeface="Times New Roman" panose="02020603050405020304" pitchFamily="18" charset="0"/>
              </a:rPr>
              <a:t>focuses on </a:t>
            </a:r>
            <a:r>
              <a:rPr lang="en-GB" sz="1600" b="0" i="0" dirty="0" err="1">
                <a:solidFill>
                  <a:srgbClr val="242021"/>
                </a:solidFill>
                <a:effectLst/>
                <a:latin typeface="Times New Roman" panose="02020603050405020304" pitchFamily="18" charset="0"/>
                <a:cs typeface="Times New Roman" panose="02020603050405020304" pitchFamily="18" charset="0"/>
              </a:rPr>
              <a:t>analyzing</a:t>
            </a:r>
            <a:r>
              <a:rPr lang="en-GB" sz="1600" b="0" i="0" dirty="0">
                <a:solidFill>
                  <a:srgbClr val="242021"/>
                </a:solidFill>
                <a:effectLst/>
                <a:latin typeface="Times New Roman" panose="02020603050405020304" pitchFamily="18" charset="0"/>
                <a:cs typeface="Times New Roman" panose="02020603050405020304" pitchFamily="18" charset="0"/>
              </a:rPr>
              <a:t> and interpreting recorded material to learn about human </a:t>
            </a:r>
            <a:r>
              <a:rPr lang="en-GB" sz="1600" b="0" i="0" dirty="0" err="1">
                <a:solidFill>
                  <a:srgbClr val="242021"/>
                </a:solidFill>
                <a:effectLst/>
                <a:latin typeface="Times New Roman" panose="02020603050405020304" pitchFamily="18" charset="0"/>
                <a:cs typeface="Times New Roman" panose="02020603050405020304" pitchFamily="18" charset="0"/>
              </a:rPr>
              <a:t>behavior</a:t>
            </a:r>
            <a:r>
              <a:rPr lang="en-GB" sz="1600" b="0" i="0" dirty="0">
                <a:solidFill>
                  <a:srgbClr val="242021"/>
                </a:solidFill>
                <a:effectLst/>
                <a:latin typeface="Times New Roman" panose="02020603050405020304" pitchFamily="18" charset="0"/>
                <a:cs typeface="Times New Roman" panose="02020603050405020304" pitchFamily="18" charset="0"/>
              </a:rPr>
              <a:t>. The material may be public records, textbooks, letters, films, tapes, diaries, themes, reports, websites, or other documents. </a:t>
            </a:r>
            <a:br>
              <a:rPr lang="en-GB" sz="1600" dirty="0">
                <a:latin typeface="Times New Roman" panose="02020603050405020304" pitchFamily="18" charset="0"/>
                <a:cs typeface="Times New Roman" panose="02020603050405020304" pitchFamily="18" charset="0"/>
              </a:rPr>
            </a:br>
            <a:r>
              <a:rPr lang="en-GB" sz="1600" b="1" i="0" dirty="0">
                <a:solidFill>
                  <a:srgbClr val="242021"/>
                </a:solidFill>
                <a:effectLst/>
                <a:latin typeface="Times New Roman" panose="02020603050405020304" pitchFamily="18" charset="0"/>
                <a:cs typeface="Times New Roman" panose="02020603050405020304" pitchFamily="18" charset="0"/>
              </a:rPr>
              <a:t>Ethnography </a:t>
            </a:r>
            <a:r>
              <a:rPr lang="en-GB" sz="1600" b="0" i="0" dirty="0">
                <a:solidFill>
                  <a:srgbClr val="242021"/>
                </a:solidFill>
                <a:effectLst/>
                <a:latin typeface="Times New Roman" panose="02020603050405020304" pitchFamily="18" charset="0"/>
                <a:cs typeface="Times New Roman" panose="02020603050405020304" pitchFamily="18" charset="0"/>
              </a:rPr>
              <a:t>is an in-depth study of naturally occurring </a:t>
            </a:r>
            <a:r>
              <a:rPr lang="en-GB" sz="1600" b="0" i="0" dirty="0" err="1">
                <a:solidFill>
                  <a:srgbClr val="242021"/>
                </a:solidFill>
                <a:effectLst/>
                <a:latin typeface="Times New Roman" panose="02020603050405020304" pitchFamily="18" charset="0"/>
                <a:cs typeface="Times New Roman" panose="02020603050405020304" pitchFamily="18" charset="0"/>
              </a:rPr>
              <a:t>behavior</a:t>
            </a:r>
            <a:r>
              <a:rPr lang="en-GB" sz="1600" b="0" i="0" dirty="0">
                <a:solidFill>
                  <a:srgbClr val="242021"/>
                </a:solidFill>
                <a:effectLst/>
                <a:latin typeface="Times New Roman" panose="02020603050405020304" pitchFamily="18" charset="0"/>
                <a:cs typeface="Times New Roman" panose="02020603050405020304" pitchFamily="18" charset="0"/>
              </a:rPr>
              <a:t> within a culture or social group. Social scientists sometimes call ethnography field research because it is conducted in a natural setting or “field.”</a:t>
            </a:r>
            <a:r>
              <a:rPr lang="en-GB" sz="1600" dirty="0">
                <a:latin typeface="Times New Roman" panose="02020603050405020304" pitchFamily="18" charset="0"/>
                <a:cs typeface="Times New Roman" panose="02020603050405020304" pitchFamily="18" charset="0"/>
              </a:rPr>
              <a:t> </a:t>
            </a:r>
            <a:br>
              <a:rPr lang="en-GB" sz="1600" dirty="0">
                <a:latin typeface="Times New Roman" panose="02020603050405020304" pitchFamily="18" charset="0"/>
                <a:cs typeface="Times New Roman" panose="02020603050405020304" pitchFamily="18" charset="0"/>
              </a:rPr>
            </a:br>
            <a:r>
              <a:rPr lang="en-GB" sz="1600" b="1" i="0" dirty="0">
                <a:solidFill>
                  <a:srgbClr val="242021"/>
                </a:solidFill>
                <a:effectLst/>
                <a:latin typeface="Times New Roman" panose="02020603050405020304" pitchFamily="18" charset="0"/>
                <a:cs typeface="Times New Roman" panose="02020603050405020304" pitchFamily="18" charset="0"/>
              </a:rPr>
              <a:t>Grounded theory </a:t>
            </a:r>
            <a:r>
              <a:rPr lang="en-GB" sz="1600" b="0" i="0" dirty="0">
                <a:solidFill>
                  <a:srgbClr val="242021"/>
                </a:solidFill>
                <a:effectLst/>
                <a:latin typeface="Times New Roman" panose="02020603050405020304" pitchFamily="18" charset="0"/>
                <a:cs typeface="Times New Roman" panose="02020603050405020304" pitchFamily="18" charset="0"/>
              </a:rPr>
              <a:t>research is designed to develop a theory of social phenomena based on the field data collected in a study. </a:t>
            </a:r>
            <a:br>
              <a:rPr lang="en-GB" sz="1600" dirty="0">
                <a:latin typeface="Times New Roman" panose="02020603050405020304" pitchFamily="18" charset="0"/>
                <a:cs typeface="Times New Roman" panose="02020603050405020304" pitchFamily="18" charset="0"/>
              </a:rPr>
            </a:br>
            <a:r>
              <a:rPr lang="en-GB" sz="1600" b="1" i="0" dirty="0">
                <a:solidFill>
                  <a:srgbClr val="242021"/>
                </a:solidFill>
                <a:effectLst/>
                <a:latin typeface="Times New Roman" panose="02020603050405020304" pitchFamily="18" charset="0"/>
                <a:cs typeface="Times New Roman" panose="02020603050405020304" pitchFamily="18" charset="0"/>
              </a:rPr>
              <a:t>Historical research </a:t>
            </a:r>
            <a:r>
              <a:rPr lang="en-GB" sz="1600" b="0" i="0" dirty="0" err="1">
                <a:solidFill>
                  <a:srgbClr val="242021"/>
                </a:solidFill>
                <a:effectLst/>
                <a:latin typeface="Times New Roman" panose="02020603050405020304" pitchFamily="18" charset="0"/>
                <a:cs typeface="Times New Roman" panose="02020603050405020304" pitchFamily="18" charset="0"/>
              </a:rPr>
              <a:t>analyzes</a:t>
            </a:r>
            <a:r>
              <a:rPr lang="en-GB" sz="1600" b="0" i="0" dirty="0">
                <a:solidFill>
                  <a:srgbClr val="242021"/>
                </a:solidFill>
                <a:effectLst/>
                <a:latin typeface="Times New Roman" panose="02020603050405020304" pitchFamily="18" charset="0"/>
                <a:cs typeface="Times New Roman" panose="02020603050405020304" pitchFamily="18" charset="0"/>
              </a:rPr>
              <a:t> documents and artifacts and/or uses interviews with eyewitnesses to gain insight into past events.</a:t>
            </a:r>
            <a:endParaRPr lang="en-US" sz="1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0123473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Research in Economics, Management and Business Sciences</a:t>
            </a:r>
          </a:p>
        </p:txBody>
      </p:sp>
      <p:sp>
        <p:nvSpPr>
          <p:cNvPr id="4" name="Text Placeholder 3"/>
          <p:cNvSpPr>
            <a:spLocks noGrp="1"/>
          </p:cNvSpPr>
          <p:nvPr>
            <p:ph type="body" sz="half" idx="2"/>
          </p:nvPr>
        </p:nvSpPr>
        <p:spPr/>
        <p:txBody>
          <a:bodyPr>
            <a:normAutofit/>
          </a:bodyPr>
          <a:lstStyle/>
          <a:p>
            <a:r>
              <a:rPr lang="fr-FR" sz="1600" dirty="0" err="1"/>
              <a:t>What</a:t>
            </a:r>
            <a:r>
              <a:rPr lang="fr-FR" sz="1600" dirty="0"/>
              <a:t> do </a:t>
            </a:r>
            <a:r>
              <a:rPr lang="fr-FR" sz="1600" dirty="0" err="1"/>
              <a:t>you</a:t>
            </a:r>
            <a:r>
              <a:rPr lang="fr-FR" sz="1600" dirty="0"/>
              <a:t> </a:t>
            </a:r>
            <a:r>
              <a:rPr lang="fr-FR" sz="1600" dirty="0" err="1"/>
              <a:t>think</a:t>
            </a:r>
            <a:r>
              <a:rPr lang="fr-FR" sz="1600" dirty="0"/>
              <a:t>?</a:t>
            </a:r>
            <a:endParaRPr lang="en-GB" sz="1600" dirty="0"/>
          </a:p>
        </p:txBody>
      </p:sp>
      <p:pic>
        <p:nvPicPr>
          <p:cNvPr id="7" name="Picture Placeholder 6"/>
          <p:cNvPicPr>
            <a:picLocks noGrp="1" noChangeAspect="1"/>
          </p:cNvPicPr>
          <p:nvPr>
            <p:ph type="pic" idx="1"/>
          </p:nvPr>
        </p:nvPicPr>
        <p:blipFill rotWithShape="1">
          <a:blip r:embed="rId2">
            <a:biLevel thresh="50000"/>
            <a:extLst>
              <a:ext uri="{28A0092B-C50C-407E-A947-70E740481C1C}">
                <a14:useLocalDpi xmlns:a14="http://schemas.microsoft.com/office/drawing/2010/main" val="0"/>
              </a:ext>
            </a:extLst>
          </a:blip>
          <a:srcRect b="7993"/>
          <a:stretch/>
        </p:blipFill>
        <p:spPr>
          <a:xfrm>
            <a:off x="1609344" y="609600"/>
            <a:ext cx="6371489" cy="3813774"/>
          </a:xfrm>
          <a:prstGeom prst="rect">
            <a:avLst/>
          </a:prstGeom>
        </p:spPr>
      </p:pic>
    </p:spTree>
    <p:extLst>
      <p:ext uri="{BB962C8B-B14F-4D97-AF65-F5344CB8AC3E}">
        <p14:creationId xmlns:p14="http://schemas.microsoft.com/office/powerpoint/2010/main" val="26811003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br>
              <a:rPr lang="en-GB" dirty="0"/>
            </a:br>
            <a:r>
              <a:rPr lang="en-GB" dirty="0"/>
              <a:t> </a:t>
            </a:r>
            <a:r>
              <a:rPr lang="en-GB" b="1" dirty="0"/>
              <a:t>What is Research?</a:t>
            </a:r>
            <a:endParaRPr lang="en-GB" dirty="0"/>
          </a:p>
        </p:txBody>
      </p:sp>
      <p:sp>
        <p:nvSpPr>
          <p:cNvPr id="3" name="Content Placeholder 2"/>
          <p:cNvSpPr>
            <a:spLocks noGrp="1"/>
          </p:cNvSpPr>
          <p:nvPr>
            <p:ph idx="1"/>
          </p:nvPr>
        </p:nvSpPr>
        <p:spPr/>
        <p:txBody>
          <a:bodyPr/>
          <a:lstStyle/>
          <a:p>
            <a:endParaRPr lang="en-GB" dirty="0"/>
          </a:p>
          <a:p>
            <a:r>
              <a:rPr lang="en-GB" dirty="0"/>
              <a:t>Grinnell (1993, p.4): “research is a structured inquiry that utilises acceptable scientific methodology to solve problems and creates new knowledge that is generally applicable”.</a:t>
            </a:r>
          </a:p>
          <a:p>
            <a:endParaRPr lang="en-GB" dirty="0"/>
          </a:p>
          <a:p>
            <a:r>
              <a:rPr lang="en-GB" dirty="0"/>
              <a:t>Burns (1997, p. 2) “a systematic investigation to find answers to a problem”.</a:t>
            </a:r>
          </a:p>
          <a:p>
            <a:pPr marL="0" indent="0">
              <a:buNone/>
            </a:pPr>
            <a:endParaRPr lang="en-GB" dirty="0"/>
          </a:p>
        </p:txBody>
      </p:sp>
    </p:spTree>
    <p:extLst>
      <p:ext uri="{BB962C8B-B14F-4D97-AF65-F5344CB8AC3E}">
        <p14:creationId xmlns:p14="http://schemas.microsoft.com/office/powerpoint/2010/main" val="287007157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242060" y="727710"/>
            <a:ext cx="9707880" cy="5402580"/>
          </a:xfrm>
          <a:prstGeom prst="rect">
            <a:avLst/>
          </a:prstGeom>
        </p:spPr>
      </p:pic>
    </p:spTree>
    <p:extLst>
      <p:ext uri="{BB962C8B-B14F-4D97-AF65-F5344CB8AC3E}">
        <p14:creationId xmlns:p14="http://schemas.microsoft.com/office/powerpoint/2010/main" val="368954414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br>
              <a:rPr lang="en-GB" dirty="0"/>
            </a:br>
            <a:r>
              <a:rPr lang="en-GB" b="1" dirty="0"/>
              <a:t>Why do we do Research?</a:t>
            </a:r>
            <a:endParaRPr lang="en-GB" dirty="0"/>
          </a:p>
        </p:txBody>
      </p:sp>
      <p:sp>
        <p:nvSpPr>
          <p:cNvPr id="3" name="Content Placeholder 2"/>
          <p:cNvSpPr>
            <a:spLocks noGrp="1"/>
          </p:cNvSpPr>
          <p:nvPr>
            <p:ph idx="1"/>
          </p:nvPr>
        </p:nvSpPr>
        <p:spPr/>
        <p:txBody>
          <a:bodyPr/>
          <a:lstStyle/>
          <a:p>
            <a:endParaRPr lang="en-GB" dirty="0"/>
          </a:p>
        </p:txBody>
      </p:sp>
      <p:sp>
        <p:nvSpPr>
          <p:cNvPr id="4" name="Text Placeholder 3"/>
          <p:cNvSpPr>
            <a:spLocks noGrp="1"/>
          </p:cNvSpPr>
          <p:nvPr>
            <p:ph type="body" sz="half" idx="2"/>
          </p:nvPr>
        </p:nvSpPr>
        <p:spPr/>
        <p:txBody>
          <a:bodyPr/>
          <a:lstStyle/>
          <a:p>
            <a:pPr marL="285750" indent="-285750">
              <a:buFont typeface="Courier New" panose="02070309020205020404" pitchFamily="49" charset="0"/>
              <a:buChar char="o"/>
            </a:pPr>
            <a:r>
              <a:rPr lang="en-GB" dirty="0"/>
              <a:t>Find answers to your questions </a:t>
            </a:r>
          </a:p>
          <a:p>
            <a:pPr marL="285750" indent="-285750">
              <a:buFont typeface="Courier New" panose="02070309020205020404" pitchFamily="49" charset="0"/>
              <a:buChar char="o"/>
            </a:pPr>
            <a:r>
              <a:rPr lang="en-GB" dirty="0"/>
              <a:t>Solve a research problem </a:t>
            </a:r>
          </a:p>
          <a:p>
            <a:pPr marL="285750" indent="-285750">
              <a:buFont typeface="Courier New" panose="02070309020205020404" pitchFamily="49" charset="0"/>
              <a:buChar char="o"/>
            </a:pPr>
            <a:r>
              <a:rPr lang="en-GB" dirty="0"/>
              <a:t>Generating new knowledge </a:t>
            </a:r>
          </a:p>
          <a:p>
            <a:pPr marL="285750" indent="-285750">
              <a:buFont typeface="Courier New" panose="02070309020205020404" pitchFamily="49" charset="0"/>
              <a:buChar char="o"/>
            </a:pPr>
            <a:r>
              <a:rPr lang="en-GB" dirty="0"/>
              <a:t>Establish facts and principles </a:t>
            </a:r>
          </a:p>
        </p:txBody>
      </p:sp>
    </p:spTree>
    <p:extLst>
      <p:ext uri="{BB962C8B-B14F-4D97-AF65-F5344CB8AC3E}">
        <p14:creationId xmlns:p14="http://schemas.microsoft.com/office/powerpoint/2010/main" val="381692422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br>
              <a:rPr lang="en-GB" dirty="0"/>
            </a:br>
            <a:r>
              <a:rPr lang="en-GB" b="1" dirty="0"/>
              <a:t>Characteristics &amp; Requirements</a:t>
            </a:r>
            <a:endParaRPr lang="en-GB" dirty="0"/>
          </a:p>
        </p:txBody>
      </p:sp>
      <p:sp>
        <p:nvSpPr>
          <p:cNvPr id="3" name="Text Placeholder 2"/>
          <p:cNvSpPr>
            <a:spLocks noGrp="1"/>
          </p:cNvSpPr>
          <p:nvPr>
            <p:ph type="body" idx="1"/>
          </p:nvPr>
        </p:nvSpPr>
        <p:spPr/>
        <p:txBody>
          <a:bodyPr/>
          <a:lstStyle/>
          <a:p>
            <a:r>
              <a:rPr lang="en-GB" b="1" dirty="0"/>
              <a:t>Systematic </a:t>
            </a:r>
            <a:endParaRPr lang="en-GB" dirty="0"/>
          </a:p>
          <a:p>
            <a:r>
              <a:rPr lang="en-GB" dirty="0"/>
              <a:t>This implies that the procedures adopted to undertake an investigation follow a certain logical sequence. The different steps cannot be taken in a haphazard way. Some procedures must follow others.</a:t>
            </a:r>
          </a:p>
        </p:txBody>
      </p:sp>
    </p:spTree>
    <p:extLst>
      <p:ext uri="{BB962C8B-B14F-4D97-AF65-F5344CB8AC3E}">
        <p14:creationId xmlns:p14="http://schemas.microsoft.com/office/powerpoint/2010/main" val="160970437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br>
              <a:rPr lang="en-GB" dirty="0"/>
            </a:br>
            <a:r>
              <a:rPr lang="en-GB" b="1" dirty="0"/>
              <a:t>Characteristics &amp; Requirements</a:t>
            </a:r>
            <a:endParaRPr lang="en-GB" dirty="0"/>
          </a:p>
        </p:txBody>
      </p:sp>
      <p:sp>
        <p:nvSpPr>
          <p:cNvPr id="3" name="Text Placeholder 2"/>
          <p:cNvSpPr>
            <a:spLocks noGrp="1"/>
          </p:cNvSpPr>
          <p:nvPr>
            <p:ph type="body" idx="1"/>
          </p:nvPr>
        </p:nvSpPr>
        <p:spPr/>
        <p:txBody>
          <a:bodyPr/>
          <a:lstStyle/>
          <a:p>
            <a:r>
              <a:rPr lang="en-GB" b="1" dirty="0"/>
              <a:t>Empirical </a:t>
            </a:r>
            <a:endParaRPr lang="en-GB" dirty="0"/>
          </a:p>
          <a:p>
            <a:r>
              <a:rPr lang="en-GB" dirty="0"/>
              <a:t>Any conclusions drawn are based upon hard evidence gathered from information collected from real-life experiences or observations.</a:t>
            </a:r>
          </a:p>
        </p:txBody>
      </p:sp>
    </p:spTree>
    <p:extLst>
      <p:ext uri="{BB962C8B-B14F-4D97-AF65-F5344CB8AC3E}">
        <p14:creationId xmlns:p14="http://schemas.microsoft.com/office/powerpoint/2010/main" val="415342996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br>
              <a:rPr lang="en-GB" dirty="0"/>
            </a:br>
            <a:r>
              <a:rPr lang="en-GB" b="1" dirty="0"/>
              <a:t>Characteristics &amp; Requirements</a:t>
            </a:r>
            <a:endParaRPr lang="en-GB" dirty="0"/>
          </a:p>
        </p:txBody>
      </p:sp>
      <p:sp>
        <p:nvSpPr>
          <p:cNvPr id="3" name="Text Placeholder 2"/>
          <p:cNvSpPr>
            <a:spLocks noGrp="1"/>
          </p:cNvSpPr>
          <p:nvPr>
            <p:ph type="body" idx="1"/>
          </p:nvPr>
        </p:nvSpPr>
        <p:spPr/>
        <p:txBody>
          <a:bodyPr/>
          <a:lstStyle/>
          <a:p>
            <a:r>
              <a:rPr lang="en-GB" b="1" dirty="0"/>
              <a:t>Cyclical </a:t>
            </a:r>
          </a:p>
          <a:p>
            <a:r>
              <a:rPr lang="en-GB" dirty="0"/>
              <a:t>Research starts with a problem and ends with a problem.</a:t>
            </a:r>
          </a:p>
        </p:txBody>
      </p:sp>
    </p:spTree>
    <p:extLst>
      <p:ext uri="{BB962C8B-B14F-4D97-AF65-F5344CB8AC3E}">
        <p14:creationId xmlns:p14="http://schemas.microsoft.com/office/powerpoint/2010/main" val="67438208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br>
              <a:rPr lang="en-GB" dirty="0"/>
            </a:br>
            <a:r>
              <a:rPr lang="en-GB" b="1" dirty="0"/>
              <a:t>Characteristics &amp; Requirements</a:t>
            </a:r>
            <a:endParaRPr lang="en-GB" dirty="0"/>
          </a:p>
        </p:txBody>
      </p:sp>
      <p:sp>
        <p:nvSpPr>
          <p:cNvPr id="3" name="Text Placeholder 2"/>
          <p:cNvSpPr>
            <a:spLocks noGrp="1"/>
          </p:cNvSpPr>
          <p:nvPr>
            <p:ph type="body" idx="1"/>
          </p:nvPr>
        </p:nvSpPr>
        <p:spPr/>
        <p:txBody>
          <a:bodyPr/>
          <a:lstStyle/>
          <a:p>
            <a:r>
              <a:rPr lang="en-GB" b="1" dirty="0"/>
              <a:t>Valid and Verifiable </a:t>
            </a:r>
          </a:p>
          <a:p>
            <a:r>
              <a:rPr lang="en-GB" dirty="0"/>
              <a:t>This concept implies that whatever you conclude on the basis of your findings is correct and can be verified by you and others.</a:t>
            </a:r>
          </a:p>
        </p:txBody>
      </p:sp>
    </p:spTree>
    <p:extLst>
      <p:ext uri="{BB962C8B-B14F-4D97-AF65-F5344CB8AC3E}">
        <p14:creationId xmlns:p14="http://schemas.microsoft.com/office/powerpoint/2010/main" val="33346160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br>
              <a:rPr lang="en-GB" dirty="0"/>
            </a:br>
            <a:r>
              <a:rPr lang="en-GB" b="1" dirty="0"/>
              <a:t>Characteristics &amp; Requirements</a:t>
            </a:r>
            <a:endParaRPr lang="en-GB" dirty="0"/>
          </a:p>
        </p:txBody>
      </p:sp>
      <p:sp>
        <p:nvSpPr>
          <p:cNvPr id="3" name="Text Placeholder 2"/>
          <p:cNvSpPr>
            <a:spLocks noGrp="1"/>
          </p:cNvSpPr>
          <p:nvPr>
            <p:ph type="body" idx="1"/>
          </p:nvPr>
        </p:nvSpPr>
        <p:spPr/>
        <p:txBody>
          <a:bodyPr/>
          <a:lstStyle/>
          <a:p>
            <a:r>
              <a:rPr lang="en-GB" b="1" dirty="0"/>
              <a:t>Rigorous </a:t>
            </a:r>
          </a:p>
          <a:p>
            <a:r>
              <a:rPr lang="en-GB" dirty="0"/>
              <a:t>You must be meticulous in ensuring that the procedures followed to find answers to questions are relevant, appropriate and justified.</a:t>
            </a:r>
          </a:p>
        </p:txBody>
      </p:sp>
    </p:spTree>
    <p:extLst>
      <p:ext uri="{BB962C8B-B14F-4D97-AF65-F5344CB8AC3E}">
        <p14:creationId xmlns:p14="http://schemas.microsoft.com/office/powerpoint/2010/main" val="1768343201"/>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5FCBEF"/>
      </a:accent1>
      <a:accent2>
        <a:srgbClr val="2E83C3"/>
      </a:accent2>
      <a:accent3>
        <a:srgbClr val="42D0A2"/>
      </a:accent3>
      <a:accent4>
        <a:srgbClr val="2E946B"/>
      </a:accent4>
      <a:accent5>
        <a:srgbClr val="42B051"/>
      </a:accent5>
      <a:accent6>
        <a:srgbClr val="96D141"/>
      </a:accent6>
      <a:hlink>
        <a:srgbClr val="3FCDE7"/>
      </a:hlink>
      <a:folHlink>
        <a:srgbClr val="A9D3E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0B5AB586-D108-4FC1-8368-649FE654B894}"/>
    </a:ext>
  </a:extLst>
</a:theme>
</file>

<file path=docProps/app.xml><?xml version="1.0" encoding="utf-8"?>
<Properties xmlns="http://schemas.openxmlformats.org/officeDocument/2006/extended-properties" xmlns:vt="http://schemas.openxmlformats.org/officeDocument/2006/docPropsVTypes">
  <Template>Facet</Template>
  <TotalTime>6343</TotalTime>
  <Words>873</Words>
  <Application>Microsoft Office PowerPoint</Application>
  <PresentationFormat>Widescreen</PresentationFormat>
  <Paragraphs>51</Paragraphs>
  <Slides>19</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19</vt:i4>
      </vt:variant>
    </vt:vector>
  </HeadingPairs>
  <TitlesOfParts>
    <vt:vector size="25" baseType="lpstr">
      <vt:lpstr>Arial</vt:lpstr>
      <vt:lpstr>Courier New</vt:lpstr>
      <vt:lpstr>Times New Roman</vt:lpstr>
      <vt:lpstr>Trebuchet MS</vt:lpstr>
      <vt:lpstr>Wingdings 3</vt:lpstr>
      <vt:lpstr>Facet</vt:lpstr>
      <vt:lpstr>Scientific Research Methodology</vt:lpstr>
      <vt:lpstr>  What is Research?</vt:lpstr>
      <vt:lpstr>PowerPoint Presentation</vt:lpstr>
      <vt:lpstr> Why do we do Research?</vt:lpstr>
      <vt:lpstr> Characteristics &amp; Requirements</vt:lpstr>
      <vt:lpstr> Characteristics &amp; Requirements</vt:lpstr>
      <vt:lpstr> Characteristics &amp; Requirements</vt:lpstr>
      <vt:lpstr> Characteristics &amp; Requirements</vt:lpstr>
      <vt:lpstr> Characteristics &amp; Requirements</vt:lpstr>
      <vt:lpstr>Philosophy, Approach, Methodology and Research Design</vt:lpstr>
      <vt:lpstr>Research Approaches</vt:lpstr>
      <vt:lpstr>Qualitative Research </vt:lpstr>
      <vt:lpstr>Quantitative Research </vt:lpstr>
      <vt:lpstr>Mixed-methods Research</vt:lpstr>
      <vt:lpstr>Qualitative VS Quantitative</vt:lpstr>
      <vt:lpstr>Research Designs </vt:lpstr>
      <vt:lpstr>PowerPoint Presentation</vt:lpstr>
      <vt:lpstr>PowerPoint Presentation</vt:lpstr>
      <vt:lpstr>Research in Economics, Management and Business Sciences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Scientific Research Methodology</dc:title>
  <dc:creator>Mohamed</dc:creator>
  <cp:lastModifiedBy>Dell</cp:lastModifiedBy>
  <cp:revision>9</cp:revision>
  <dcterms:created xsi:type="dcterms:W3CDTF">2024-02-06T20:04:43Z</dcterms:created>
  <dcterms:modified xsi:type="dcterms:W3CDTF">2025-01-29T17:49:12Z</dcterms:modified>
</cp:coreProperties>
</file>