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85" autoAdjust="0"/>
    <p:restoredTop sz="94849" autoAdjust="0"/>
  </p:normalViewPr>
  <p:slideViewPr>
    <p:cSldViewPr>
      <p:cViewPr varScale="1">
        <p:scale>
          <a:sx n="70" d="100"/>
          <a:sy n="70" d="100"/>
        </p:scale>
        <p:origin x="1632"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6AF765-42CF-4343-B0CA-69F945114CC7}" type="datetimeFigureOut">
              <a:rPr lang="fr-FR" smtClean="0"/>
              <a:t>07/02/2025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828928-1714-4A84-93BD-58CCFCCAA745}" type="slidenum">
              <a:rPr lang="fr-FR" smtClean="0"/>
              <a:t>‹N°›</a:t>
            </a:fld>
            <a:endParaRPr lang="fr-FR"/>
          </a:p>
        </p:txBody>
      </p:sp>
    </p:spTree>
    <p:extLst>
      <p:ext uri="{BB962C8B-B14F-4D97-AF65-F5344CB8AC3E}">
        <p14:creationId xmlns:p14="http://schemas.microsoft.com/office/powerpoint/2010/main" val="2997148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C828928-1714-4A84-93BD-58CCFCCAA745}" type="slidenum">
              <a:rPr lang="fr-FR" smtClean="0"/>
              <a:t>1</a:t>
            </a:fld>
            <a:endParaRPr lang="fr-FR"/>
          </a:p>
        </p:txBody>
      </p:sp>
    </p:spTree>
    <p:extLst>
      <p:ext uri="{BB962C8B-B14F-4D97-AF65-F5344CB8AC3E}">
        <p14:creationId xmlns:p14="http://schemas.microsoft.com/office/powerpoint/2010/main" val="2233730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2/7/2025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617489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2/7/2025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857570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2/7/2025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219004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2/7/2025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1049228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106B4A3-4212-4E39-93DE-E053E8F69C28}" type="datetimeFigureOut">
              <a:rPr lang="en-US" smtClean="0"/>
              <a:t>2/7/2025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1391018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106B4A3-4212-4E39-93DE-E053E8F69C28}" type="datetimeFigureOut">
              <a:rPr lang="en-US" smtClean="0"/>
              <a:t>2/7/2025</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31374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106B4A3-4212-4E39-93DE-E053E8F69C28}" type="datetimeFigureOut">
              <a:rPr lang="en-US" smtClean="0"/>
              <a:t>2/7/2025</a:t>
            </a:fld>
            <a:endParaRPr lang="en-US"/>
          </a:p>
        </p:txBody>
      </p:sp>
      <p:sp>
        <p:nvSpPr>
          <p:cNvPr id="8" name="Espace réservé du pied de page 7"/>
          <p:cNvSpPr>
            <a:spLocks noGrp="1"/>
          </p:cNvSpPr>
          <p:nvPr>
            <p:ph type="ftr" sz="quarter" idx="11"/>
          </p:nvPr>
        </p:nvSpPr>
        <p:spPr/>
        <p:txBody>
          <a:bodyPr/>
          <a:lstStyle/>
          <a:p>
            <a:endParaRPr kumimoji="0" lang="en-US"/>
          </a:p>
        </p:txBody>
      </p:sp>
      <p:sp>
        <p:nvSpPr>
          <p:cNvPr id="9" name="Espace réservé du numéro de diapositive 8"/>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571121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106B4A3-4212-4E39-93DE-E053E8F69C28}" type="datetimeFigureOut">
              <a:rPr lang="en-US" smtClean="0"/>
              <a:t>2/7/2025</a:t>
            </a:fld>
            <a:endParaRPr lang="en-US"/>
          </a:p>
        </p:txBody>
      </p:sp>
      <p:sp>
        <p:nvSpPr>
          <p:cNvPr id="4" name="Espace réservé du pied de page 3"/>
          <p:cNvSpPr>
            <a:spLocks noGrp="1"/>
          </p:cNvSpPr>
          <p:nvPr>
            <p:ph type="ftr" sz="quarter" idx="11"/>
          </p:nvPr>
        </p:nvSpPr>
        <p:spPr/>
        <p:txBody>
          <a:bodyPr/>
          <a:lstStyle/>
          <a:p>
            <a:endParaRPr kumimoji="0" lang="en-US"/>
          </a:p>
        </p:txBody>
      </p:sp>
      <p:sp>
        <p:nvSpPr>
          <p:cNvPr id="5" name="Espace réservé du numéro de diapositive 4"/>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4215582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106B4A3-4212-4E39-93DE-E053E8F69C28}" type="datetimeFigureOut">
              <a:rPr lang="en-US" smtClean="0"/>
              <a:t>2/7/2025</a:t>
            </a:fld>
            <a:endParaRPr lang="en-US"/>
          </a:p>
        </p:txBody>
      </p:sp>
      <p:sp>
        <p:nvSpPr>
          <p:cNvPr id="3" name="Espace réservé du pied de page 2"/>
          <p:cNvSpPr>
            <a:spLocks noGrp="1"/>
          </p:cNvSpPr>
          <p:nvPr>
            <p:ph type="ftr" sz="quarter" idx="11"/>
          </p:nvPr>
        </p:nvSpPr>
        <p:spPr/>
        <p:txBody>
          <a:bodyPr/>
          <a:lstStyle/>
          <a:p>
            <a:endParaRPr kumimoji="0" lang="en-US"/>
          </a:p>
        </p:txBody>
      </p:sp>
      <p:sp>
        <p:nvSpPr>
          <p:cNvPr id="4" name="Espace réservé du numéro de diapositive 3"/>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2950650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106B4A3-4212-4E39-93DE-E053E8F69C28}" type="datetimeFigureOut">
              <a:rPr lang="en-US" smtClean="0"/>
              <a:t>2/7/2025</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2467891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106B4A3-4212-4E39-93DE-E053E8F69C28}" type="datetimeFigureOut">
              <a:rPr lang="en-US" smtClean="0"/>
              <a:t>2/7/2025</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133928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06B4A3-4212-4E39-93DE-E053E8F69C28}" type="datetimeFigureOut">
              <a:rPr lang="en-US" smtClean="0"/>
              <a:t>2/7/2025</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41199839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30.jpg"/><Relationship Id="rId7" Type="http://schemas.openxmlformats.org/officeDocument/2006/relationships/image" Target="../media/image28.jp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g"/><Relationship Id="rId9"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26371" y="2967335"/>
            <a:ext cx="5091267" cy="923330"/>
          </a:xfrm>
          <a:prstGeom prst="rect">
            <a:avLst/>
          </a:prstGeom>
          <a:solidFill>
            <a:srgbClr val="FFFF00"/>
          </a:solidFill>
        </p:spPr>
        <p:txBody>
          <a:bodyPr wrap="none" lIns="91440" tIns="45720" rIns="91440" bIns="45720">
            <a:spAutoFit/>
          </a:bodyPr>
          <a:lstStyle/>
          <a:p>
            <a:pPr algn="ctr"/>
            <a:r>
              <a:rPr lang="fr-FR"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Gestion du projet</a:t>
            </a:r>
            <a:endParaRPr lang="fr-FR"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9085" y="260648"/>
            <a:ext cx="2145838" cy="2088232"/>
          </a:xfrm>
          <a:prstGeom prst="rect">
            <a:avLst/>
          </a:prstGeom>
        </p:spPr>
      </p:pic>
      <p:sp>
        <p:nvSpPr>
          <p:cNvPr id="6" name="ZoneTexte 5"/>
          <p:cNvSpPr txBox="1"/>
          <p:nvPr/>
        </p:nvSpPr>
        <p:spPr>
          <a:xfrm>
            <a:off x="3125935" y="6525344"/>
            <a:ext cx="2892138" cy="369332"/>
          </a:xfrm>
          <a:prstGeom prst="rect">
            <a:avLst/>
          </a:prstGeom>
          <a:noFill/>
        </p:spPr>
        <p:txBody>
          <a:bodyPr wrap="none" rtlCol="0">
            <a:spAutoFit/>
          </a:bodyPr>
          <a:lstStyle/>
          <a:p>
            <a:r>
              <a:rPr lang="fr-FR" dirty="0" smtClean="0"/>
              <a:t>3</a:t>
            </a:r>
            <a:r>
              <a:rPr lang="fr-FR" baseline="30000" dirty="0" smtClean="0"/>
              <a:t>ème </a:t>
            </a:r>
            <a:r>
              <a:rPr lang="fr-FR" dirty="0" smtClean="0"/>
              <a:t>année Licence Géologie </a:t>
            </a:r>
            <a:endParaRPr lang="fr-FR" dirty="0"/>
          </a:p>
        </p:txBody>
      </p:sp>
      <p:pic>
        <p:nvPicPr>
          <p:cNvPr id="1026" name="Picture 2" descr="Sortie de terrain en Géologie pour les groupes de spécialité SVT en  Terminale - Saint Ambroi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4149080"/>
            <a:ext cx="2808312" cy="21062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ccueil - Centre de Géologie de l'Oisans - Alp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7" y="309138"/>
            <a:ext cx="2420997" cy="160769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Équipements terrain géologue disposés sur une carte topographique.  L'arrière-plan Photo Stock - Alam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41870" y="4356103"/>
            <a:ext cx="2303502" cy="1692188"/>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8073" y="358789"/>
            <a:ext cx="2925118" cy="1990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descr="Département de géologie et de génie géologique: Laboratoire d'hydrogéologi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28098" y="4175246"/>
            <a:ext cx="2524125" cy="180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535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51589"/>
            <a:ext cx="8784976" cy="2585323"/>
          </a:xfrm>
          <a:prstGeom prst="rect">
            <a:avLst/>
          </a:prstGeom>
        </p:spPr>
        <p:txBody>
          <a:bodyPr wrap="square">
            <a:spAutoFit/>
          </a:bodyPr>
          <a:lstStyle/>
          <a:p>
            <a:pPr algn="ctr"/>
            <a:r>
              <a:rPr lang="fr-FR" b="1" dirty="0" smtClean="0">
                <a:solidFill>
                  <a:srgbClr val="FF0000"/>
                </a:solidFill>
              </a:rPr>
              <a:t>1/Description </a:t>
            </a:r>
            <a:r>
              <a:rPr lang="fr-FR" b="1" dirty="0">
                <a:solidFill>
                  <a:srgbClr val="FF0000"/>
                </a:solidFill>
              </a:rPr>
              <a:t>des </a:t>
            </a:r>
            <a:r>
              <a:rPr lang="fr-FR" b="1" dirty="0" smtClean="0">
                <a:solidFill>
                  <a:srgbClr val="FF0000"/>
                </a:solidFill>
              </a:rPr>
              <a:t>échantillons:</a:t>
            </a:r>
          </a:p>
          <a:p>
            <a:pPr algn="ctr"/>
            <a:r>
              <a:rPr lang="fr-FR" dirty="0" smtClean="0"/>
              <a:t> </a:t>
            </a:r>
            <a:r>
              <a:rPr lang="fr-FR" dirty="0"/>
              <a:t>Chaque échantillon doit être décrit sur le terrain au moment du prélèvement, en notant la composition granulométrique du sol selon la dimension des particules estimée visuellement. Le préleveur doit aussi fournir tous les détails pertinents à une bonne description de l'échantillon tels que la couleur du sol, la présence d'indices visuels </a:t>
            </a:r>
            <a:r>
              <a:rPr lang="fr-FR" dirty="0" smtClean="0"/>
              <a:t>de minéraux, de fossiles d’</a:t>
            </a:r>
            <a:r>
              <a:rPr lang="fr-FR" dirty="0"/>
              <a:t>é</a:t>
            </a:r>
            <a:r>
              <a:rPr lang="fr-FR" dirty="0" smtClean="0"/>
              <a:t>ventuelles déformations et la </a:t>
            </a:r>
            <a:r>
              <a:rPr lang="fr-FR" dirty="0"/>
              <a:t>présence de toute matière autre que du sol ou tout autre élément jugé </a:t>
            </a:r>
            <a:r>
              <a:rPr lang="fr-FR" dirty="0" smtClean="0"/>
              <a:t>approprié. </a:t>
            </a:r>
            <a:r>
              <a:rPr lang="fr-FR" dirty="0"/>
              <a:t>La description de l'environnement dans lequel l'échantillon a été prélevé doit également être notée et le préleveur doit fournir tous les détails pertinents. Pour chaque échantillon prélevé, le responsable doit remplir une fiche descriptive. </a:t>
            </a:r>
          </a:p>
        </p:txBody>
      </p:sp>
      <p:sp>
        <p:nvSpPr>
          <p:cNvPr id="5" name="Rectangle 4"/>
          <p:cNvSpPr/>
          <p:nvPr/>
        </p:nvSpPr>
        <p:spPr>
          <a:xfrm>
            <a:off x="179512" y="2564904"/>
            <a:ext cx="8784976" cy="923330"/>
          </a:xfrm>
          <a:prstGeom prst="rect">
            <a:avLst/>
          </a:prstGeom>
        </p:spPr>
        <p:txBody>
          <a:bodyPr wrap="square">
            <a:spAutoFit/>
          </a:bodyPr>
          <a:lstStyle/>
          <a:p>
            <a:pPr algn="ctr"/>
            <a:r>
              <a:rPr lang="fr-FR" b="1" dirty="0" smtClean="0">
                <a:solidFill>
                  <a:srgbClr val="FF0000"/>
                </a:solidFill>
              </a:rPr>
              <a:t>2/Identification </a:t>
            </a:r>
            <a:r>
              <a:rPr lang="fr-FR" b="1" dirty="0">
                <a:solidFill>
                  <a:srgbClr val="FF0000"/>
                </a:solidFill>
              </a:rPr>
              <a:t>des </a:t>
            </a:r>
            <a:r>
              <a:rPr lang="fr-FR" b="1" dirty="0" smtClean="0">
                <a:solidFill>
                  <a:srgbClr val="FF0000"/>
                </a:solidFill>
              </a:rPr>
              <a:t>échantillons:</a:t>
            </a:r>
          </a:p>
          <a:p>
            <a:pPr algn="ctr"/>
            <a:r>
              <a:rPr lang="fr-FR" dirty="0" smtClean="0"/>
              <a:t>Chaque </a:t>
            </a:r>
            <a:r>
              <a:rPr lang="fr-FR" dirty="0"/>
              <a:t>contenant doit être clairement identifié et l'identification choisie doit correspondre à un emplacement précis sur le terrain, autant en plan qu'en profondeur. </a:t>
            </a:r>
          </a:p>
        </p:txBody>
      </p:sp>
      <p:sp>
        <p:nvSpPr>
          <p:cNvPr id="6" name="Rectangle 5"/>
          <p:cNvSpPr/>
          <p:nvPr/>
        </p:nvSpPr>
        <p:spPr>
          <a:xfrm>
            <a:off x="179512" y="3573016"/>
            <a:ext cx="5544616" cy="3139321"/>
          </a:xfrm>
          <a:prstGeom prst="rect">
            <a:avLst/>
          </a:prstGeom>
        </p:spPr>
        <p:txBody>
          <a:bodyPr wrap="square">
            <a:spAutoFit/>
          </a:bodyPr>
          <a:lstStyle/>
          <a:p>
            <a:pPr algn="ctr"/>
            <a:r>
              <a:rPr lang="fr-FR" b="1" dirty="0" smtClean="0">
                <a:solidFill>
                  <a:srgbClr val="FF0000"/>
                </a:solidFill>
              </a:rPr>
              <a:t>3/Conservation </a:t>
            </a:r>
            <a:r>
              <a:rPr lang="fr-FR" b="1" dirty="0">
                <a:solidFill>
                  <a:srgbClr val="FF0000"/>
                </a:solidFill>
              </a:rPr>
              <a:t>des échantillons </a:t>
            </a:r>
            <a:r>
              <a:rPr lang="fr-FR" b="1" dirty="0" smtClean="0">
                <a:solidFill>
                  <a:srgbClr val="FF0000"/>
                </a:solidFill>
              </a:rPr>
              <a:t>:</a:t>
            </a:r>
          </a:p>
          <a:p>
            <a:pPr algn="ctr"/>
            <a:r>
              <a:rPr lang="fr-FR" dirty="0" smtClean="0"/>
              <a:t>Une </a:t>
            </a:r>
            <a:r>
              <a:rPr lang="fr-FR" dirty="0"/>
              <a:t>fois prélevés, les échantillons de sols doivent être conservés au frais à environ </a:t>
            </a:r>
            <a:r>
              <a:rPr lang="fr-FR" dirty="0" smtClean="0"/>
              <a:t>4° </a:t>
            </a:r>
            <a:r>
              <a:rPr lang="fr-FR" dirty="0"/>
              <a:t>C </a:t>
            </a:r>
            <a:r>
              <a:rPr lang="fr-FR" dirty="0" smtClean="0"/>
              <a:t>dans </a:t>
            </a:r>
            <a:r>
              <a:rPr lang="fr-FR" dirty="0"/>
              <a:t>des contenants conformes et hermétiques de façon à assurer l'intégrité de l'échantillon </a:t>
            </a:r>
            <a:r>
              <a:rPr lang="fr-FR" dirty="0" smtClean="0"/>
              <a:t>et ( </a:t>
            </a:r>
            <a:r>
              <a:rPr lang="fr-FR" dirty="0"/>
              <a:t>dans la mesure du possible, à l'abri de la </a:t>
            </a:r>
            <a:r>
              <a:rPr lang="fr-FR" dirty="0" smtClean="0"/>
              <a:t>lumière). </a:t>
            </a:r>
            <a:r>
              <a:rPr lang="fr-FR" dirty="0"/>
              <a:t>Ils doivent être emballés adéquatement puis transportés au laboratoire dans les plus brefs délais</a:t>
            </a:r>
            <a:r>
              <a:rPr lang="fr-FR" dirty="0" smtClean="0"/>
              <a:t>. </a:t>
            </a:r>
          </a:p>
          <a:p>
            <a:pPr algn="ctr"/>
            <a:r>
              <a:rPr lang="fr-FR" i="1" dirty="0" smtClean="0"/>
              <a:t>La </a:t>
            </a:r>
            <a:r>
              <a:rPr lang="fr-FR" i="1" dirty="0"/>
              <a:t>durée maximale de conservation des échantillons de sols au laboratoire avant l'analyse </a:t>
            </a:r>
            <a:r>
              <a:rPr lang="fr-FR" i="1" dirty="0" smtClean="0"/>
              <a:t>doit être conforme aux modes </a:t>
            </a:r>
            <a:r>
              <a:rPr lang="fr-FR" i="1" dirty="0"/>
              <a:t>de conservation pour l’échantillonnage des sols </a:t>
            </a:r>
            <a:r>
              <a:rPr lang="fr-FR" i="1" dirty="0" smtClean="0"/>
              <a:t>pour </a:t>
            </a:r>
            <a:r>
              <a:rPr lang="fr-FR" i="1" dirty="0"/>
              <a:t>chaque paramètre d’analyse. </a:t>
            </a:r>
          </a:p>
        </p:txBody>
      </p:sp>
      <p:pic>
        <p:nvPicPr>
          <p:cNvPr id="3076" name="Picture 4" descr="Bouteilles d'échantillonnage et pots d'échantillonnage | Voor 't Lab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5620834"/>
            <a:ext cx="3672408" cy="1768606"/>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3488234"/>
            <a:ext cx="1581150" cy="1740966"/>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3725" y="3573016"/>
            <a:ext cx="1903098" cy="1800200"/>
          </a:xfrm>
          <a:prstGeom prst="rect">
            <a:avLst/>
          </a:prstGeom>
        </p:spPr>
      </p:pic>
    </p:spTree>
    <p:extLst>
      <p:ext uri="{BB962C8B-B14F-4D97-AF65-F5344CB8AC3E}">
        <p14:creationId xmlns:p14="http://schemas.microsoft.com/office/powerpoint/2010/main" val="1096251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Comment analyser le sol de son jardin ? | écocons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15" y="1844824"/>
            <a:ext cx="5335881" cy="3327692"/>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07" y="21585"/>
            <a:ext cx="2619375" cy="1743075"/>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105" y="2618700"/>
            <a:ext cx="3608600" cy="4225652"/>
          </a:xfrm>
          <a:prstGeom prst="rect">
            <a:avLst/>
          </a:prstGeom>
        </p:spPr>
      </p:pic>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6316" y="5224413"/>
            <a:ext cx="3369780" cy="1614686"/>
          </a:xfrm>
          <a:prstGeom prst="rect">
            <a:avLst/>
          </a:prstGeom>
        </p:spPr>
      </p:pic>
      <p:pic>
        <p:nvPicPr>
          <p:cNvPr id="10" name="Imag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20330" y="61793"/>
            <a:ext cx="2571750" cy="2571750"/>
          </a:xfrm>
          <a:prstGeom prst="rect">
            <a:avLst/>
          </a:prstGeom>
        </p:spPr>
      </p:pic>
      <p:pic>
        <p:nvPicPr>
          <p:cNvPr id="11" name="Imag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6096" y="83140"/>
            <a:ext cx="2443158" cy="2931790"/>
          </a:xfrm>
          <a:prstGeom prst="rect">
            <a:avLst/>
          </a:prstGeom>
        </p:spPr>
      </p:pic>
      <p:pic>
        <p:nvPicPr>
          <p:cNvPr id="12" name="Imag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34021" y="160339"/>
            <a:ext cx="1847850" cy="2692598"/>
          </a:xfrm>
          <a:prstGeom prst="rect">
            <a:avLst/>
          </a:prstGeom>
        </p:spPr>
      </p:pic>
      <p:pic>
        <p:nvPicPr>
          <p:cNvPr id="13" name="Imag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215" y="4367140"/>
            <a:ext cx="1847850" cy="2466975"/>
          </a:xfrm>
          <a:prstGeom prst="rect">
            <a:avLst/>
          </a:prstGeom>
        </p:spPr>
      </p:pic>
    </p:spTree>
    <p:extLst>
      <p:ext uri="{BB962C8B-B14F-4D97-AF65-F5344CB8AC3E}">
        <p14:creationId xmlns:p14="http://schemas.microsoft.com/office/powerpoint/2010/main" val="248304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67544" y="2924944"/>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smtClean="0"/>
              <a:t>Echantillonnage et analyse en laboratoire</a:t>
            </a:r>
            <a:endParaRPr lang="fr-FR" dirty="0"/>
          </a:p>
        </p:txBody>
      </p:sp>
    </p:spTree>
    <p:extLst>
      <p:ext uri="{BB962C8B-B14F-4D97-AF65-F5344CB8AC3E}">
        <p14:creationId xmlns:p14="http://schemas.microsoft.com/office/powerpoint/2010/main" val="83458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304" y="1988840"/>
            <a:ext cx="8937192" cy="3139321"/>
          </a:xfrm>
          <a:prstGeom prst="rect">
            <a:avLst/>
          </a:prstGeom>
        </p:spPr>
        <p:txBody>
          <a:bodyPr wrap="square">
            <a:spAutoFit/>
          </a:bodyPr>
          <a:lstStyle/>
          <a:p>
            <a:pPr algn="ctr"/>
            <a:r>
              <a:rPr lang="fr-FR" sz="2200" dirty="0" smtClean="0"/>
              <a:t>Le </a:t>
            </a:r>
            <a:r>
              <a:rPr lang="fr-FR" sz="2200" dirty="0"/>
              <a:t>sol (meuble et/ou cohérant) </a:t>
            </a:r>
            <a:r>
              <a:rPr lang="fr-FR" sz="2200" dirty="0" smtClean="0"/>
              <a:t>se </a:t>
            </a:r>
            <a:r>
              <a:rPr lang="fr-FR" sz="2200" dirty="0"/>
              <a:t>distingue des autres milieux (eau, air) par son degré d'hétérogénéité de constitution et de distribution et par ses caractéristiques qui permettent parfois </a:t>
            </a:r>
            <a:r>
              <a:rPr lang="fr-FR" sz="2200" dirty="0" smtClean="0"/>
              <a:t>le stockage d’éléments chimiques et organiques. Étant donné les </a:t>
            </a:r>
            <a:r>
              <a:rPr lang="fr-FR" sz="2200" dirty="0"/>
              <a:t>différents modes de déposition géologique, la nature et la composition du sol peuvent varier rapidement sur de courtes distances, aussi bien dans le plan horizontal que vertical. Également, </a:t>
            </a:r>
            <a:r>
              <a:rPr lang="fr-FR" sz="2200" dirty="0" smtClean="0"/>
              <a:t>certains affleurements peuvent contenir des informations sur le paléoenvironnement et des phénomènes à expliquer. Donc, il serait rationnellement et prudemment important de prendre des précautions lors de l’échantillonnage.</a:t>
            </a:r>
            <a:endParaRPr lang="fr-FR" sz="2200"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3164325" cy="1988840"/>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7496" y="-118509"/>
            <a:ext cx="3312368" cy="2107349"/>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23" y="5128161"/>
            <a:ext cx="3203848" cy="1729839"/>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224" y="0"/>
            <a:ext cx="2581275" cy="1988839"/>
          </a:xfrm>
          <a:prstGeom prst="rect">
            <a:avLst/>
          </a:prstGeom>
        </p:spPr>
      </p:pic>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17496" y="5128161"/>
            <a:ext cx="3048000" cy="1690609"/>
          </a:xfrm>
          <a:prstGeom prst="rect">
            <a:avLst/>
          </a:prstGeom>
        </p:spPr>
      </p:pic>
      <p:pic>
        <p:nvPicPr>
          <p:cNvPr id="10" name="Imag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34869" y="5128161"/>
            <a:ext cx="2904003" cy="1682320"/>
          </a:xfrm>
          <a:prstGeom prst="rect">
            <a:avLst/>
          </a:prstGeom>
        </p:spPr>
      </p:pic>
    </p:spTree>
    <p:extLst>
      <p:ext uri="{BB962C8B-B14F-4D97-AF65-F5344CB8AC3E}">
        <p14:creationId xmlns:p14="http://schemas.microsoft.com/office/powerpoint/2010/main" val="2631547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31728"/>
            <a:ext cx="8856984" cy="1323439"/>
          </a:xfrm>
          <a:prstGeom prst="rect">
            <a:avLst/>
          </a:prstGeom>
        </p:spPr>
        <p:txBody>
          <a:bodyPr wrap="square">
            <a:spAutoFit/>
          </a:bodyPr>
          <a:lstStyle/>
          <a:p>
            <a:pPr algn="ctr"/>
            <a:r>
              <a:rPr lang="fr-FR" sz="2000" dirty="0"/>
              <a:t>Avant d'entreprendre une campagne d'échantillonnage, il est important de faire une revue des données existantes, incluant l’historique du terrain, afin de mieux définir les objectifs de l’étude. Des méthodes d’investigation indirecte, décrites plus loin, peuvent être utilisées comme complément d’information.</a:t>
            </a:r>
          </a:p>
        </p:txBody>
      </p:sp>
      <p:sp>
        <p:nvSpPr>
          <p:cNvPr id="5" name="Rectangle 4"/>
          <p:cNvSpPr/>
          <p:nvPr/>
        </p:nvSpPr>
        <p:spPr>
          <a:xfrm>
            <a:off x="72008" y="1484784"/>
            <a:ext cx="9036496" cy="1015663"/>
          </a:xfrm>
          <a:prstGeom prst="rect">
            <a:avLst/>
          </a:prstGeom>
        </p:spPr>
        <p:txBody>
          <a:bodyPr wrap="square">
            <a:spAutoFit/>
          </a:bodyPr>
          <a:lstStyle/>
          <a:p>
            <a:pPr algn="ctr"/>
            <a:r>
              <a:rPr lang="fr-FR" sz="2000" dirty="0"/>
              <a:t>La collecte des données existantes s’effectue généralement par une revue de la documentation, notamment par la </a:t>
            </a:r>
            <a:r>
              <a:rPr lang="fr-FR" sz="2000" dirty="0">
                <a:solidFill>
                  <a:srgbClr val="FF0000"/>
                </a:solidFill>
              </a:rPr>
              <a:t>détermination de l’historique du terrain</a:t>
            </a:r>
            <a:r>
              <a:rPr lang="fr-FR" sz="2000" dirty="0"/>
              <a:t> et par une </a:t>
            </a:r>
            <a:r>
              <a:rPr lang="fr-FR" sz="2000" dirty="0">
                <a:solidFill>
                  <a:srgbClr val="FF0000"/>
                </a:solidFill>
              </a:rPr>
              <a:t>visite de </a:t>
            </a:r>
            <a:r>
              <a:rPr lang="fr-FR" sz="2000" dirty="0" smtClean="0">
                <a:solidFill>
                  <a:srgbClr val="FF0000"/>
                </a:solidFill>
              </a:rPr>
              <a:t>reconnaissance (</a:t>
            </a:r>
            <a:r>
              <a:rPr lang="fr-FR" sz="2000" dirty="0">
                <a:solidFill>
                  <a:srgbClr val="FF0000"/>
                </a:solidFill>
              </a:rPr>
              <a:t>Caractéristiques du </a:t>
            </a:r>
            <a:r>
              <a:rPr lang="fr-FR" sz="2000" dirty="0" smtClean="0">
                <a:solidFill>
                  <a:srgbClr val="FF0000"/>
                </a:solidFill>
              </a:rPr>
              <a:t>terrain)</a:t>
            </a:r>
            <a:r>
              <a:rPr lang="fr-FR" sz="2000" dirty="0" smtClean="0"/>
              <a:t>.</a:t>
            </a:r>
            <a:endParaRPr lang="fr-FR" sz="2000" dirty="0"/>
          </a:p>
        </p:txBody>
      </p:sp>
      <p:sp>
        <p:nvSpPr>
          <p:cNvPr id="6" name="Rectangle 5"/>
          <p:cNvSpPr/>
          <p:nvPr/>
        </p:nvSpPr>
        <p:spPr>
          <a:xfrm>
            <a:off x="179512" y="2420888"/>
            <a:ext cx="8820472" cy="2246769"/>
          </a:xfrm>
          <a:prstGeom prst="rect">
            <a:avLst/>
          </a:prstGeom>
        </p:spPr>
        <p:txBody>
          <a:bodyPr wrap="square">
            <a:spAutoFit/>
          </a:bodyPr>
          <a:lstStyle/>
          <a:p>
            <a:pPr algn="ctr"/>
            <a:r>
              <a:rPr lang="fr-FR" sz="2000" u="sng" dirty="0"/>
              <a:t>Les données sur l'historique du terrain peuvent fournir des renseignements </a:t>
            </a:r>
            <a:r>
              <a:rPr lang="fr-FR" sz="2000" u="sng" dirty="0" smtClean="0"/>
              <a:t>adéquats </a:t>
            </a:r>
            <a:r>
              <a:rPr lang="fr-FR" sz="2000" u="sng" dirty="0"/>
              <a:t>sur le </a:t>
            </a:r>
            <a:r>
              <a:rPr lang="fr-FR" sz="2000" u="sng" dirty="0" smtClean="0"/>
              <a:t>milieu de dépôt contenant des indications sur le paléo-courant et la genèse du milieu</a:t>
            </a:r>
            <a:r>
              <a:rPr lang="fr-FR" sz="2000" dirty="0" smtClean="0"/>
              <a:t>. Ces </a:t>
            </a:r>
            <a:r>
              <a:rPr lang="fr-FR" sz="2000" dirty="0"/>
              <a:t>données comprennent des renseignements sur les activités </a:t>
            </a:r>
            <a:r>
              <a:rPr lang="fr-FR" sz="2000" dirty="0" smtClean="0"/>
              <a:t>présentes </a:t>
            </a:r>
            <a:r>
              <a:rPr lang="fr-FR" sz="2000" dirty="0"/>
              <a:t>et </a:t>
            </a:r>
            <a:r>
              <a:rPr lang="fr-FR" sz="2000" dirty="0" smtClean="0"/>
              <a:t>passées. De </a:t>
            </a:r>
            <a:r>
              <a:rPr lang="fr-FR" sz="2000" dirty="0"/>
              <a:t>plus, des renseignements sur les </a:t>
            </a:r>
            <a:r>
              <a:rPr lang="fr-FR" sz="2000" dirty="0" smtClean="0"/>
              <a:t>accidents tectoniques, </a:t>
            </a:r>
            <a:r>
              <a:rPr lang="fr-FR" sz="2000" dirty="0"/>
              <a:t>sur </a:t>
            </a:r>
            <a:r>
              <a:rPr lang="fr-FR" sz="2000" dirty="0" smtClean="0"/>
              <a:t>la pétrographie et </a:t>
            </a:r>
            <a:r>
              <a:rPr lang="fr-FR" sz="2000" dirty="0"/>
              <a:t>sur la </a:t>
            </a:r>
            <a:r>
              <a:rPr lang="fr-FR" sz="2000" dirty="0" smtClean="0"/>
              <a:t>minéralogie sont indispensables.  l’utilisateur </a:t>
            </a:r>
            <a:r>
              <a:rPr lang="fr-FR" sz="2000" dirty="0"/>
              <a:t>du terrain est souvent la principale source d'information. </a:t>
            </a:r>
            <a:r>
              <a:rPr lang="fr-FR" sz="2000" dirty="0" smtClean="0"/>
              <a:t>Il possède </a:t>
            </a:r>
            <a:r>
              <a:rPr lang="fr-FR" sz="2000" dirty="0"/>
              <a:t>généralement des cartes, des plans, </a:t>
            </a:r>
            <a:r>
              <a:rPr lang="fr-FR" sz="2000" dirty="0" smtClean="0"/>
              <a:t>des </a:t>
            </a:r>
            <a:r>
              <a:rPr lang="fr-FR" sz="2000" dirty="0"/>
              <a:t>rapports d'échantillonnage déjà effectués, etc. </a:t>
            </a:r>
          </a:p>
        </p:txBody>
      </p:sp>
      <p:sp>
        <p:nvSpPr>
          <p:cNvPr id="7" name="Rectangle 6"/>
          <p:cNvSpPr/>
          <p:nvPr/>
        </p:nvSpPr>
        <p:spPr>
          <a:xfrm>
            <a:off x="179512" y="4653136"/>
            <a:ext cx="8856984" cy="2246769"/>
          </a:xfrm>
          <a:prstGeom prst="rect">
            <a:avLst/>
          </a:prstGeom>
        </p:spPr>
        <p:txBody>
          <a:bodyPr wrap="square">
            <a:spAutoFit/>
          </a:bodyPr>
          <a:lstStyle/>
          <a:p>
            <a:pPr algn="ctr"/>
            <a:r>
              <a:rPr lang="fr-FR" sz="2000" dirty="0"/>
              <a:t>Il est important </a:t>
            </a:r>
            <a:r>
              <a:rPr lang="fr-FR" sz="2000" dirty="0" smtClean="0"/>
              <a:t>aussi de </a:t>
            </a:r>
            <a:r>
              <a:rPr lang="fr-FR" sz="2000" dirty="0"/>
              <a:t>connaître le plus précisément possible les caractéristiques physiques et chimiques du terrain à l'étude lors d’une campagne </a:t>
            </a:r>
            <a:r>
              <a:rPr lang="fr-FR" sz="2000" dirty="0" smtClean="0"/>
              <a:t>d'échantillonnage. </a:t>
            </a:r>
            <a:r>
              <a:rPr lang="fr-FR" sz="2000" dirty="0"/>
              <a:t>Les renseignements obtenus sur le terrain, autant en surface qu’en profondeur, permettent de mieux comprendre les phénomènes </a:t>
            </a:r>
            <a:r>
              <a:rPr lang="fr-FR" sz="2000" dirty="0" smtClean="0"/>
              <a:t>géologiques présents </a:t>
            </a:r>
            <a:r>
              <a:rPr lang="fr-FR" sz="2000" dirty="0"/>
              <a:t>et de mieux localiser les points d'échantillonnage. </a:t>
            </a:r>
            <a:r>
              <a:rPr lang="fr-FR" sz="2000" u="sng" dirty="0"/>
              <a:t>Les principaux éléments à connaître et à identifier sur le terrain sont les caractéristiques de </a:t>
            </a:r>
            <a:r>
              <a:rPr lang="fr-FR" sz="2000" u="sng" dirty="0" smtClean="0"/>
              <a:t>surface, le </a:t>
            </a:r>
            <a:r>
              <a:rPr lang="fr-FR" sz="2000" u="sng" dirty="0"/>
              <a:t>contexte géologique et hydrogéologique et les </a:t>
            </a:r>
            <a:r>
              <a:rPr lang="fr-FR" sz="2000" u="sng" dirty="0" smtClean="0"/>
              <a:t>études géotechniques</a:t>
            </a:r>
            <a:r>
              <a:rPr lang="fr-FR" sz="2000" dirty="0" smtClean="0"/>
              <a:t> , </a:t>
            </a:r>
            <a:r>
              <a:rPr lang="fr-FR" sz="2000" dirty="0"/>
              <a:t>etc</a:t>
            </a:r>
            <a:r>
              <a:rPr lang="fr-FR" sz="2000" dirty="0" smtClean="0"/>
              <a:t>.</a:t>
            </a:r>
            <a:endParaRPr lang="fr-FR" sz="2000" dirty="0"/>
          </a:p>
        </p:txBody>
      </p:sp>
    </p:spTree>
    <p:extLst>
      <p:ext uri="{BB962C8B-B14F-4D97-AF65-F5344CB8AC3E}">
        <p14:creationId xmlns:p14="http://schemas.microsoft.com/office/powerpoint/2010/main" val="3410670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08" y="232187"/>
            <a:ext cx="8964488" cy="4708981"/>
          </a:xfrm>
          <a:prstGeom prst="rect">
            <a:avLst/>
          </a:prstGeom>
        </p:spPr>
        <p:txBody>
          <a:bodyPr wrap="square">
            <a:spAutoFit/>
          </a:bodyPr>
          <a:lstStyle/>
          <a:p>
            <a:pPr algn="ctr"/>
            <a:r>
              <a:rPr lang="fr-FR" sz="2000" dirty="0"/>
              <a:t>Les éléments à identifier </a:t>
            </a:r>
            <a:r>
              <a:rPr lang="fr-FR" sz="2000" dirty="0" smtClean="0"/>
              <a:t>pour les caractéristiques </a:t>
            </a:r>
            <a:r>
              <a:rPr lang="fr-FR" sz="2000" dirty="0"/>
              <a:t>de </a:t>
            </a:r>
            <a:r>
              <a:rPr lang="fr-FR" sz="2000" dirty="0" smtClean="0"/>
              <a:t>surface concernent </a:t>
            </a:r>
            <a:r>
              <a:rPr lang="fr-FR" sz="2000" dirty="0"/>
              <a:t>les renseignements </a:t>
            </a:r>
            <a:r>
              <a:rPr lang="fr-FR" sz="2000" dirty="0" smtClean="0"/>
              <a:t>sur l’état </a:t>
            </a:r>
            <a:r>
              <a:rPr lang="fr-FR" sz="2000" dirty="0"/>
              <a:t>de la </a:t>
            </a:r>
            <a:r>
              <a:rPr lang="fr-FR" sz="2000" dirty="0" smtClean="0"/>
              <a:t>végétation, la </a:t>
            </a:r>
            <a:r>
              <a:rPr lang="fr-FR" sz="2000" dirty="0"/>
              <a:t>topographie du terrain, le réseau </a:t>
            </a:r>
            <a:r>
              <a:rPr lang="fr-FR" sz="2000" dirty="0" smtClean="0"/>
              <a:t>hydrographique et le contexte climatique. </a:t>
            </a:r>
            <a:r>
              <a:rPr lang="fr-FR" sz="2000" dirty="0"/>
              <a:t>Certains de ces renseignements peuvent être obtenus à partir de cartes topographiques ou de photos aériennes. </a:t>
            </a:r>
            <a:r>
              <a:rPr lang="fr-FR" sz="2000" dirty="0" smtClean="0"/>
              <a:t>Aussi, toutes infrastructures humaines dans </a:t>
            </a:r>
            <a:r>
              <a:rPr lang="fr-FR" sz="2000" dirty="0"/>
              <a:t>le sol peuvent modifier considérablement les caractéristiques du </a:t>
            </a:r>
            <a:r>
              <a:rPr lang="fr-FR" sz="2000" dirty="0" smtClean="0"/>
              <a:t>sous-sol.</a:t>
            </a:r>
          </a:p>
          <a:p>
            <a:pPr algn="ctr"/>
            <a:endParaRPr lang="fr-FR" dirty="0" smtClean="0"/>
          </a:p>
          <a:p>
            <a:pPr algn="ctr"/>
            <a:r>
              <a:rPr lang="fr-FR" sz="2000" dirty="0" smtClean="0"/>
              <a:t>Le </a:t>
            </a:r>
            <a:r>
              <a:rPr lang="fr-FR" sz="2000" dirty="0"/>
              <a:t>contexte géologique et hydrogéologique du terrain est défini en recueillant des données sur la stratigraphie et, s’il y a lieu, sur la nappe phréatique, sur son utilisation actuelle ou potentielle, etc. Des outils tels des cartes géologiques ou géomorphologiques ou des rapports de forage fournissent de précieux renseignements. L'inspection de coupes géologiques sur le </a:t>
            </a:r>
            <a:r>
              <a:rPr lang="fr-FR" sz="2000" dirty="0" smtClean="0"/>
              <a:t>lieu. </a:t>
            </a:r>
            <a:r>
              <a:rPr lang="fr-FR" sz="2000" dirty="0"/>
              <a:t>Ces renseignements, couplés avec la connaissance des </a:t>
            </a:r>
            <a:r>
              <a:rPr lang="fr-FR" sz="2000" dirty="0" smtClean="0"/>
              <a:t>mécanismes </a:t>
            </a:r>
            <a:r>
              <a:rPr lang="fr-FR" sz="2000" dirty="0"/>
              <a:t>dans le sol, permettent d'identifier approximativement les zones les plus susceptibles d'être </a:t>
            </a:r>
            <a:r>
              <a:rPr lang="fr-FR" sz="2000" dirty="0" smtClean="0"/>
              <a:t>intéressantes et </a:t>
            </a:r>
            <a:r>
              <a:rPr lang="fr-FR" sz="2000" dirty="0"/>
              <a:t>ainsi d'orienter la campagne d'échantillonnage. </a:t>
            </a:r>
          </a:p>
        </p:txBody>
      </p:sp>
      <p:sp>
        <p:nvSpPr>
          <p:cNvPr id="3" name="Rectangle 2"/>
          <p:cNvSpPr/>
          <p:nvPr/>
        </p:nvSpPr>
        <p:spPr>
          <a:xfrm>
            <a:off x="72008" y="4894128"/>
            <a:ext cx="9036496" cy="1631216"/>
          </a:xfrm>
          <a:prstGeom prst="rect">
            <a:avLst/>
          </a:prstGeom>
        </p:spPr>
        <p:txBody>
          <a:bodyPr wrap="square">
            <a:spAutoFit/>
          </a:bodyPr>
          <a:lstStyle/>
          <a:p>
            <a:pPr algn="ctr"/>
            <a:r>
              <a:rPr lang="fr-FR" sz="2000" dirty="0"/>
              <a:t>Les caractéristiques </a:t>
            </a:r>
            <a:r>
              <a:rPr lang="fr-FR" sz="2000" dirty="0" smtClean="0"/>
              <a:t>physiques, chimiques et mécaniques des sols </a:t>
            </a:r>
            <a:r>
              <a:rPr lang="fr-FR" sz="2000" dirty="0"/>
              <a:t>ont une influence déterminante sur </a:t>
            </a:r>
            <a:r>
              <a:rPr lang="fr-FR" sz="2000" dirty="0" smtClean="0"/>
              <a:t>la crédibilité d’une recherche selon </a:t>
            </a:r>
            <a:r>
              <a:rPr lang="fr-FR" sz="2000" dirty="0"/>
              <a:t>les propriétés du terrain étudié. Le devenir d’une </a:t>
            </a:r>
            <a:r>
              <a:rPr lang="fr-FR" sz="2000" dirty="0" smtClean="0"/>
              <a:t>composante </a:t>
            </a:r>
            <a:r>
              <a:rPr lang="fr-FR" sz="2000" dirty="0"/>
              <a:t>chimique dans les sols est déterminé par ses différentes propriétés </a:t>
            </a:r>
            <a:r>
              <a:rPr lang="fr-FR" sz="2000" dirty="0" smtClean="0"/>
              <a:t>physico-chimiques/mécaniques </a:t>
            </a:r>
            <a:r>
              <a:rPr lang="fr-FR" sz="2000" dirty="0"/>
              <a:t>tels la solubilité, </a:t>
            </a:r>
            <a:r>
              <a:rPr lang="fr-FR" sz="2000" dirty="0" smtClean="0"/>
              <a:t>l’élasticité, la plasticité, </a:t>
            </a:r>
            <a:r>
              <a:rPr lang="fr-FR" sz="2000" dirty="0"/>
              <a:t>le </a:t>
            </a:r>
            <a:r>
              <a:rPr lang="fr-FR" sz="2000" dirty="0" smtClean="0"/>
              <a:t>gonflement, la perméabilité </a:t>
            </a:r>
            <a:r>
              <a:rPr lang="fr-FR" sz="2000" dirty="0"/>
              <a:t>et </a:t>
            </a:r>
            <a:r>
              <a:rPr lang="fr-FR" sz="2000" dirty="0" smtClean="0"/>
              <a:t>porosité, </a:t>
            </a:r>
            <a:r>
              <a:rPr lang="fr-FR" sz="2000" dirty="0"/>
              <a:t>etc. </a:t>
            </a:r>
            <a:r>
              <a:rPr lang="fr-FR" sz="2000" dirty="0" smtClean="0"/>
              <a:t> </a:t>
            </a:r>
            <a:endParaRPr lang="fr-FR" sz="2000" dirty="0"/>
          </a:p>
        </p:txBody>
      </p:sp>
    </p:spTree>
    <p:extLst>
      <p:ext uri="{BB962C8B-B14F-4D97-AF65-F5344CB8AC3E}">
        <p14:creationId xmlns:p14="http://schemas.microsoft.com/office/powerpoint/2010/main" val="1220664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016" y="116632"/>
            <a:ext cx="8892480" cy="3231654"/>
          </a:xfrm>
          <a:prstGeom prst="rect">
            <a:avLst/>
          </a:prstGeom>
        </p:spPr>
        <p:txBody>
          <a:bodyPr wrap="square">
            <a:spAutoFit/>
          </a:bodyPr>
          <a:lstStyle/>
          <a:p>
            <a:pPr algn="ctr"/>
            <a:r>
              <a:rPr lang="fr-FR" sz="2400" b="1" dirty="0">
                <a:solidFill>
                  <a:srgbClr val="FF0000"/>
                </a:solidFill>
              </a:rPr>
              <a:t>Méthodes d’investigation indirecte</a:t>
            </a:r>
            <a:r>
              <a:rPr lang="fr-FR" sz="2000" dirty="0"/>
              <a:t> </a:t>
            </a:r>
            <a:endParaRPr lang="fr-FR" sz="2000" dirty="0" smtClean="0"/>
          </a:p>
          <a:p>
            <a:pPr algn="ctr"/>
            <a:r>
              <a:rPr lang="fr-FR" sz="2000" dirty="0" smtClean="0"/>
              <a:t>Des </a:t>
            </a:r>
            <a:r>
              <a:rPr lang="fr-FR" sz="2000" dirty="0"/>
              <a:t>méthodes indirectes d'investigation </a:t>
            </a:r>
            <a:r>
              <a:rPr lang="fr-FR" sz="2000" dirty="0" smtClean="0"/>
              <a:t>peuvent </a:t>
            </a:r>
            <a:r>
              <a:rPr lang="fr-FR" sz="2000" dirty="0"/>
              <a:t>être utilisées afin de mieux localiser les zones cibles à échantillonner. </a:t>
            </a:r>
            <a:r>
              <a:rPr lang="fr-FR" sz="2000" u="sng" dirty="0"/>
              <a:t>Ces méthodes ne remplacent pas les méthodes d’échantillonnage mais sont utilisées conjointement avec celles-ci. Elles ont l’avantage de ne pas être intrusives et les résultats obtenus sont généralement qualitatifs</a:t>
            </a:r>
            <a:r>
              <a:rPr lang="fr-FR" sz="2000" dirty="0"/>
              <a:t>. </a:t>
            </a:r>
            <a:endParaRPr lang="fr-FR" sz="2000" dirty="0" smtClean="0"/>
          </a:p>
          <a:p>
            <a:pPr algn="ctr"/>
            <a:r>
              <a:rPr lang="fr-FR" sz="2000" dirty="0" smtClean="0"/>
              <a:t>Les principales </a:t>
            </a:r>
            <a:r>
              <a:rPr lang="fr-FR" sz="2000" dirty="0"/>
              <a:t>méthodes utilisées pour l'investigation indirecte des terrains </a:t>
            </a:r>
            <a:r>
              <a:rPr lang="fr-FR" sz="2000" dirty="0" smtClean="0"/>
              <a:t>:</a:t>
            </a:r>
          </a:p>
          <a:p>
            <a:pPr algn="ctr"/>
            <a:r>
              <a:rPr lang="fr-FR" sz="2000" dirty="0" smtClean="0"/>
              <a:t>la </a:t>
            </a:r>
            <a:r>
              <a:rPr lang="fr-FR" sz="2000" dirty="0"/>
              <a:t>télédétection, </a:t>
            </a:r>
            <a:r>
              <a:rPr lang="fr-FR" sz="2000" dirty="0" smtClean="0"/>
              <a:t>photographies aériennes, méthodes </a:t>
            </a:r>
            <a:r>
              <a:rPr lang="fr-FR" sz="2000" dirty="0"/>
              <a:t>géophysiques de prospection </a:t>
            </a:r>
            <a:r>
              <a:rPr lang="fr-FR" sz="2000" dirty="0" smtClean="0"/>
              <a:t>(le </a:t>
            </a:r>
            <a:r>
              <a:rPr lang="fr-FR" sz="2000" dirty="0" err="1"/>
              <a:t>géoradar</a:t>
            </a:r>
            <a:r>
              <a:rPr lang="fr-FR" sz="2000" dirty="0"/>
              <a:t>, la résistivité électrique et la réfraction </a:t>
            </a:r>
            <a:r>
              <a:rPr lang="fr-FR" sz="2000" dirty="0" smtClean="0"/>
              <a:t>sismique), la méthode </a:t>
            </a:r>
            <a:r>
              <a:rPr lang="fr-FR" sz="2000" dirty="0"/>
              <a:t>radioactive de levé au </a:t>
            </a:r>
            <a:r>
              <a:rPr lang="fr-FR" sz="2000" dirty="0" smtClean="0"/>
              <a:t>radon. </a:t>
            </a:r>
            <a:endParaRPr lang="fr-FR" sz="2000" dirty="0"/>
          </a:p>
        </p:txBody>
      </p:sp>
      <p:pic>
        <p:nvPicPr>
          <p:cNvPr id="1026" name="Picture 2" descr="Esri France - Systèmes d'information géographique (SIG) et cartographique,  solutions, services, apps cartographiques, contenus - Imagerie et  Télédéte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5" y="3284985"/>
            <a:ext cx="3320409" cy="25922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éophysique - Idées Eau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349096"/>
            <a:ext cx="2952328" cy="19507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rincipe de l'induction électromagnétique | Download Scientific Dia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6586" y="5226987"/>
            <a:ext cx="2707902" cy="158638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EORADAR Ground Penetrating Radar (G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2967" y="4996275"/>
            <a:ext cx="2474577" cy="18891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Glauque Land &gt; Remonter le temps avec Géoportai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5077" y="3328392"/>
            <a:ext cx="250507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993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44624"/>
            <a:ext cx="8784976" cy="2000548"/>
          </a:xfrm>
          <a:prstGeom prst="rect">
            <a:avLst/>
          </a:prstGeom>
        </p:spPr>
        <p:txBody>
          <a:bodyPr wrap="square">
            <a:spAutoFit/>
          </a:bodyPr>
          <a:lstStyle/>
          <a:p>
            <a:pPr algn="ctr"/>
            <a:r>
              <a:rPr lang="fr-FR" sz="2400" b="1" dirty="0">
                <a:solidFill>
                  <a:srgbClr val="FF0000"/>
                </a:solidFill>
              </a:rPr>
              <a:t>ÉCHANTILLONNAGE</a:t>
            </a:r>
          </a:p>
          <a:p>
            <a:pPr algn="ctr"/>
            <a:r>
              <a:rPr lang="fr-FR" sz="2000" dirty="0" smtClean="0"/>
              <a:t>Avant </a:t>
            </a:r>
            <a:r>
              <a:rPr lang="fr-FR" sz="2000" dirty="0"/>
              <a:t>d'entreprendre une campagne d'échantillonnage, le chargé de projet doit tout d'abord définir </a:t>
            </a:r>
            <a:r>
              <a:rPr lang="fr-FR" sz="2000" b="1" u="sng" dirty="0" smtClean="0"/>
              <a:t>son objectif</a:t>
            </a:r>
            <a:r>
              <a:rPr lang="fr-FR" sz="2000" dirty="0" smtClean="0"/>
              <a:t>. Dans </a:t>
            </a:r>
            <a:r>
              <a:rPr lang="fr-FR" sz="2000" dirty="0"/>
              <a:t>le cas où il est nécessaire d'atteindre plusieurs objectifs, il est recommandé de planifier une campagne d'échantillonnage en plusieurs étapes. Par exemple, une étude de caractérisation préliminaire du terrain peut d’abord être </a:t>
            </a:r>
            <a:r>
              <a:rPr lang="fr-FR" sz="2000" dirty="0" smtClean="0"/>
              <a:t>effectuée, </a:t>
            </a:r>
            <a:endParaRPr lang="fr-FR" sz="2000" dirty="0"/>
          </a:p>
        </p:txBody>
      </p:sp>
      <p:sp>
        <p:nvSpPr>
          <p:cNvPr id="5" name="Rectangle 4"/>
          <p:cNvSpPr/>
          <p:nvPr/>
        </p:nvSpPr>
        <p:spPr>
          <a:xfrm>
            <a:off x="179512" y="2217058"/>
            <a:ext cx="8784976" cy="707886"/>
          </a:xfrm>
          <a:prstGeom prst="rect">
            <a:avLst/>
          </a:prstGeom>
        </p:spPr>
        <p:txBody>
          <a:bodyPr wrap="square">
            <a:spAutoFit/>
          </a:bodyPr>
          <a:lstStyle/>
          <a:p>
            <a:pPr algn="ctr"/>
            <a:r>
              <a:rPr lang="fr-FR" sz="2000" dirty="0"/>
              <a:t>La localisation des stations d’échantillonnage en plan est généralement faite à partir de cartes. Les emplacements sont ensuite localisés sur le </a:t>
            </a:r>
            <a:r>
              <a:rPr lang="fr-FR" sz="2000" dirty="0" smtClean="0"/>
              <a:t>terrain.</a:t>
            </a:r>
            <a:endParaRPr lang="fr-FR" sz="2000" dirty="0"/>
          </a:p>
        </p:txBody>
      </p:sp>
      <p:sp>
        <p:nvSpPr>
          <p:cNvPr id="6" name="Rectangle 5"/>
          <p:cNvSpPr/>
          <p:nvPr/>
        </p:nvSpPr>
        <p:spPr>
          <a:xfrm>
            <a:off x="179512" y="3047469"/>
            <a:ext cx="8784976" cy="3477875"/>
          </a:xfrm>
          <a:prstGeom prst="rect">
            <a:avLst/>
          </a:prstGeom>
        </p:spPr>
        <p:txBody>
          <a:bodyPr wrap="square">
            <a:spAutoFit/>
          </a:bodyPr>
          <a:lstStyle/>
          <a:p>
            <a:pPr algn="ctr"/>
            <a:r>
              <a:rPr lang="fr-FR" sz="2000" dirty="0"/>
              <a:t>Les approches les plus utilisées lors de campagnes d’échantillonnage </a:t>
            </a:r>
            <a:r>
              <a:rPr lang="fr-FR" sz="2000" dirty="0" smtClean="0"/>
              <a:t>sont :</a:t>
            </a:r>
          </a:p>
          <a:p>
            <a:pPr algn="ctr"/>
            <a:r>
              <a:rPr lang="fr-FR" sz="2000" dirty="0" smtClean="0">
                <a:solidFill>
                  <a:srgbClr val="FF0000"/>
                </a:solidFill>
              </a:rPr>
              <a:t>1/ l'échantillonnage ciblé</a:t>
            </a:r>
            <a:r>
              <a:rPr lang="fr-FR" sz="2000" dirty="0" smtClean="0"/>
              <a:t>: </a:t>
            </a:r>
            <a:r>
              <a:rPr lang="fr-FR" sz="2000" dirty="0"/>
              <a:t>consiste à prélever des échantillons de sols à un endroit précis où les renseignements obtenus nous font soupçonner </a:t>
            </a:r>
            <a:r>
              <a:rPr lang="fr-FR" sz="2000" dirty="0" smtClean="0"/>
              <a:t>un phénomène précis.</a:t>
            </a:r>
            <a:endParaRPr lang="fr-FR" sz="2000" dirty="0"/>
          </a:p>
          <a:p>
            <a:pPr algn="ctr"/>
            <a:r>
              <a:rPr lang="fr-FR" sz="2000" dirty="0" smtClean="0">
                <a:solidFill>
                  <a:srgbClr val="FF0000"/>
                </a:solidFill>
              </a:rPr>
              <a:t>2/ l’échantillonnage </a:t>
            </a:r>
            <a:r>
              <a:rPr lang="fr-FR" sz="2000" dirty="0">
                <a:solidFill>
                  <a:srgbClr val="FF0000"/>
                </a:solidFill>
              </a:rPr>
              <a:t>aléatoire systématique</a:t>
            </a:r>
            <a:r>
              <a:rPr lang="fr-FR" sz="2000" dirty="0"/>
              <a:t>: consiste à prélever des échantillons selon une structure régulière. Il existe différentes configurations de maillage mais celle faite à partir d'un maillage carré est la plus courante. Dans certains cas, un outil comme la géostatistique peut permettre le calcul de la dimension optimale des </a:t>
            </a:r>
            <a:r>
              <a:rPr lang="fr-FR" sz="2000" dirty="0" smtClean="0"/>
              <a:t>mailles. </a:t>
            </a:r>
            <a:r>
              <a:rPr lang="fr-FR" sz="2000" dirty="0"/>
              <a:t>La géostatistique est définie comme étant une méthode statistique pour l'analyse de données linéaires, corrélées dans l'espace. </a:t>
            </a:r>
            <a:endParaRPr lang="fr-FR" sz="2000" dirty="0" smtClean="0"/>
          </a:p>
          <a:p>
            <a:pPr algn="ctr"/>
            <a:r>
              <a:rPr lang="fr-FR" sz="2000" dirty="0" smtClean="0">
                <a:solidFill>
                  <a:srgbClr val="FF0000"/>
                </a:solidFill>
              </a:rPr>
              <a:t>3/ l’échantillonnage </a:t>
            </a:r>
            <a:r>
              <a:rPr lang="fr-FR" sz="2000" dirty="0">
                <a:solidFill>
                  <a:srgbClr val="FF0000"/>
                </a:solidFill>
              </a:rPr>
              <a:t>aléatoire simple</a:t>
            </a:r>
            <a:r>
              <a:rPr lang="fr-FR" sz="2000" dirty="0"/>
              <a:t>: consiste à prélever des échantillons à des endroits choisis au hasard sur le </a:t>
            </a:r>
            <a:r>
              <a:rPr lang="fr-FR" sz="2000" dirty="0" smtClean="0"/>
              <a:t>terrain.</a:t>
            </a:r>
            <a:endParaRPr lang="fr-FR" sz="2000" dirty="0"/>
          </a:p>
        </p:txBody>
      </p:sp>
    </p:spTree>
    <p:extLst>
      <p:ext uri="{BB962C8B-B14F-4D97-AF65-F5344CB8AC3E}">
        <p14:creationId xmlns:p14="http://schemas.microsoft.com/office/powerpoint/2010/main" val="2828463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008" y="199524"/>
            <a:ext cx="9036496" cy="3085460"/>
          </a:xfrm>
          <a:prstGeom prst="rect">
            <a:avLst/>
          </a:prstGeom>
        </p:spPr>
        <p:txBody>
          <a:bodyPr wrap="square">
            <a:spAutoFit/>
          </a:bodyPr>
          <a:lstStyle/>
          <a:p>
            <a:pPr algn="ctr"/>
            <a:r>
              <a:rPr lang="fr-FR" sz="2400" b="1" dirty="0">
                <a:solidFill>
                  <a:srgbClr val="FF0000"/>
                </a:solidFill>
              </a:rPr>
              <a:t>Types d'échantillons</a:t>
            </a:r>
            <a:r>
              <a:rPr lang="fr-FR" sz="2000" dirty="0"/>
              <a:t> </a:t>
            </a:r>
            <a:endParaRPr lang="fr-FR" sz="2000" dirty="0" smtClean="0"/>
          </a:p>
          <a:p>
            <a:pPr algn="ctr"/>
            <a:r>
              <a:rPr lang="fr-FR" sz="2000" dirty="0" smtClean="0"/>
              <a:t>Deux </a:t>
            </a:r>
            <a:r>
              <a:rPr lang="fr-FR" sz="2000" dirty="0"/>
              <a:t>types d'échantillons peuvent être prélevés lors de la caractérisation des sols : </a:t>
            </a:r>
            <a:endParaRPr lang="fr-FR" sz="2000" dirty="0" smtClean="0"/>
          </a:p>
          <a:p>
            <a:pPr algn="ctr"/>
            <a:r>
              <a:rPr lang="fr-FR" sz="2000" dirty="0" smtClean="0">
                <a:solidFill>
                  <a:srgbClr val="FF0000"/>
                </a:solidFill>
              </a:rPr>
              <a:t>A/ L’échantillon </a:t>
            </a:r>
            <a:r>
              <a:rPr lang="fr-FR" sz="2000" dirty="0">
                <a:solidFill>
                  <a:srgbClr val="FF0000"/>
                </a:solidFill>
              </a:rPr>
              <a:t>ponctuel </a:t>
            </a:r>
            <a:r>
              <a:rPr lang="fr-FR" sz="2000" dirty="0" smtClean="0"/>
              <a:t>: est </a:t>
            </a:r>
            <a:r>
              <a:rPr lang="fr-FR" sz="2000" dirty="0"/>
              <a:t>prélevé à un emplacement précis sur le terrain. Il permet d'avoir une idée précise </a:t>
            </a:r>
            <a:r>
              <a:rPr lang="fr-FR" sz="2000" dirty="0" smtClean="0"/>
              <a:t>du faciès à </a:t>
            </a:r>
            <a:r>
              <a:rPr lang="fr-FR" sz="2000" dirty="0"/>
              <a:t>différents endroits sur le terrain et de définir la variabilité de la </a:t>
            </a:r>
            <a:r>
              <a:rPr lang="fr-FR" sz="2000" dirty="0" smtClean="0"/>
              <a:t>lithologie et de la paléontologie et aussi des déformations </a:t>
            </a:r>
            <a:r>
              <a:rPr lang="fr-FR" sz="2000" dirty="0"/>
              <a:t>dans l'espace. </a:t>
            </a:r>
            <a:endParaRPr lang="fr-FR" sz="2000" dirty="0" smtClean="0"/>
          </a:p>
          <a:p>
            <a:pPr algn="ctr"/>
            <a:r>
              <a:rPr lang="fr-FR" sz="2000" dirty="0" smtClean="0">
                <a:solidFill>
                  <a:srgbClr val="FF0000"/>
                </a:solidFill>
              </a:rPr>
              <a:t>B/ L’échantillon </a:t>
            </a:r>
            <a:r>
              <a:rPr lang="fr-FR" sz="2000" dirty="0">
                <a:solidFill>
                  <a:srgbClr val="FF0000"/>
                </a:solidFill>
              </a:rPr>
              <a:t>composé </a:t>
            </a:r>
            <a:r>
              <a:rPr lang="fr-FR" sz="2000" dirty="0" smtClean="0"/>
              <a:t>: est constitué </a:t>
            </a:r>
            <a:r>
              <a:rPr lang="fr-FR" sz="2000" dirty="0"/>
              <a:t>d'un ensemble de sous-échantillons individuels, combinés en proportions égales ou de façon proportionnelle au poids ou au volume du secteur ou du lot que chaque sous-échantillon </a:t>
            </a:r>
            <a:r>
              <a:rPr lang="fr-FR" sz="2000" dirty="0" smtClean="0"/>
              <a:t>représenté. </a:t>
            </a:r>
          </a:p>
          <a:p>
            <a:pPr algn="ctr"/>
            <a:endParaRPr lang="fr-FR" sz="1050" dirty="0"/>
          </a:p>
        </p:txBody>
      </p:sp>
      <p:sp>
        <p:nvSpPr>
          <p:cNvPr id="5" name="Rectangle 4"/>
          <p:cNvSpPr/>
          <p:nvPr/>
        </p:nvSpPr>
        <p:spPr>
          <a:xfrm>
            <a:off x="107504" y="3466743"/>
            <a:ext cx="8856984" cy="3170099"/>
          </a:xfrm>
          <a:prstGeom prst="rect">
            <a:avLst/>
          </a:prstGeom>
        </p:spPr>
        <p:txBody>
          <a:bodyPr wrap="square">
            <a:spAutoFit/>
          </a:bodyPr>
          <a:lstStyle/>
          <a:p>
            <a:pPr algn="ctr"/>
            <a:r>
              <a:rPr lang="fr-FR" sz="2000" dirty="0" smtClean="0"/>
              <a:t>L'échantillon </a:t>
            </a:r>
            <a:r>
              <a:rPr lang="fr-FR" sz="2000" dirty="0"/>
              <a:t>doit être représentatif d'un emplacement précis et avoir un volume suffisant pour les besoins d’analyse. </a:t>
            </a:r>
            <a:r>
              <a:rPr lang="fr-FR" sz="2000" dirty="0" smtClean="0"/>
              <a:t>Les </a:t>
            </a:r>
            <a:r>
              <a:rPr lang="fr-FR" sz="2000" dirty="0"/>
              <a:t>méthodes d'échantillonnage peuvent également être divisées en trois catégories : </a:t>
            </a:r>
            <a:endParaRPr lang="fr-FR" sz="2000" dirty="0" smtClean="0"/>
          </a:p>
          <a:p>
            <a:pPr algn="ctr"/>
            <a:endParaRPr lang="fr-FR" sz="2000" dirty="0" smtClean="0"/>
          </a:p>
          <a:p>
            <a:pPr marL="285750" indent="-285750" algn="ctr">
              <a:buFont typeface="Wingdings" pitchFamily="2" charset="2"/>
              <a:buChar char="v"/>
            </a:pPr>
            <a:r>
              <a:rPr lang="fr-FR" sz="2000" dirty="0" smtClean="0"/>
              <a:t>l'échantillonnage </a:t>
            </a:r>
            <a:r>
              <a:rPr lang="fr-FR" sz="2000" dirty="0"/>
              <a:t>de faible profondeur; </a:t>
            </a:r>
            <a:endParaRPr lang="fr-FR" sz="2000" dirty="0" smtClean="0"/>
          </a:p>
          <a:p>
            <a:pPr marL="285750" indent="-285750" algn="ctr">
              <a:buFont typeface="Wingdings" pitchFamily="2" charset="2"/>
              <a:buChar char="v"/>
            </a:pPr>
            <a:r>
              <a:rPr lang="fr-FR" sz="2000" dirty="0" smtClean="0"/>
              <a:t>l'échantillonnage </a:t>
            </a:r>
            <a:r>
              <a:rPr lang="fr-FR" sz="2000" dirty="0"/>
              <a:t>dans un puits d'exploration ou une tranchée; </a:t>
            </a:r>
            <a:endParaRPr lang="fr-FR" sz="2000" dirty="0" smtClean="0"/>
          </a:p>
          <a:p>
            <a:pPr marL="285750" indent="-285750" algn="ctr">
              <a:buFont typeface="Wingdings" pitchFamily="2" charset="2"/>
              <a:buChar char="v"/>
            </a:pPr>
            <a:r>
              <a:rPr lang="fr-FR" sz="2000" dirty="0" smtClean="0"/>
              <a:t>l'échantillonnage </a:t>
            </a:r>
            <a:r>
              <a:rPr lang="fr-FR" sz="2000" dirty="0"/>
              <a:t>à partir d'un forage. </a:t>
            </a:r>
            <a:endParaRPr lang="fr-FR" sz="2000" dirty="0" smtClean="0"/>
          </a:p>
          <a:p>
            <a:pPr marL="285750" indent="-285750" algn="ctr">
              <a:buFont typeface="Wingdings" pitchFamily="2" charset="2"/>
              <a:buChar char="v"/>
            </a:pPr>
            <a:endParaRPr lang="fr-FR" sz="2000" dirty="0" smtClean="0"/>
          </a:p>
          <a:p>
            <a:pPr algn="ctr"/>
            <a:r>
              <a:rPr lang="fr-FR" sz="2000" dirty="0" smtClean="0"/>
              <a:t>On </a:t>
            </a:r>
            <a:r>
              <a:rPr lang="fr-FR" sz="2000" dirty="0"/>
              <a:t>utilise différents types d'échantillonneurs en fonction de </a:t>
            </a:r>
            <a:r>
              <a:rPr lang="fr-FR" sz="2000" u="sng" dirty="0"/>
              <a:t>la méthode d'échantillonnage</a:t>
            </a:r>
            <a:r>
              <a:rPr lang="fr-FR" sz="2000" dirty="0"/>
              <a:t> et de </a:t>
            </a:r>
            <a:r>
              <a:rPr lang="fr-FR" sz="2000" u="sng" dirty="0"/>
              <a:t>la granulométrie des sols échantillonnés</a:t>
            </a:r>
            <a:r>
              <a:rPr lang="fr-FR" sz="2000" dirty="0"/>
              <a:t>. </a:t>
            </a:r>
          </a:p>
        </p:txBody>
      </p:sp>
    </p:spTree>
    <p:extLst>
      <p:ext uri="{BB962C8B-B14F-4D97-AF65-F5344CB8AC3E}">
        <p14:creationId xmlns:p14="http://schemas.microsoft.com/office/powerpoint/2010/main" val="1932006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504" y="116632"/>
            <a:ext cx="9036496" cy="646331"/>
          </a:xfrm>
          <a:prstGeom prst="rect">
            <a:avLst/>
          </a:prstGeom>
        </p:spPr>
        <p:txBody>
          <a:bodyPr wrap="square">
            <a:spAutoFit/>
          </a:bodyPr>
          <a:lstStyle/>
          <a:p>
            <a:pPr algn="ctr"/>
            <a:r>
              <a:rPr lang="fr-FR" dirty="0"/>
              <a:t>Le Tableau </a:t>
            </a:r>
            <a:r>
              <a:rPr lang="fr-FR" dirty="0" smtClean="0"/>
              <a:t>ci-dessous indique les principaux </a:t>
            </a:r>
            <a:r>
              <a:rPr lang="fr-FR" dirty="0"/>
              <a:t>types d'échantillonneurs de sols présente un résumé des principaux échantillonneurs de sols. </a:t>
            </a:r>
          </a:p>
        </p:txBody>
      </p:sp>
      <p:pic>
        <p:nvPicPr>
          <p:cNvPr id="2050" name="Picture 2" descr="Pelle Truelle À L'Extérieur - Photo gratuite sur Pixab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6672"/>
            <a:ext cx="2240028" cy="1493352"/>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descr="Bêche et tarière manuelle 2 en 1 | Achat pas ch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6" descr="Bêche et tarière manuelle 2 en 1 | Achat pas ch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975" y="2031286"/>
            <a:ext cx="1863650" cy="1757754"/>
          </a:xfrm>
          <a:prstGeom prst="rect">
            <a:avLst/>
          </a:prstGeom>
        </p:spPr>
      </p:pic>
      <p:sp>
        <p:nvSpPr>
          <p:cNvPr id="10" name="AutoShape 16" descr="Foreuse pour drainage | Geotechn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Foreuse de puits - TH60 - Epiroc - sur camion / rotative / fond de trou"/>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768" y="762963"/>
            <a:ext cx="6660232" cy="4466237"/>
          </a:xfrm>
          <a:prstGeom prst="rect">
            <a:avLst/>
          </a:prstGeom>
        </p:spPr>
      </p:pic>
      <p:pic>
        <p:nvPicPr>
          <p:cNvPr id="18" name="Picture 8" descr="Petits tubes pour échantillons - à acheter à bas pri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3861048"/>
            <a:ext cx="2146431" cy="125263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CAROTTIER - Definition and synonyms of carottier in the French dictionar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179" y="5224644"/>
            <a:ext cx="2202827" cy="158873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3&quot; tube Shelby les sols non perturbés Sampler - Chine Shelby  échantillonneur tube, Shelb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2849186" y="4760710"/>
            <a:ext cx="1583301" cy="252028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Pieux à la tarière creus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31344" y="5224643"/>
            <a:ext cx="2276960" cy="158785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0" descr="Ethiopie - Contrat avec le ministère de l'eau et de l'énergie - My Blo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80312" y="5224643"/>
            <a:ext cx="1714296" cy="1633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69384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602</TotalTime>
  <Words>1315</Words>
  <Application>Microsoft Office PowerPoint</Application>
  <PresentationFormat>Affichage à l'écran (4:3)</PresentationFormat>
  <Paragraphs>43</Paragraphs>
  <Slides>11</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11</vt:i4>
      </vt:variant>
    </vt:vector>
  </HeadingPairs>
  <TitlesOfParts>
    <vt:vector size="16" baseType="lpstr">
      <vt:lpstr>Arial</vt:lpstr>
      <vt:lpstr>Calibri</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Chulus Info</dc:creator>
  <cp:lastModifiedBy>HP</cp:lastModifiedBy>
  <cp:revision>45</cp:revision>
  <dcterms:created xsi:type="dcterms:W3CDTF">2022-03-13T22:14:24Z</dcterms:created>
  <dcterms:modified xsi:type="dcterms:W3CDTF">2025-02-07T20:22:46Z</dcterms:modified>
</cp:coreProperties>
</file>