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83" r:id="rId8"/>
    <p:sldId id="284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piter 1" id="{3374D542-6E3E-455F-9BFB-B45891911720}">
          <p14:sldIdLst>
            <p14:sldId id="256"/>
            <p14:sldId id="258"/>
            <p14:sldId id="259"/>
            <p14:sldId id="283"/>
            <p14:sldId id="284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107" y="4057846"/>
            <a:ext cx="10294069" cy="2267540"/>
          </a:xfrm>
        </p:spPr>
        <p:txBody>
          <a:bodyPr/>
          <a:lstStyle/>
          <a:p>
            <a:pPr algn="ctr"/>
            <a:r>
              <a:rPr lang="fr-FR" sz="3200" dirty="0"/>
              <a:t>Chapitre 2</a:t>
            </a:r>
            <a:r>
              <a:rPr lang="fr-FR" sz="3200" dirty="0" smtClean="0"/>
              <a:t> :</a:t>
            </a:r>
            <a:r>
              <a:rPr lang="fr-FR" sz="3200" dirty="0"/>
              <a:t>Les Tables et les Relations dans Access</a:t>
            </a: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 txBox="1">
            <a:spLocks/>
          </p:cNvSpPr>
          <p:nvPr/>
        </p:nvSpPr>
        <p:spPr>
          <a:xfrm>
            <a:off x="441488" y="1382206"/>
            <a:ext cx="9682900" cy="2991831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 smtClean="0"/>
              <a:t>Les Base De </a:t>
            </a:r>
            <a:r>
              <a:rPr lang="fr-FR" sz="7200" dirty="0" err="1" smtClean="0"/>
              <a:t>donnees</a:t>
            </a:r>
            <a:r>
              <a:rPr lang="fr-FR" sz="7200" dirty="0" smtClean="0"/>
              <a:t> </a:t>
            </a:r>
            <a:br>
              <a:rPr lang="fr-FR" sz="7200" dirty="0" smtClean="0"/>
            </a:br>
            <a:r>
              <a:rPr lang="fr-FR" sz="7200" dirty="0" smtClean="0"/>
              <a:t>            sous </a:t>
            </a:r>
            <a:r>
              <a:rPr lang="fr-FR" sz="7200" dirty="0" err="1" smtClean="0"/>
              <a:t>access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273F9-59F9-4FB3-9D34-82C64C4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Les Tables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B49E1-195D-497A-BB31-2158958C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07" y="1337385"/>
            <a:ext cx="10496704" cy="5148256"/>
          </a:xfrm>
        </p:spPr>
        <p:txBody>
          <a:bodyPr>
            <a:normAutofit fontScale="62500" lnSpcReduction="20000"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1</a:t>
            </a:r>
            <a:r>
              <a:rPr lang="fr-FR" sz="4400" b="1" dirty="0">
                <a:solidFill>
                  <a:srgbClr val="FF0000"/>
                </a:solidFill>
              </a:rPr>
              <a:t>. Introduction</a:t>
            </a:r>
          </a:p>
          <a:p>
            <a:pPr>
              <a:buNone/>
            </a:pPr>
            <a:r>
              <a:rPr lang="fr-FR" sz="4400" dirty="0"/>
              <a:t>Dans toute base de données, </a:t>
            </a:r>
            <a:r>
              <a:rPr lang="fr-FR" sz="4400" b="1" dirty="0"/>
              <a:t>les tables constituent la structure fondamentale</a:t>
            </a:r>
            <a:r>
              <a:rPr lang="fr-FR" sz="4400" dirty="0"/>
              <a:t>.</a:t>
            </a:r>
            <a:br>
              <a:rPr lang="fr-FR" sz="4400" dirty="0"/>
            </a:br>
            <a:r>
              <a:rPr lang="fr-FR" sz="4400" dirty="0"/>
              <a:t>Elles permettent de </a:t>
            </a:r>
            <a:r>
              <a:rPr lang="fr-FR" sz="4400" b="1" dirty="0"/>
              <a:t>stocker, organiser et relier les informations</a:t>
            </a:r>
            <a:r>
              <a:rPr lang="fr-FR" sz="4400" dirty="0"/>
              <a:t>.</a:t>
            </a:r>
            <a:br>
              <a:rPr lang="fr-FR" sz="4400" dirty="0"/>
            </a:br>
            <a:r>
              <a:rPr lang="fr-FR" sz="4400" dirty="0"/>
              <a:t>Dans Microsoft Access, les tables sont à la base de tous les autres objets (requêtes, formulaires, états).</a:t>
            </a:r>
          </a:p>
          <a:p>
            <a:pPr>
              <a:lnSpc>
                <a:spcPct val="120000"/>
              </a:lnSpc>
              <a:buNone/>
            </a:pPr>
            <a:r>
              <a:rPr lang="fr-FR" sz="1600" dirty="0" smtClean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Les Tables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5CDB0-AD30-4DBB-AC55-D824F09C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604210"/>
            <a:ext cx="5155343" cy="4805161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2. La Table : Structure de base d’une Base de Données</a:t>
            </a:r>
          </a:p>
          <a:p>
            <a:r>
              <a:rPr lang="fr-FR" sz="2000" dirty="0"/>
              <a:t>Une </a:t>
            </a:r>
            <a:r>
              <a:rPr lang="fr-FR" sz="2000" b="1" dirty="0"/>
              <a:t>table</a:t>
            </a:r>
            <a:r>
              <a:rPr lang="fr-FR" sz="2000" dirty="0"/>
              <a:t> est une structure composée de </a:t>
            </a:r>
            <a:r>
              <a:rPr lang="fr-FR" sz="2000" b="1" dirty="0"/>
              <a:t>lignes et de colonnes</a:t>
            </a:r>
            <a:r>
              <a:rPr lang="fr-FR" sz="2000" dirty="0"/>
              <a:t>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Les </a:t>
            </a:r>
            <a:r>
              <a:rPr lang="fr-FR" sz="2000" b="1" dirty="0"/>
              <a:t>lignes</a:t>
            </a:r>
            <a:r>
              <a:rPr lang="fr-FR" sz="2000" dirty="0"/>
              <a:t> représentent les </a:t>
            </a:r>
            <a:r>
              <a:rPr lang="fr-FR" sz="2000" b="1" dirty="0"/>
              <a:t>enregistrements</a:t>
            </a:r>
            <a:r>
              <a:rPr lang="fr-FR" sz="2000" dirty="0"/>
              <a:t> (chaque client, chaque commande, etc.)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Les </a:t>
            </a:r>
            <a:r>
              <a:rPr lang="fr-FR" sz="2000" b="1" dirty="0"/>
              <a:t>colonnes</a:t>
            </a:r>
            <a:r>
              <a:rPr lang="fr-FR" sz="2000" dirty="0"/>
              <a:t> représentent les </a:t>
            </a:r>
            <a:r>
              <a:rPr lang="fr-FR" sz="2000" b="1" dirty="0"/>
              <a:t>champs</a:t>
            </a:r>
            <a:r>
              <a:rPr lang="fr-FR" sz="2000" dirty="0"/>
              <a:t> (nom, adresse, date, prix, etc</a:t>
            </a:r>
            <a:r>
              <a:rPr lang="fr-FR" sz="2000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/>
              <a:t>La clé primaire</a:t>
            </a:r>
            <a:r>
              <a:rPr lang="fr-FR" sz="2000" dirty="0"/>
              <a:t> : identifie chaque enregistrement de façon unique.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7" y="1604210"/>
            <a:ext cx="5750351" cy="44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913" y="1414021"/>
            <a:ext cx="11125651" cy="5170762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</a:rPr>
              <a:t>. Caractéristiques </a:t>
            </a:r>
            <a:r>
              <a:rPr lang="fr-FR" sz="2400" b="1" dirty="0">
                <a:solidFill>
                  <a:srgbClr val="FF0000"/>
                </a:solidFill>
              </a:rPr>
              <a:t>des champs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400" dirty="0"/>
              <a:t>Chaque champ possède des </a:t>
            </a:r>
            <a:r>
              <a:rPr lang="fr-FR" sz="2400" b="1" dirty="0"/>
              <a:t>caractéristiques</a:t>
            </a:r>
            <a:r>
              <a:rPr lang="fr-FR" sz="2400" dirty="0"/>
              <a:t> ou </a:t>
            </a:r>
            <a:r>
              <a:rPr lang="fr-FR" sz="2400" b="1" dirty="0"/>
              <a:t>propriétés</a:t>
            </a:r>
            <a:r>
              <a:rPr lang="fr-FR" sz="2400" dirty="0"/>
              <a:t> qui déterminent la nature et le comportement des données</a:t>
            </a:r>
            <a:r>
              <a:rPr lang="fr-FR" sz="2400" dirty="0" smtClean="0"/>
              <a:t>.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410921"/>
            <a:ext cx="10983132" cy="747763"/>
          </a:xfrm>
        </p:spPr>
        <p:txBody>
          <a:bodyPr/>
          <a:lstStyle/>
          <a:p>
            <a:r>
              <a:rPr lang="fr-FR" dirty="0"/>
              <a:t>Les Tables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12929"/>
              </p:ext>
            </p:extLst>
          </p:nvPr>
        </p:nvGraphicFramePr>
        <p:xfrm>
          <a:off x="838198" y="2933237"/>
          <a:ext cx="10515600" cy="35052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457646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64246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Caractéristique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41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/>
                        <a:t>Nom du champ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Identifie le champ dans la table (ex. Nom_Client).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99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/>
                        <a:t>Type de données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Définit la nature de la donnée (texte, nombre, date…).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90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/>
                        <a:t>Taille du champ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maximal de caractères ou chiffres autorisés.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118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/>
                        <a:t>Valeur par défaut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Valeur insérée automatiquement si rien n’est saisi.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898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/>
                        <a:t>Règle de validation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Condition imposée (ex. Prix &gt; 0).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89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/>
                        <a:t>Texte de validation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Message affiché si la règle n’est pas respectée.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24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/>
                        <a:t>Clé primaire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Identifiant unique de chaque enregistrement.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147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198" y="2933237"/>
            <a:ext cx="10426833" cy="3656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062194" y="2933237"/>
            <a:ext cx="18853" cy="3651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198" y="3346515"/>
            <a:ext cx="10426833" cy="18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198" y="3761295"/>
            <a:ext cx="10426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198" y="4279769"/>
            <a:ext cx="10426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1101" y="43080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3501" y="44604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197" y="4960070"/>
            <a:ext cx="10426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196" y="5355996"/>
            <a:ext cx="10426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195" y="5761349"/>
            <a:ext cx="10426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8196" y="6169107"/>
            <a:ext cx="10426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433" y="1348032"/>
            <a:ext cx="10983133" cy="5099901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4. Types de données les plus utilisés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410921"/>
            <a:ext cx="10983132" cy="747763"/>
          </a:xfrm>
        </p:spPr>
        <p:txBody>
          <a:bodyPr/>
          <a:lstStyle/>
          <a:p>
            <a:r>
              <a:rPr lang="fr-FR" dirty="0"/>
              <a:t>Les Tables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60575"/>
              </p:ext>
            </p:extLst>
          </p:nvPr>
        </p:nvGraphicFramePr>
        <p:xfrm>
          <a:off x="838200" y="1932491"/>
          <a:ext cx="10515600" cy="4433821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4170911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2286869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42575960"/>
                    </a:ext>
                  </a:extLst>
                </a:gridCol>
              </a:tblGrid>
              <a:tr h="454751">
                <a:tc>
                  <a:txBody>
                    <a:bodyPr/>
                    <a:lstStyle/>
                    <a:p>
                      <a:r>
                        <a:rPr lang="fr-FR"/>
                        <a:t>Type de données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Exemple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33449"/>
                  </a:ext>
                </a:extLst>
              </a:tr>
              <a:tr h="454751">
                <a:tc>
                  <a:txBody>
                    <a:bodyPr/>
                    <a:lstStyle/>
                    <a:p>
                      <a:r>
                        <a:rPr lang="fr-FR" b="1"/>
                        <a:t>Texte court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Texte ≤ 255 caractères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Nom, Ville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948368"/>
                  </a:ext>
                </a:extLst>
              </a:tr>
              <a:tr h="454751">
                <a:tc>
                  <a:txBody>
                    <a:bodyPr/>
                    <a:lstStyle/>
                    <a:p>
                      <a:r>
                        <a:rPr lang="fr-FR" b="1"/>
                        <a:t>Texte long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Texte long (description)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Notes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615991"/>
                  </a:ext>
                </a:extLst>
              </a:tr>
              <a:tr h="454751">
                <a:tc>
                  <a:txBody>
                    <a:bodyPr/>
                    <a:lstStyle/>
                    <a:p>
                      <a:r>
                        <a:rPr lang="fr-FR" b="1"/>
                        <a:t>Nombre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Valeurs numériques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Âge, Quantité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401445"/>
                  </a:ext>
                </a:extLst>
              </a:tr>
              <a:tr h="454751">
                <a:tc>
                  <a:txBody>
                    <a:bodyPr/>
                    <a:lstStyle/>
                    <a:p>
                      <a:r>
                        <a:rPr lang="fr-FR" b="1"/>
                        <a:t>Monétaire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Valeurs financières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Prix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245085"/>
                  </a:ext>
                </a:extLst>
              </a:tr>
              <a:tr h="454751">
                <a:tc>
                  <a:txBody>
                    <a:bodyPr/>
                    <a:lstStyle/>
                    <a:p>
                      <a:r>
                        <a:rPr lang="fr-FR" b="1"/>
                        <a:t>Date/Heure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Dates et heures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23/10/2025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103681"/>
                  </a:ext>
                </a:extLst>
              </a:tr>
              <a:tr h="454751">
                <a:tc>
                  <a:txBody>
                    <a:bodyPr/>
                    <a:lstStyle/>
                    <a:p>
                      <a:r>
                        <a:rPr lang="fr-FR" b="1"/>
                        <a:t>Oui/Non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Valeurs booléennes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Oui / Non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850453"/>
                  </a:ext>
                </a:extLst>
              </a:tr>
              <a:tr h="795813">
                <a:tc>
                  <a:txBody>
                    <a:bodyPr/>
                    <a:lstStyle/>
                    <a:p>
                      <a:r>
                        <a:rPr lang="fr-FR" b="1"/>
                        <a:t>NuméroAuto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Valeur unique générée automatiquement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ID_Client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89567"/>
                  </a:ext>
                </a:extLst>
              </a:tr>
              <a:tr h="454751">
                <a:tc>
                  <a:txBody>
                    <a:bodyPr/>
                    <a:lstStyle/>
                    <a:p>
                      <a:r>
                        <a:rPr lang="fr-FR" b="1"/>
                        <a:t>Calculé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Résultat d’une formule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Prix × Quantité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07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273F9-59F9-4FB3-9D34-82C64C4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</p:spPr>
        <p:txBody>
          <a:bodyPr/>
          <a:lstStyle/>
          <a:p>
            <a:r>
              <a:rPr lang="fr-FR" dirty="0"/>
              <a:t>Les relations entre les tables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B49E1-195D-497A-BB31-2158958C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07" y="1337385"/>
            <a:ext cx="10496704" cy="514825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1. Définition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Une </a:t>
            </a:r>
            <a:r>
              <a:rPr lang="fr-FR" sz="2400" b="1" dirty="0"/>
              <a:t>relation</a:t>
            </a:r>
            <a:r>
              <a:rPr lang="fr-FR" sz="2400" dirty="0"/>
              <a:t> relie deux tables à travers un </a:t>
            </a:r>
            <a:r>
              <a:rPr lang="fr-FR" sz="2400" b="1" dirty="0"/>
              <a:t>champ commun</a:t>
            </a:r>
            <a:r>
              <a:rPr lang="fr-FR" sz="2400" dirty="0"/>
              <a:t> (souvent une clé primaire dans l’une et une clé étrangère dans l’autre).</a:t>
            </a:r>
            <a:br>
              <a:rPr lang="fr-FR" sz="2400" dirty="0"/>
            </a:br>
            <a:r>
              <a:rPr lang="fr-FR" sz="2400" dirty="0"/>
              <a:t>Elle permet de </a:t>
            </a:r>
            <a:r>
              <a:rPr lang="fr-FR" sz="2400" b="1" dirty="0"/>
              <a:t>connecter les informations</a:t>
            </a:r>
            <a:r>
              <a:rPr lang="fr-FR" sz="2400" dirty="0"/>
              <a:t> sans les dupliquer</a:t>
            </a:r>
            <a:r>
              <a:rPr lang="fr-FR" sz="2400" dirty="0" smtClean="0"/>
              <a:t>.</a:t>
            </a:r>
            <a:endParaRPr lang="fr-FR" sz="1600" dirty="0"/>
          </a:p>
          <a:p>
            <a:pPr>
              <a:lnSpc>
                <a:spcPct val="120000"/>
              </a:lnSpc>
              <a:buNone/>
            </a:pPr>
            <a:endParaRPr lang="fr-FR" sz="1600" dirty="0"/>
          </a:p>
          <a:p>
            <a:pPr>
              <a:lnSpc>
                <a:spcPct val="120000"/>
              </a:lnSpc>
              <a:buNone/>
            </a:pPr>
            <a:endParaRPr lang="fr-FR" sz="1600" dirty="0" smtClean="0"/>
          </a:p>
          <a:p>
            <a:pPr>
              <a:lnSpc>
                <a:spcPct val="120000"/>
              </a:lnSpc>
              <a:buNone/>
            </a:pPr>
            <a:r>
              <a:rPr lang="fr-FR" sz="1600" dirty="0" smtClean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273F9-59F9-4FB3-9D34-82C64C4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</p:spPr>
        <p:txBody>
          <a:bodyPr/>
          <a:lstStyle/>
          <a:p>
            <a:r>
              <a:rPr lang="fr-FR" dirty="0"/>
              <a:t>Les relations entre les tables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B49E1-195D-497A-BB31-2158958C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07" y="1337385"/>
            <a:ext cx="10496704" cy="51482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US" sz="9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9600" b="1" smtClean="0">
                <a:solidFill>
                  <a:srgbClr val="FF0000"/>
                </a:solidFill>
              </a:rPr>
              <a:t>2.</a:t>
            </a:r>
            <a:r>
              <a:rPr lang="fr-FR" sz="9600" b="1" smtClean="0">
                <a:solidFill>
                  <a:srgbClr val="FF0000"/>
                </a:solidFill>
              </a:rPr>
              <a:t>type </a:t>
            </a:r>
            <a:r>
              <a:rPr lang="fr-FR" sz="9600" b="1" dirty="0">
                <a:solidFill>
                  <a:srgbClr val="FF0000"/>
                </a:solidFill>
              </a:rPr>
              <a:t>de </a:t>
            </a:r>
            <a:r>
              <a:rPr lang="fr-FR" sz="9600" b="1" dirty="0" smtClean="0">
                <a:solidFill>
                  <a:srgbClr val="FF0000"/>
                </a:solidFill>
              </a:rPr>
              <a:t>relation</a:t>
            </a:r>
            <a:endParaRPr lang="fr-FR" sz="9600" b="1" dirty="0" smtClean="0"/>
          </a:p>
          <a:p>
            <a:pPr>
              <a:lnSpc>
                <a:spcPct val="120000"/>
              </a:lnSpc>
            </a:pPr>
            <a:r>
              <a:rPr lang="fr-FR" sz="8000" b="1" dirty="0" smtClean="0"/>
              <a:t>1.Un </a:t>
            </a:r>
            <a:r>
              <a:rPr lang="fr-FR" sz="8000" b="1" dirty="0"/>
              <a:t>à plusieurs (1 → ∞</a:t>
            </a:r>
            <a:r>
              <a:rPr lang="fr-FR" sz="8000" b="1" dirty="0" smtClean="0"/>
              <a:t>):</a:t>
            </a:r>
          </a:p>
          <a:p>
            <a:pPr>
              <a:lnSpc>
                <a:spcPct val="120000"/>
              </a:lnSpc>
            </a:pPr>
            <a:r>
              <a:rPr lang="fr-FR" sz="8000" dirty="0"/>
              <a:t>C’est le type </a:t>
            </a:r>
            <a:r>
              <a:rPr lang="fr-FR" sz="8000" b="1" dirty="0"/>
              <a:t>par défaut</a:t>
            </a:r>
            <a:r>
              <a:rPr lang="fr-FR" sz="8000" dirty="0"/>
              <a:t>, Access le détecte si :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8000" dirty="0"/>
              <a:t>Le champ d’une table est </a:t>
            </a:r>
            <a:r>
              <a:rPr lang="fr-FR" sz="8000" b="1" dirty="0"/>
              <a:t>clé primaire</a:t>
            </a:r>
            <a:r>
              <a:rPr lang="fr-FR" sz="8000" dirty="0"/>
              <a:t> (ou unique</a:t>
            </a:r>
            <a:r>
              <a:rPr lang="fr-FR" sz="8000" dirty="0" smtClean="0"/>
              <a:t>),</a:t>
            </a:r>
            <a:endParaRPr lang="fr-FR" sz="8000" dirty="0"/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FR" sz="8000" dirty="0"/>
              <a:t>Et celui de l’autre </a:t>
            </a:r>
            <a:r>
              <a:rPr lang="fr-FR" sz="8000" b="1" dirty="0"/>
              <a:t>n’est pas unique</a:t>
            </a:r>
            <a:r>
              <a:rPr lang="fr-FR" sz="8000" dirty="0"/>
              <a:t>.</a:t>
            </a:r>
            <a:br>
              <a:rPr lang="fr-FR" sz="8000" dirty="0"/>
            </a:br>
            <a:endParaRPr lang="fr-FR" sz="8000" dirty="0" smtClean="0"/>
          </a:p>
          <a:p>
            <a:pPr>
              <a:lnSpc>
                <a:spcPct val="120000"/>
              </a:lnSpc>
              <a:buNone/>
            </a:pPr>
            <a:r>
              <a:rPr lang="fr-FR" sz="8000" dirty="0" smtClean="0"/>
              <a:t>Exemple </a:t>
            </a:r>
            <a:r>
              <a:rPr lang="fr-FR" sz="8000" dirty="0"/>
              <a:t>: Un client → plusieurs </a:t>
            </a:r>
            <a:r>
              <a:rPr lang="fr-FR" sz="8000" dirty="0" smtClean="0"/>
              <a:t>commandes</a:t>
            </a:r>
          </a:p>
          <a:p>
            <a:endParaRPr lang="en-US" sz="1600" dirty="0"/>
          </a:p>
          <a:p>
            <a:pPr>
              <a:buNone/>
            </a:pPr>
            <a:endParaRPr lang="fr-FR" sz="1600" dirty="0" smtClean="0"/>
          </a:p>
          <a:p>
            <a:pPr>
              <a:lnSpc>
                <a:spcPct val="120000"/>
              </a:lnSpc>
              <a:buNone/>
            </a:pPr>
            <a:endParaRPr lang="fr-FR" sz="1600" dirty="0" smtClean="0"/>
          </a:p>
          <a:p>
            <a:pPr>
              <a:lnSpc>
                <a:spcPct val="120000"/>
              </a:lnSpc>
              <a:buNone/>
            </a:pPr>
            <a:r>
              <a:rPr lang="fr-FR" sz="1600" dirty="0" smtClean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273F9-59F9-4FB3-9D34-82C64C4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</p:spPr>
        <p:txBody>
          <a:bodyPr/>
          <a:lstStyle/>
          <a:p>
            <a:r>
              <a:rPr lang="fr-FR" dirty="0"/>
              <a:t>Les relations entre les tables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B49E1-195D-497A-BB31-2158958C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07" y="1337385"/>
            <a:ext cx="10496704" cy="51482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fr-FR" sz="9600" b="1" dirty="0" smtClean="0"/>
          </a:p>
          <a:p>
            <a:pPr>
              <a:lnSpc>
                <a:spcPct val="120000"/>
              </a:lnSpc>
            </a:pPr>
            <a:r>
              <a:rPr lang="fr-FR" sz="8000" b="1" dirty="0" smtClean="0"/>
              <a:t>2.Un </a:t>
            </a:r>
            <a:r>
              <a:rPr lang="fr-FR" sz="8000" b="1" dirty="0"/>
              <a:t>à un (1 → </a:t>
            </a:r>
            <a:r>
              <a:rPr lang="fr-FR" sz="8000" b="1" dirty="0" smtClean="0"/>
              <a:t>1):</a:t>
            </a:r>
          </a:p>
          <a:p>
            <a:pPr>
              <a:lnSpc>
                <a:spcPct val="120000"/>
              </a:lnSpc>
            </a:pPr>
            <a:r>
              <a:rPr lang="fr-FR" sz="8000" dirty="0"/>
              <a:t>Les deux champs doivent être </a:t>
            </a:r>
            <a:r>
              <a:rPr lang="fr-FR" sz="8000" b="1" dirty="0"/>
              <a:t>clés </a:t>
            </a:r>
            <a:r>
              <a:rPr lang="fr-FR" sz="8000" b="1" dirty="0" smtClean="0"/>
              <a:t>primaires.</a:t>
            </a:r>
            <a:endParaRPr lang="fr-FR" sz="8000" dirty="0" smtClean="0"/>
          </a:p>
          <a:p>
            <a:pPr>
              <a:lnSpc>
                <a:spcPct val="120000"/>
              </a:lnSpc>
              <a:buNone/>
            </a:pPr>
            <a:r>
              <a:rPr lang="fr-FR" sz="8000" dirty="0"/>
              <a:t>Exemple : Un employé → un badge d’accès unique</a:t>
            </a:r>
            <a:r>
              <a:rPr lang="fr-FR" sz="8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FR" sz="8000" b="1" dirty="0" smtClean="0"/>
              <a:t>3.</a:t>
            </a:r>
            <a:r>
              <a:rPr lang="fr-FR" sz="8000" b="1" dirty="0"/>
              <a:t> Plusieurs à plusieurs (∞ → </a:t>
            </a:r>
            <a:r>
              <a:rPr lang="fr-FR" sz="8000" b="1" dirty="0" smtClean="0"/>
              <a:t>∞):</a:t>
            </a:r>
            <a:endParaRPr lang="fr-FR" sz="8000" b="1" dirty="0"/>
          </a:p>
          <a:p>
            <a:pPr>
              <a:lnSpc>
                <a:spcPct val="120000"/>
              </a:lnSpc>
            </a:pPr>
            <a:r>
              <a:rPr lang="fr-FR" sz="8000" dirty="0"/>
              <a:t>Impossible directement</a:t>
            </a:r>
            <a:r>
              <a:rPr lang="fr-FR" sz="8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fr-FR" sz="8000" dirty="0"/>
              <a:t>Il faut </a:t>
            </a:r>
            <a:r>
              <a:rPr lang="fr-FR" sz="8000" b="1" dirty="0"/>
              <a:t>créer une troisième table</a:t>
            </a:r>
            <a:r>
              <a:rPr lang="fr-FR" sz="8000" dirty="0"/>
              <a:t> (appelée </a:t>
            </a:r>
            <a:r>
              <a:rPr lang="fr-FR" sz="8000" i="1" dirty="0"/>
              <a:t>table d’association</a:t>
            </a:r>
            <a:r>
              <a:rPr lang="fr-FR" sz="8000" dirty="0"/>
              <a:t>) contenant les deux clés étrangères.</a:t>
            </a:r>
            <a:endParaRPr lang="en-US" sz="8000" dirty="0" smtClean="0"/>
          </a:p>
          <a:p>
            <a:pPr>
              <a:buNone/>
            </a:pPr>
            <a:endParaRPr lang="fr-FR" sz="1600" dirty="0" smtClean="0"/>
          </a:p>
          <a:p>
            <a:pPr>
              <a:lnSpc>
                <a:spcPct val="120000"/>
              </a:lnSpc>
              <a:buNone/>
            </a:pPr>
            <a:endParaRPr lang="fr-FR" sz="1600" dirty="0" smtClean="0"/>
          </a:p>
          <a:p>
            <a:pPr>
              <a:lnSpc>
                <a:spcPct val="120000"/>
              </a:lnSpc>
              <a:buNone/>
            </a:pPr>
            <a:r>
              <a:rPr lang="fr-FR" sz="1600" dirty="0" smtClean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16411177_Bring Your Presentations_win32_mlw - v3" id="{DE0A717D-0B12-4D44-8613-A03A4CD6D7EE}" vid="{30B64ACD-7D47-478C-8DC1-E97D1D075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A56FF6-92BD-46DE-9059-01B9F08E8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0717D-CB20-4004-8DD0-01756D9D039A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20A972-1CDD-4EF3-89C2-EBD9E5E1F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479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Wingdings</vt:lpstr>
      <vt:lpstr>Get Started with 3D</vt:lpstr>
      <vt:lpstr>Chapitre 2 :Les Tables et les Relations dans Access</vt:lpstr>
      <vt:lpstr> Les Tables </vt:lpstr>
      <vt:lpstr> Les Tables </vt:lpstr>
      <vt:lpstr>Les Tables </vt:lpstr>
      <vt:lpstr>Les Tables </vt:lpstr>
      <vt:lpstr>Les relations entre les tables</vt:lpstr>
      <vt:lpstr>Les relations entre les tables</vt:lpstr>
      <vt:lpstr>Les relations entre les tables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2025-10-24T14:24:52Z</dcterms:created>
  <dcterms:modified xsi:type="dcterms:W3CDTF">2025-10-24T22:41:31Z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