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8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Wingdings 3" panose="05040102010807070707" pitchFamily="18" charset="2"/>
      <p:regular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Montserrat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9" d="100"/>
          <a:sy n="59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31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946" y="1737361"/>
            <a:ext cx="10590790" cy="3995497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946" y="5732856"/>
            <a:ext cx="10590790" cy="1033704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274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8" y="5760704"/>
            <a:ext cx="10590788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85946" y="822960"/>
            <a:ext cx="10590790" cy="436879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7" y="6440790"/>
            <a:ext cx="10590787" cy="592454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72416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5" y="1737360"/>
            <a:ext cx="10590791" cy="2377440"/>
          </a:xfrm>
        </p:spPr>
        <p:txBody>
          <a:bodyPr/>
          <a:lstStyle>
            <a:lvl1pPr>
              <a:defRPr sz="576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5" y="4389120"/>
            <a:ext cx="10590791" cy="2834640"/>
          </a:xfrm>
        </p:spPr>
        <p:txBody>
          <a:bodyPr anchor="ctr">
            <a:normAutofit/>
          </a:bodyPr>
          <a:lstStyle>
            <a:lvl1pPr marL="0" indent="0">
              <a:buNone/>
              <a:defRPr sz="216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35227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762" y="1737360"/>
            <a:ext cx="9599178" cy="2788049"/>
          </a:xfrm>
        </p:spPr>
        <p:txBody>
          <a:bodyPr/>
          <a:lstStyle>
            <a:lvl1pPr>
              <a:defRPr sz="576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316481" y="4525409"/>
            <a:ext cx="8735579" cy="410609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68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5" y="5220788"/>
            <a:ext cx="10590791" cy="2011680"/>
          </a:xfrm>
        </p:spPr>
        <p:txBody>
          <a:bodyPr anchor="ctr">
            <a:normAutofit/>
          </a:bodyPr>
          <a:lstStyle>
            <a:lvl1pPr marL="0" indent="0">
              <a:buNone/>
              <a:defRPr sz="216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77954" y="1165504"/>
            <a:ext cx="962294" cy="234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464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96588" y="3136545"/>
            <a:ext cx="962294" cy="234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464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911018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5" y="3749041"/>
            <a:ext cx="10590792" cy="1983816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5945" y="5732857"/>
            <a:ext cx="10590791" cy="1032480"/>
          </a:xfrm>
        </p:spPr>
        <p:txBody>
          <a:bodyPr anchor="t"/>
          <a:lstStyle>
            <a:lvl1pPr marL="0" indent="0" algn="l">
              <a:buNone/>
              <a:defRPr sz="24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18910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04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9537" y="2377440"/>
            <a:ext cx="3536239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782956" y="3200400"/>
            <a:ext cx="3512820" cy="430720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0392" y="2377440"/>
            <a:ext cx="3523489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647727" y="3200400"/>
            <a:ext cx="3536153" cy="430720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549640" y="2377440"/>
            <a:ext cx="3518536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8549640" y="3200400"/>
            <a:ext cx="3518536" cy="430720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71370" y="2560320"/>
            <a:ext cx="0" cy="475488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354672" y="2560320"/>
            <a:ext cx="0" cy="4760258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36647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04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956" y="5101139"/>
            <a:ext cx="3528060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82956" y="2651760"/>
            <a:ext cx="3528060" cy="1828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782956" y="5792654"/>
            <a:ext cx="3528060" cy="791027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7251" y="5101139"/>
            <a:ext cx="3516630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667249" y="2651760"/>
            <a:ext cx="3516630" cy="1828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665627" y="5792653"/>
            <a:ext cx="3521287" cy="791027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549640" y="5101139"/>
            <a:ext cx="3518536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549639" y="2651760"/>
            <a:ext cx="3518536" cy="1828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8549491" y="5792650"/>
            <a:ext cx="3523196" cy="791027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471370" y="2560320"/>
            <a:ext cx="0" cy="475488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354672" y="2560320"/>
            <a:ext cx="0" cy="4760258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30794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57962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65055" y="516256"/>
            <a:ext cx="2103121" cy="6991350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2956" y="1064897"/>
            <a:ext cx="8907779" cy="644270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25972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800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24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215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33012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885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279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35301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52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48759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37764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5830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8" y="3434080"/>
            <a:ext cx="10590788" cy="2298776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5946" y="5732857"/>
            <a:ext cx="10590790" cy="1032480"/>
          </a:xfrm>
        </p:spPr>
        <p:txBody>
          <a:bodyPr anchor="t"/>
          <a:lstStyle>
            <a:lvl1pPr marL="0" indent="0" algn="l">
              <a:buNone/>
              <a:defRPr sz="24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5593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3975" y="2472690"/>
            <a:ext cx="5275607" cy="5034916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5392" y="2467311"/>
            <a:ext cx="5275609" cy="5040294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84088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3975" y="2286000"/>
            <a:ext cx="5275606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23975" y="3017520"/>
            <a:ext cx="5275607" cy="4490086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5395" y="2286000"/>
            <a:ext cx="5275607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5395" y="3017520"/>
            <a:ext cx="5275607" cy="4490086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18057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4707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67200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4" y="1737360"/>
            <a:ext cx="4081277" cy="1737360"/>
          </a:xfrm>
        </p:spPr>
        <p:txBody>
          <a:bodyPr anchor="b"/>
          <a:lstStyle>
            <a:lvl1pPr algn="l">
              <a:defRPr sz="288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540" y="1737360"/>
            <a:ext cx="6235196" cy="5486400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160"/>
            </a:lvl2pPr>
            <a:lvl3pPr>
              <a:defRPr sz="192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4" y="3755137"/>
            <a:ext cx="4081276" cy="3474719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3963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689" y="2225030"/>
            <a:ext cx="6111487" cy="1889770"/>
          </a:xfrm>
        </p:spPr>
        <p:txBody>
          <a:bodyPr anchor="b">
            <a:normAutofit/>
          </a:bodyPr>
          <a:lstStyle>
            <a:lvl1pPr algn="l">
              <a:defRPr sz="432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39455" y="1371600"/>
            <a:ext cx="3840480" cy="548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5" y="4389120"/>
            <a:ext cx="6101975" cy="1645920"/>
          </a:xfrm>
        </p:spPr>
        <p:txBody>
          <a:bodyPr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9560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203623"/>
            <a:ext cx="4844414" cy="50259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470817"/>
            <a:ext cx="1826894" cy="2838544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0330814" y="2011680"/>
            <a:ext cx="3383280" cy="338328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9599295" y="1"/>
            <a:ext cx="1924064" cy="13696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0327054" y="7315200"/>
            <a:ext cx="1192481" cy="9144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525374" y="0"/>
            <a:ext cx="822960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5334" y="543262"/>
            <a:ext cx="11285668" cy="16806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3975" y="2463502"/>
            <a:ext cx="10735849" cy="503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2186767" y="2148842"/>
            <a:ext cx="1188719" cy="3657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32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0741888" y="3870357"/>
            <a:ext cx="4631754" cy="36576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32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2423049" y="354876"/>
            <a:ext cx="1005839" cy="9212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36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3190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  <p:sldLayoutId id="2147483806" r:id="rId17"/>
    <p:sldLayoutId id="2147483807" r:id="rId18"/>
    <p:sldLayoutId id="2147483808" r:id="rId19"/>
    <p:sldLayoutId id="2147483809" r:id="rId20"/>
    <p:sldLayoutId id="2147483810" r:id="rId21"/>
    <p:sldLayoutId id="2147483811" r:id="rId22"/>
    <p:sldLayoutId id="2147483812" r:id="rId23"/>
    <p:sldLayoutId id="2147483813" r:id="rId24"/>
    <p:sldLayoutId id="2147483814" r:id="rId25"/>
    <p:sldLayoutId id="2147483815" r:id="rId26"/>
    <p:sldLayoutId id="2147483816" r:id="rId27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504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6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92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0072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1939528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600"/>
              </a:lnSpc>
              <a:buNone/>
            </a:pPr>
            <a:r>
              <a:rPr lang="en-US" sz="4450" b="1" dirty="0">
                <a:solidFill>
                  <a:schemeClr val="bg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Introduction aux Autoencodeurs</a:t>
            </a:r>
            <a:endParaRPr lang="en-US" sz="4450" dirty="0">
              <a:solidFill>
                <a:schemeClr val="bg1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084288" y="3594735"/>
            <a:ext cx="7627382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Les autoencodeurs sont des réseaux neuronaux pour l'apprentissage non supervisé. Leur but est d'apprendre à compresser les données efficacement.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44709" y="4973717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Ils servent à la réduction de dimension, au débruitage, et à la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détection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d'anomalies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Montserrat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2021800"/>
            <a:ext cx="5701546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Conclusion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58309" y="3059430"/>
            <a:ext cx="162401" cy="832842"/>
          </a:xfrm>
          <a:prstGeom prst="roundRect">
            <a:avLst>
              <a:gd name="adj" fmla="val 12007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1245632" y="305943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Puissance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245632" y="3545562"/>
            <a:ext cx="7140059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Outil clé pour l’apprentissage non supervisé efficace.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1083231" y="4108847"/>
            <a:ext cx="162401" cy="832842"/>
          </a:xfrm>
          <a:prstGeom prst="roundRect">
            <a:avLst>
              <a:gd name="adj" fmla="val 12007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1570553" y="410884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Applications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570553" y="4594979"/>
            <a:ext cx="6815138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Réduction de dimension, débruitage, génération de données.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408271" y="5158264"/>
            <a:ext cx="162401" cy="832842"/>
          </a:xfrm>
          <a:prstGeom prst="roundRect">
            <a:avLst>
              <a:gd name="adj" fmla="val 12007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1895594" y="5158264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Perspectives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895594" y="5644396"/>
            <a:ext cx="6490097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Recherche active sur de nouvelles architectures et usages.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58309" y="775216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Architecture de Base d'un Autoencodeur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58309" y="2525554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1462326" y="259996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Encodeur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462326" y="3086100"/>
            <a:ext cx="692336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Compresse les données d'entrée en code latent compact.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758309" y="3866078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1462326" y="3940492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Code latent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462326" y="4426625"/>
            <a:ext cx="692336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Représentation de dimension réduite et dense.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758309" y="5206603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1462326" y="528101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Décodeur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462326" y="5767149"/>
            <a:ext cx="692336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Reconstruit les données initiales à partir du code latent.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58309" y="6547128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1462326" y="6621542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Fonction de perte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462326" y="7107674"/>
            <a:ext cx="692336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Évalue l'écart entre entrée et reconstruction.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081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4143732"/>
            <a:ext cx="5701546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Autoencodeur Simple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58309" y="5181362"/>
            <a:ext cx="4226838" cy="1612702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974884" y="539793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Description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4884" y="5884069"/>
            <a:ext cx="379368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Architecture basique avec couches entièrement connectées linéaires.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201722" y="5181362"/>
            <a:ext cx="4226838" cy="1612702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418296" y="539793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Limitations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18296" y="5884069"/>
            <a:ext cx="379368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Difficulté à modéliser des relations complexes non linéaires.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9645134" y="5181362"/>
            <a:ext cx="4226838" cy="1612702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9861709" y="539793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Utilisation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61709" y="5884069"/>
            <a:ext cx="379368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Adapté aux problèmes simples de réduction de dimension.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583775"/>
            <a:ext cx="7501652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Autoencodeur Convolutionnel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383798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Description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4410789"/>
            <a:ext cx="4018359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Intègre des couches convolutionnelles pour extraire des motifs spatiaux.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5312926" y="383798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Avantages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12926" y="4410789"/>
            <a:ext cx="40183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Excellent pour les images et les séquences temporelles.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867543" y="383798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Applications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67543" y="4410789"/>
            <a:ext cx="40183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Compression d’images et extraction avancée de caractéristiques.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1919288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Autoencodeur Variationnel (VAE)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4709" y="3669625"/>
            <a:ext cx="541615" cy="54161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44709" y="4427815"/>
            <a:ext cx="2361962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Espace latent probabiliste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44709" y="5270182"/>
            <a:ext cx="2361962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 VAE encode une distribution au lieu d'un point fixe.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7419" y="3669625"/>
            <a:ext cx="541615" cy="54161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77419" y="4427815"/>
            <a:ext cx="2361962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Avantages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8877419" y="4913948"/>
            <a:ext cx="2361962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Permet de générer de nouvelles données réalistes.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10129" y="3669625"/>
            <a:ext cx="541615" cy="54161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10129" y="4427815"/>
            <a:ext cx="2361962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Utilisation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1510129" y="4913948"/>
            <a:ext cx="236196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Modèles génératifs et techniques d’échantillonage sophistiquées.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2125385"/>
            <a:ext cx="6238875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Autoencodeur Denoising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44709" y="3163014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6948726" y="323742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Description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948726" y="3723561"/>
            <a:ext cx="2974300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Formé pour reconstruire l’entrée depuis une version bruitée.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10193774" y="3163014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10897791" y="323742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Avantages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897791" y="3723561"/>
            <a:ext cx="297430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Renforce la robustesse et la généralisation du modèle.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244709" y="5196959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948726" y="5271373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Applications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948726" y="5757505"/>
            <a:ext cx="692336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Pré-traitement et amélioration de la qualité des données.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757130"/>
            <a:ext cx="11430595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Réduction de Dimension avec Autoencodeurs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401133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Utilisation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4584144"/>
            <a:ext cx="40183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Visualisation simplifiée de données complexes à haute dimension.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5312926" y="401133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Exemple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12926" y="4584144"/>
            <a:ext cx="40183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Compression d’images pour faciliter leur classification efficace.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867543" y="401133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Avantages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67543" y="4584144"/>
            <a:ext cx="40183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Modèles plus légers et temps de calcul réduit.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081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4143732"/>
            <a:ext cx="10155912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Débruitage d'Images par Autoencodeurs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58309" y="5181362"/>
            <a:ext cx="4226838" cy="1612702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974884" y="539793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Utilisation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4884" y="5884069"/>
            <a:ext cx="379368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Élimination du bruit parasite dans les images numériques.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201722" y="5181362"/>
            <a:ext cx="4226838" cy="1612702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418296" y="539793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Exemple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18296" y="5884069"/>
            <a:ext cx="379368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Restauration d’images endommagées ou dégradées.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9645134" y="5181362"/>
            <a:ext cx="4226838" cy="1612702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9861709" y="539793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Avantages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61709" y="5884069"/>
            <a:ext cx="379368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Améliore la qualité visuelle et la performance analytique.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246942"/>
            <a:ext cx="9009459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Défis et Limites des Autoencodeurs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169557" y="286928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Hyperparamètres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3355419"/>
            <a:ext cx="4261961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Architecture et fonction de perte doivent être bien choisis.</a:t>
            </a:r>
            <a:endParaRPr lang="en-US" sz="17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27041" y="3661589"/>
            <a:ext cx="304681" cy="380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23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</a:t>
            </a:r>
            <a:endParaRPr lang="en-US" sz="2350" dirty="0"/>
          </a:p>
        </p:txBody>
      </p:sp>
      <p:sp>
        <p:nvSpPr>
          <p:cNvPr id="7" name="Text 4"/>
          <p:cNvSpPr/>
          <p:nvPr/>
        </p:nvSpPr>
        <p:spPr>
          <a:xfrm>
            <a:off x="9610011" y="286928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Sur-apprentissage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610011" y="3355419"/>
            <a:ext cx="426208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Besoin de régularisation pour éviter le sur-ajustement.</a:t>
            </a:r>
            <a:endParaRPr lang="en-US" sz="17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998440" y="3661589"/>
            <a:ext cx="304681" cy="380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23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</a:t>
            </a:r>
            <a:endParaRPr lang="en-US" sz="2350" dirty="0"/>
          </a:p>
        </p:txBody>
      </p:sp>
      <p:sp>
        <p:nvSpPr>
          <p:cNvPr id="11" name="Text 7"/>
          <p:cNvSpPr/>
          <p:nvPr/>
        </p:nvSpPr>
        <p:spPr>
          <a:xfrm>
            <a:off x="9610011" y="532661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Interprétabilité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610011" y="5812750"/>
            <a:ext cx="426208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 code latent est souvent difficile à comprendre.</a:t>
            </a:r>
            <a:endParaRPr lang="en-US" sz="17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998440" y="5332988"/>
            <a:ext cx="304681" cy="380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23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3</a:t>
            </a:r>
            <a:endParaRPr lang="en-US" sz="2350" dirty="0"/>
          </a:p>
        </p:txBody>
      </p:sp>
      <p:sp>
        <p:nvSpPr>
          <p:cNvPr id="15" name="Text 10"/>
          <p:cNvSpPr/>
          <p:nvPr/>
        </p:nvSpPr>
        <p:spPr>
          <a:xfrm>
            <a:off x="2169557" y="532661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Ressources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8309" y="5812750"/>
            <a:ext cx="4261961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Exigeants en puissance de calcul et données volumineuses.</a:t>
            </a:r>
            <a:endParaRPr lang="en-US" sz="17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327041" y="5332988"/>
            <a:ext cx="304681" cy="380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23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4</a:t>
            </a:r>
            <a:endParaRPr lang="en-US" sz="2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74</TotalTime>
  <Words>372</Words>
  <Application>Microsoft Office PowerPoint</Application>
  <PresentationFormat>Personnalisé</PresentationFormat>
  <Paragraphs>84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8" baseType="lpstr">
      <vt:lpstr>Times New Roman</vt:lpstr>
      <vt:lpstr>Barlow Bold</vt:lpstr>
      <vt:lpstr>Arial</vt:lpstr>
      <vt:lpstr>Wingdings 3</vt:lpstr>
      <vt:lpstr>Century Gothic</vt:lpstr>
      <vt:lpstr>Montserrat</vt:lpstr>
      <vt:lpstr>Calibri</vt:lpstr>
      <vt:lpstr>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3</cp:revision>
  <dcterms:created xsi:type="dcterms:W3CDTF">2025-04-29T19:26:48Z</dcterms:created>
  <dcterms:modified xsi:type="dcterms:W3CDTF">2025-04-29T20:42:15Z</dcterms:modified>
</cp:coreProperties>
</file>