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E00B45-D67E-9C26-8C47-0BFA209651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76981"/>
            <a:ext cx="8915399" cy="5619135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400" b="1" kern="1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Lecture III</a:t>
            </a:r>
            <a:br>
              <a:rPr lang="en-US" sz="44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4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The Antebellum Crises of the 1850s: </a:t>
            </a:r>
            <a:r>
              <a:rPr lang="en-US" sz="4400" b="1" kern="1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Part III</a:t>
            </a:r>
            <a:br>
              <a:rPr lang="en-US" sz="44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3368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3336" y="383457"/>
            <a:ext cx="10507850" cy="6280813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D.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The bombardment of Fort Sumter in April 1861 brought immediate action.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On April 15, Lincoln called for 75,000 volunteers to suppress the rebellion.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Four states of the Upper South seceded in the wake of Lincoln’s call for volunteers.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022942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3336" y="383457"/>
            <a:ext cx="10507850" cy="6280813"/>
          </a:xfrm>
        </p:spPr>
        <p:txBody>
          <a:bodyPr>
            <a:noAutofit/>
          </a:bodyPr>
          <a:lstStyle/>
          <a:p>
            <a:pPr marR="0" algn="ctr">
              <a:lnSpc>
                <a:spcPct val="150000"/>
              </a:lnSpc>
            </a:pPr>
            <a:endParaRPr lang="fr-FR" sz="5400" dirty="0"/>
          </a:p>
          <a:p>
            <a:pPr marR="0" algn="ctr">
              <a:lnSpc>
                <a:spcPct val="150000"/>
              </a:lnSpc>
            </a:pPr>
            <a:endParaRPr lang="fr-FR" sz="5400" dirty="0"/>
          </a:p>
          <a:p>
            <a:pPr marR="0" algn="ctr">
              <a:lnSpc>
                <a:spcPct val="150000"/>
              </a:lnSpc>
            </a:pPr>
            <a:r>
              <a:rPr lang="fr-FR" sz="5400" dirty="0" err="1"/>
              <a:t>Thank</a:t>
            </a:r>
            <a:r>
              <a:rPr lang="fr-FR" sz="5400" dirty="0"/>
              <a:t> You</a:t>
            </a:r>
          </a:p>
        </p:txBody>
      </p:sp>
    </p:spTree>
    <p:extLst>
      <p:ext uri="{BB962C8B-B14F-4D97-AF65-F5344CB8AC3E}">
        <p14:creationId xmlns:p14="http://schemas.microsoft.com/office/powerpoint/2010/main" val="3198278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 fontScale="92500"/>
          </a:bodyPr>
          <a:lstStyle/>
          <a:p>
            <a:endParaRPr lang="en-US" sz="2800" kern="100" dirty="0">
              <a:solidFill>
                <a:srgbClr val="1D2228"/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I.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The 1860 presidential campaign was waged by four candidates on four different platforms.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  A.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The Democratic Party fractured during the campaign. </a:t>
            </a:r>
          </a:p>
          <a:p>
            <a:pPr marL="1519238" marR="0" lvl="1" indent="-1062038" algn="l">
              <a:lnSpc>
                <a:spcPct val="150000"/>
              </a:lnSpc>
              <a:buNone/>
            </a:pPr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        1.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The regular Democrats nominated Stephen A.   Douglas and affirmed their support for popular sovereignty. </a:t>
            </a:r>
          </a:p>
          <a:p>
            <a:pPr marL="1519238" marR="0" indent="-1519238" algn="l">
              <a:lnSpc>
                <a:spcPct val="15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+mj-lt"/>
              </a:rPr>
              <a:t>             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2.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The southern minority nominated John C. Breckinridge. </a:t>
            </a:r>
          </a:p>
          <a:p>
            <a:pPr marL="0" marR="0" indent="0" algn="l">
              <a:buNone/>
            </a:pPr>
            <a:endParaRPr lang="fr-FR" sz="2800" kern="100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039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/>
          </a:bodyPr>
          <a:lstStyle/>
          <a:p>
            <a:pPr marL="898525" marR="0" indent="-885825" algn="l" defTabSz="4935538">
              <a:lnSpc>
                <a:spcPct val="15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+mj-lt"/>
              </a:rPr>
              <a:t>     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B.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The Republican Party, meeting in Chicago, selected a moderate candidate. </a:t>
            </a:r>
          </a:p>
          <a:p>
            <a:pPr marL="1255713" marR="0" indent="-1255713" algn="l">
              <a:lnSpc>
                <a:spcPct val="150000"/>
              </a:lnSpc>
              <a:buNone/>
            </a:pPr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         1.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Several principal contenders failed in early ballots. </a:t>
            </a:r>
          </a:p>
          <a:p>
            <a:pPr marL="898525" marR="0" indent="-898525" algn="l" defTabSz="4935538">
              <a:lnSpc>
                <a:spcPct val="150000"/>
              </a:lnSpc>
              <a:buNone/>
            </a:pPr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	2.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Lincoln’s supporters crafted a winning strategy that united several regions outside the South. </a:t>
            </a:r>
          </a:p>
          <a:p>
            <a:pPr marL="1347788" marR="0" indent="-1347788" algn="l">
              <a:lnSpc>
                <a:spcPct val="150000"/>
              </a:lnSpc>
              <a:buNone/>
            </a:pPr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         3.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The platform accepted slavery where it existed but called for barring it from the federal territories. </a:t>
            </a:r>
            <a:endParaRPr lang="fr-FR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58515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/>
          </a:bodyPr>
          <a:lstStyle/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C.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The Constitutional Union Party attempted to avoid the issue of slavery.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   1.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John Bell of Tennessee won the nomination.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   2.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The platform ignored slavery and called for support of the Constitution and the Union. </a:t>
            </a:r>
          </a:p>
          <a:p>
            <a:pPr marR="0" algn="l"/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II.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The campaign offered the spectacle of a nation in trauma. </a:t>
            </a:r>
          </a:p>
          <a:p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A.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All four candidates professed devotion to the Union. </a:t>
            </a:r>
          </a:p>
          <a:p>
            <a:pPr marR="0" algn="l"/>
            <a:endParaRPr lang="en-US" sz="2800" b="0" i="0" u="none" strike="noStrike" baseline="0" dirty="0">
              <a:solidFill>
                <a:srgbClr val="000000"/>
              </a:solidFill>
              <a:latin typeface="+mj-lt"/>
            </a:endParaRPr>
          </a:p>
          <a:p>
            <a:pPr marR="0" algn="l">
              <a:lnSpc>
                <a:spcPct val="150000"/>
              </a:lnSpc>
            </a:pPr>
            <a:endParaRPr lang="fr-FR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9325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  <a:latin typeface="+mj-lt"/>
              </a:rPr>
              <a:t>B. </a:t>
            </a:r>
            <a:r>
              <a:rPr lang="en-US" sz="2600" b="0" i="0" u="none" strike="noStrike" baseline="0" dirty="0">
                <a:solidFill>
                  <a:srgbClr val="000000"/>
                </a:solidFill>
                <a:latin typeface="+mj-lt"/>
              </a:rPr>
              <a:t>Lincoln won easily in the Electoral College, carrying every northern state except New Jersey.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  <a:latin typeface="+mj-lt"/>
              </a:rPr>
              <a:t>C. </a:t>
            </a:r>
            <a:r>
              <a:rPr lang="en-US" sz="2600" b="0" i="0" u="none" strike="noStrike" baseline="0" dirty="0">
                <a:solidFill>
                  <a:srgbClr val="000000"/>
                </a:solidFill>
                <a:latin typeface="+mj-lt"/>
              </a:rPr>
              <a:t>Lincoln’s opponents polled roughly 60 percent of the popular vote.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  <a:latin typeface="+mj-lt"/>
              </a:rPr>
              <a:t>D. </a:t>
            </a:r>
            <a:r>
              <a:rPr lang="en-US" sz="2600" b="0" i="0" u="none" strike="noStrike" baseline="0" dirty="0">
                <a:solidFill>
                  <a:srgbClr val="000000"/>
                </a:solidFill>
                <a:latin typeface="+mj-lt"/>
              </a:rPr>
              <a:t>The election prompted heated reactions.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  <a:latin typeface="+mj-lt"/>
              </a:rPr>
              <a:t>1.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+mj-lt"/>
              </a:rPr>
              <a:t>Many southerners considered the Republican triumph a threat to slavery.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  <a:latin typeface="+mj-lt"/>
              </a:rPr>
              <a:t>2.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+mj-lt"/>
              </a:rPr>
              <a:t>Those who voted for Lincoln insisted that the South must abide by the verdict of the ballot box. </a:t>
            </a:r>
            <a:endParaRPr lang="fr-F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44679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332" y="294468"/>
            <a:ext cx="10338120" cy="6165326"/>
          </a:xfrm>
        </p:spPr>
        <p:txBody>
          <a:bodyPr>
            <a:normAutofit/>
          </a:bodyPr>
          <a:lstStyle/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III.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The Lower South reacted decisively to Lincoln’s election.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A.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Beginning with South Carolina, seven states left the Union between December 20, 1860, and February 1, 1861.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  <a:latin typeface="+mj-lt"/>
              </a:rPr>
              <a:t>1. </a:t>
            </a:r>
            <a:r>
              <a:rPr lang="en-US" sz="2600" b="0" i="0" u="none" strike="noStrike" baseline="0" dirty="0">
                <a:solidFill>
                  <a:srgbClr val="000000"/>
                </a:solidFill>
                <a:latin typeface="+mj-lt"/>
              </a:rPr>
              <a:t>Secessionist sentiment was not unanimous in the seven states.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  <a:latin typeface="+mj-lt"/>
              </a:rPr>
              <a:t>2. </a:t>
            </a:r>
            <a:r>
              <a:rPr lang="en-US" sz="2600" b="0" i="0" u="none" strike="noStrike" baseline="0" dirty="0">
                <a:solidFill>
                  <a:srgbClr val="000000"/>
                </a:solidFill>
                <a:latin typeface="+mj-lt"/>
              </a:rPr>
              <a:t>Secessionists mounted strong arguments in favor of the constitutionality of secession. </a:t>
            </a:r>
            <a:endParaRPr lang="fr-FR" sz="2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55430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/>
          </a:bodyPr>
          <a:lstStyle/>
          <a:p>
            <a:pPr marR="0" algn="l"/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B.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The secessionists established a new slaveholding republic called the Confederate States of America. </a:t>
            </a:r>
          </a:p>
          <a:p>
            <a:pPr lvl="1"/>
            <a:r>
              <a:rPr lang="en-US" sz="2600" b="1" i="0" u="none" strike="noStrike" baseline="0" dirty="0">
                <a:solidFill>
                  <a:srgbClr val="000000"/>
                </a:solidFill>
                <a:latin typeface="+mj-lt"/>
              </a:rPr>
              <a:t>1. </a:t>
            </a:r>
            <a:r>
              <a:rPr lang="en-US" sz="2600" b="0" i="0" u="none" strike="noStrike" baseline="0" dirty="0">
                <a:solidFill>
                  <a:srgbClr val="000000"/>
                </a:solidFill>
                <a:latin typeface="+mj-lt"/>
              </a:rPr>
              <a:t>The Montgomery convention produced essentially moderate work. </a:t>
            </a:r>
          </a:p>
          <a:p>
            <a:pPr lvl="1"/>
            <a:r>
              <a:rPr lang="en-US" sz="2600" b="1" i="0" u="none" strike="noStrike" baseline="0" dirty="0">
                <a:solidFill>
                  <a:srgbClr val="000000"/>
                </a:solidFill>
                <a:latin typeface="+mj-lt"/>
              </a:rPr>
              <a:t>2. </a:t>
            </a:r>
            <a:r>
              <a:rPr lang="en-US" sz="2600" b="0" i="0" u="none" strike="noStrike" baseline="0" dirty="0">
                <a:solidFill>
                  <a:srgbClr val="000000"/>
                </a:solidFill>
                <a:latin typeface="+mj-lt"/>
              </a:rPr>
              <a:t>The Confederate and United States Constitutions offer an interesting comparison. Though very similar, the Confederate called for state sovereignty and protected the institution of slavery. </a:t>
            </a:r>
          </a:p>
          <a:p>
            <a:pPr lvl="1"/>
            <a:r>
              <a:rPr lang="en-US" sz="2600" b="1" i="0" u="none" strike="noStrike" baseline="0" dirty="0">
                <a:solidFill>
                  <a:srgbClr val="000000"/>
                </a:solidFill>
                <a:latin typeface="+mj-lt"/>
              </a:rPr>
              <a:t>3. </a:t>
            </a:r>
            <a:r>
              <a:rPr lang="en-US" sz="2600" b="0" i="0" u="none" strike="noStrike" baseline="0" dirty="0">
                <a:solidFill>
                  <a:srgbClr val="000000"/>
                </a:solidFill>
                <a:latin typeface="+mj-lt"/>
              </a:rPr>
              <a:t>The convention selected Jefferson Davis as provisional president. </a:t>
            </a:r>
          </a:p>
          <a:p>
            <a:pPr marR="0" algn="l"/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C.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Was secession a revolution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?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 The delegates insisted that they were returning to the principles of 1776. </a:t>
            </a:r>
            <a:endParaRPr lang="fr-FR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78829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Autofit/>
          </a:bodyPr>
          <a:lstStyle/>
          <a:p>
            <a:pPr marR="0" algn="l"/>
            <a:r>
              <a:rPr lang="en-US" sz="2800" b="1" i="0" u="none" strike="noStrike" baseline="0" dirty="0">
                <a:solidFill>
                  <a:srgbClr val="000000"/>
                </a:solidFill>
                <a:latin typeface="+mj-lt"/>
              </a:rPr>
              <a:t>IV.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+mj-lt"/>
              </a:rPr>
              <a:t>The nation reacted to news of secession in various ways. </a:t>
            </a:r>
          </a:p>
          <a:p>
            <a:pPr lvl="1"/>
            <a:r>
              <a:rPr lang="en-US" sz="2600" b="1" i="0" u="none" strike="noStrike" baseline="0" dirty="0">
                <a:solidFill>
                  <a:srgbClr val="000000"/>
                </a:solidFill>
                <a:latin typeface="+mj-lt"/>
              </a:rPr>
              <a:t>A. </a:t>
            </a:r>
            <a:r>
              <a:rPr lang="en-US" sz="2600" b="0" i="0" u="none" strike="noStrike" baseline="0" dirty="0">
                <a:solidFill>
                  <a:srgbClr val="000000"/>
                </a:solidFill>
                <a:latin typeface="+mj-lt"/>
              </a:rPr>
              <a:t>Northern sentiment was initially divided. </a:t>
            </a:r>
          </a:p>
          <a:p>
            <a:pPr lvl="1"/>
            <a:r>
              <a:rPr lang="en-US" sz="2600" b="1" i="0" u="none" strike="noStrike" baseline="0" dirty="0">
                <a:solidFill>
                  <a:srgbClr val="000000"/>
                </a:solidFill>
                <a:latin typeface="+mj-lt"/>
              </a:rPr>
              <a:t>B. </a:t>
            </a:r>
            <a:r>
              <a:rPr lang="en-US" sz="2600" b="0" i="0" u="none" strike="noStrike" baseline="0" dirty="0">
                <a:solidFill>
                  <a:srgbClr val="000000"/>
                </a:solidFill>
                <a:latin typeface="+mj-lt"/>
              </a:rPr>
              <a:t>President-elect Lincoln remained aloof. </a:t>
            </a:r>
          </a:p>
          <a:p>
            <a:pPr lvl="1"/>
            <a:r>
              <a:rPr lang="en-US" sz="2600" b="1" i="0" u="none" strike="noStrike" baseline="0" dirty="0">
                <a:solidFill>
                  <a:srgbClr val="000000"/>
                </a:solidFill>
                <a:latin typeface="+mj-lt"/>
              </a:rPr>
              <a:t>C. </a:t>
            </a:r>
            <a:r>
              <a:rPr lang="en-US" sz="2600" b="0" i="0" u="none" strike="noStrike" baseline="0" dirty="0">
                <a:solidFill>
                  <a:srgbClr val="000000"/>
                </a:solidFill>
                <a:latin typeface="+mj-lt"/>
              </a:rPr>
              <a:t>Efforts at compromise failed. </a:t>
            </a:r>
          </a:p>
          <a:p>
            <a:pPr marR="0" algn="l"/>
            <a:r>
              <a:rPr lang="en-US" sz="2600" b="1" i="0" u="none" strike="noStrike" baseline="0" dirty="0">
                <a:solidFill>
                  <a:srgbClr val="000000"/>
                </a:solidFill>
                <a:latin typeface="+mj-lt"/>
              </a:rPr>
              <a:t>V. </a:t>
            </a:r>
            <a:r>
              <a:rPr lang="en-US" sz="2600" b="0" i="0" u="none" strike="noStrike" baseline="0" dirty="0">
                <a:solidFill>
                  <a:srgbClr val="000000"/>
                </a:solidFill>
                <a:latin typeface="+mj-lt"/>
              </a:rPr>
              <a:t>The crisis at Fort Sumter precipitated the outbreak of war. </a:t>
            </a:r>
          </a:p>
          <a:p>
            <a:pPr lvl="1"/>
            <a:r>
              <a:rPr lang="en-US" sz="2600" b="1" i="0" u="none" strike="noStrike" baseline="0" dirty="0">
                <a:solidFill>
                  <a:srgbClr val="000000"/>
                </a:solidFill>
                <a:latin typeface="+mj-lt"/>
              </a:rPr>
              <a:t>A. </a:t>
            </a:r>
            <a:r>
              <a:rPr lang="en-US" sz="2600" b="0" i="0" u="none" strike="noStrike" baseline="0" dirty="0">
                <a:solidFill>
                  <a:srgbClr val="000000"/>
                </a:solidFill>
                <a:latin typeface="+mj-lt"/>
              </a:rPr>
              <a:t>Lincoln faced a volatile situation when he took office in March 1861. </a:t>
            </a:r>
          </a:p>
          <a:p>
            <a:pPr lvl="2"/>
            <a:r>
              <a:rPr lang="en-US" sz="2400" b="1" i="0" u="none" strike="noStrike" baseline="0" dirty="0">
                <a:solidFill>
                  <a:srgbClr val="000000"/>
                </a:solidFill>
                <a:latin typeface="+mj-lt"/>
              </a:rPr>
              <a:t>1.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+mj-lt"/>
              </a:rPr>
              <a:t>Seven states had left the Union and other slave states might follow. </a:t>
            </a:r>
          </a:p>
          <a:p>
            <a:pPr lvl="2"/>
            <a:r>
              <a:rPr lang="en-US" sz="2400" b="1" i="0" u="none" strike="noStrike" baseline="0" dirty="0">
                <a:solidFill>
                  <a:srgbClr val="000000"/>
                </a:solidFill>
                <a:latin typeface="+mj-lt"/>
              </a:rPr>
              <a:t>2.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+mj-lt"/>
              </a:rPr>
              <a:t>Northern opinion was hardening against the Deep South and secessionists. </a:t>
            </a:r>
            <a:endParaRPr lang="fr-F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79273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431" y="1"/>
            <a:ext cx="11375755" cy="6664270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  <a:latin typeface="+mj-lt"/>
              </a:rPr>
              <a:t>B. </a:t>
            </a:r>
            <a:r>
              <a:rPr lang="en-US" sz="2600" b="0" i="0" u="none" strike="noStrike" baseline="0" dirty="0">
                <a:solidFill>
                  <a:srgbClr val="000000"/>
                </a:solidFill>
                <a:latin typeface="+mj-lt"/>
              </a:rPr>
              <a:t>Lincoln’s first inaugural address set a stern tone.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  <a:latin typeface="+mj-lt"/>
              </a:rPr>
              <a:t>1.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+mj-lt"/>
              </a:rPr>
              <a:t>It upheld the Republican platform from the election of 1860 and promised to leave slavery alone in the South, while advocating its prohibition in the territories.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  <a:latin typeface="+mj-lt"/>
              </a:rPr>
              <a:t>2.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+mj-lt"/>
              </a:rPr>
              <a:t>It placed the onus of saving or dismantling the nation on the South. </a:t>
            </a:r>
          </a:p>
          <a:p>
            <a:pPr marL="1214438" lvl="3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  <a:latin typeface="+mj-lt"/>
              </a:rPr>
              <a:t>3.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+mj-lt"/>
              </a:rPr>
              <a:t>It placed Fort Sumter in the national spotlight.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  <a:latin typeface="+mj-lt"/>
              </a:rPr>
              <a:t>C. </a:t>
            </a:r>
            <a:r>
              <a:rPr lang="en-US" sz="2600" b="0" i="0" u="none" strike="noStrike" baseline="0" dirty="0">
                <a:solidFill>
                  <a:srgbClr val="000000"/>
                </a:solidFill>
                <a:latin typeface="+mj-lt"/>
              </a:rPr>
              <a:t>Lincoln’s decision to resupply Fort Sumter triggered violence.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  <a:latin typeface="+mj-lt"/>
              </a:rPr>
              <a:t>1.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+mj-lt"/>
              </a:rPr>
              <a:t>Lincoln discussed the issue with his cabinet and other advisers. </a:t>
            </a:r>
          </a:p>
          <a:p>
            <a:pPr lvl="2">
              <a:lnSpc>
                <a:spcPct val="150000"/>
              </a:lnSpc>
            </a:pPr>
            <a:r>
              <a:rPr lang="en-US" sz="2000" b="1" i="0" u="none" strike="noStrike" baseline="0" dirty="0">
                <a:solidFill>
                  <a:srgbClr val="000000"/>
                </a:solidFill>
                <a:latin typeface="+mj-lt"/>
              </a:rPr>
              <a:t>2.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+mj-lt"/>
              </a:rPr>
              <a:t>Davis and his advisers also debated how best to deal with Fort Sumter before deciding to fire on the federal garrison. </a:t>
            </a:r>
            <a:endParaRPr lang="fr-F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07608622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242</TotalTime>
  <Words>681</Words>
  <Application>Microsoft Office PowerPoint</Application>
  <PresentationFormat>Grand écran</PresentationFormat>
  <Paragraphs>50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Brin</vt:lpstr>
      <vt:lpstr>Lecture III The Antebellum Crises of the 1850s: Part III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I  The British Political System: An Overview </dc:title>
  <dc:creator>billel filali</dc:creator>
  <cp:lastModifiedBy>billel filali</cp:lastModifiedBy>
  <cp:revision>22</cp:revision>
  <dcterms:created xsi:type="dcterms:W3CDTF">2023-10-06T13:08:38Z</dcterms:created>
  <dcterms:modified xsi:type="dcterms:W3CDTF">2023-10-16T08:34:58Z</dcterms:modified>
</cp:coreProperties>
</file>