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307" r:id="rId3"/>
    <p:sldId id="308" r:id="rId4"/>
    <p:sldId id="322" r:id="rId5"/>
    <p:sldId id="309" r:id="rId6"/>
    <p:sldId id="323" r:id="rId7"/>
    <p:sldId id="324" r:id="rId8"/>
    <p:sldId id="258" r:id="rId9"/>
    <p:sldId id="263" r:id="rId10"/>
    <p:sldId id="325" r:id="rId11"/>
    <p:sldId id="326" r:id="rId12"/>
    <p:sldId id="327" r:id="rId13"/>
    <p:sldId id="328" r:id="rId14"/>
    <p:sldId id="329" r:id="rId15"/>
    <p:sldId id="330" r:id="rId16"/>
  </p:sldIdLst>
  <p:sldSz cx="9144000" cy="5143500" type="screen16x9"/>
  <p:notesSz cx="6858000" cy="9144000"/>
  <p:embeddedFontLst>
    <p:embeddedFont>
      <p:font typeface="Kulim Park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S PGothic" panose="020B0600070205080204" pitchFamily="34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CC5E8C-8932-4C50-BC92-68B6CE62A92C}">
  <a:tblStyle styleId="{95CC5E8C-8932-4C50-BC92-68B6CE62A9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1B0A0-E66D-48AE-B0BC-7214E24B64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62" autoAdjust="0"/>
  </p:normalViewPr>
  <p:slideViewPr>
    <p:cSldViewPr snapToGrid="0">
      <p:cViewPr varScale="1">
        <p:scale>
          <a:sx n="68" d="100"/>
          <a:sy n="68" d="100"/>
        </p:scale>
        <p:origin x="1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970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338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13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52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6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14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3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54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11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68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997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83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034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762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30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02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avLst/>
            <a:gdLst/>
            <a:ahLst/>
            <a:cxnLst/>
            <a:rect l="l" t="t" r="r" b="b"/>
            <a:pathLst>
              <a:path w="1196985" h="2522429" extrusionOk="0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-970" y="1"/>
            <a:ext cx="4099451" cy="5145755"/>
          </a:xfrm>
          <a:custGeom>
            <a:avLst/>
            <a:gdLst/>
            <a:ahLst/>
            <a:cxnLst/>
            <a:rect l="l" t="t" r="r" b="b"/>
            <a:pathLst>
              <a:path w="2009535" h="2522429" extrusionOk="0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63221" y="0"/>
            <a:ext cx="1172070" cy="3570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827634" y="3445179"/>
            <a:ext cx="841968" cy="1698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762745" y="3039892"/>
            <a:ext cx="1906902" cy="936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sz="32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sz="24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algn="r" rtl="0">
              <a:buNone/>
              <a:defRPr sz="1300" b="1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3940404" y="314676"/>
            <a:ext cx="5203596" cy="20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err="1"/>
              <a:t>Partie</a:t>
            </a:r>
            <a:r>
              <a:rPr lang="en-US" dirty="0"/>
              <a:t> II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Méthodologie</a:t>
            </a:r>
            <a:r>
              <a:rPr lang="en-US" dirty="0" smtClean="0"/>
              <a:t> </a:t>
            </a:r>
            <a:r>
              <a:rPr lang="en-US" dirty="0"/>
              <a:t>MERISE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Cycle </a:t>
            </a:r>
            <a:r>
              <a:rPr lang="en-US" sz="2800" dirty="0" err="1"/>
              <a:t>d’abstraction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0528" y="73600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Merise découpe le Système d’Information en trois niveaux pour guider l’activité de conception et de réalisation. Ces trois niveaux sont :</a:t>
            </a:r>
            <a:endParaRPr lang="" dirty="0"/>
          </a:p>
        </p:txBody>
      </p:sp>
      <p:graphicFrame>
        <p:nvGraphicFramePr>
          <p:cNvPr id="11" name="Group 48"/>
          <p:cNvGraphicFramePr>
            <a:graphicFrameLocks/>
          </p:cNvGraphicFramePr>
          <p:nvPr>
            <p:extLst/>
          </p:nvPr>
        </p:nvGraphicFramePr>
        <p:xfrm>
          <a:off x="369297" y="1578909"/>
          <a:ext cx="6418002" cy="1928696"/>
        </p:xfrm>
        <a:graphic>
          <a:graphicData uri="http://schemas.openxmlformats.org/drawingml/2006/table">
            <a:tbl>
              <a:tblPr/>
              <a:tblGrid>
                <a:gridCol w="1827148"/>
                <a:gridCol w="2234153"/>
                <a:gridCol w="2356701"/>
              </a:tblGrid>
              <a:tr h="478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Préoccupation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Abstraction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Données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Traitements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1" i="1" smtClean="0"/>
                        <a:t>Niveau conceptuel</a:t>
                      </a: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Conceptuel des Données (MCD)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smtClean="0"/>
                        <a:t>Le Modèle Conceptuel des Traitements (MCT)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1" i="1" smtClean="0"/>
                        <a:t>Niveau logique </a:t>
                      </a: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Logique des Données (MLD)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Organisationnel des </a:t>
                      </a:r>
                      <a:r>
                        <a:rPr lang="fr-FR" sz="1200" dirty="0" err="1" smtClean="0"/>
                        <a:t>Traitemnts</a:t>
                      </a:r>
                      <a:r>
                        <a:rPr lang="fr-FR" sz="1200" dirty="0" smtClean="0"/>
                        <a:t> (MOT) 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1" i="1" smtClean="0"/>
                        <a:t>Niveau physique</a:t>
                      </a: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smtClean="0"/>
                        <a:t>Le Modèe Physique des Données (MPD)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Opérationnel des </a:t>
                      </a:r>
                      <a:r>
                        <a:rPr lang="fr-FR" sz="1200" dirty="0" err="1" smtClean="0"/>
                        <a:t>Traitments</a:t>
                      </a:r>
                      <a:r>
                        <a:rPr lang="fr-FR" sz="1200" dirty="0" smtClean="0"/>
                        <a:t> (</a:t>
                      </a:r>
                      <a:r>
                        <a:rPr lang="fr-FR" sz="1200" dirty="0" err="1" smtClean="0"/>
                        <a:t>MOpT</a:t>
                      </a:r>
                      <a:r>
                        <a:rPr lang="fr-FR" sz="1200" dirty="0" smtClean="0"/>
                        <a:t>)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412200" y="366933"/>
            <a:ext cx="4411744" cy="4289766"/>
            <a:chOff x="4412200" y="366933"/>
            <a:chExt cx="4411744" cy="4289766"/>
          </a:xfrm>
        </p:grpSpPr>
        <p:sp>
          <p:nvSpPr>
            <p:cNvPr id="4" name="Line Callout 2 3"/>
            <p:cNvSpPr/>
            <p:nvPr/>
          </p:nvSpPr>
          <p:spPr>
            <a:xfrm>
              <a:off x="4412200" y="366933"/>
              <a:ext cx="4411744" cy="4289766"/>
            </a:xfrm>
            <a:prstGeom prst="borderCallout2">
              <a:avLst>
                <a:gd name="adj1" fmla="val 23638"/>
                <a:gd name="adj2" fmla="val -213"/>
                <a:gd name="adj3" fmla="val 23637"/>
                <a:gd name="adj4" fmla="val -28206"/>
                <a:gd name="adj5" fmla="val 41586"/>
                <a:gd name="adj6" fmla="val -24658"/>
              </a:avLst>
            </a:prstGeom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59452" y="675809"/>
              <a:ext cx="411928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Le </a:t>
              </a:r>
              <a:r>
                <a:rPr lang="fr-FR" sz="1600" b="1" dirty="0"/>
                <a:t>Modèle Conceptuel des Données</a:t>
              </a:r>
              <a:r>
                <a:rPr lang="fr-FR" sz="1600" dirty="0"/>
                <a:t> </a:t>
              </a:r>
              <a:endParaRPr lang="fr-FR" sz="1600" dirty="0" smtClean="0"/>
            </a:p>
            <a:p>
              <a:endParaRPr lang="fr-FR" sz="1600" dirty="0"/>
            </a:p>
            <a:p>
              <a:r>
                <a:rPr lang="fr-FR" sz="1600" dirty="0" smtClean="0"/>
                <a:t>décrit </a:t>
              </a:r>
              <a:r>
                <a:rPr lang="fr-FR" sz="1600" dirty="0"/>
                <a:t>de façon formelle les données utilisées par le Système d’Information. </a:t>
              </a:r>
              <a:endParaRPr lang="fr-FR" sz="1600" dirty="0" smtClean="0"/>
            </a:p>
            <a:p>
              <a:r>
                <a:rPr lang="fr-FR" sz="1600" dirty="0" smtClean="0"/>
                <a:t>Il </a:t>
              </a:r>
              <a:r>
                <a:rPr lang="fr-FR" sz="1600" dirty="0"/>
                <a:t>se base sur une représentation graphique des trois notions :</a:t>
              </a:r>
              <a:r>
                <a:rPr lang="fr-FR" sz="1600" b="1" dirty="0"/>
                <a:t> entité, association, et propriété. </a:t>
              </a:r>
              <a:endParaRPr lang="fr-FR" sz="1600" b="1" dirty="0" smtClean="0"/>
            </a:p>
            <a:p>
              <a:endParaRPr lang="fr-FR" sz="1600" b="1" dirty="0"/>
            </a:p>
            <a:p>
              <a:r>
                <a:rPr lang="fr-FR" sz="1600" dirty="0" smtClean="0"/>
                <a:t>Le </a:t>
              </a:r>
              <a:r>
                <a:rPr lang="fr-FR" sz="1600" dirty="0"/>
                <a:t>modèle </a:t>
              </a:r>
              <a:r>
                <a:rPr lang="fr-FR" sz="1600" b="1" dirty="0"/>
                <a:t>représente l’aspect statique </a:t>
              </a:r>
              <a:r>
                <a:rPr lang="fr-FR" sz="1600" dirty="0"/>
                <a:t>du système </a:t>
              </a:r>
              <a:r>
                <a:rPr lang="fr-FR" sz="1600" b="1" dirty="0"/>
                <a:t>(les données). </a:t>
              </a:r>
              <a:r>
                <a:rPr lang="fr-FR" sz="1600" dirty="0"/>
                <a:t>Il est important de noter que l’appellation "statique" fait référence aux données; le modèle lui-même évolue avec l’évolution de l’organisation et de ses données</a:t>
              </a:r>
              <a:endParaRPr lang="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82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21648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</a:t>
            </a:r>
            <a:r>
              <a:rPr lang="en-US" sz="2800" dirty="0" smtClean="0"/>
              <a:t>MCD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0512" y="761904"/>
            <a:ext cx="672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C000"/>
                </a:solidFill>
              </a:rPr>
              <a:t>Modèle conceptuel de données (MCD):</a:t>
            </a:r>
          </a:p>
          <a:p>
            <a:endParaRPr lang="fr-FR" sz="1800" dirty="0" smtClean="0"/>
          </a:p>
          <a:p>
            <a:r>
              <a:rPr lang="fr-FR" sz="1800" dirty="0" smtClean="0"/>
              <a:t>Le </a:t>
            </a:r>
            <a:r>
              <a:rPr lang="fr-FR" sz="1800" dirty="0"/>
              <a:t>formalisme utilisé pour décrire un MCD est celui du modèle </a:t>
            </a:r>
            <a:r>
              <a:rPr lang="fr-FR" sz="1800" b="1" dirty="0"/>
              <a:t>entité-association.</a:t>
            </a:r>
            <a:endParaRPr lang="" sz="1800" b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6869" t="48848" r="36517" b="25152"/>
          <a:stretch/>
        </p:blipFill>
        <p:spPr bwMode="auto">
          <a:xfrm>
            <a:off x="489177" y="1962233"/>
            <a:ext cx="5412001" cy="2026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</a:t>
            </a:r>
            <a:r>
              <a:rPr lang="en-US" sz="2800" dirty="0" smtClean="0"/>
              <a:t>MCD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0512" y="761904"/>
            <a:ext cx="67231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Modèle conceptuel de données (MCD</a:t>
            </a:r>
            <a:r>
              <a:rPr lang="fr-FR" sz="2000" b="1" dirty="0" smtClean="0">
                <a:solidFill>
                  <a:srgbClr val="FFC000"/>
                </a:solidFill>
              </a:rPr>
              <a:t>):</a:t>
            </a:r>
          </a:p>
          <a:p>
            <a:endParaRPr lang="fr-FR" sz="1800" dirty="0"/>
          </a:p>
          <a:p>
            <a:r>
              <a:rPr lang="fr-FR" sz="1800" dirty="0" smtClean="0"/>
              <a:t>Représentation </a:t>
            </a:r>
            <a:r>
              <a:rPr lang="fr-FR" sz="1800" dirty="0"/>
              <a:t>conceptuelle des traitements sous forme </a:t>
            </a:r>
            <a:r>
              <a:rPr lang="fr-FR" sz="1800" b="1" dirty="0"/>
              <a:t>d’opérations </a:t>
            </a:r>
            <a:r>
              <a:rPr lang="fr-FR" sz="1800" dirty="0"/>
              <a:t>déclenchées par </a:t>
            </a:r>
            <a:r>
              <a:rPr lang="fr-FR" sz="1800" b="1" dirty="0"/>
              <a:t>des </a:t>
            </a:r>
            <a:r>
              <a:rPr lang="fr-FR" sz="1800" b="1" dirty="0" smtClean="0"/>
              <a:t>événements</a:t>
            </a:r>
            <a:r>
              <a:rPr lang="fr-FR" sz="1800" dirty="0" smtClean="0"/>
              <a:t>:</a:t>
            </a:r>
            <a:endParaRPr lang="" sz="1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0193" t="38606" r="3767" b="23970"/>
          <a:stretch/>
        </p:blipFill>
        <p:spPr bwMode="auto">
          <a:xfrm>
            <a:off x="656102" y="1962233"/>
            <a:ext cx="5802794" cy="2093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Cycle </a:t>
            </a:r>
            <a:r>
              <a:rPr lang="en-US" sz="2800" dirty="0" err="1"/>
              <a:t>d’abstraction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0528" y="73600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Merise découpe le Système d’Information en trois niveaux pour guider l’activité de conception et de réalisation. Ces trois niveaux sont :</a:t>
            </a:r>
            <a:endParaRPr lang="" dirty="0"/>
          </a:p>
        </p:txBody>
      </p:sp>
      <p:graphicFrame>
        <p:nvGraphicFramePr>
          <p:cNvPr id="11" name="Group 48"/>
          <p:cNvGraphicFramePr>
            <a:graphicFrameLocks/>
          </p:cNvGraphicFramePr>
          <p:nvPr>
            <p:extLst/>
          </p:nvPr>
        </p:nvGraphicFramePr>
        <p:xfrm>
          <a:off x="369297" y="1578909"/>
          <a:ext cx="6418002" cy="1928696"/>
        </p:xfrm>
        <a:graphic>
          <a:graphicData uri="http://schemas.openxmlformats.org/drawingml/2006/table">
            <a:tbl>
              <a:tblPr/>
              <a:tblGrid>
                <a:gridCol w="1827148"/>
                <a:gridCol w="2234153"/>
                <a:gridCol w="2356701"/>
              </a:tblGrid>
              <a:tr h="478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Préoccupation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Abstraction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Données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Traitements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1" i="1" smtClean="0"/>
                        <a:t>Niveau conceptuel</a:t>
                      </a: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Conceptuel des Données (MCD)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smtClean="0"/>
                        <a:t>Le Modèle Conceptuel des Traitements (MCT)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1" i="1" smtClean="0"/>
                        <a:t>Niveau logique </a:t>
                      </a: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Logique des Données (MLD)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Organisationnel des </a:t>
                      </a:r>
                      <a:r>
                        <a:rPr lang="fr-FR" sz="1200" dirty="0" err="1" smtClean="0"/>
                        <a:t>Traitemnts</a:t>
                      </a:r>
                      <a:r>
                        <a:rPr lang="fr-FR" sz="1200" dirty="0" smtClean="0"/>
                        <a:t> (MOT) </a:t>
                      </a:r>
                      <a:endParaRPr kumimoji="0" lang="fr-FR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1" i="1" smtClean="0"/>
                        <a:t>Niveau physique</a:t>
                      </a:r>
                      <a:endParaRPr kumimoji="0" lang="fr-F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smtClean="0"/>
                        <a:t>Le Modèe Physique des Données (MPD)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fr-FR" sz="1200" dirty="0" smtClean="0"/>
                        <a:t>Le Modèle Opérationnel des </a:t>
                      </a:r>
                      <a:r>
                        <a:rPr lang="fr-FR" sz="1200" dirty="0" err="1" smtClean="0"/>
                        <a:t>Traitments</a:t>
                      </a:r>
                      <a:r>
                        <a:rPr lang="fr-FR" sz="1200" dirty="0" smtClean="0"/>
                        <a:t> (</a:t>
                      </a:r>
                      <a:r>
                        <a:rPr lang="fr-FR" sz="1200" dirty="0" err="1" smtClean="0"/>
                        <a:t>MOpT</a:t>
                      </a:r>
                      <a:r>
                        <a:rPr lang="fr-FR" sz="1200" dirty="0" smtClean="0"/>
                        <a:t>) 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6564" y="580685"/>
            <a:ext cx="4411744" cy="4289766"/>
            <a:chOff x="197964" y="675809"/>
            <a:chExt cx="4411744" cy="4289766"/>
          </a:xfrm>
        </p:grpSpPr>
        <p:sp>
          <p:nvSpPr>
            <p:cNvPr id="4" name="Line Callout 2 3"/>
            <p:cNvSpPr/>
            <p:nvPr/>
          </p:nvSpPr>
          <p:spPr>
            <a:xfrm>
              <a:off x="197964" y="675809"/>
              <a:ext cx="4411744" cy="4289766"/>
            </a:xfrm>
            <a:prstGeom prst="borderCallout2">
              <a:avLst>
                <a:gd name="adj1" fmla="val 22759"/>
                <a:gd name="adj2" fmla="val 100428"/>
                <a:gd name="adj3" fmla="val 22758"/>
                <a:gd name="adj4" fmla="val 107478"/>
                <a:gd name="adj5" fmla="val 36971"/>
                <a:gd name="adj6" fmla="val 125769"/>
              </a:avLst>
            </a:prstGeom>
            <a:gradFill flip="none" rotWithShape="1">
              <a:gsLst>
                <a:gs pos="0">
                  <a:srgbClr val="00B0F0"/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8459" y="997616"/>
              <a:ext cx="411928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Le Modèle Conceptuel des </a:t>
              </a:r>
              <a:r>
                <a:rPr lang="fr-FR" sz="1600" b="1" dirty="0" smtClean="0"/>
                <a:t>Traitements</a:t>
              </a:r>
            </a:p>
            <a:p>
              <a:endParaRPr lang="fr-FR" sz="1600" b="1" dirty="0"/>
            </a:p>
            <a:p>
              <a:r>
                <a:rPr lang="fr-FR" sz="1600" b="1" dirty="0" smtClean="0"/>
                <a:t> </a:t>
              </a:r>
              <a:r>
                <a:rPr lang="fr-FR" sz="1600" dirty="0"/>
                <a:t>vise a dégager les actions menées par l’entreprise indépendamment de la façon dont cette dernière a choisi de les organiser. </a:t>
              </a:r>
              <a:endParaRPr lang="fr-FR" sz="1600" dirty="0" smtClean="0"/>
            </a:p>
            <a:p>
              <a:r>
                <a:rPr lang="fr-FR" sz="1600" dirty="0" smtClean="0"/>
                <a:t>Pour </a:t>
              </a:r>
              <a:r>
                <a:rPr lang="fr-FR" sz="1600" dirty="0"/>
                <a:t>pouvoir le préparer, les différentes actions doivent être recensées (durant la phase d’étude de l’existant). </a:t>
              </a:r>
              <a:endParaRPr lang="fr-FR" sz="1600" dirty="0" smtClean="0"/>
            </a:p>
            <a:p>
              <a:endParaRPr lang="fr-FR" sz="16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 smtClean="0"/>
                <a:t>Pour </a:t>
              </a:r>
              <a:r>
                <a:rPr lang="fr-FR" sz="1600" dirty="0"/>
                <a:t>chaque action, nous devons connaître </a:t>
              </a:r>
              <a:r>
                <a:rPr lang="fr-FR" sz="1600" dirty="0" smtClean="0"/>
                <a:t> </a:t>
              </a:r>
              <a:r>
                <a:rPr lang="fr-FR" sz="1600" dirty="0"/>
                <a:t>Le(s) déclencheur(s),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 smtClean="0"/>
                <a:t>Les </a:t>
              </a:r>
              <a:r>
                <a:rPr lang="fr-FR" sz="1600" dirty="0"/>
                <a:t>règles de gestion,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 smtClean="0"/>
                <a:t>Les </a:t>
              </a:r>
              <a:r>
                <a:rPr lang="fr-FR" sz="1600" dirty="0"/>
                <a:t>résultats.</a:t>
              </a:r>
              <a:endParaRPr lang="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5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MCT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217824" y="761904"/>
            <a:ext cx="2825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C000"/>
                </a:solidFill>
              </a:rPr>
              <a:t>Modèle conceptuel de traitements (MCT) </a:t>
            </a:r>
            <a:r>
              <a:rPr lang="fr-FR" sz="1800" b="1" dirty="0" smtClean="0">
                <a:solidFill>
                  <a:srgbClr val="FFC000"/>
                </a:solidFill>
              </a:rPr>
              <a:t>:</a:t>
            </a:r>
            <a:r>
              <a:rPr lang="fr-FR" sz="1800" dirty="0" smtClean="0"/>
              <a:t> </a:t>
            </a:r>
          </a:p>
          <a:p>
            <a:endParaRPr lang="fr-FR" sz="1800" dirty="0"/>
          </a:p>
          <a:p>
            <a:r>
              <a:rPr lang="fr-FR" sz="1800" dirty="0" smtClean="0"/>
              <a:t>Représentation </a:t>
            </a:r>
            <a:r>
              <a:rPr lang="fr-FR" sz="1800" dirty="0"/>
              <a:t>conceptuelle des traitements sous forme </a:t>
            </a:r>
            <a:r>
              <a:rPr lang="fr-FR" sz="1800" b="1" dirty="0"/>
              <a:t>d’opérations </a:t>
            </a:r>
            <a:r>
              <a:rPr lang="fr-FR" sz="1800" dirty="0"/>
              <a:t>déclenchées par </a:t>
            </a:r>
            <a:r>
              <a:rPr lang="fr-FR" sz="1800" b="1" dirty="0"/>
              <a:t>des </a:t>
            </a:r>
            <a:r>
              <a:rPr lang="fr-FR" sz="1800" b="1" dirty="0" smtClean="0"/>
              <a:t>événements</a:t>
            </a:r>
            <a:r>
              <a:rPr lang="fr-FR" sz="1800" dirty="0" smtClean="0"/>
              <a:t>:</a:t>
            </a:r>
            <a:endParaRPr lang="" sz="1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7394" t="18909" r="47263" b="8805"/>
          <a:stretch/>
        </p:blipFill>
        <p:spPr bwMode="auto">
          <a:xfrm>
            <a:off x="576386" y="781813"/>
            <a:ext cx="3469063" cy="3891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77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 err="1"/>
              <a:t>Représentation</a:t>
            </a:r>
            <a:r>
              <a:rPr lang="en-US" sz="2800" dirty="0"/>
              <a:t> </a:t>
            </a:r>
            <a:r>
              <a:rPr lang="en-US" sz="2800" dirty="0" err="1"/>
              <a:t>graphique</a:t>
            </a:r>
            <a:r>
              <a:rPr lang="en-US" sz="2800" dirty="0"/>
              <a:t> du MCT</a:t>
            </a:r>
            <a:endParaRPr sz="2800" dirty="0"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217824" y="761904"/>
            <a:ext cx="2825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FC000"/>
                </a:solidFill>
              </a:rPr>
              <a:t>Modèle conceptuel de traitements (MCT) </a:t>
            </a:r>
            <a:r>
              <a:rPr lang="fr-FR" sz="1800" b="1" dirty="0" smtClean="0">
                <a:solidFill>
                  <a:srgbClr val="FFC000"/>
                </a:solidFill>
              </a:rPr>
              <a:t>:</a:t>
            </a:r>
            <a:r>
              <a:rPr lang="fr-FR" sz="1800" dirty="0" smtClean="0"/>
              <a:t> </a:t>
            </a:r>
          </a:p>
          <a:p>
            <a:endParaRPr lang="fr-FR" sz="1800" dirty="0"/>
          </a:p>
          <a:p>
            <a:r>
              <a:rPr lang="fr-FR" sz="1800" dirty="0" smtClean="0"/>
              <a:t>Représentation </a:t>
            </a:r>
            <a:r>
              <a:rPr lang="fr-FR" sz="1800" dirty="0"/>
              <a:t>conceptuelle des traitements sous forme </a:t>
            </a:r>
            <a:r>
              <a:rPr lang="fr-FR" sz="1800" b="1" dirty="0"/>
              <a:t>d’opérations </a:t>
            </a:r>
            <a:r>
              <a:rPr lang="fr-FR" sz="1800" dirty="0"/>
              <a:t>déclenchées par </a:t>
            </a:r>
            <a:r>
              <a:rPr lang="fr-FR" sz="1800" b="1" dirty="0"/>
              <a:t>des </a:t>
            </a:r>
            <a:r>
              <a:rPr lang="fr-FR" sz="1800" b="1" dirty="0" smtClean="0"/>
              <a:t>événements</a:t>
            </a:r>
            <a:r>
              <a:rPr lang="fr-FR" sz="1800" dirty="0" smtClean="0"/>
              <a:t>:</a:t>
            </a:r>
            <a:endParaRPr lang="" sz="1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7394" t="18909" r="47263" b="8805"/>
          <a:stretch/>
        </p:blipFill>
        <p:spPr bwMode="auto">
          <a:xfrm>
            <a:off x="576386" y="781813"/>
            <a:ext cx="3469063" cy="3891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5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669789"/>
            <a:ext cx="7583864" cy="3949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 err="1" smtClean="0"/>
              <a:t>Présentation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1084" y="1404594"/>
            <a:ext cx="7352907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/>
              <a:t>Merise</a:t>
            </a:r>
            <a:r>
              <a:rPr lang="fr-FR" sz="1600" b="1" dirty="0"/>
              <a:t> (Méthode </a:t>
            </a:r>
            <a:r>
              <a:rPr lang="fr-FR" sz="1600" b="1" dirty="0" err="1" smtClean="0"/>
              <a:t>dtu’Edes</a:t>
            </a:r>
            <a:r>
              <a:rPr lang="fr-FR" sz="1600" b="1" dirty="0" smtClean="0"/>
              <a:t> </a:t>
            </a:r>
            <a:r>
              <a:rPr lang="fr-FR" sz="1600" b="1" dirty="0"/>
              <a:t>et de Réalisation Informatique pour les Systèmes </a:t>
            </a:r>
            <a:r>
              <a:rPr lang="fr-FR" sz="1600" b="1" dirty="0" smtClean="0"/>
              <a:t>d’Entreprise)</a:t>
            </a:r>
            <a:r>
              <a:rPr lang="fr-FR" sz="1600" dirty="0" smtClean="0"/>
              <a:t> </a:t>
            </a:r>
            <a:r>
              <a:rPr lang="fr-FR" sz="1600" dirty="0"/>
              <a:t>est une méthode de conception, de développement et de réalisation de projets informatiques. Le but de cette méthode est d’arriver à concevoir un système d’information. </a:t>
            </a:r>
            <a:endParaRPr lang="fr-FR" sz="1600" dirty="0" smtClean="0"/>
          </a:p>
          <a:p>
            <a:pPr>
              <a:lnSpc>
                <a:spcPct val="150000"/>
              </a:lnSpc>
            </a:pPr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FR" sz="1600" dirty="0" smtClean="0"/>
              <a:t>Merise </a:t>
            </a:r>
            <a:r>
              <a:rPr lang="fr-FR" sz="1600" dirty="0"/>
              <a:t>a été proposée par René </a:t>
            </a:r>
            <a:r>
              <a:rPr lang="fr-FR" sz="1600" dirty="0" err="1"/>
              <a:t>Colletti</a:t>
            </a:r>
            <a:r>
              <a:rPr lang="fr-FR" sz="1600" dirty="0"/>
              <a:t>, Arnold </a:t>
            </a:r>
            <a:r>
              <a:rPr lang="fr-FR" sz="1600" dirty="0" err="1"/>
              <a:t>Rochfeld</a:t>
            </a:r>
            <a:r>
              <a:rPr lang="fr-FR" sz="1600" dirty="0"/>
              <a:t> et Hubert Tardieu dans les années 1970. Elle est devenue un projet opérationnel au début des années 1980 à la demande du ministère de l’industrie français, et a surtout été utilisée en France.</a:t>
            </a:r>
            <a:endParaRPr lang="" sz="1600" dirty="0"/>
          </a:p>
        </p:txBody>
      </p:sp>
    </p:spTree>
    <p:extLst>
      <p:ext uri="{BB962C8B-B14F-4D97-AF65-F5344CB8AC3E}">
        <p14:creationId xmlns:p14="http://schemas.microsoft.com/office/powerpoint/2010/main" val="26723367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669789"/>
            <a:ext cx="7583864" cy="3949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400" dirty="0"/>
              <a:t>Ce qu’il faut retenir sur la méthode Merise :</a:t>
            </a:r>
            <a:endParaRPr sz="24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11084" y="1404594"/>
            <a:ext cx="72586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chemeClr val="tx1"/>
                </a:solidFill>
              </a:rPr>
              <a:t>Merise </a:t>
            </a:r>
            <a:r>
              <a:rPr lang="fr-FR" sz="1600" b="1" dirty="0">
                <a:solidFill>
                  <a:schemeClr val="tx1"/>
                </a:solidFill>
              </a:rPr>
              <a:t>repose sur l’analyse systémique </a:t>
            </a:r>
            <a:r>
              <a:rPr lang="fr-FR" sz="1600" dirty="0"/>
              <a:t>: des notions comme frontière, entrée/sortie, </a:t>
            </a:r>
            <a:r>
              <a:rPr lang="fr-FR" sz="1600" dirty="0" smtClean="0"/>
              <a:t>sous système </a:t>
            </a:r>
            <a:r>
              <a:rPr lang="fr-FR" sz="1600" dirty="0"/>
              <a:t>sont présentes au centre de la philosophie de Merise,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/>
              <a:t>Merise </a:t>
            </a:r>
            <a:r>
              <a:rPr lang="fr-FR" sz="1600" b="1" dirty="0"/>
              <a:t>sépare les données des traitements :</a:t>
            </a:r>
            <a:r>
              <a:rPr lang="fr-FR" sz="1600" dirty="0"/>
              <a:t> cette séparation repose sur la considération des données comme la dimension statique et les traitements comme la dimension dynamique du système. </a:t>
            </a:r>
            <a:endParaRPr lang="fr-FR" sz="1600" dirty="0" smtClean="0"/>
          </a:p>
          <a:p>
            <a:pPr>
              <a:buClr>
                <a:srgbClr val="FFC000"/>
              </a:buClr>
            </a:pPr>
            <a:endParaRPr lang="fr-FR" sz="1600" dirty="0"/>
          </a:p>
          <a:p>
            <a:pPr>
              <a:buClr>
                <a:srgbClr val="FFC000"/>
              </a:buClr>
            </a:pPr>
            <a:r>
              <a:rPr lang="fr-FR" sz="1600" dirty="0" smtClean="0"/>
              <a:t>      En </a:t>
            </a:r>
            <a:r>
              <a:rPr lang="fr-FR" sz="1600" dirty="0"/>
              <a:t>effet, un changement des traitements, par exemple, ne veut pas dire forcément un changement des données.</a:t>
            </a:r>
            <a:endParaRPr lang="" sz="1600" dirty="0"/>
          </a:p>
        </p:txBody>
      </p:sp>
    </p:spTree>
    <p:extLst>
      <p:ext uri="{BB962C8B-B14F-4D97-AF65-F5344CB8AC3E}">
        <p14:creationId xmlns:p14="http://schemas.microsoft.com/office/powerpoint/2010/main" val="16307412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583186"/>
            <a:ext cx="7583864" cy="3949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 err="1"/>
              <a:t>Démarche</a:t>
            </a:r>
            <a:r>
              <a:rPr lang="en-US" sz="2400" dirty="0"/>
              <a:t> par </a:t>
            </a:r>
            <a:r>
              <a:rPr lang="en-US" sz="2400" dirty="0" err="1"/>
              <a:t>niveau</a:t>
            </a:r>
            <a:r>
              <a:rPr lang="en-US" sz="2400" dirty="0"/>
              <a:t> </a:t>
            </a:r>
            <a:r>
              <a:rPr lang="en-US" sz="2400" dirty="0" err="1"/>
              <a:t>d’abstraction</a:t>
            </a:r>
            <a:endParaRPr sz="24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3599" t="22060" r="30756" b="31456"/>
          <a:stretch/>
        </p:blipFill>
        <p:spPr bwMode="auto">
          <a:xfrm>
            <a:off x="457200" y="1174263"/>
            <a:ext cx="4072383" cy="3499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5314" y="1174263"/>
            <a:ext cx="2427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La méthode </a:t>
            </a:r>
            <a:r>
              <a:rPr lang="fr-FR" sz="1600" b="1" dirty="0"/>
              <a:t>Merise </a:t>
            </a:r>
            <a:r>
              <a:rPr lang="fr-FR" sz="1600" dirty="0"/>
              <a:t>introduit un modèle tridimensionnel, Le développement du système d’information selon ce modèle se fait suivant </a:t>
            </a:r>
            <a:r>
              <a:rPr lang="fr-FR" sz="1600" b="1" dirty="0"/>
              <a:t>trois axes </a:t>
            </a:r>
            <a:r>
              <a:rPr lang="fr-FR" sz="1600" dirty="0"/>
              <a:t>appelés cycles :</a:t>
            </a:r>
            <a:endParaRPr lang="" sz="1600" dirty="0"/>
          </a:p>
        </p:txBody>
      </p:sp>
    </p:spTree>
    <p:extLst>
      <p:ext uri="{BB962C8B-B14F-4D97-AF65-F5344CB8AC3E}">
        <p14:creationId xmlns:p14="http://schemas.microsoft.com/office/powerpoint/2010/main" val="52551813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583186"/>
            <a:ext cx="7583864" cy="3949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 err="1"/>
              <a:t>Démarche</a:t>
            </a:r>
            <a:r>
              <a:rPr lang="en-US" sz="2400" dirty="0"/>
              <a:t> par </a:t>
            </a:r>
            <a:r>
              <a:rPr lang="en-US" sz="2400" dirty="0" err="1"/>
              <a:t>niveau</a:t>
            </a:r>
            <a:r>
              <a:rPr lang="en-US" sz="2400" dirty="0"/>
              <a:t> </a:t>
            </a:r>
            <a:r>
              <a:rPr lang="en-US" sz="2400" dirty="0" err="1"/>
              <a:t>d’abstraction</a:t>
            </a:r>
            <a:endParaRPr sz="24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3599" t="22060" r="30756" b="31456"/>
          <a:stretch/>
        </p:blipFill>
        <p:spPr bwMode="auto">
          <a:xfrm>
            <a:off x="457200" y="1436206"/>
            <a:ext cx="3266388" cy="2879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8559" y="1198454"/>
            <a:ext cx="38748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. Cycle vie </a:t>
            </a:r>
            <a:endParaRPr lang="fr-FR" sz="2000" b="1" dirty="0" smtClean="0">
              <a:solidFill>
                <a:srgbClr val="FFC000"/>
              </a:solidFill>
            </a:endParaRPr>
          </a:p>
          <a:p>
            <a:r>
              <a:rPr lang="fr-FR" sz="1600" dirty="0" smtClean="0"/>
              <a:t>Le </a:t>
            </a:r>
            <a:r>
              <a:rPr lang="fr-FR" sz="1600" dirty="0"/>
              <a:t>cycle de vie est la dimension "temps" du projet du point de départ jusqu’à l’exploitation. 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Merise </a:t>
            </a:r>
            <a:r>
              <a:rPr lang="fr-FR" sz="1600" dirty="0"/>
              <a:t>est découpée en 3 périodes </a:t>
            </a:r>
            <a:r>
              <a:rPr lang="fr-FR" sz="1600" dirty="0" smtClean="0"/>
              <a:t>: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• La conception du SI</a:t>
            </a:r>
            <a:r>
              <a:rPr lang="fr-FR" sz="1600" dirty="0" smtClean="0"/>
              <a:t>,</a:t>
            </a:r>
          </a:p>
          <a:p>
            <a:r>
              <a:rPr lang="fr-FR" sz="1600" dirty="0" smtClean="0"/>
              <a:t> </a:t>
            </a:r>
            <a:r>
              <a:rPr lang="fr-FR" sz="1600" dirty="0"/>
              <a:t>• La réalisation du programme, </a:t>
            </a:r>
            <a:endParaRPr lang="fr-FR" sz="1600" dirty="0" smtClean="0"/>
          </a:p>
          <a:p>
            <a:r>
              <a:rPr lang="fr-FR" sz="1600" dirty="0" smtClean="0"/>
              <a:t>• </a:t>
            </a:r>
            <a:r>
              <a:rPr lang="fr-FR" sz="1600" dirty="0"/>
              <a:t>La maintenance 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Notons </a:t>
            </a:r>
            <a:r>
              <a:rPr lang="fr-FR" sz="1600" dirty="0"/>
              <a:t>que Merise n’offre aucun support pour la phase du recensement des besoins, d’analyse et de spécification.</a:t>
            </a:r>
            <a:endParaRPr lang="" sz="1600" dirty="0"/>
          </a:p>
        </p:txBody>
      </p:sp>
    </p:spTree>
    <p:extLst>
      <p:ext uri="{BB962C8B-B14F-4D97-AF65-F5344CB8AC3E}">
        <p14:creationId xmlns:p14="http://schemas.microsoft.com/office/powerpoint/2010/main" val="10028192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583186"/>
            <a:ext cx="7583864" cy="3949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 err="1"/>
              <a:t>Démarche</a:t>
            </a:r>
            <a:r>
              <a:rPr lang="en-US" sz="2400" dirty="0"/>
              <a:t> par </a:t>
            </a:r>
            <a:r>
              <a:rPr lang="en-US" sz="2400" dirty="0" err="1"/>
              <a:t>niveau</a:t>
            </a:r>
            <a:r>
              <a:rPr lang="en-US" sz="2400" dirty="0"/>
              <a:t> </a:t>
            </a:r>
            <a:r>
              <a:rPr lang="en-US" sz="2400" dirty="0" err="1"/>
              <a:t>d’abstraction</a:t>
            </a:r>
            <a:endParaRPr sz="24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3599" t="22060" r="30756" b="31456"/>
          <a:stretch/>
        </p:blipFill>
        <p:spPr bwMode="auto">
          <a:xfrm>
            <a:off x="471340" y="1207881"/>
            <a:ext cx="3266388" cy="313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7728" y="1151319"/>
            <a:ext cx="41525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. Le cycle de décision </a:t>
            </a:r>
            <a:endParaRPr lang="fr-FR" sz="2000" b="1" dirty="0" smtClean="0">
              <a:solidFill>
                <a:srgbClr val="FFC000"/>
              </a:solidFill>
            </a:endParaRPr>
          </a:p>
          <a:p>
            <a:endParaRPr lang="fr-FR" sz="2000" b="1" dirty="0" smtClean="0">
              <a:solidFill>
                <a:srgbClr val="FFC000"/>
              </a:solidFill>
            </a:endParaRPr>
          </a:p>
          <a:p>
            <a:r>
              <a:rPr lang="fr-FR" sz="1600" dirty="0" smtClean="0"/>
              <a:t>Le </a:t>
            </a:r>
            <a:r>
              <a:rPr lang="fr-FR" sz="1600" dirty="0"/>
              <a:t>cycle de décision représente l’ensemble des choix qui doivent être faits durant le déroulement du cycle de vie. 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L’entreprise </a:t>
            </a:r>
            <a:r>
              <a:rPr lang="fr-FR" sz="1600" dirty="0"/>
              <a:t>s’assure que le système correspond aux objectifs, et prend différents types de résolutions. 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Le </a:t>
            </a:r>
            <a:r>
              <a:rPr lang="fr-FR" sz="1600" dirty="0"/>
              <a:t>passage d’une étape à l’étape suivante est une décision clé durant le développement du système </a:t>
            </a:r>
            <a:r>
              <a:rPr lang="fr-FR" sz="1600" dirty="0" smtClean="0"/>
              <a:t>d’information</a:t>
            </a:r>
            <a:endParaRPr lang="" sz="1200" dirty="0"/>
          </a:p>
        </p:txBody>
      </p:sp>
    </p:spTree>
    <p:extLst>
      <p:ext uri="{BB962C8B-B14F-4D97-AF65-F5344CB8AC3E}">
        <p14:creationId xmlns:p14="http://schemas.microsoft.com/office/powerpoint/2010/main" val="18660453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457200" y="583186"/>
            <a:ext cx="7583864" cy="3949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dirty="0" err="1"/>
              <a:t>Démarche</a:t>
            </a:r>
            <a:r>
              <a:rPr lang="en-US" sz="2400" dirty="0"/>
              <a:t> par </a:t>
            </a:r>
            <a:r>
              <a:rPr lang="en-US" sz="2400" dirty="0" err="1"/>
              <a:t>niveau</a:t>
            </a:r>
            <a:r>
              <a:rPr lang="en-US" sz="2400" dirty="0"/>
              <a:t> </a:t>
            </a:r>
            <a:r>
              <a:rPr lang="en-US" sz="2400" dirty="0" err="1"/>
              <a:t>d’abstraction</a:t>
            </a:r>
            <a:endParaRPr sz="2400"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3599" t="22060" r="30756" b="31456"/>
          <a:stretch/>
        </p:blipFill>
        <p:spPr bwMode="auto">
          <a:xfrm>
            <a:off x="457200" y="1436206"/>
            <a:ext cx="3266388" cy="2879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8559" y="1198454"/>
            <a:ext cx="38748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. Cycle d’abstraction </a:t>
            </a:r>
          </a:p>
          <a:p>
            <a:endParaRPr lang="fr-FR" sz="2000" dirty="0"/>
          </a:p>
          <a:p>
            <a:r>
              <a:rPr lang="fr-FR" sz="1600" dirty="0" smtClean="0"/>
              <a:t>Merise </a:t>
            </a:r>
            <a:r>
              <a:rPr lang="fr-FR" sz="1600" dirty="0"/>
              <a:t>découpe le Système d’Information en trois niveaux pour guider l’activité de conception et de réalisation. 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Ces </a:t>
            </a:r>
            <a:r>
              <a:rPr lang="fr-FR" sz="1600" dirty="0"/>
              <a:t>trois niveaux sont : 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en-US" sz="1600" b="1" i="1" dirty="0" err="1">
                <a:solidFill>
                  <a:schemeClr val="accent3">
                    <a:lumMod val="75000"/>
                  </a:schemeClr>
                </a:solidFill>
              </a:rPr>
              <a:t>Niveau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accent3">
                    <a:lumMod val="75000"/>
                  </a:schemeClr>
                </a:solidFill>
              </a:rPr>
              <a:t>conceptual</a:t>
            </a:r>
          </a:p>
          <a:p>
            <a:r>
              <a:rPr lang="en-US" sz="1600" b="1" i="1" dirty="0" err="1">
                <a:solidFill>
                  <a:schemeClr val="accent3">
                    <a:lumMod val="75000"/>
                  </a:schemeClr>
                </a:solidFill>
              </a:rPr>
              <a:t>Niveau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logique</a:t>
            </a:r>
            <a:endParaRPr lang="en-US" sz="16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b="1" i="1" dirty="0" err="1">
                <a:solidFill>
                  <a:schemeClr val="accent3">
                    <a:lumMod val="75000"/>
                  </a:schemeClr>
                </a:solidFill>
              </a:rPr>
              <a:t>Niveau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 physique</a:t>
            </a:r>
            <a:endParaRPr lang="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126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ctrTitle" idx="4294967295"/>
          </p:nvPr>
        </p:nvSpPr>
        <p:spPr>
          <a:xfrm>
            <a:off x="3930977" y="544045"/>
            <a:ext cx="486185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400" dirty="0" smtClean="0">
                <a:solidFill>
                  <a:srgbClr val="FFC000"/>
                </a:solidFill>
              </a:rPr>
              <a:t>Cycle </a:t>
            </a:r>
            <a:r>
              <a:rPr lang="en-US" sz="4400" dirty="0" err="1">
                <a:solidFill>
                  <a:srgbClr val="FFC000"/>
                </a:solidFill>
              </a:rPr>
              <a:t>d’abstraction</a:t>
            </a:r>
            <a:endParaRPr sz="4400" dirty="0">
              <a:solidFill>
                <a:srgbClr val="FFC000"/>
              </a:solidFill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3599" t="22060" r="30756" b="31456"/>
          <a:stretch/>
        </p:blipFill>
        <p:spPr bwMode="auto">
          <a:xfrm>
            <a:off x="4866587" y="1945916"/>
            <a:ext cx="3266388" cy="2879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5495827" y="1945916"/>
            <a:ext cx="2007909" cy="7784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195942" y="1430149"/>
            <a:ext cx="2179613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Niveau</a:t>
            </a:r>
            <a:r>
              <a:rPr lang="en-US" sz="1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conceptuel</a:t>
            </a:r>
            <a:r>
              <a:rPr lang="en-US" sz="1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1400" dirty="0"/>
              <a:t>A ce niveau, on décrit les données et les traitements sans tenir compte de l’implémentation technique et des détails organisationnels</a:t>
            </a:r>
            <a:r>
              <a:rPr lang="fr-FR" sz="1400" dirty="0" smtClean="0"/>
              <a:t>.</a:t>
            </a:r>
          </a:p>
          <a:p>
            <a:pPr marL="0" lvl="0" indent="0">
              <a:buNone/>
            </a:pPr>
            <a:endParaRPr lang="fr-FR" sz="1400" dirty="0"/>
          </a:p>
          <a:p>
            <a:pPr marL="0" lvl="0" indent="0">
              <a:buNone/>
            </a:pPr>
            <a:r>
              <a:rPr lang="fr-FR" sz="1400" dirty="0" smtClean="0"/>
              <a:t> </a:t>
            </a:r>
            <a:r>
              <a:rPr lang="fr-FR" sz="1400" b="1" dirty="0"/>
              <a:t>On répond à la question (Quoi ?)</a:t>
            </a:r>
            <a:r>
              <a:rPr lang="fr-FR" sz="1400" dirty="0"/>
              <a:t>.</a:t>
            </a:r>
            <a:endParaRPr sz="1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416242" y="168783"/>
            <a:ext cx="6790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dirty="0"/>
              <a:t>Cycle </a:t>
            </a:r>
            <a:r>
              <a:rPr lang="en-US" sz="2800" dirty="0" err="1"/>
              <a:t>d’abstraction</a:t>
            </a:r>
            <a:endParaRPr sz="2800"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2"/>
          </p:nvPr>
        </p:nvSpPr>
        <p:spPr>
          <a:xfrm>
            <a:off x="2728280" y="1458653"/>
            <a:ext cx="1947851" cy="32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Niveau</a:t>
            </a:r>
            <a:r>
              <a:rPr lang="en-US" sz="1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logique</a:t>
            </a:r>
            <a:endParaRPr lang="en-US" sz="1600" b="1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fr-FR" sz="1200" dirty="0" smtClean="0"/>
          </a:p>
          <a:p>
            <a:pPr marL="0" lvl="0" indent="0">
              <a:buNone/>
            </a:pPr>
            <a:r>
              <a:rPr lang="fr-FR" sz="1400" dirty="0" smtClean="0"/>
              <a:t>A </a:t>
            </a:r>
            <a:r>
              <a:rPr lang="fr-FR" sz="1400" dirty="0"/>
              <a:t>ce niveau, on prend en compte la technique d’organisation des données et les détails organisationnels des traitements </a:t>
            </a:r>
            <a:endParaRPr lang="fr-FR" sz="1400" dirty="0" smtClean="0"/>
          </a:p>
          <a:p>
            <a:pPr marL="0" lvl="0" indent="0">
              <a:buNone/>
            </a:pPr>
            <a:endParaRPr lang="fr-FR" sz="1400" dirty="0" smtClean="0"/>
          </a:p>
          <a:p>
            <a:pPr marL="0" lvl="0" indent="0">
              <a:buNone/>
            </a:pPr>
            <a:r>
              <a:rPr lang="fr-FR" sz="1400" b="1" dirty="0" smtClean="0"/>
              <a:t>(</a:t>
            </a:r>
            <a:r>
              <a:rPr lang="fr-FR" sz="1400" b="1" dirty="0"/>
              <a:t>Qui ? Ou ? Quand ?).</a:t>
            </a:r>
            <a:endParaRPr sz="1400" b="1" dirty="0">
              <a:latin typeface="+mn-lt"/>
            </a:endParaRPr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0528" y="73600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Merise découpe le Système d’Information en trois niveaux pour guider l’activité de conception et de réalisation. Ces trois niveaux sont :</a:t>
            </a:r>
            <a:endParaRPr lang="" dirty="0"/>
          </a:p>
        </p:txBody>
      </p:sp>
      <p:sp>
        <p:nvSpPr>
          <p:cNvPr id="8" name="Google Shape;172;p21"/>
          <p:cNvSpPr txBox="1">
            <a:spLocks/>
          </p:cNvSpPr>
          <p:nvPr/>
        </p:nvSpPr>
        <p:spPr>
          <a:xfrm>
            <a:off x="4944346" y="1474781"/>
            <a:ext cx="2186582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Kulim Park"/>
              <a:buChar char="▸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Kulim Park"/>
              <a:buChar char="▹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Kulim Park"/>
              <a:buChar char="■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ulim Park"/>
              <a:buChar char="●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ulim Park"/>
              <a:buChar char="○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ulim Park"/>
              <a:buChar char="■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ulim Park"/>
              <a:buChar char="●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ulim Park"/>
              <a:buChar char="○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Kulim Park"/>
              <a:buChar char="■"/>
              <a:defRPr sz="20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Niveau</a:t>
            </a:r>
            <a:r>
              <a:rPr lang="en-US" sz="1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physique </a:t>
            </a:r>
            <a:endParaRPr lang="en-US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600" b="1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400" dirty="0"/>
              <a:t>Ce niveau contient tous les détails d’implémentation du système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b="1" dirty="0" smtClean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sz="1400" b="1" dirty="0" smtClean="0"/>
              <a:t> </a:t>
            </a:r>
            <a:r>
              <a:rPr lang="fr-FR" sz="1400" b="1" dirty="0"/>
              <a:t>On répond à la question (Comment ?).</a:t>
            </a:r>
            <a:endParaRPr lang="fr-FR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/>
      <p:bldP spid="172" grpId="0" build="p"/>
      <p:bldP spid="8" grpId="0" build="p"/>
    </p:bldLst>
  </p:timing>
</p:sld>
</file>

<file path=ppt/theme/theme1.xml><?xml version="1.0" encoding="utf-8"?>
<a:theme xmlns:a="http://schemas.openxmlformats.org/drawingml/2006/main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122431"/>
    </a:dk1>
    <a:lt1>
      <a:srgbClr val="FFFFFF"/>
    </a:lt1>
    <a:dk2>
      <a:srgbClr val="84898D"/>
    </a:dk2>
    <a:lt2>
      <a:srgbClr val="ECEFF3"/>
    </a:lt2>
    <a:accent1>
      <a:srgbClr val="FEC200"/>
    </a:accent1>
    <a:accent2>
      <a:srgbClr val="A2EAE9"/>
    </a:accent2>
    <a:accent3>
      <a:srgbClr val="0B6AB1"/>
    </a:accent3>
    <a:accent4>
      <a:srgbClr val="FF981F"/>
    </a:accent4>
    <a:accent5>
      <a:srgbClr val="FFE03F"/>
    </a:accent5>
    <a:accent6>
      <a:srgbClr val="023E69"/>
    </a:accent6>
    <a:hlink>
      <a:srgbClr val="0B6AB1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889</Words>
  <Application>Microsoft Office PowerPoint</Application>
  <PresentationFormat>On-screen Show (16:9)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Kulim Park</vt:lpstr>
      <vt:lpstr>Calibri</vt:lpstr>
      <vt:lpstr>Wingdings</vt:lpstr>
      <vt:lpstr>Times New Roman</vt:lpstr>
      <vt:lpstr>MS PGothic</vt:lpstr>
      <vt:lpstr>Arial</vt:lpstr>
      <vt:lpstr>Gregory template</vt:lpstr>
      <vt:lpstr>Partie II :   Méthodologie MERISE</vt:lpstr>
      <vt:lpstr>Présentation </vt:lpstr>
      <vt:lpstr>Ce qu’il faut retenir sur la méthode Merise :</vt:lpstr>
      <vt:lpstr>Démarche par niveau d’abstraction</vt:lpstr>
      <vt:lpstr>Démarche par niveau d’abstraction</vt:lpstr>
      <vt:lpstr>Démarche par niveau d’abstraction</vt:lpstr>
      <vt:lpstr>Démarche par niveau d’abstraction</vt:lpstr>
      <vt:lpstr>Cycle d’abstraction</vt:lpstr>
      <vt:lpstr>Cycle d’abstraction</vt:lpstr>
      <vt:lpstr>Cycle d’abstraction</vt:lpstr>
      <vt:lpstr>Représentation graphique du MCD</vt:lpstr>
      <vt:lpstr>Représentation graphique du MCD</vt:lpstr>
      <vt:lpstr>Cycle d’abstraction</vt:lpstr>
      <vt:lpstr>Représentation graphique du MCT</vt:lpstr>
      <vt:lpstr>Représentation graphique du MCT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127</cp:revision>
  <dcterms:modified xsi:type="dcterms:W3CDTF">2023-11-03T17:16:33Z</dcterms:modified>
</cp:coreProperties>
</file>