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296" r:id="rId3"/>
    <p:sldId id="298" r:id="rId4"/>
    <p:sldId id="299" r:id="rId5"/>
    <p:sldId id="300" r:id="rId6"/>
    <p:sldId id="301" r:id="rId7"/>
    <p:sldId id="302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D6A0"/>
    <a:srgbClr val="FFD166"/>
    <a:srgbClr val="073B4C"/>
    <a:srgbClr val="05314A"/>
    <a:srgbClr val="4B696D"/>
    <a:srgbClr val="F77C00"/>
    <a:srgbClr val="EAE2B7"/>
    <a:srgbClr val="5ECDF0"/>
    <a:srgbClr val="FFE6AF"/>
    <a:srgbClr val="5CFA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3" autoAdjust="0"/>
    <p:restoredTop sz="94660"/>
  </p:normalViewPr>
  <p:slideViewPr>
    <p:cSldViewPr snapToGrid="0">
      <p:cViewPr varScale="1">
        <p:scale>
          <a:sx n="62" d="100"/>
          <a:sy n="62" d="100"/>
        </p:scale>
        <p:origin x="96" y="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94494C-D456-484E-ACB1-B212D40409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5F2C18F-735D-49A9-B762-16C8CD561C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3D2C9C9-9A29-4DF8-92FC-7C58ECDDA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08/12/2025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CC7B821-3D86-4142-A078-A39C261CE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1AE61BF-3468-4A92-A0E1-760EE3F2C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4069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6986E1-1D1C-4948-ABDE-8DDF31B15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3B05211-9D1D-45B0-AA98-0B406115E6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E800C4E-15EF-4A75-BDAF-09EE20E8F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08/12/2025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99DA28-CC87-42CD-AAB6-A677329AD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45C6618-B11D-4499-8A2F-74921DE02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778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D533B65-41BB-43D4-B3D4-6811220F48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F3AA518-9702-4C1C-8B9D-B4EE66AB3E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847BD55-B236-4CC3-9310-C9CA8B3F1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08/12/2025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9E117BE-F10B-42BC-923D-4C94E079A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FE7CB9E-6D56-41C0-B5AF-B5497A1C5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5190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2E389E-CC84-4CBB-A396-814EB385A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78B3F54-CF22-4898-BD83-1CCA644DAE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2B8151-C34C-4020-ACB9-FAAFD7B4B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08/12/2025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1E1778-330A-4F80-8E74-ACDF7E6FF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DB256C7-2033-4EA0-A250-2BC5E787D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5037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2A376E-A707-4833-89A8-B048A80A1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03F7E3B-8AD9-41D6-BE8B-83C8CCC992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6720049-B1E8-42F1-A391-A453E9102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08/12/2025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A8B1F56-AC84-4228-A15E-4A40A0D81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F66EFEE-2C92-4832-A4D8-26C2D688D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624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F70FFD-AA61-4B2A-BDB3-506E03A7F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8845833-57F8-42B1-9B25-6364D760EC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E1A0AD6-1385-41AB-B920-50DD87D278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A401534-F598-4D01-83B3-91B74F3DE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08/12/2025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F0E404F-BADC-41B3-A153-AD2B5003C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CF70FB4-DB06-4A5B-8331-F06808209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014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EDA7DD-EE43-4A47-B9DE-4F68D2A2C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7C662EA-0726-4CA2-8A07-37CC816223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F41A50F-01AE-45F0-A86D-AE93AC103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271A247-3752-4E07-BAB8-4B8037ABA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A081C1-552B-4BD0-BB1A-CEC4ED7A5E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34675BB-9871-4430-AFFE-3AFC723AA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08/12/2025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11C221D-97FF-44EE-84DE-B041E6CB4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C070495-C2EF-4D91-B61C-B3A956B7D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2869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8A0A83-B44A-459A-A996-B208F382A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0A2990E-76E5-4A01-8453-6C13F4297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08/12/2025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FC2A8D2-9D2B-4C43-B1A4-C3D5452B4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037CEB4-C9C0-4D74-8BBB-18E3586F8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5880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E7DE2A82-47D1-43D5-BC8C-8A6B0AB6C4E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10000" y="1485000"/>
            <a:ext cx="2772000" cy="3888000"/>
          </a:xfrm>
        </p:spPr>
        <p:txBody>
          <a:bodyPr/>
          <a:lstStyle/>
          <a:p>
            <a:endParaRPr lang="fr-FR"/>
          </a:p>
        </p:txBody>
      </p:sp>
      <p:sp>
        <p:nvSpPr>
          <p:cNvPr id="7" name="Espace réservé pour une image  5">
            <a:extLst>
              <a:ext uri="{FF2B5EF4-FFF2-40B4-BE49-F238E27FC236}">
                <a16:creationId xmlns:a16="http://schemas.microsoft.com/office/drawing/2014/main" id="{ABEBF760-2D52-4A35-BA56-D1B031C0C0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710703" y="1485000"/>
            <a:ext cx="2772000" cy="3888000"/>
          </a:xfrm>
        </p:spPr>
        <p:txBody>
          <a:bodyPr/>
          <a:lstStyle/>
          <a:p>
            <a:endParaRPr lang="fr-FR"/>
          </a:p>
        </p:txBody>
      </p:sp>
      <p:sp>
        <p:nvSpPr>
          <p:cNvPr id="8" name="Espace réservé pour une image  5">
            <a:extLst>
              <a:ext uri="{FF2B5EF4-FFF2-40B4-BE49-F238E27FC236}">
                <a16:creationId xmlns:a16="http://schemas.microsoft.com/office/drawing/2014/main" id="{49A751B6-D8E3-456C-B82D-4CFF8C9344C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711406" y="1485000"/>
            <a:ext cx="2772000" cy="3888000"/>
          </a:xfrm>
        </p:spPr>
        <p:txBody>
          <a:bodyPr/>
          <a:lstStyle/>
          <a:p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B4783E5A-1690-40AD-BB86-3EC7D1BF857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712109" y="1485000"/>
            <a:ext cx="2772000" cy="3888000"/>
          </a:xfrm>
        </p:spPr>
        <p:txBody>
          <a:bodyPr/>
          <a:lstStyle/>
          <a:p>
            <a:endParaRPr lang="fr-FR"/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DDBB7854-CCE4-4A3F-BF9F-802BEB0234F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291406" y="1485000"/>
            <a:ext cx="2772000" cy="3888000"/>
          </a:xfrm>
        </p:spPr>
        <p:txBody>
          <a:bodyPr/>
          <a:lstStyle/>
          <a:p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C4B23E80-2FA0-48E7-A5EA-994E0E8B5DC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709297" y="1485000"/>
            <a:ext cx="2772000" cy="3888000"/>
          </a:xfr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693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3528CB-C19F-44F5-AFFE-0084B2837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B54D11C-24C0-473F-A604-E65C65081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E19FBC8-0B1A-4C99-B88B-C04381D62A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2AA996B-5F95-416D-AB3D-068D3FF8A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08/12/2025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69E8E93-976E-4594-A603-D97E24F30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0EE52AC-7F1C-42B2-8927-077EDD9EC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516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DE7FA7-901B-441A-87E5-CF9B9119B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FC6D5C3-070F-4A77-862A-24FF8CCD0C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12FFB76-3650-45B4-BA9E-584A1E6E98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9D85EF9-D412-457C-94A5-90B0DEEC1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08/12/2025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847390A-841A-455D-B9C2-691D926FD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4F9045E-3646-42A1-A105-A4500D5F2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9754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B151DF-2393-4FD4-B5EC-13E8C3079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D11316C-1B32-4EF2-BB12-FAA5C66935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861192-B5AC-4E06-8004-768BE71B80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6EF08-D330-4786-9D68-1D7D19824D4E}" type="datetimeFigureOut">
              <a:rPr lang="fr-FR" smtClean="0"/>
              <a:t>08/12/2025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277A46-A513-42BC-92CC-B2411D6EC6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66EE00D-1AE5-4AEC-9E30-AD0A73B654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9501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B09EA4-1138-540F-4575-2C09E3CCB8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62946"/>
            <a:ext cx="9144000" cy="1062898"/>
          </a:xfrm>
        </p:spPr>
        <p:txBody>
          <a:bodyPr/>
          <a:lstStyle/>
          <a:p>
            <a:r>
              <a:rPr lang="ar-DZ" dirty="0"/>
              <a:t>الفرع الاول مفهوم قانون المنافسة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8E8EA0C-750B-7E0D-FBB6-1B15CC9901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425844"/>
            <a:ext cx="9144000" cy="5191932"/>
          </a:xfrm>
        </p:spPr>
        <p:txBody>
          <a:bodyPr/>
          <a:lstStyle/>
          <a:p>
            <a:r>
              <a:rPr lang="ar-DZ" dirty="0"/>
              <a:t>يهدف القانون </a:t>
            </a:r>
            <a:r>
              <a:rPr lang="ar-DZ" dirty="0" err="1"/>
              <a:t>المنافسه</a:t>
            </a:r>
            <a:r>
              <a:rPr lang="ar-DZ" dirty="0"/>
              <a:t> الى توفير بنيه محفزه </a:t>
            </a:r>
            <a:r>
              <a:rPr lang="ar-DZ" dirty="0" err="1"/>
              <a:t>للمنشات</a:t>
            </a:r>
            <a:r>
              <a:rPr lang="ar-DZ" dirty="0"/>
              <a:t> من اجل تعزيز </a:t>
            </a:r>
            <a:r>
              <a:rPr lang="ar-DZ" dirty="0" err="1"/>
              <a:t>الفاعليه</a:t>
            </a:r>
            <a:r>
              <a:rPr lang="ar-DZ" dirty="0"/>
              <a:t> </a:t>
            </a:r>
            <a:r>
              <a:rPr lang="ar-DZ" dirty="0" err="1"/>
              <a:t>والتنافسيه</a:t>
            </a:r>
            <a:r>
              <a:rPr lang="ar-DZ" dirty="0"/>
              <a:t> ومصلحه المستهلك تحميل مستهلك من شجاع بعض التجار تساعد على تحقيق اسعار عادله حمايه المستهلك تتطلب </a:t>
            </a:r>
            <a:r>
              <a:rPr lang="ar-DZ" dirty="0" err="1"/>
              <a:t>الرقابه</a:t>
            </a:r>
            <a:r>
              <a:rPr lang="ar-DZ" dirty="0"/>
              <a:t> على الاسعار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79248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41B15-AB35-C17C-FA3A-7EE5C36F1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58E55795-F991-54A8-2949-93FF07912CB7}"/>
              </a:ext>
            </a:extLst>
          </p:cNvPr>
          <p:cNvSpPr txBox="1"/>
          <p:nvPr/>
        </p:nvSpPr>
        <p:spPr>
          <a:xfrm>
            <a:off x="656425" y="949272"/>
            <a:ext cx="10908043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7200">
                <a:latin typeface="ae_AlMohanad" panose="02060603050605020204" pitchFamily="18" charset="-78"/>
                <a:cs typeface="ae_AlMohanad" panose="02060603050605020204" pitchFamily="18" charset="-78"/>
              </a:defRPr>
            </a:lvl1pPr>
          </a:lstStyle>
          <a:p>
            <a:pPr algn="r"/>
            <a:r>
              <a:rPr lang="ar-DZ" sz="2800" b="1" dirty="0">
                <a:cs typeface="+mn-cs"/>
              </a:rPr>
              <a:t>اولا تعريف قانون المنافسة: </a:t>
            </a:r>
            <a:r>
              <a:rPr lang="ar-DZ" sz="2800" dirty="0">
                <a:cs typeface="+mn-cs"/>
              </a:rPr>
              <a:t>المرسوم 62/ 57 استمرار العمل بالقوانين الفرنسية مالم تتعارض مع السيادة الوطنية.</a:t>
            </a:r>
          </a:p>
          <a:p>
            <a:pPr algn="r"/>
            <a:r>
              <a:rPr lang="ar-DZ" sz="2800" dirty="0">
                <a:cs typeface="+mn-cs"/>
              </a:rPr>
              <a:t> هو مجموعة القواعد القانونية الموضوعة من قبل السلطة العامة قصد تنظيم الحياة الاقتصادية فيما بين المتعاملين الاقتصاديين مع ضمان حقوقها والتزاماتها فيما بينها ومع غيرها.</a:t>
            </a:r>
          </a:p>
          <a:p>
            <a:pPr algn="r"/>
            <a:r>
              <a:rPr lang="ar-DZ" sz="2800" b="1" dirty="0" err="1">
                <a:cs typeface="+mn-cs"/>
              </a:rPr>
              <a:t>ثانيا:خصائصه</a:t>
            </a:r>
            <a:r>
              <a:rPr lang="ar-DZ" sz="2800" b="1" dirty="0">
                <a:cs typeface="+mn-cs"/>
              </a:rPr>
              <a:t>: </a:t>
            </a:r>
          </a:p>
          <a:p>
            <a:pPr algn="r"/>
            <a:r>
              <a:rPr lang="ar-DZ" sz="2800" b="1" dirty="0">
                <a:cs typeface="+mn-cs"/>
              </a:rPr>
              <a:t>1- </a:t>
            </a:r>
            <a:r>
              <a:rPr lang="ar-DZ" sz="2800" dirty="0">
                <a:cs typeface="+mn-cs"/>
              </a:rPr>
              <a:t>هو قانون </a:t>
            </a:r>
            <a:r>
              <a:rPr lang="ar-DZ" sz="2800" dirty="0" err="1">
                <a:cs typeface="+mn-cs"/>
              </a:rPr>
              <a:t>اقتصادي:يتوافق</a:t>
            </a:r>
            <a:r>
              <a:rPr lang="ar-DZ" sz="2800" dirty="0">
                <a:cs typeface="+mn-cs"/>
              </a:rPr>
              <a:t> مع قواعد القانون والنظريات الاقتصادية.</a:t>
            </a:r>
          </a:p>
          <a:p>
            <a:pPr algn="r"/>
            <a:r>
              <a:rPr lang="ar-DZ" sz="2800" dirty="0">
                <a:cs typeface="+mn-cs"/>
              </a:rPr>
              <a:t> 2- قانون تطويري يتغير حسب قوه النشاط الصناعي والتجاري.</a:t>
            </a:r>
          </a:p>
          <a:p>
            <a:pPr algn="r"/>
            <a:r>
              <a:rPr lang="ar-DZ" sz="2800" dirty="0">
                <a:cs typeface="+mn-cs"/>
              </a:rPr>
              <a:t>3- يعمل على حماية السوق وكل المتنافسين.</a:t>
            </a:r>
          </a:p>
          <a:p>
            <a:pPr algn="r"/>
            <a:r>
              <a:rPr lang="ar-DZ" sz="2800" dirty="0">
                <a:cs typeface="+mn-cs"/>
              </a:rPr>
              <a:t>4-  يعمل على حمايه المصالح الاقتصادية للدولة.</a:t>
            </a:r>
          </a:p>
          <a:p>
            <a:pPr algn="r"/>
            <a:r>
              <a:rPr lang="ar-DZ" sz="2800" dirty="0">
                <a:cs typeface="+mn-cs"/>
              </a:rPr>
              <a:t>5- يؤثر على الطبقة الاجتماعية( المستهلك بالخصوص...).</a:t>
            </a:r>
          </a:p>
          <a:p>
            <a:pPr algn="r"/>
            <a:r>
              <a:rPr lang="ar-DZ" sz="2800" dirty="0">
                <a:cs typeface="+mn-cs"/>
              </a:rPr>
              <a:t> </a:t>
            </a:r>
            <a:endParaRPr lang="ar-DZ" sz="1200" dirty="0">
              <a:cs typeface="Fanan" pitchFamily="2" charset="-78"/>
            </a:endParaRPr>
          </a:p>
          <a:p>
            <a:pPr algn="ctr"/>
            <a:endParaRPr lang="ar-DZ" sz="1200" dirty="0">
              <a:cs typeface="Fanan" pitchFamily="2" charset="-78"/>
            </a:endParaRPr>
          </a:p>
          <a:p>
            <a:pPr algn="ctr"/>
            <a:endParaRPr lang="ar-DZ" sz="1200" dirty="0">
              <a:cs typeface="Fanan" pitchFamily="2" charset="-78"/>
            </a:endParaRPr>
          </a:p>
        </p:txBody>
      </p:sp>
      <p:pic>
        <p:nvPicPr>
          <p:cNvPr id="5" name="Image 4">
            <a:hlinkClick r:id="" action="ppaction://noaction"/>
            <a:extLst>
              <a:ext uri="{FF2B5EF4-FFF2-40B4-BE49-F238E27FC236}">
                <a16:creationId xmlns:a16="http://schemas.microsoft.com/office/drawing/2014/main" id="{91C6CE86-D7B0-E0F8-99F8-DDCA951142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4468" y="6230468"/>
            <a:ext cx="627532" cy="62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6191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4FAEA8F-8D16-3109-A50E-CCD5FD93F4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33953"/>
            <a:ext cx="10630546" cy="5743010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ar-DZ" b="1" dirty="0"/>
              <a:t>ثالثا نشأته وتطوره أ</a:t>
            </a:r>
            <a:r>
              <a:rPr lang="ar-DZ" dirty="0"/>
              <a:t>واخر القرن التاسع عشر بالولايات المتحدة الامريكية وصدور قوانين </a:t>
            </a:r>
            <a:r>
              <a:rPr lang="ar-DZ" dirty="0" err="1"/>
              <a:t>تحظرالممارسات</a:t>
            </a:r>
            <a:r>
              <a:rPr lang="ar-DZ" dirty="0"/>
              <a:t> الاحتكارية.</a:t>
            </a:r>
          </a:p>
          <a:p>
            <a:pPr marL="0" indent="0" algn="r">
              <a:buNone/>
            </a:pPr>
            <a:r>
              <a:rPr lang="ar-DZ" dirty="0"/>
              <a:t> وفي اوروبا اتفاقيه روما 1957 التي تزامنت مع انشاء السوق الاوروبية المشتركة.</a:t>
            </a:r>
          </a:p>
          <a:p>
            <a:pPr marL="0" indent="0" algn="r">
              <a:buNone/>
            </a:pPr>
            <a:r>
              <a:rPr lang="ar-DZ" dirty="0"/>
              <a:t> وفي الجزائر سيادة المذهب الاشتراكي قبل التسعينيات .</a:t>
            </a:r>
          </a:p>
          <a:p>
            <a:pPr marL="0" indent="0" algn="r">
              <a:buNone/>
            </a:pPr>
            <a:r>
              <a:rPr lang="ar-DZ" dirty="0"/>
              <a:t>25جانفي 1995 صدر أول قانون للمنافسة06/95.</a:t>
            </a:r>
          </a:p>
          <a:p>
            <a:pPr marL="0" indent="0" algn="r">
              <a:buNone/>
            </a:pPr>
            <a:r>
              <a:rPr lang="ar-DZ" dirty="0"/>
              <a:t>19جويلية2003 صدر قانون03/03 الذي مازال ساري المفعول الى اليوم.</a:t>
            </a:r>
          </a:p>
          <a:p>
            <a:pPr marL="0" indent="0" algn="r">
              <a:buNone/>
            </a:pPr>
            <a:r>
              <a:rPr lang="ar-DZ" b="1" dirty="0"/>
              <a:t>رابعا مضمون قانون المنافسة: </a:t>
            </a:r>
            <a:r>
              <a:rPr lang="ar-DZ" dirty="0"/>
              <a:t>تدخل المشرع بهدف تصحيح بعض الوضعيات:</a:t>
            </a:r>
          </a:p>
          <a:p>
            <a:pPr marL="0" indent="0" algn="r">
              <a:buNone/>
            </a:pPr>
            <a:r>
              <a:rPr lang="ar-DZ" dirty="0"/>
              <a:t> 1-  شكليا :يعنى بالجوانب الهيكلية لتنظيم المنافسة مجلس المنافسة.</a:t>
            </a:r>
          </a:p>
          <a:p>
            <a:pPr marL="0" indent="0" algn="r">
              <a:buNone/>
            </a:pPr>
            <a:r>
              <a:rPr lang="ar-DZ" dirty="0"/>
              <a:t> 2-  في الموضوع: ضبط سلوكيات الاعوان الاقتصاديين داخل السوق .</a:t>
            </a:r>
          </a:p>
          <a:p>
            <a:pPr marL="0" indent="0" algn="r">
              <a:buNone/>
            </a:pPr>
            <a:r>
              <a:rPr lang="ar-DZ" dirty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8259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C5D2B2D-AC51-0730-3F7E-7AD7D1DADC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0963"/>
            <a:ext cx="10553054" cy="5836000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endParaRPr lang="ar-DZ" dirty="0"/>
          </a:p>
          <a:p>
            <a:pPr marL="0" indent="0" algn="r">
              <a:buNone/>
            </a:pPr>
            <a:r>
              <a:rPr lang="ar-DZ" b="1" dirty="0"/>
              <a:t>خامسا مصادر قانون المنافسة:</a:t>
            </a:r>
          </a:p>
          <a:p>
            <a:pPr marL="0" indent="0" algn="r">
              <a:buNone/>
            </a:pPr>
            <a:r>
              <a:rPr lang="ar-DZ" b="1" dirty="0"/>
              <a:t>     1- المصادر </a:t>
            </a:r>
            <a:r>
              <a:rPr lang="ar-DZ" b="1" dirty="0" err="1"/>
              <a:t>الداخليه</a:t>
            </a:r>
            <a:r>
              <a:rPr lang="ar-DZ" b="1" dirty="0"/>
              <a:t>:</a:t>
            </a:r>
          </a:p>
          <a:p>
            <a:pPr marL="0" indent="0" algn="r">
              <a:buNone/>
            </a:pPr>
            <a:r>
              <a:rPr lang="ar-DZ" dirty="0"/>
              <a:t>-  قانون 03/ 03 ويمكن امتداده الى نصوص اخرى ذات صلة بالنشاط الاقتصادي والتعاقدي (</a:t>
            </a:r>
            <a:r>
              <a:rPr lang="ar-DZ" dirty="0" err="1"/>
              <a:t>النظريه</a:t>
            </a:r>
            <a:r>
              <a:rPr lang="ar-DZ" dirty="0"/>
              <a:t> </a:t>
            </a:r>
            <a:r>
              <a:rPr lang="ar-DZ" dirty="0" err="1"/>
              <a:t>العامه</a:t>
            </a:r>
            <a:r>
              <a:rPr lang="ar-DZ" dirty="0"/>
              <a:t> للالتزام ،العقود </a:t>
            </a:r>
            <a:r>
              <a:rPr lang="ar-DZ" dirty="0" err="1"/>
              <a:t>والمسؤوليه</a:t>
            </a:r>
            <a:r>
              <a:rPr lang="ar-DZ" dirty="0"/>
              <a:t>، القانون التجاري، قانون 02/04 المتعلق بالقواعد </a:t>
            </a:r>
            <a:r>
              <a:rPr lang="ar-DZ" dirty="0" err="1"/>
              <a:t>المطبقه</a:t>
            </a:r>
            <a:r>
              <a:rPr lang="ar-DZ" dirty="0"/>
              <a:t> على الممارسات التجاري، قانون 04/03 المتعلق بالقواعد </a:t>
            </a:r>
            <a:r>
              <a:rPr lang="ar-DZ" dirty="0" err="1"/>
              <a:t>المطبقه</a:t>
            </a:r>
            <a:r>
              <a:rPr lang="ar-DZ" dirty="0"/>
              <a:t> على عمليات استيراد البضائع وتصديرها ...).</a:t>
            </a:r>
          </a:p>
          <a:p>
            <a:pPr marL="0" indent="0" algn="r">
              <a:buNone/>
            </a:pPr>
            <a:r>
              <a:rPr lang="ar-DZ" b="1" dirty="0"/>
              <a:t>2-  المصادر الدولية: </a:t>
            </a:r>
            <a:r>
              <a:rPr lang="ar-DZ" dirty="0"/>
              <a:t>يقصد بها الاتفاقيات </a:t>
            </a:r>
            <a:r>
              <a:rPr lang="ar-DZ" dirty="0" err="1"/>
              <a:t>الدوليه</a:t>
            </a:r>
            <a:r>
              <a:rPr lang="ar-DZ" dirty="0"/>
              <a:t> ذات </a:t>
            </a:r>
            <a:r>
              <a:rPr lang="ar-DZ" dirty="0" err="1"/>
              <a:t>الصله</a:t>
            </a:r>
            <a:r>
              <a:rPr lang="ar-DZ" dirty="0"/>
              <a:t> بمجال الأعمال من امثلتها: الاتفاقيات المتوسطية </a:t>
            </a:r>
            <a:r>
              <a:rPr lang="ar-DZ" dirty="0" err="1"/>
              <a:t>المنشاه</a:t>
            </a:r>
            <a:r>
              <a:rPr lang="ar-DZ" dirty="0"/>
              <a:t> </a:t>
            </a:r>
            <a:r>
              <a:rPr lang="ar-DZ" dirty="0" err="1"/>
              <a:t>للشراكه</a:t>
            </a:r>
            <a:r>
              <a:rPr lang="ar-DZ" dirty="0"/>
              <a:t> </a:t>
            </a:r>
            <a:r>
              <a:rPr lang="ar-DZ" dirty="0" err="1"/>
              <a:t>الجزائريه</a:t>
            </a:r>
            <a:r>
              <a:rPr lang="ar-DZ" dirty="0"/>
              <a:t> الاوروبية </a:t>
            </a:r>
            <a:r>
              <a:rPr lang="ar-DZ" dirty="0" err="1"/>
              <a:t>الموقعه</a:t>
            </a:r>
            <a:r>
              <a:rPr lang="ar-DZ" dirty="0"/>
              <a:t> بفالنسيا بتاريخ 22 </a:t>
            </a:r>
            <a:r>
              <a:rPr lang="ar-DZ" dirty="0" err="1"/>
              <a:t>افريل</a:t>
            </a:r>
            <a:r>
              <a:rPr lang="ar-DZ" dirty="0"/>
              <a:t> 2002 المصادق عليها من طرف الجزائر بتاريخ 27 ابريل 2005 تم بموجبها انشاء منطقه تبادل حر بين الجزائر </a:t>
            </a:r>
            <a:r>
              <a:rPr lang="ar-DZ" dirty="0" err="1"/>
              <a:t>والمجموعه</a:t>
            </a:r>
            <a:r>
              <a:rPr lang="ar-DZ" dirty="0"/>
              <a:t> الاوروبية.</a:t>
            </a:r>
          </a:p>
          <a:p>
            <a:pPr marL="0" indent="0" algn="r">
              <a:buNone/>
            </a:pPr>
            <a:endParaRPr lang="ar-DZ" dirty="0"/>
          </a:p>
          <a:p>
            <a:pPr marL="0" indent="0" algn="r">
              <a:buNone/>
            </a:pPr>
            <a:endParaRPr lang="ar-DZ" dirty="0"/>
          </a:p>
          <a:p>
            <a:pPr marL="0" indent="0" algn="r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03917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C6A7DD-BE53-484C-A087-C44753383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18454"/>
            <a:ext cx="10491061" cy="5758509"/>
          </a:xfrm>
        </p:spPr>
        <p:txBody>
          <a:bodyPr>
            <a:normAutofit lnSpcReduction="10000"/>
          </a:bodyPr>
          <a:lstStyle/>
          <a:p>
            <a:pPr marL="0" indent="0" algn="r">
              <a:buNone/>
            </a:pPr>
            <a:endParaRPr lang="ar-DZ" dirty="0"/>
          </a:p>
          <a:p>
            <a:pPr marL="0" indent="0" algn="r">
              <a:buNone/>
            </a:pPr>
            <a:r>
              <a:rPr lang="ar-DZ" b="1" dirty="0" err="1"/>
              <a:t>سادسا:مجال</a:t>
            </a:r>
            <a:r>
              <a:rPr lang="ar-DZ" b="1" dirty="0"/>
              <a:t> تطبيق قانون المنافسة:</a:t>
            </a:r>
          </a:p>
          <a:p>
            <a:pPr marL="0" indent="0" algn="r">
              <a:buNone/>
            </a:pPr>
            <a:r>
              <a:rPr lang="ar-DZ" b="1" dirty="0"/>
              <a:t>       1 - المعيار </a:t>
            </a:r>
            <a:r>
              <a:rPr lang="ar-DZ" b="1" dirty="0" err="1"/>
              <a:t>الأول:من</a:t>
            </a:r>
            <a:r>
              <a:rPr lang="ar-DZ" b="1" dirty="0"/>
              <a:t> حيث الأشخاص:</a:t>
            </a:r>
          </a:p>
          <a:p>
            <a:pPr marL="0" indent="0" algn="r">
              <a:buNone/>
            </a:pPr>
            <a:r>
              <a:rPr lang="ar-DZ" dirty="0"/>
              <a:t> نصت المادة 02 من القانون03/03 على </a:t>
            </a:r>
            <a:r>
              <a:rPr lang="ar-DZ" dirty="0" err="1"/>
              <a:t>مايلي</a:t>
            </a:r>
            <a:r>
              <a:rPr lang="ar-DZ" dirty="0"/>
              <a:t>:" يطبق هذا الامر على نشاطات الانتاج والتوزيع والخدمات بما فيها  تلك التي يقوم بها الأشخاص العموميون اذا كانت لا تندرج ضمن اطار ممارسة صلاحيات </a:t>
            </a:r>
            <a:r>
              <a:rPr lang="ar-DZ" dirty="0" err="1"/>
              <a:t>السلطه</a:t>
            </a:r>
            <a:r>
              <a:rPr lang="ar-DZ" dirty="0"/>
              <a:t> </a:t>
            </a:r>
            <a:r>
              <a:rPr lang="ar-DZ" dirty="0" err="1"/>
              <a:t>العامه</a:t>
            </a:r>
            <a:r>
              <a:rPr lang="ar-DZ" dirty="0"/>
              <a:t> او  أداء مهام المرفق العام.</a:t>
            </a:r>
          </a:p>
          <a:p>
            <a:pPr marL="0" indent="0" algn="r">
              <a:buNone/>
            </a:pPr>
            <a:r>
              <a:rPr lang="ar-DZ" dirty="0"/>
              <a:t>       </a:t>
            </a:r>
            <a:r>
              <a:rPr lang="ar-DZ" b="1" dirty="0"/>
              <a:t>2- المعيار الثاني: مجاله من حيث النشاط الاقتصادي:</a:t>
            </a:r>
          </a:p>
          <a:p>
            <a:pPr marL="0" indent="0" algn="r">
              <a:buNone/>
            </a:pPr>
            <a:r>
              <a:rPr lang="ar-DZ" dirty="0"/>
              <a:t> مادة 02 من قانون 03/03 ولا يعني ان يكون ثمة مقابل مالي للنشاط </a:t>
            </a:r>
            <a:r>
              <a:rPr lang="ar-DZ" dirty="0" err="1"/>
              <a:t>للنشاط</a:t>
            </a:r>
            <a:r>
              <a:rPr lang="ar-DZ" dirty="0"/>
              <a:t> بل العبرة بمدى </a:t>
            </a:r>
            <a:r>
              <a:rPr lang="ar-DZ" dirty="0" err="1"/>
              <a:t>تاثير</a:t>
            </a:r>
            <a:r>
              <a:rPr lang="ar-DZ" dirty="0"/>
              <a:t> النشاط على سوق المنتجات.</a:t>
            </a:r>
          </a:p>
          <a:p>
            <a:pPr marL="0" indent="0" algn="r">
              <a:buNone/>
            </a:pPr>
            <a:r>
              <a:rPr lang="ar-DZ" dirty="0"/>
              <a:t>مع بروز ظاهرة العولمة وانسحاب الدولة من قطاعات اقتصادية هامة السوق يقتضي ضبط النشاط الاقتصادي من اجل الموازنة  بين المصالح المتعارضة للأعوان الاقتصاديين  والشريحة الاجتماعية( المستهلكين).</a:t>
            </a:r>
          </a:p>
          <a:p>
            <a:pPr marL="0" indent="0" algn="r">
              <a:buNone/>
            </a:pPr>
            <a:r>
              <a:rPr lang="ar-DZ" dirty="0"/>
              <a:t> </a:t>
            </a:r>
          </a:p>
          <a:p>
            <a:pPr marL="0" indent="0" algn="r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11363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555F89-4461-503D-D2DC-8EF8D213A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dirty="0"/>
              <a:t>الفرع </a:t>
            </a:r>
            <a:r>
              <a:rPr lang="ar-DZ" dirty="0" err="1"/>
              <a:t>الثاني:مفهوم</a:t>
            </a:r>
            <a:r>
              <a:rPr lang="ar-DZ" dirty="0"/>
              <a:t> المستهلك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F6F2D28-0E02-9000-30D0-2560C6948D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r">
              <a:buNone/>
            </a:pPr>
            <a:r>
              <a:rPr lang="ar-DZ" b="1" dirty="0" err="1"/>
              <a:t>أولا:ظهورالمصطلح</a:t>
            </a:r>
            <a:r>
              <a:rPr lang="ar-DZ" b="1" dirty="0"/>
              <a:t>:</a:t>
            </a:r>
          </a:p>
          <a:p>
            <a:pPr marL="0" indent="0" algn="r">
              <a:buNone/>
            </a:pPr>
            <a:r>
              <a:rPr lang="ar-DZ" dirty="0" err="1"/>
              <a:t>ظهرمصطلح</a:t>
            </a:r>
            <a:r>
              <a:rPr lang="ar-DZ" dirty="0"/>
              <a:t> المستهلك لأول مرة في التشريع الجزائري ضمن قانون02/89 المتعلق بالقواعد العامة لحماية المستهلك ؛ اما  المصطلح التقليدي الذي كان رائجا هو المشتري .</a:t>
            </a:r>
          </a:p>
          <a:p>
            <a:pPr marL="0" indent="0" algn="r">
              <a:buNone/>
            </a:pPr>
            <a:r>
              <a:rPr lang="ar-DZ" b="1" dirty="0" err="1"/>
              <a:t>ثانيا:تعريفه</a:t>
            </a:r>
            <a:r>
              <a:rPr lang="ar-DZ" b="1" dirty="0"/>
              <a:t>:</a:t>
            </a:r>
          </a:p>
          <a:p>
            <a:pPr marL="0" indent="0" algn="r">
              <a:buNone/>
            </a:pPr>
            <a:r>
              <a:rPr lang="ar-DZ" dirty="0"/>
              <a:t>ماده 02/فقرة09 من المرسوم التنفيذي 39/90 المتعلق بمراقبة الجودة وقمع الغش:" المستهلك هو كل شخص يقتني بثمن أو مجانا منتجا أو خدمة معينة  </a:t>
            </a:r>
            <a:r>
              <a:rPr lang="ar-DZ" dirty="0" err="1"/>
              <a:t>للإستعمال</a:t>
            </a:r>
            <a:r>
              <a:rPr lang="ar-DZ" dirty="0"/>
              <a:t> </a:t>
            </a:r>
            <a:r>
              <a:rPr lang="ar-DZ" dirty="0" err="1"/>
              <a:t>الوسيطي</a:t>
            </a:r>
            <a:r>
              <a:rPr lang="ar-DZ" dirty="0"/>
              <a:t> والنهائي لسد حاجاته الشخصية أو حاجة شخص آخر أو حيوان يتكفل به".</a:t>
            </a:r>
          </a:p>
          <a:p>
            <a:pPr marL="0" indent="0" algn="r">
              <a:buNone/>
            </a:pPr>
            <a:r>
              <a:rPr lang="ar-DZ" dirty="0"/>
              <a:t>المادة03منمن قانون 04/ 02  المؤرخ في 23جوان 2004 :"المستهلك كل شخص طبيعي ومعنوي يقتني سلعا قدمت للبيع أو يستفيد من خدمات  عرضت ومجردة من كل طابع مهني".</a:t>
            </a:r>
          </a:p>
          <a:p>
            <a:pPr marL="0" indent="0" algn="r">
              <a:buNone/>
            </a:pPr>
            <a:r>
              <a:rPr lang="ar-DZ" dirty="0"/>
              <a:t>  ويشمل هذا التعريف الأشخاص الطبيعيين والمعنويين.</a:t>
            </a:r>
          </a:p>
          <a:p>
            <a:pPr marL="0" indent="0" algn="r">
              <a:buNone/>
            </a:pPr>
            <a:r>
              <a:rPr lang="ar-DZ" dirty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29028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E312564-2C51-6FDA-9A77-AF69492B7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ar-DZ" dirty="0"/>
              <a:t>المادة03/فقرة02 من القانون  المتعلق بحمايه المستهلك:" المستهلك هو كل شخص طبيعي يقتني سلعة او خدمة موجهة </a:t>
            </a:r>
            <a:r>
              <a:rPr lang="ar-DZ" dirty="0" err="1"/>
              <a:t>للإستعمال</a:t>
            </a:r>
            <a:r>
              <a:rPr lang="ar-DZ" dirty="0"/>
              <a:t> النهائي من اجل تلبيه حاجاته الشخصية أو حاجة شخص آخر أو حيوان يتكفل به".</a:t>
            </a:r>
          </a:p>
          <a:p>
            <a:pPr marL="0" indent="0" algn="r">
              <a:buNone/>
            </a:pPr>
            <a:r>
              <a:rPr lang="ar-DZ" b="1" dirty="0"/>
              <a:t> </a:t>
            </a:r>
            <a:r>
              <a:rPr lang="ar-DZ" b="1" dirty="0" err="1"/>
              <a:t>ثالثا:شروطه</a:t>
            </a:r>
            <a:r>
              <a:rPr lang="ar-DZ" b="1" dirty="0"/>
              <a:t>:</a:t>
            </a:r>
          </a:p>
          <a:p>
            <a:pPr marL="0" indent="0" algn="r">
              <a:buNone/>
            </a:pPr>
            <a:r>
              <a:rPr lang="ar-DZ" dirty="0"/>
              <a:t>حتى يكون الشخص مستهلكا لابد:</a:t>
            </a:r>
          </a:p>
          <a:p>
            <a:pPr marL="0" indent="0" algn="r">
              <a:buNone/>
            </a:pPr>
            <a:r>
              <a:rPr lang="ar-DZ" dirty="0"/>
              <a:t>1-أن يكون هناك منتج(سلعة أو خدمة).</a:t>
            </a:r>
          </a:p>
          <a:p>
            <a:pPr marL="0" indent="0" algn="r">
              <a:buNone/>
            </a:pPr>
            <a:r>
              <a:rPr lang="ar-DZ" dirty="0"/>
              <a:t> 2-اقتناءها من طرف شخص طبيعي او معنوي.</a:t>
            </a:r>
          </a:p>
          <a:p>
            <a:pPr marL="0" indent="0" algn="r">
              <a:buNone/>
            </a:pPr>
            <a:r>
              <a:rPr lang="ar-DZ" dirty="0"/>
              <a:t> 3-الاستهلاك النهائي للمنتوج (سد الحاجة).</a:t>
            </a:r>
            <a:endParaRPr lang="fr-FR" dirty="0"/>
          </a:p>
          <a:p>
            <a:pPr marL="0" indent="0" algn="r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2976871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1595</TotalTime>
  <Words>642</Words>
  <Application>Microsoft Office PowerPoint</Application>
  <PresentationFormat>Grand écran</PresentationFormat>
  <Paragraphs>48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Fanan</vt:lpstr>
      <vt:lpstr>Thème Office</vt:lpstr>
      <vt:lpstr>الفرع الاول مفهوم قانون المنافسة</vt:lpstr>
      <vt:lpstr>Présentation PowerPoint</vt:lpstr>
      <vt:lpstr>Présentation PowerPoint</vt:lpstr>
      <vt:lpstr>Présentation PowerPoint</vt:lpstr>
      <vt:lpstr>Présentation PowerPoint</vt:lpstr>
      <vt:lpstr>الفرع الثاني:مفهوم المستهلك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zaki</dc:creator>
  <cp:lastModifiedBy>DELL</cp:lastModifiedBy>
  <cp:revision>34</cp:revision>
  <dcterms:created xsi:type="dcterms:W3CDTF">2023-10-28T21:02:18Z</dcterms:created>
  <dcterms:modified xsi:type="dcterms:W3CDTF">2025-12-08T18:53:33Z</dcterms:modified>
</cp:coreProperties>
</file>