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6" r:id="rId3"/>
    <p:sldId id="298" r:id="rId4"/>
    <p:sldId id="299" r:id="rId5"/>
    <p:sldId id="300" r:id="rId6"/>
    <p:sldId id="301" r:id="rId7"/>
    <p:sldId id="30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B09EA4-1138-540F-4575-2C09E3CCB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2946"/>
            <a:ext cx="9144000" cy="1062898"/>
          </a:xfrm>
        </p:spPr>
        <p:txBody>
          <a:bodyPr/>
          <a:lstStyle/>
          <a:p>
            <a:r>
              <a:rPr lang="ar-DZ" dirty="0"/>
              <a:t>الفرع الاول مفهوم قانون المنافسة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E8EA0C-750B-7E0D-FBB6-1B15CC9901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25844"/>
            <a:ext cx="9144000" cy="5191932"/>
          </a:xfrm>
        </p:spPr>
        <p:txBody>
          <a:bodyPr/>
          <a:lstStyle/>
          <a:p>
            <a:r>
              <a:rPr lang="ar-DZ" dirty="0"/>
              <a:t>يهدف القانون </a:t>
            </a:r>
            <a:r>
              <a:rPr lang="ar-DZ" dirty="0" err="1"/>
              <a:t>المنافسه</a:t>
            </a:r>
            <a:r>
              <a:rPr lang="ar-DZ" dirty="0"/>
              <a:t> الى توفير بنيه محفزه </a:t>
            </a:r>
            <a:r>
              <a:rPr lang="ar-DZ" dirty="0" err="1"/>
              <a:t>للمنشات</a:t>
            </a:r>
            <a:r>
              <a:rPr lang="ar-DZ" dirty="0"/>
              <a:t> من اجل تعزيز </a:t>
            </a:r>
            <a:r>
              <a:rPr lang="ar-DZ" dirty="0" err="1"/>
              <a:t>الفاعليه</a:t>
            </a:r>
            <a:r>
              <a:rPr lang="ar-DZ" dirty="0"/>
              <a:t> </a:t>
            </a:r>
            <a:r>
              <a:rPr lang="ar-DZ" dirty="0" err="1"/>
              <a:t>والتنافسيه</a:t>
            </a:r>
            <a:r>
              <a:rPr lang="ar-DZ" dirty="0"/>
              <a:t> ومصلحه المستهلك تحميل مستهلك من شجاع بعض التجار تساعد على تحقيق اسعار عادله حمايه المستهلك تتطلب </a:t>
            </a:r>
            <a:r>
              <a:rPr lang="ar-DZ" dirty="0" err="1"/>
              <a:t>الرقابه</a:t>
            </a:r>
            <a:r>
              <a:rPr lang="ar-DZ" dirty="0"/>
              <a:t> على الاسعار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924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1B15-AB35-C17C-FA3A-7EE5C36F1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58E55795-F991-54A8-2949-93FF07912CB7}"/>
              </a:ext>
            </a:extLst>
          </p:cNvPr>
          <p:cNvSpPr txBox="1"/>
          <p:nvPr/>
        </p:nvSpPr>
        <p:spPr>
          <a:xfrm>
            <a:off x="656425" y="949272"/>
            <a:ext cx="1090804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r"/>
            <a:r>
              <a:rPr lang="ar-DZ" sz="2800" b="1" dirty="0">
                <a:cs typeface="+mn-cs"/>
              </a:rPr>
              <a:t>اولا تعريف قانون المنافسة: </a:t>
            </a:r>
            <a:r>
              <a:rPr lang="ar-DZ" sz="2800" dirty="0">
                <a:cs typeface="+mn-cs"/>
              </a:rPr>
              <a:t>المرسوم 62/ 57 استمرار العمل بالقوانين الفرنسية مالم تتعارض مع السيادة الوطنية.</a:t>
            </a:r>
          </a:p>
          <a:p>
            <a:pPr algn="r"/>
            <a:r>
              <a:rPr lang="ar-DZ" sz="2800" dirty="0">
                <a:cs typeface="+mn-cs"/>
              </a:rPr>
              <a:t> هو مجموعة القواعد القانونية الموضوعة من قبل السلطة العامة قصد تنظيم الحياة الاقتصادية فيما بين المتعاملين الاقتصاديين مع ضمان حقوقها والتزاماتها فيما بينها ومع غيرها.</a:t>
            </a:r>
          </a:p>
          <a:p>
            <a:pPr algn="r"/>
            <a:r>
              <a:rPr lang="ar-DZ" sz="2800" b="1" dirty="0" err="1">
                <a:cs typeface="+mn-cs"/>
              </a:rPr>
              <a:t>ثانيا:خصائصه</a:t>
            </a:r>
            <a:r>
              <a:rPr lang="ar-DZ" sz="2800" b="1" dirty="0">
                <a:cs typeface="+mn-cs"/>
              </a:rPr>
              <a:t>: </a:t>
            </a:r>
          </a:p>
          <a:p>
            <a:pPr algn="r"/>
            <a:r>
              <a:rPr lang="ar-DZ" sz="2800" b="1" dirty="0">
                <a:cs typeface="+mn-cs"/>
              </a:rPr>
              <a:t>1- </a:t>
            </a:r>
            <a:r>
              <a:rPr lang="ar-DZ" sz="2800" dirty="0">
                <a:cs typeface="+mn-cs"/>
              </a:rPr>
              <a:t>هو قانون </a:t>
            </a:r>
            <a:r>
              <a:rPr lang="ar-DZ" sz="2800" dirty="0" err="1">
                <a:cs typeface="+mn-cs"/>
              </a:rPr>
              <a:t>اقتصادي:يتوافق</a:t>
            </a:r>
            <a:r>
              <a:rPr lang="ar-DZ" sz="2800" dirty="0">
                <a:cs typeface="+mn-cs"/>
              </a:rPr>
              <a:t> مع قواعد القانون والنظريات الاقتصادية.</a:t>
            </a:r>
          </a:p>
          <a:p>
            <a:pPr algn="r"/>
            <a:r>
              <a:rPr lang="ar-DZ" sz="2800" dirty="0">
                <a:cs typeface="+mn-cs"/>
              </a:rPr>
              <a:t> 2- قانون تطويري يتغير حسب قوه النشاط الصناعي والتجاري.</a:t>
            </a:r>
          </a:p>
          <a:p>
            <a:pPr algn="r"/>
            <a:r>
              <a:rPr lang="ar-DZ" sz="2800" dirty="0">
                <a:cs typeface="+mn-cs"/>
              </a:rPr>
              <a:t>3- يعمل على حماية السوق وكل المتنافسين.</a:t>
            </a:r>
          </a:p>
          <a:p>
            <a:pPr algn="r"/>
            <a:r>
              <a:rPr lang="ar-DZ" sz="2800" dirty="0">
                <a:cs typeface="+mn-cs"/>
              </a:rPr>
              <a:t>4-  يعمل على حمايه المصالح الاقتصادية للدولة.</a:t>
            </a:r>
          </a:p>
          <a:p>
            <a:pPr algn="r"/>
            <a:r>
              <a:rPr lang="ar-DZ" sz="2800" dirty="0">
                <a:cs typeface="+mn-cs"/>
              </a:rPr>
              <a:t>5- يؤثر على الطبقة الاجتماعية( المستهلك بالخصوص...).</a:t>
            </a:r>
          </a:p>
          <a:p>
            <a:pPr algn="r"/>
            <a:r>
              <a:rPr lang="ar-DZ" sz="2800" dirty="0">
                <a:cs typeface="+mn-cs"/>
              </a:rPr>
              <a:t> </a:t>
            </a:r>
            <a:endParaRPr lang="ar-DZ" sz="1200" dirty="0">
              <a:cs typeface="Fanan" pitchFamily="2" charset="-78"/>
            </a:endParaRPr>
          </a:p>
          <a:p>
            <a:pPr algn="ctr"/>
            <a:endParaRPr lang="ar-DZ" sz="1200" dirty="0">
              <a:cs typeface="Fanan" pitchFamily="2" charset="-78"/>
            </a:endParaRPr>
          </a:p>
          <a:p>
            <a:pPr algn="ctr"/>
            <a:endParaRPr lang="ar-DZ" sz="1200" dirty="0">
              <a:cs typeface="Fanan" pitchFamily="2" charset="-78"/>
            </a:endParaRPr>
          </a:p>
        </p:txBody>
      </p:sp>
      <p:pic>
        <p:nvPicPr>
          <p:cNvPr id="5" name="Image 4">
            <a:hlinkClick r:id="" action="ppaction://noaction"/>
            <a:extLst>
              <a:ext uri="{FF2B5EF4-FFF2-40B4-BE49-F238E27FC236}">
                <a16:creationId xmlns:a16="http://schemas.microsoft.com/office/drawing/2014/main" id="{91C6CE86-D7B0-E0F8-99F8-DDCA951142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191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FAEA8F-8D16-3109-A50E-CCD5FD93F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3953"/>
            <a:ext cx="10630546" cy="574301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b="1" dirty="0"/>
              <a:t>ثالثا نشأته وتطوره أ</a:t>
            </a:r>
            <a:r>
              <a:rPr lang="ar-DZ" dirty="0"/>
              <a:t>واخر القرن التاسع عشر بالولايات المتحدة الامريكية وصدور قوانين </a:t>
            </a:r>
            <a:r>
              <a:rPr lang="ar-DZ" dirty="0" err="1"/>
              <a:t>تحظرالممارسات</a:t>
            </a:r>
            <a:r>
              <a:rPr lang="ar-DZ" dirty="0"/>
              <a:t> الاحتكارية.</a:t>
            </a:r>
          </a:p>
          <a:p>
            <a:pPr marL="0" indent="0" algn="r">
              <a:buNone/>
            </a:pPr>
            <a:r>
              <a:rPr lang="ar-DZ" dirty="0"/>
              <a:t> وفي اوروبا اتفاقيه روما 1957 التي تزامنت مع انشاء السوق الاوروبية المشتركة.</a:t>
            </a:r>
          </a:p>
          <a:p>
            <a:pPr marL="0" indent="0" algn="r">
              <a:buNone/>
            </a:pPr>
            <a:r>
              <a:rPr lang="ar-DZ" dirty="0"/>
              <a:t> وفي الجزائر سيادة المذهب الاشتراكي قبل التسعينيات .</a:t>
            </a:r>
          </a:p>
          <a:p>
            <a:pPr marL="0" indent="0" algn="r">
              <a:buNone/>
            </a:pPr>
            <a:r>
              <a:rPr lang="ar-DZ" dirty="0"/>
              <a:t>25جانفي 1995 صدر أول قانون للمنافسة06/95.</a:t>
            </a:r>
          </a:p>
          <a:p>
            <a:pPr marL="0" indent="0" algn="r">
              <a:buNone/>
            </a:pPr>
            <a:r>
              <a:rPr lang="ar-DZ" dirty="0"/>
              <a:t>19جويلية2003 صدر قانون03/03 الذي مازال ساري المفعول الى اليوم.</a:t>
            </a:r>
          </a:p>
          <a:p>
            <a:pPr marL="0" indent="0" algn="r">
              <a:buNone/>
            </a:pPr>
            <a:r>
              <a:rPr lang="ar-DZ" b="1" dirty="0"/>
              <a:t>رابعا مضمون قانون المنافسة: </a:t>
            </a:r>
            <a:r>
              <a:rPr lang="ar-DZ" dirty="0"/>
              <a:t>تدخل المشرع بهدف تصحيح بعض الوضعيات:</a:t>
            </a:r>
          </a:p>
          <a:p>
            <a:pPr marL="0" indent="0" algn="r">
              <a:buNone/>
            </a:pPr>
            <a:r>
              <a:rPr lang="ar-DZ" dirty="0"/>
              <a:t> 1-  شكليا :يعنى بالجوانب الهيكلية لتنظيم المنافسة مجلس المنافسة.</a:t>
            </a:r>
          </a:p>
          <a:p>
            <a:pPr marL="0" indent="0" algn="r">
              <a:buNone/>
            </a:pPr>
            <a:r>
              <a:rPr lang="ar-DZ" dirty="0"/>
              <a:t> 2-  في الموضوع: ضبط سلوكيات الاعوان الاقتصاديين داخل السوق 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2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5D2B2D-AC51-0730-3F7E-7AD7D1DAD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0963"/>
            <a:ext cx="10553054" cy="58360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ar-DZ" dirty="0"/>
          </a:p>
          <a:p>
            <a:pPr marL="0" indent="0" algn="r">
              <a:buNone/>
            </a:pPr>
            <a:r>
              <a:rPr lang="ar-DZ" b="1" dirty="0"/>
              <a:t>خامسا مصادر قانون المنافسة:</a:t>
            </a:r>
          </a:p>
          <a:p>
            <a:pPr marL="0" indent="0" algn="r">
              <a:buNone/>
            </a:pPr>
            <a:r>
              <a:rPr lang="ar-DZ" b="1" dirty="0"/>
              <a:t>     1- المصادر </a:t>
            </a:r>
            <a:r>
              <a:rPr lang="ar-DZ" b="1" dirty="0" err="1"/>
              <a:t>الداخليه</a:t>
            </a:r>
            <a:r>
              <a:rPr lang="ar-DZ" b="1" dirty="0"/>
              <a:t>:</a:t>
            </a:r>
          </a:p>
          <a:p>
            <a:pPr marL="0" indent="0" algn="r">
              <a:buNone/>
            </a:pPr>
            <a:r>
              <a:rPr lang="ar-DZ" dirty="0"/>
              <a:t>-  قانون 03/ 03 ويمكن امتداده الى نصوص اخرى ذات صلة بالنشاط الاقتصادي والتعاقدي (</a:t>
            </a:r>
            <a:r>
              <a:rPr lang="ar-DZ" dirty="0" err="1"/>
              <a:t>النظريه</a:t>
            </a:r>
            <a:r>
              <a:rPr lang="ar-DZ" dirty="0"/>
              <a:t> </a:t>
            </a:r>
            <a:r>
              <a:rPr lang="ar-DZ" dirty="0" err="1"/>
              <a:t>العامه</a:t>
            </a:r>
            <a:r>
              <a:rPr lang="ar-DZ" dirty="0"/>
              <a:t> للالتزام ،العقود </a:t>
            </a:r>
            <a:r>
              <a:rPr lang="ar-DZ" dirty="0" err="1"/>
              <a:t>والمسؤوليه</a:t>
            </a:r>
            <a:r>
              <a:rPr lang="ar-DZ" dirty="0"/>
              <a:t>، القانون التجاري، قانون 02/04 المتعلق بالقواعد </a:t>
            </a:r>
            <a:r>
              <a:rPr lang="ar-DZ" dirty="0" err="1"/>
              <a:t>المطبقه</a:t>
            </a:r>
            <a:r>
              <a:rPr lang="ar-DZ" dirty="0"/>
              <a:t> على الممارسات التجاري، قانون 04/03 المتعلق بالقواعد </a:t>
            </a:r>
            <a:r>
              <a:rPr lang="ar-DZ" dirty="0" err="1"/>
              <a:t>المطبقه</a:t>
            </a:r>
            <a:r>
              <a:rPr lang="ar-DZ" dirty="0"/>
              <a:t> على عمليات استيراد البضائع وتصديرها ...).</a:t>
            </a:r>
          </a:p>
          <a:p>
            <a:pPr marL="0" indent="0" algn="r">
              <a:buNone/>
            </a:pPr>
            <a:r>
              <a:rPr lang="ar-DZ" b="1" dirty="0"/>
              <a:t>2-  المصادر الدولية: </a:t>
            </a:r>
            <a:r>
              <a:rPr lang="ar-DZ" dirty="0"/>
              <a:t>يقصد بها الاتفاقيات </a:t>
            </a:r>
            <a:r>
              <a:rPr lang="ar-DZ" dirty="0" err="1"/>
              <a:t>الدوليه</a:t>
            </a:r>
            <a:r>
              <a:rPr lang="ar-DZ" dirty="0"/>
              <a:t> ذات </a:t>
            </a:r>
            <a:r>
              <a:rPr lang="ar-DZ" dirty="0" err="1"/>
              <a:t>الصله</a:t>
            </a:r>
            <a:r>
              <a:rPr lang="ar-DZ" dirty="0"/>
              <a:t> بمجال الأعمال من امثلتها: الاتفاقيات المتوسطية </a:t>
            </a:r>
            <a:r>
              <a:rPr lang="ar-DZ" dirty="0" err="1"/>
              <a:t>المنشاه</a:t>
            </a:r>
            <a:r>
              <a:rPr lang="ar-DZ" dirty="0"/>
              <a:t> </a:t>
            </a:r>
            <a:r>
              <a:rPr lang="ar-DZ" dirty="0" err="1"/>
              <a:t>للشراكه</a:t>
            </a:r>
            <a:r>
              <a:rPr lang="ar-DZ" dirty="0"/>
              <a:t> </a:t>
            </a:r>
            <a:r>
              <a:rPr lang="ar-DZ" dirty="0" err="1"/>
              <a:t>الجزائريه</a:t>
            </a:r>
            <a:r>
              <a:rPr lang="ar-DZ" dirty="0"/>
              <a:t> الاوروبية </a:t>
            </a:r>
            <a:r>
              <a:rPr lang="ar-DZ" dirty="0" err="1"/>
              <a:t>الموقعه</a:t>
            </a:r>
            <a:r>
              <a:rPr lang="ar-DZ" dirty="0"/>
              <a:t> بفالنسيا بتاريخ 22 </a:t>
            </a:r>
            <a:r>
              <a:rPr lang="ar-DZ" dirty="0" err="1"/>
              <a:t>افريل</a:t>
            </a:r>
            <a:r>
              <a:rPr lang="ar-DZ" dirty="0"/>
              <a:t> 2002 المصادق عليها من طرف الجزائر بتاريخ 27 ابريل 2005 تم بموجبها انشاء منطقه تبادل حر بين الجزائر </a:t>
            </a:r>
            <a:r>
              <a:rPr lang="ar-DZ" dirty="0" err="1"/>
              <a:t>والمجموعه</a:t>
            </a:r>
            <a:r>
              <a:rPr lang="ar-DZ" dirty="0"/>
              <a:t> الاوروبية.</a:t>
            </a:r>
          </a:p>
          <a:p>
            <a:pPr marL="0" indent="0" algn="r">
              <a:buNone/>
            </a:pPr>
            <a:endParaRPr lang="ar-DZ" dirty="0"/>
          </a:p>
          <a:p>
            <a:pPr marL="0" indent="0" algn="r">
              <a:buNone/>
            </a:pPr>
            <a:endParaRPr lang="ar-DZ" dirty="0"/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3917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C6A7DD-BE53-484C-A087-C44753383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8454"/>
            <a:ext cx="10491061" cy="5758509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ar-DZ" dirty="0"/>
          </a:p>
          <a:p>
            <a:pPr marL="0" indent="0" algn="r">
              <a:buNone/>
            </a:pPr>
            <a:r>
              <a:rPr lang="ar-DZ" b="1" dirty="0" err="1"/>
              <a:t>سادسا:مجال</a:t>
            </a:r>
            <a:r>
              <a:rPr lang="ar-DZ" b="1" dirty="0"/>
              <a:t> تطبيق قانون المنافسة:</a:t>
            </a:r>
          </a:p>
          <a:p>
            <a:pPr marL="0" indent="0" algn="r">
              <a:buNone/>
            </a:pPr>
            <a:r>
              <a:rPr lang="ar-DZ" b="1" dirty="0"/>
              <a:t>       1 - المعيار </a:t>
            </a:r>
            <a:r>
              <a:rPr lang="ar-DZ" b="1" dirty="0" err="1"/>
              <a:t>الأول:من</a:t>
            </a:r>
            <a:r>
              <a:rPr lang="ar-DZ" b="1" dirty="0"/>
              <a:t> حيث الأشخاص:</a:t>
            </a:r>
          </a:p>
          <a:p>
            <a:pPr marL="0" indent="0" algn="r">
              <a:buNone/>
            </a:pPr>
            <a:r>
              <a:rPr lang="ar-DZ" dirty="0"/>
              <a:t> نصت المادة 02 من القانون03/03 على </a:t>
            </a:r>
            <a:r>
              <a:rPr lang="ar-DZ" dirty="0" err="1"/>
              <a:t>مايلي</a:t>
            </a:r>
            <a:r>
              <a:rPr lang="ar-DZ" dirty="0"/>
              <a:t>:" يطبق هذا الامر على نشاطات الانتاج والتوزيع والخدمات بما فيها  تلك التي يقوم بها الأشخاص العموميون اذا كانت لا تندرج ضمن اطار ممارسة صلاحيات </a:t>
            </a:r>
            <a:r>
              <a:rPr lang="ar-DZ" dirty="0" err="1"/>
              <a:t>السلطه</a:t>
            </a:r>
            <a:r>
              <a:rPr lang="ar-DZ" dirty="0"/>
              <a:t> </a:t>
            </a:r>
            <a:r>
              <a:rPr lang="ar-DZ" dirty="0" err="1"/>
              <a:t>العامه</a:t>
            </a:r>
            <a:r>
              <a:rPr lang="ar-DZ" dirty="0"/>
              <a:t> او  أداء مهام المرفق العام.</a:t>
            </a:r>
          </a:p>
          <a:p>
            <a:pPr marL="0" indent="0" algn="r">
              <a:buNone/>
            </a:pPr>
            <a:r>
              <a:rPr lang="ar-DZ" dirty="0"/>
              <a:t>       </a:t>
            </a:r>
            <a:r>
              <a:rPr lang="ar-DZ" b="1" dirty="0"/>
              <a:t>2- المعيار الثاني: مجاله من حيث النشاط الاقتصادي:</a:t>
            </a:r>
          </a:p>
          <a:p>
            <a:pPr marL="0" indent="0" algn="r">
              <a:buNone/>
            </a:pPr>
            <a:r>
              <a:rPr lang="ar-DZ" dirty="0"/>
              <a:t> مادة 02 من قانون 03/03 ولا يعني ان يكون ثمة مقابل مالي للنشاط </a:t>
            </a:r>
            <a:r>
              <a:rPr lang="ar-DZ" dirty="0" err="1"/>
              <a:t>للنشاط</a:t>
            </a:r>
            <a:r>
              <a:rPr lang="ar-DZ" dirty="0"/>
              <a:t> بل العبرة بمدى </a:t>
            </a:r>
            <a:r>
              <a:rPr lang="ar-DZ" dirty="0" err="1"/>
              <a:t>تاثير</a:t>
            </a:r>
            <a:r>
              <a:rPr lang="ar-DZ" dirty="0"/>
              <a:t> النشاط على سوق المنتجات.</a:t>
            </a:r>
          </a:p>
          <a:p>
            <a:pPr marL="0" indent="0" algn="r">
              <a:buNone/>
            </a:pPr>
            <a:r>
              <a:rPr lang="ar-DZ" dirty="0"/>
              <a:t>مع بروز ظاهرة العولمة وانسحاب الدولة من قطاعات اقتصادية هامة السوق يقتضي ضبط النشاط الاقتصادي من اجل الموازنة  بين المصالح المتعارضة للأعوان الاقتصاديين  والشريحة الاجتماعية( المستهلكين).</a:t>
            </a:r>
          </a:p>
          <a:p>
            <a:pPr marL="0" indent="0" algn="r">
              <a:buNone/>
            </a:pPr>
            <a:r>
              <a:rPr lang="ar-DZ" dirty="0"/>
              <a:t> </a:t>
            </a:r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136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555F89-4461-503D-D2DC-8EF8D213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الفرع </a:t>
            </a:r>
            <a:r>
              <a:rPr lang="ar-DZ" dirty="0" err="1"/>
              <a:t>الثاني:مفهوم</a:t>
            </a:r>
            <a:r>
              <a:rPr lang="ar-DZ" dirty="0"/>
              <a:t> المستهلك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6F2D28-0E02-9000-30D0-2560C6948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ar-DZ" b="1" dirty="0" err="1"/>
              <a:t>أولا:ظهورالمصطلح</a:t>
            </a:r>
            <a:r>
              <a:rPr lang="ar-DZ" b="1" dirty="0"/>
              <a:t>:</a:t>
            </a:r>
          </a:p>
          <a:p>
            <a:pPr marL="0" indent="0" algn="r">
              <a:buNone/>
            </a:pPr>
            <a:r>
              <a:rPr lang="ar-DZ" dirty="0" err="1"/>
              <a:t>ظهرمصطلح</a:t>
            </a:r>
            <a:r>
              <a:rPr lang="ar-DZ" dirty="0"/>
              <a:t> المستهلك لأول مرة في التشريع الجزائري ضمن قانون02/89 المتعلق بالقواعد العامة لحماية المستهلك ؛ اما  المصطلح التقليدي الذي كان رائجا هو المشتري .</a:t>
            </a:r>
          </a:p>
          <a:p>
            <a:pPr marL="0" indent="0" algn="r">
              <a:buNone/>
            </a:pPr>
            <a:r>
              <a:rPr lang="ar-DZ" b="1" dirty="0" err="1"/>
              <a:t>ثانيا:تعريفه</a:t>
            </a:r>
            <a:r>
              <a:rPr lang="ar-DZ" b="1" dirty="0"/>
              <a:t>:</a:t>
            </a:r>
          </a:p>
          <a:p>
            <a:pPr marL="0" indent="0" algn="r">
              <a:buNone/>
            </a:pPr>
            <a:r>
              <a:rPr lang="ar-DZ" dirty="0"/>
              <a:t>ماده 02/فقرة09 من المرسوم التنفيذي 39/90 المتعلق بمراقبة الجودة وقمع الغش:" المستهلك هو كل شخص يقتني بثمن أو مجانا منتجا أو خدمة معينة  </a:t>
            </a:r>
            <a:r>
              <a:rPr lang="ar-DZ" dirty="0" err="1"/>
              <a:t>للإستعمال</a:t>
            </a:r>
            <a:r>
              <a:rPr lang="ar-DZ" dirty="0"/>
              <a:t> </a:t>
            </a:r>
            <a:r>
              <a:rPr lang="ar-DZ" dirty="0" err="1"/>
              <a:t>الوسيطي</a:t>
            </a:r>
            <a:r>
              <a:rPr lang="ar-DZ" dirty="0"/>
              <a:t> والنهائي لسد حاجاته الشخصية أو حاجة شخص آخر أو حيوان يتكفل به".</a:t>
            </a:r>
          </a:p>
          <a:p>
            <a:pPr marL="0" indent="0" algn="r">
              <a:buNone/>
            </a:pPr>
            <a:r>
              <a:rPr lang="ar-DZ" dirty="0"/>
              <a:t>المادة03منمن قانون 04/ 02  المؤرخ في 23جوان 2004 :"المستهلك كل شخص طبيعي ومعنوي يقتني سلعا قدمت للبيع أو يستفيد من خدمات  عرضت ومجردة من كل طابع مهني".</a:t>
            </a:r>
          </a:p>
          <a:p>
            <a:pPr marL="0" indent="0" algn="r">
              <a:buNone/>
            </a:pPr>
            <a:r>
              <a:rPr lang="ar-DZ" dirty="0"/>
              <a:t>  ويشمل هذا التعريف الأشخاص الطبيعيين والمعنويين.</a:t>
            </a:r>
          </a:p>
          <a:p>
            <a:pPr marL="0" indent="0" algn="r">
              <a:buNone/>
            </a:pPr>
            <a:r>
              <a:rPr lang="ar-DZ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02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312564-2C51-6FDA-9A77-AF69492B7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DZ" dirty="0"/>
              <a:t>المادة03/فقرة02 من القانون  المتعلق بحمايه المستهلك:" المستهلك هو كل شخص طبيعي يقتني سلعة او خدمة موجهة </a:t>
            </a:r>
            <a:r>
              <a:rPr lang="ar-DZ" dirty="0" err="1"/>
              <a:t>للإستعمال</a:t>
            </a:r>
            <a:r>
              <a:rPr lang="ar-DZ" dirty="0"/>
              <a:t> النهائي من اجل تلبيه حاجاته الشخصية أو حاجة شخص آخر أو حيوان يتكفل به".</a:t>
            </a:r>
          </a:p>
          <a:p>
            <a:pPr marL="0" indent="0" algn="r">
              <a:buNone/>
            </a:pPr>
            <a:r>
              <a:rPr lang="ar-DZ" b="1" dirty="0"/>
              <a:t> </a:t>
            </a:r>
            <a:r>
              <a:rPr lang="ar-DZ" b="1" dirty="0" err="1"/>
              <a:t>ثالثا:شروطه</a:t>
            </a:r>
            <a:r>
              <a:rPr lang="ar-DZ" b="1" dirty="0"/>
              <a:t>:</a:t>
            </a:r>
          </a:p>
          <a:p>
            <a:pPr marL="0" indent="0" algn="r">
              <a:buNone/>
            </a:pPr>
            <a:r>
              <a:rPr lang="ar-DZ" dirty="0"/>
              <a:t>حتى يكون الشخص مستهلكا لابد:</a:t>
            </a:r>
          </a:p>
          <a:p>
            <a:pPr marL="0" indent="0" algn="r">
              <a:buNone/>
            </a:pPr>
            <a:r>
              <a:rPr lang="ar-DZ" dirty="0"/>
              <a:t>1-أن يكون هناك منتج(سلعة أو خدمة).</a:t>
            </a:r>
          </a:p>
          <a:p>
            <a:pPr marL="0" indent="0" algn="r">
              <a:buNone/>
            </a:pPr>
            <a:r>
              <a:rPr lang="ar-DZ" dirty="0"/>
              <a:t> 2-اقتناءها من طرف شخص طبيعي او معنوي.</a:t>
            </a:r>
          </a:p>
          <a:p>
            <a:pPr marL="0" indent="0" algn="r">
              <a:buNone/>
            </a:pPr>
            <a:r>
              <a:rPr lang="ar-DZ" dirty="0"/>
              <a:t> 3-الاستهلاك النهائي للمنتوج (سد الحاجة).</a:t>
            </a:r>
            <a:endParaRPr lang="fr-FR" dirty="0"/>
          </a:p>
          <a:p>
            <a:pPr marL="0" indent="0" algn="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97687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642</Words>
  <Application>Microsoft Office PowerPoint</Application>
  <PresentationFormat>Grand écran</PresentationFormat>
  <Paragraphs>48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Fanan</vt:lpstr>
      <vt:lpstr>Thème Office</vt:lpstr>
      <vt:lpstr>الفرع الاول مفهوم قانون المنافسة</vt:lpstr>
      <vt:lpstr>Présentation PowerPoint</vt:lpstr>
      <vt:lpstr>Présentation PowerPoint</vt:lpstr>
      <vt:lpstr>Présentation PowerPoint</vt:lpstr>
      <vt:lpstr>Présentation PowerPoint</vt:lpstr>
      <vt:lpstr>الفرع الثاني:مفهوم المستهلك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34</cp:revision>
  <dcterms:created xsi:type="dcterms:W3CDTF">2023-10-28T21:02:18Z</dcterms:created>
  <dcterms:modified xsi:type="dcterms:W3CDTF">2025-12-08T18:53:33Z</dcterms:modified>
</cp:coreProperties>
</file>