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9" r:id="rId2"/>
    <p:sldId id="259" r:id="rId3"/>
    <p:sldId id="270" r:id="rId4"/>
    <p:sldId id="272" r:id="rId5"/>
    <p:sldId id="273" r:id="rId6"/>
    <p:sldId id="274" r:id="rId7"/>
    <p:sldId id="258" r:id="rId8"/>
    <p:sldId id="266"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7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E5E552-63E4-4B53-B8F5-9C328A37E87F}" type="doc">
      <dgm:prSet loTypeId="urn:microsoft.com/office/officeart/2005/8/layout/bList2" loCatId="list" qsTypeId="urn:microsoft.com/office/officeart/2005/8/quickstyle/simple1" qsCatId="simple" csTypeId="urn:microsoft.com/office/officeart/2005/8/colors/accent1_2" csCatId="accent1" phldr="1"/>
      <dgm:spPr/>
    </dgm:pt>
    <dgm:pt modelId="{99F89599-3AE5-42F1-BE30-6AEC47679FEE}">
      <dgm:prSet phldrT="[Texte]"/>
      <dgm:spPr/>
      <dgm:t>
        <a:bodyPr/>
        <a:lstStyle/>
        <a:p>
          <a:r>
            <a:rPr lang="ar-DZ" dirty="0" smtClean="0"/>
            <a:t>الابتكار النقلة </a:t>
          </a:r>
          <a:r>
            <a:rPr lang="fr-FR" dirty="0" smtClean="0"/>
            <a:t> </a:t>
          </a:r>
          <a:r>
            <a:rPr lang="fr-FR" dirty="0" err="1" smtClean="0"/>
            <a:t>Brekthrouth</a:t>
          </a:r>
          <a:r>
            <a:rPr lang="fr-FR" dirty="0" smtClean="0"/>
            <a:t> innovation</a:t>
          </a:r>
          <a:endParaRPr lang="fr-FR" dirty="0"/>
        </a:p>
      </dgm:t>
    </dgm:pt>
    <dgm:pt modelId="{95092D19-326A-4CC3-9566-E9ED77D0EB58}" type="parTrans" cxnId="{3447CB60-6C4C-4FB4-A12A-250E97B7B19D}">
      <dgm:prSet/>
      <dgm:spPr/>
      <dgm:t>
        <a:bodyPr/>
        <a:lstStyle/>
        <a:p>
          <a:endParaRPr lang="fr-FR"/>
        </a:p>
      </dgm:t>
    </dgm:pt>
    <dgm:pt modelId="{6ED8D9B4-5B6D-4193-9B80-DB71607E6937}" type="sibTrans" cxnId="{3447CB60-6C4C-4FB4-A12A-250E97B7B19D}">
      <dgm:prSet/>
      <dgm:spPr/>
      <dgm:t>
        <a:bodyPr/>
        <a:lstStyle/>
        <a:p>
          <a:endParaRPr lang="fr-FR"/>
        </a:p>
      </dgm:t>
    </dgm:pt>
    <dgm:pt modelId="{05E000D9-2559-4988-A56F-01E4D657BC95}">
      <dgm:prSet phldrT="[Texte]"/>
      <dgm:spPr/>
      <dgm:t>
        <a:bodyPr/>
        <a:lstStyle/>
        <a:p>
          <a:r>
            <a:rPr lang="ar-DZ" dirty="0" smtClean="0"/>
            <a:t>الابتكار التكنولوجي</a:t>
          </a:r>
          <a:r>
            <a:rPr lang="fr-FR" dirty="0" smtClean="0"/>
            <a:t> </a:t>
          </a:r>
          <a:r>
            <a:rPr lang="fr-FR" dirty="0" err="1" smtClean="0"/>
            <a:t>Technological</a:t>
          </a:r>
          <a:r>
            <a:rPr lang="ar-DZ" dirty="0" smtClean="0"/>
            <a:t> </a:t>
          </a:r>
          <a:r>
            <a:rPr lang="fr-FR" dirty="0" smtClean="0"/>
            <a:t>innovation</a:t>
          </a:r>
          <a:endParaRPr lang="fr-FR" dirty="0"/>
        </a:p>
      </dgm:t>
    </dgm:pt>
    <dgm:pt modelId="{65B48725-7294-4791-9CAC-02D4EA378B9C}" type="sibTrans" cxnId="{91700E96-C251-4F9A-A15D-84B57A3CDB25}">
      <dgm:prSet/>
      <dgm:spPr/>
      <dgm:t>
        <a:bodyPr/>
        <a:lstStyle/>
        <a:p>
          <a:endParaRPr lang="fr-FR"/>
        </a:p>
      </dgm:t>
    </dgm:pt>
    <dgm:pt modelId="{A56CCE13-88FE-4952-984E-0319AD40FE3F}" type="parTrans" cxnId="{91700E96-C251-4F9A-A15D-84B57A3CDB25}">
      <dgm:prSet/>
      <dgm:spPr/>
      <dgm:t>
        <a:bodyPr/>
        <a:lstStyle/>
        <a:p>
          <a:endParaRPr lang="fr-FR"/>
        </a:p>
      </dgm:t>
    </dgm:pt>
    <dgm:pt modelId="{BBA94B25-1551-453E-BC23-D75F5B92DA9F}">
      <dgm:prSet phldrT="[Texte]"/>
      <dgm:spPr/>
      <dgm:t>
        <a:bodyPr/>
        <a:lstStyle/>
        <a:p>
          <a:r>
            <a:rPr lang="ar-DZ" dirty="0" smtClean="0"/>
            <a:t>الابتكار العادي </a:t>
          </a:r>
          <a:r>
            <a:rPr lang="fr-FR" dirty="0" err="1" smtClean="0"/>
            <a:t>Ordinary</a:t>
          </a:r>
          <a:r>
            <a:rPr lang="fr-FR" dirty="0" smtClean="0"/>
            <a:t> innovation</a:t>
          </a:r>
          <a:endParaRPr lang="fr-FR" dirty="0"/>
        </a:p>
      </dgm:t>
    </dgm:pt>
    <dgm:pt modelId="{5E117591-108F-439B-B83A-A53C91D21A09}" type="sibTrans" cxnId="{BF1FF8B5-C994-43BD-A4C7-45F40A760226}">
      <dgm:prSet/>
      <dgm:spPr/>
      <dgm:t>
        <a:bodyPr/>
        <a:lstStyle/>
        <a:p>
          <a:endParaRPr lang="fr-FR"/>
        </a:p>
      </dgm:t>
    </dgm:pt>
    <dgm:pt modelId="{ECDE3CE1-FDDD-4BE5-802D-8DB032A0817B}" type="parTrans" cxnId="{BF1FF8B5-C994-43BD-A4C7-45F40A760226}">
      <dgm:prSet/>
      <dgm:spPr/>
      <dgm:t>
        <a:bodyPr/>
        <a:lstStyle/>
        <a:p>
          <a:endParaRPr lang="fr-FR"/>
        </a:p>
      </dgm:t>
    </dgm:pt>
    <dgm:pt modelId="{7C487C1C-2B99-4D8C-A563-E3134A24FF76}">
      <dgm:prSet custT="1"/>
      <dgm:spPr/>
      <dgm:t>
        <a:bodyPr/>
        <a:lstStyle/>
        <a:p>
          <a:pPr algn="ctr" rtl="1"/>
          <a:r>
            <a:rPr lang="ar-DZ" sz="2000" b="0" dirty="0" smtClean="0">
              <a:latin typeface="Traditional Arabic" pitchFamily="18" charset="-78"/>
              <a:cs typeface="Traditional Arabic" pitchFamily="18" charset="-78"/>
            </a:rPr>
            <a:t>هو حل جديد غير مسبوق  لمشكلة </a:t>
          </a:r>
          <a:r>
            <a:rPr lang="ar-DZ" sz="2000" b="0" dirty="0" err="1" smtClean="0">
              <a:latin typeface="Traditional Arabic" pitchFamily="18" charset="-78"/>
              <a:cs typeface="Traditional Arabic" pitchFamily="18" charset="-78"/>
            </a:rPr>
            <a:t>ما،يؤدي</a:t>
          </a:r>
          <a:r>
            <a:rPr lang="ar-DZ" sz="2000" b="0" dirty="0" smtClean="0">
              <a:latin typeface="Traditional Arabic" pitchFamily="18" charset="-78"/>
              <a:cs typeface="Traditional Arabic" pitchFamily="18" charset="-78"/>
            </a:rPr>
            <a:t> الى تطور و تقدم غير مسبوق في مجال ما , أو لحل مشكلة ما , و خاصة في مجال العلوم مثل اختراع الكمبيوتر</a:t>
          </a:r>
          <a:endParaRPr lang="fr-FR" sz="2000" b="0" dirty="0">
            <a:latin typeface="Traditional Arabic" pitchFamily="18" charset="-78"/>
            <a:cs typeface="Traditional Arabic" pitchFamily="18" charset="-78"/>
          </a:endParaRPr>
        </a:p>
      </dgm:t>
    </dgm:pt>
    <dgm:pt modelId="{6D3B7092-A795-45EE-9F01-DD56E1F87880}" type="parTrans" cxnId="{EAAF5E12-B72B-40DB-A3F0-8A6ABB4016A9}">
      <dgm:prSet/>
      <dgm:spPr/>
      <dgm:t>
        <a:bodyPr/>
        <a:lstStyle/>
        <a:p>
          <a:endParaRPr lang="fr-FR"/>
        </a:p>
      </dgm:t>
    </dgm:pt>
    <dgm:pt modelId="{B1AFB4FF-6696-4BA2-8CE8-93A6A51DD6A1}" type="sibTrans" cxnId="{EAAF5E12-B72B-40DB-A3F0-8A6ABB4016A9}">
      <dgm:prSet/>
      <dgm:spPr/>
      <dgm:t>
        <a:bodyPr/>
        <a:lstStyle/>
        <a:p>
          <a:endParaRPr lang="fr-FR"/>
        </a:p>
      </dgm:t>
    </dgm:pt>
    <dgm:pt modelId="{504C43C2-EDA4-4107-940C-5F6C1C3870DB}">
      <dgm:prSet custT="1"/>
      <dgm:spPr/>
      <dgm:t>
        <a:bodyPr/>
        <a:lstStyle/>
        <a:p>
          <a:pPr algn="ctr" rtl="1"/>
          <a:r>
            <a:rPr lang="ar-DZ" sz="2000" b="0" dirty="0" smtClean="0">
              <a:latin typeface="Traditional Arabic" pitchFamily="18" charset="-78"/>
              <a:cs typeface="Traditional Arabic" pitchFamily="18" charset="-78"/>
            </a:rPr>
            <a:t>و هو مثل التنوع الذي نشهده في الأجهزة الالكترونية و التكنولوجيا التي تدخل في الصناعات المختلفة . لذا فهو بحدث بشكل اكبر من النوع الاول</a:t>
          </a:r>
          <a:endParaRPr lang="fr-FR" sz="2000" b="0" dirty="0">
            <a:latin typeface="Traditional Arabic" pitchFamily="18" charset="-78"/>
            <a:cs typeface="Traditional Arabic" pitchFamily="18" charset="-78"/>
          </a:endParaRPr>
        </a:p>
      </dgm:t>
    </dgm:pt>
    <dgm:pt modelId="{2422F116-8129-4418-B5DA-33AE71B0FEB6}" type="parTrans" cxnId="{7A857F4A-C1F9-4032-9223-AD163220FB8D}">
      <dgm:prSet/>
      <dgm:spPr/>
      <dgm:t>
        <a:bodyPr/>
        <a:lstStyle/>
        <a:p>
          <a:endParaRPr lang="fr-FR"/>
        </a:p>
      </dgm:t>
    </dgm:pt>
    <dgm:pt modelId="{4FFFDDF1-FA48-4B16-A6BC-D3ED87CDFB7D}" type="sibTrans" cxnId="{7A857F4A-C1F9-4032-9223-AD163220FB8D}">
      <dgm:prSet/>
      <dgm:spPr/>
      <dgm:t>
        <a:bodyPr/>
        <a:lstStyle/>
        <a:p>
          <a:endParaRPr lang="fr-FR"/>
        </a:p>
      </dgm:t>
    </dgm:pt>
    <dgm:pt modelId="{9823AB5E-4429-4228-971C-96B5FADFDD15}">
      <dgm:prSet custT="1"/>
      <dgm:spPr/>
      <dgm:t>
        <a:bodyPr/>
        <a:lstStyle/>
        <a:p>
          <a:pPr rtl="1"/>
          <a:r>
            <a:rPr lang="ar-DZ" sz="2000" b="0" dirty="0" smtClean="0">
              <a:latin typeface="Traditional Arabic" pitchFamily="18" charset="-78"/>
              <a:cs typeface="Traditional Arabic" pitchFamily="18" charset="-78"/>
            </a:rPr>
            <a:t>يحدث كثيراً و بشكل مستمر و هو عباره عن تطوير للمنتجات أو الخدمات المتوافرة و ذات الإقبال الشديد عليها</a:t>
          </a:r>
          <a:endParaRPr lang="fr-FR" sz="2000" b="0" dirty="0">
            <a:latin typeface="Traditional Arabic" pitchFamily="18" charset="-78"/>
            <a:cs typeface="Traditional Arabic" pitchFamily="18" charset="-78"/>
          </a:endParaRPr>
        </a:p>
      </dgm:t>
    </dgm:pt>
    <dgm:pt modelId="{2026AC7B-BFAC-4ADF-BD9E-2285B1E4D989}" type="parTrans" cxnId="{BE9FCA43-95F7-4E59-87DC-B89F73781703}">
      <dgm:prSet/>
      <dgm:spPr/>
      <dgm:t>
        <a:bodyPr/>
        <a:lstStyle/>
        <a:p>
          <a:endParaRPr lang="fr-FR"/>
        </a:p>
      </dgm:t>
    </dgm:pt>
    <dgm:pt modelId="{A54CA736-B3C0-409C-8957-2BF133293D0E}" type="sibTrans" cxnId="{BE9FCA43-95F7-4E59-87DC-B89F73781703}">
      <dgm:prSet/>
      <dgm:spPr/>
      <dgm:t>
        <a:bodyPr/>
        <a:lstStyle/>
        <a:p>
          <a:endParaRPr lang="fr-FR"/>
        </a:p>
      </dgm:t>
    </dgm:pt>
    <dgm:pt modelId="{39D98B73-B14F-4339-AB22-CBA5C9E629ED}" type="pres">
      <dgm:prSet presAssocID="{D3E5E552-63E4-4B53-B8F5-9C328A37E87F}" presName="diagram" presStyleCnt="0">
        <dgm:presLayoutVars>
          <dgm:dir/>
          <dgm:animLvl val="lvl"/>
          <dgm:resizeHandles val="exact"/>
        </dgm:presLayoutVars>
      </dgm:prSet>
      <dgm:spPr/>
    </dgm:pt>
    <dgm:pt modelId="{DD59EA9B-C6DB-4518-8773-A39F687AA72E}" type="pres">
      <dgm:prSet presAssocID="{99F89599-3AE5-42F1-BE30-6AEC47679FEE}" presName="compNode" presStyleCnt="0"/>
      <dgm:spPr/>
    </dgm:pt>
    <dgm:pt modelId="{5C3CA788-CA2B-4EA9-BFAA-97E3DD7D461B}" type="pres">
      <dgm:prSet presAssocID="{99F89599-3AE5-42F1-BE30-6AEC47679FEE}" presName="childRect" presStyleLbl="bgAcc1" presStyleIdx="0" presStyleCnt="3" custScaleY="182134">
        <dgm:presLayoutVars>
          <dgm:bulletEnabled val="1"/>
        </dgm:presLayoutVars>
      </dgm:prSet>
      <dgm:spPr/>
      <dgm:t>
        <a:bodyPr/>
        <a:lstStyle/>
        <a:p>
          <a:endParaRPr lang="fr-FR"/>
        </a:p>
      </dgm:t>
    </dgm:pt>
    <dgm:pt modelId="{111D309D-B35C-404A-8B65-513CA9F1E7EB}" type="pres">
      <dgm:prSet presAssocID="{99F89599-3AE5-42F1-BE30-6AEC47679FEE}" presName="parentText" presStyleLbl="node1" presStyleIdx="0" presStyleCnt="0">
        <dgm:presLayoutVars>
          <dgm:chMax val="0"/>
          <dgm:bulletEnabled val="1"/>
        </dgm:presLayoutVars>
      </dgm:prSet>
      <dgm:spPr/>
      <dgm:t>
        <a:bodyPr/>
        <a:lstStyle/>
        <a:p>
          <a:endParaRPr lang="fr-FR"/>
        </a:p>
      </dgm:t>
    </dgm:pt>
    <dgm:pt modelId="{D7E57A0D-E412-4D3A-B5B4-05C7F158CEE9}" type="pres">
      <dgm:prSet presAssocID="{99F89599-3AE5-42F1-BE30-6AEC47679FEE}" presName="parentRect" presStyleLbl="alignNode1" presStyleIdx="0" presStyleCnt="3"/>
      <dgm:spPr/>
      <dgm:t>
        <a:bodyPr/>
        <a:lstStyle/>
        <a:p>
          <a:endParaRPr lang="fr-FR"/>
        </a:p>
      </dgm:t>
    </dgm:pt>
    <dgm:pt modelId="{0652AE66-3358-4D07-AC26-4A5FE42E46F1}" type="pres">
      <dgm:prSet presAssocID="{99F89599-3AE5-42F1-BE30-6AEC47679FEE}" presName="adorn" presStyleLbl="fgAccFollowNode1" presStyleIdx="0" presStyleCnt="3"/>
      <dgm:spPr/>
    </dgm:pt>
    <dgm:pt modelId="{FA190416-8A93-4362-BED6-AC3E28B7A417}" type="pres">
      <dgm:prSet presAssocID="{6ED8D9B4-5B6D-4193-9B80-DB71607E6937}" presName="sibTrans" presStyleLbl="sibTrans2D1" presStyleIdx="0" presStyleCnt="0"/>
      <dgm:spPr/>
      <dgm:t>
        <a:bodyPr/>
        <a:lstStyle/>
        <a:p>
          <a:endParaRPr lang="fr-FR"/>
        </a:p>
      </dgm:t>
    </dgm:pt>
    <dgm:pt modelId="{3730A736-696F-4B43-9030-91CBC3433CFF}" type="pres">
      <dgm:prSet presAssocID="{05E000D9-2559-4988-A56F-01E4D657BC95}" presName="compNode" presStyleCnt="0"/>
      <dgm:spPr/>
    </dgm:pt>
    <dgm:pt modelId="{4FCDFE62-9431-4C73-81EF-4DBF8A08BEED}" type="pres">
      <dgm:prSet presAssocID="{05E000D9-2559-4988-A56F-01E4D657BC95}" presName="childRect" presStyleLbl="bgAcc1" presStyleIdx="1" presStyleCnt="3" custScaleY="178068">
        <dgm:presLayoutVars>
          <dgm:bulletEnabled val="1"/>
        </dgm:presLayoutVars>
      </dgm:prSet>
      <dgm:spPr/>
      <dgm:t>
        <a:bodyPr/>
        <a:lstStyle/>
        <a:p>
          <a:endParaRPr lang="fr-FR"/>
        </a:p>
      </dgm:t>
    </dgm:pt>
    <dgm:pt modelId="{298286AF-7C58-498C-8FA5-C19492590FA3}" type="pres">
      <dgm:prSet presAssocID="{05E000D9-2559-4988-A56F-01E4D657BC95}" presName="parentText" presStyleLbl="node1" presStyleIdx="0" presStyleCnt="0">
        <dgm:presLayoutVars>
          <dgm:chMax val="0"/>
          <dgm:bulletEnabled val="1"/>
        </dgm:presLayoutVars>
      </dgm:prSet>
      <dgm:spPr/>
      <dgm:t>
        <a:bodyPr/>
        <a:lstStyle/>
        <a:p>
          <a:endParaRPr lang="fr-FR"/>
        </a:p>
      </dgm:t>
    </dgm:pt>
    <dgm:pt modelId="{196FDB04-087B-4A42-9280-F979B87E7736}" type="pres">
      <dgm:prSet presAssocID="{05E000D9-2559-4988-A56F-01E4D657BC95}" presName="parentRect" presStyleLbl="alignNode1" presStyleIdx="1" presStyleCnt="3"/>
      <dgm:spPr/>
      <dgm:t>
        <a:bodyPr/>
        <a:lstStyle/>
        <a:p>
          <a:endParaRPr lang="fr-FR"/>
        </a:p>
      </dgm:t>
    </dgm:pt>
    <dgm:pt modelId="{E9D32D09-234A-476C-8DCE-7FBB330D08D9}" type="pres">
      <dgm:prSet presAssocID="{05E000D9-2559-4988-A56F-01E4D657BC95}" presName="adorn" presStyleLbl="fgAccFollowNode1" presStyleIdx="1" presStyleCnt="3"/>
      <dgm:spPr/>
    </dgm:pt>
    <dgm:pt modelId="{1D513877-9CFC-40F3-9DAF-9D396AC20E03}" type="pres">
      <dgm:prSet presAssocID="{65B48725-7294-4791-9CAC-02D4EA378B9C}" presName="sibTrans" presStyleLbl="sibTrans2D1" presStyleIdx="0" presStyleCnt="0"/>
      <dgm:spPr/>
      <dgm:t>
        <a:bodyPr/>
        <a:lstStyle/>
        <a:p>
          <a:endParaRPr lang="fr-FR"/>
        </a:p>
      </dgm:t>
    </dgm:pt>
    <dgm:pt modelId="{9652F922-9EF8-4CFA-970B-0D66869EA241}" type="pres">
      <dgm:prSet presAssocID="{BBA94B25-1551-453E-BC23-D75F5B92DA9F}" presName="compNode" presStyleCnt="0"/>
      <dgm:spPr/>
    </dgm:pt>
    <dgm:pt modelId="{2CC224E6-51BA-45AE-9162-FC70A9428E2E}" type="pres">
      <dgm:prSet presAssocID="{BBA94B25-1551-453E-BC23-D75F5B92DA9F}" presName="childRect" presStyleLbl="bgAcc1" presStyleIdx="2" presStyleCnt="3" custScaleY="185200">
        <dgm:presLayoutVars>
          <dgm:bulletEnabled val="1"/>
        </dgm:presLayoutVars>
      </dgm:prSet>
      <dgm:spPr/>
      <dgm:t>
        <a:bodyPr/>
        <a:lstStyle/>
        <a:p>
          <a:endParaRPr lang="fr-FR"/>
        </a:p>
      </dgm:t>
    </dgm:pt>
    <dgm:pt modelId="{4AC8CC58-F514-4EEF-9722-67B209FBD263}" type="pres">
      <dgm:prSet presAssocID="{BBA94B25-1551-453E-BC23-D75F5B92DA9F}" presName="parentText" presStyleLbl="node1" presStyleIdx="0" presStyleCnt="0">
        <dgm:presLayoutVars>
          <dgm:chMax val="0"/>
          <dgm:bulletEnabled val="1"/>
        </dgm:presLayoutVars>
      </dgm:prSet>
      <dgm:spPr/>
      <dgm:t>
        <a:bodyPr/>
        <a:lstStyle/>
        <a:p>
          <a:endParaRPr lang="fr-FR"/>
        </a:p>
      </dgm:t>
    </dgm:pt>
    <dgm:pt modelId="{29D094E6-201A-4D0D-8C95-E9545FE25FD4}" type="pres">
      <dgm:prSet presAssocID="{BBA94B25-1551-453E-BC23-D75F5B92DA9F}" presName="parentRect" presStyleLbl="alignNode1" presStyleIdx="2" presStyleCnt="3"/>
      <dgm:spPr/>
      <dgm:t>
        <a:bodyPr/>
        <a:lstStyle/>
        <a:p>
          <a:endParaRPr lang="fr-FR"/>
        </a:p>
      </dgm:t>
    </dgm:pt>
    <dgm:pt modelId="{ABBF7B79-40A0-425E-822A-974A231C7BC0}" type="pres">
      <dgm:prSet presAssocID="{BBA94B25-1551-453E-BC23-D75F5B92DA9F}" presName="adorn" presStyleLbl="fgAccFollowNode1" presStyleIdx="2" presStyleCnt="3"/>
      <dgm:spPr/>
    </dgm:pt>
  </dgm:ptLst>
  <dgm:cxnLst>
    <dgm:cxn modelId="{BF1FF8B5-C994-43BD-A4C7-45F40A760226}" srcId="{D3E5E552-63E4-4B53-B8F5-9C328A37E87F}" destId="{BBA94B25-1551-453E-BC23-D75F5B92DA9F}" srcOrd="2" destOrd="0" parTransId="{ECDE3CE1-FDDD-4BE5-802D-8DB032A0817B}" sibTransId="{5E117591-108F-439B-B83A-A53C91D21A09}"/>
    <dgm:cxn modelId="{0418CFE0-9FFC-4A1E-A97F-807B715DADC0}" type="presOf" srcId="{6ED8D9B4-5B6D-4193-9B80-DB71607E6937}" destId="{FA190416-8A93-4362-BED6-AC3E28B7A417}" srcOrd="0" destOrd="0" presId="urn:microsoft.com/office/officeart/2005/8/layout/bList2"/>
    <dgm:cxn modelId="{708B97DC-202B-4F4A-A4B9-DA7B494589DF}" type="presOf" srcId="{BBA94B25-1551-453E-BC23-D75F5B92DA9F}" destId="{4AC8CC58-F514-4EEF-9722-67B209FBD263}" srcOrd="0" destOrd="0" presId="urn:microsoft.com/office/officeart/2005/8/layout/bList2"/>
    <dgm:cxn modelId="{A94481E4-27D6-4E50-9F41-7EEA29A35EC4}" type="presOf" srcId="{504C43C2-EDA4-4107-940C-5F6C1C3870DB}" destId="{4FCDFE62-9431-4C73-81EF-4DBF8A08BEED}" srcOrd="0" destOrd="0" presId="urn:microsoft.com/office/officeart/2005/8/layout/bList2"/>
    <dgm:cxn modelId="{F3132795-D30E-4ABD-9D90-1F7B7CBDCCE4}" type="presOf" srcId="{D3E5E552-63E4-4B53-B8F5-9C328A37E87F}" destId="{39D98B73-B14F-4339-AB22-CBA5C9E629ED}" srcOrd="0" destOrd="0" presId="urn:microsoft.com/office/officeart/2005/8/layout/bList2"/>
    <dgm:cxn modelId="{57672ACD-8259-4E9F-BD08-834412B4C9AF}" type="presOf" srcId="{05E000D9-2559-4988-A56F-01E4D657BC95}" destId="{298286AF-7C58-498C-8FA5-C19492590FA3}" srcOrd="0" destOrd="0" presId="urn:microsoft.com/office/officeart/2005/8/layout/bList2"/>
    <dgm:cxn modelId="{EC1F9259-C357-4589-91F9-B080B9E1D8E1}" type="presOf" srcId="{9823AB5E-4429-4228-971C-96B5FADFDD15}" destId="{2CC224E6-51BA-45AE-9162-FC70A9428E2E}" srcOrd="0" destOrd="0" presId="urn:microsoft.com/office/officeart/2005/8/layout/bList2"/>
    <dgm:cxn modelId="{91700E96-C251-4F9A-A15D-84B57A3CDB25}" srcId="{D3E5E552-63E4-4B53-B8F5-9C328A37E87F}" destId="{05E000D9-2559-4988-A56F-01E4D657BC95}" srcOrd="1" destOrd="0" parTransId="{A56CCE13-88FE-4952-984E-0319AD40FE3F}" sibTransId="{65B48725-7294-4791-9CAC-02D4EA378B9C}"/>
    <dgm:cxn modelId="{9AED519E-7188-4996-A0F3-6E644170083E}" type="presOf" srcId="{65B48725-7294-4791-9CAC-02D4EA378B9C}" destId="{1D513877-9CFC-40F3-9DAF-9D396AC20E03}" srcOrd="0" destOrd="0" presId="urn:microsoft.com/office/officeart/2005/8/layout/bList2"/>
    <dgm:cxn modelId="{B8DE5149-B381-4C53-8A80-655CFCA0BA10}" type="presOf" srcId="{99F89599-3AE5-42F1-BE30-6AEC47679FEE}" destId="{D7E57A0D-E412-4D3A-B5B4-05C7F158CEE9}" srcOrd="1" destOrd="0" presId="urn:microsoft.com/office/officeart/2005/8/layout/bList2"/>
    <dgm:cxn modelId="{ECADA175-B716-4534-87EF-22795FF652FD}" type="presOf" srcId="{99F89599-3AE5-42F1-BE30-6AEC47679FEE}" destId="{111D309D-B35C-404A-8B65-513CA9F1E7EB}" srcOrd="0" destOrd="0" presId="urn:microsoft.com/office/officeart/2005/8/layout/bList2"/>
    <dgm:cxn modelId="{7A857F4A-C1F9-4032-9223-AD163220FB8D}" srcId="{05E000D9-2559-4988-A56F-01E4D657BC95}" destId="{504C43C2-EDA4-4107-940C-5F6C1C3870DB}" srcOrd="0" destOrd="0" parTransId="{2422F116-8129-4418-B5DA-33AE71B0FEB6}" sibTransId="{4FFFDDF1-FA48-4B16-A6BC-D3ED87CDFB7D}"/>
    <dgm:cxn modelId="{BE9FCA43-95F7-4E59-87DC-B89F73781703}" srcId="{BBA94B25-1551-453E-BC23-D75F5B92DA9F}" destId="{9823AB5E-4429-4228-971C-96B5FADFDD15}" srcOrd="0" destOrd="0" parTransId="{2026AC7B-BFAC-4ADF-BD9E-2285B1E4D989}" sibTransId="{A54CA736-B3C0-409C-8957-2BF133293D0E}"/>
    <dgm:cxn modelId="{8C968805-25A2-4EA4-B821-3A390EFC8D7D}" type="presOf" srcId="{BBA94B25-1551-453E-BC23-D75F5B92DA9F}" destId="{29D094E6-201A-4D0D-8C95-E9545FE25FD4}" srcOrd="1" destOrd="0" presId="urn:microsoft.com/office/officeart/2005/8/layout/bList2"/>
    <dgm:cxn modelId="{3447CB60-6C4C-4FB4-A12A-250E97B7B19D}" srcId="{D3E5E552-63E4-4B53-B8F5-9C328A37E87F}" destId="{99F89599-3AE5-42F1-BE30-6AEC47679FEE}" srcOrd="0" destOrd="0" parTransId="{95092D19-326A-4CC3-9566-E9ED77D0EB58}" sibTransId="{6ED8D9B4-5B6D-4193-9B80-DB71607E6937}"/>
    <dgm:cxn modelId="{EAAF5E12-B72B-40DB-A3F0-8A6ABB4016A9}" srcId="{99F89599-3AE5-42F1-BE30-6AEC47679FEE}" destId="{7C487C1C-2B99-4D8C-A563-E3134A24FF76}" srcOrd="0" destOrd="0" parTransId="{6D3B7092-A795-45EE-9F01-DD56E1F87880}" sibTransId="{B1AFB4FF-6696-4BA2-8CE8-93A6A51DD6A1}"/>
    <dgm:cxn modelId="{FC1339F5-F537-4C07-ADF1-FCA1F6F000B6}" type="presOf" srcId="{05E000D9-2559-4988-A56F-01E4D657BC95}" destId="{196FDB04-087B-4A42-9280-F979B87E7736}" srcOrd="1" destOrd="0" presId="urn:microsoft.com/office/officeart/2005/8/layout/bList2"/>
    <dgm:cxn modelId="{E508939E-5C31-4D67-8264-87AC19A43F34}" type="presOf" srcId="{7C487C1C-2B99-4D8C-A563-E3134A24FF76}" destId="{5C3CA788-CA2B-4EA9-BFAA-97E3DD7D461B}" srcOrd="0" destOrd="0" presId="urn:microsoft.com/office/officeart/2005/8/layout/bList2"/>
    <dgm:cxn modelId="{791DA110-B89D-42CE-810B-9540C5C1A49F}" type="presParOf" srcId="{39D98B73-B14F-4339-AB22-CBA5C9E629ED}" destId="{DD59EA9B-C6DB-4518-8773-A39F687AA72E}" srcOrd="0" destOrd="0" presId="urn:microsoft.com/office/officeart/2005/8/layout/bList2"/>
    <dgm:cxn modelId="{44EE842B-1557-4B71-9E08-A6B14AB85E86}" type="presParOf" srcId="{DD59EA9B-C6DB-4518-8773-A39F687AA72E}" destId="{5C3CA788-CA2B-4EA9-BFAA-97E3DD7D461B}" srcOrd="0" destOrd="0" presId="urn:microsoft.com/office/officeart/2005/8/layout/bList2"/>
    <dgm:cxn modelId="{15BABB4D-22DE-4C22-B5A1-6050BDC88FB2}" type="presParOf" srcId="{DD59EA9B-C6DB-4518-8773-A39F687AA72E}" destId="{111D309D-B35C-404A-8B65-513CA9F1E7EB}" srcOrd="1" destOrd="0" presId="urn:microsoft.com/office/officeart/2005/8/layout/bList2"/>
    <dgm:cxn modelId="{6EEE20C8-C86F-4BB8-A07C-FEE8965170B9}" type="presParOf" srcId="{DD59EA9B-C6DB-4518-8773-A39F687AA72E}" destId="{D7E57A0D-E412-4D3A-B5B4-05C7F158CEE9}" srcOrd="2" destOrd="0" presId="urn:microsoft.com/office/officeart/2005/8/layout/bList2"/>
    <dgm:cxn modelId="{C0F18330-A416-4D0F-99F3-8FD1953D574D}" type="presParOf" srcId="{DD59EA9B-C6DB-4518-8773-A39F687AA72E}" destId="{0652AE66-3358-4D07-AC26-4A5FE42E46F1}" srcOrd="3" destOrd="0" presId="urn:microsoft.com/office/officeart/2005/8/layout/bList2"/>
    <dgm:cxn modelId="{C73F938E-4503-4198-A419-1CA81981FF65}" type="presParOf" srcId="{39D98B73-B14F-4339-AB22-CBA5C9E629ED}" destId="{FA190416-8A93-4362-BED6-AC3E28B7A417}" srcOrd="1" destOrd="0" presId="urn:microsoft.com/office/officeart/2005/8/layout/bList2"/>
    <dgm:cxn modelId="{BF71A6C1-16EF-4D8B-A821-00908244C07A}" type="presParOf" srcId="{39D98B73-B14F-4339-AB22-CBA5C9E629ED}" destId="{3730A736-696F-4B43-9030-91CBC3433CFF}" srcOrd="2" destOrd="0" presId="urn:microsoft.com/office/officeart/2005/8/layout/bList2"/>
    <dgm:cxn modelId="{21A03D0F-7ECF-4E1D-A242-BB751D0444E6}" type="presParOf" srcId="{3730A736-696F-4B43-9030-91CBC3433CFF}" destId="{4FCDFE62-9431-4C73-81EF-4DBF8A08BEED}" srcOrd="0" destOrd="0" presId="urn:microsoft.com/office/officeart/2005/8/layout/bList2"/>
    <dgm:cxn modelId="{277FB980-D0B7-4EF2-819A-E636A53FC7D0}" type="presParOf" srcId="{3730A736-696F-4B43-9030-91CBC3433CFF}" destId="{298286AF-7C58-498C-8FA5-C19492590FA3}" srcOrd="1" destOrd="0" presId="urn:microsoft.com/office/officeart/2005/8/layout/bList2"/>
    <dgm:cxn modelId="{8853F6C2-43B4-4727-982D-C2B6A1E7BEFC}" type="presParOf" srcId="{3730A736-696F-4B43-9030-91CBC3433CFF}" destId="{196FDB04-087B-4A42-9280-F979B87E7736}" srcOrd="2" destOrd="0" presId="urn:microsoft.com/office/officeart/2005/8/layout/bList2"/>
    <dgm:cxn modelId="{F5C91A03-C11F-4B6C-BE0C-1A723CD94545}" type="presParOf" srcId="{3730A736-696F-4B43-9030-91CBC3433CFF}" destId="{E9D32D09-234A-476C-8DCE-7FBB330D08D9}" srcOrd="3" destOrd="0" presId="urn:microsoft.com/office/officeart/2005/8/layout/bList2"/>
    <dgm:cxn modelId="{5C014D0A-310E-4C95-8B65-204A19F2989B}" type="presParOf" srcId="{39D98B73-B14F-4339-AB22-CBA5C9E629ED}" destId="{1D513877-9CFC-40F3-9DAF-9D396AC20E03}" srcOrd="3" destOrd="0" presId="urn:microsoft.com/office/officeart/2005/8/layout/bList2"/>
    <dgm:cxn modelId="{870FADA2-CE04-4CA9-9E54-F05BF1AE6C0C}" type="presParOf" srcId="{39D98B73-B14F-4339-AB22-CBA5C9E629ED}" destId="{9652F922-9EF8-4CFA-970B-0D66869EA241}" srcOrd="4" destOrd="0" presId="urn:microsoft.com/office/officeart/2005/8/layout/bList2"/>
    <dgm:cxn modelId="{3C69C3DB-D374-4C89-B29D-88AD08A4E7BE}" type="presParOf" srcId="{9652F922-9EF8-4CFA-970B-0D66869EA241}" destId="{2CC224E6-51BA-45AE-9162-FC70A9428E2E}" srcOrd="0" destOrd="0" presId="urn:microsoft.com/office/officeart/2005/8/layout/bList2"/>
    <dgm:cxn modelId="{084EC113-CA67-400A-8705-EABB8552EFFC}" type="presParOf" srcId="{9652F922-9EF8-4CFA-970B-0D66869EA241}" destId="{4AC8CC58-F514-4EEF-9722-67B209FBD263}" srcOrd="1" destOrd="0" presId="urn:microsoft.com/office/officeart/2005/8/layout/bList2"/>
    <dgm:cxn modelId="{8AE567B9-0C2C-42BE-9C6D-280884ABAC7C}" type="presParOf" srcId="{9652F922-9EF8-4CFA-970B-0D66869EA241}" destId="{29D094E6-201A-4D0D-8C95-E9545FE25FD4}" srcOrd="2" destOrd="0" presId="urn:microsoft.com/office/officeart/2005/8/layout/bList2"/>
    <dgm:cxn modelId="{08CCCBC1-978E-4A7A-80C9-E660EDE8799D}" type="presParOf" srcId="{9652F922-9EF8-4CFA-970B-0D66869EA241}" destId="{ABBF7B79-40A0-425E-822A-974A231C7BC0}" srcOrd="3" destOrd="0" presId="urn:microsoft.com/office/officeart/2005/8/layout/b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3CA788-CA2B-4EA9-BFAA-97E3DD7D461B}">
      <dsp:nvSpPr>
        <dsp:cNvPr id="0" name=""/>
        <dsp:cNvSpPr/>
      </dsp:nvSpPr>
      <dsp:spPr>
        <a:xfrm>
          <a:off x="5110" y="735629"/>
          <a:ext cx="2207162" cy="3000840"/>
        </a:xfrm>
        <a:prstGeom prst="round2SameRect">
          <a:avLst>
            <a:gd name="adj1" fmla="val 8000"/>
            <a:gd name="adj2" fmla="val 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76200" rIns="25400" bIns="25400" numCol="1" spcCol="1270" anchor="t" anchorCtr="0">
          <a:noAutofit/>
        </a:bodyPr>
        <a:lstStyle/>
        <a:p>
          <a:pPr marL="228600" lvl="1" indent="-228600" algn="ctr" defTabSz="889000" rtl="1">
            <a:lnSpc>
              <a:spcPct val="90000"/>
            </a:lnSpc>
            <a:spcBef>
              <a:spcPct val="0"/>
            </a:spcBef>
            <a:spcAft>
              <a:spcPct val="15000"/>
            </a:spcAft>
            <a:buChar char="••"/>
          </a:pPr>
          <a:r>
            <a:rPr lang="ar-DZ" sz="2000" b="0" kern="1200" dirty="0" smtClean="0">
              <a:latin typeface="Traditional Arabic" pitchFamily="18" charset="-78"/>
              <a:cs typeface="Traditional Arabic" pitchFamily="18" charset="-78"/>
            </a:rPr>
            <a:t>هو حل جديد غير مسبوق  لمشكلة </a:t>
          </a:r>
          <a:r>
            <a:rPr lang="ar-DZ" sz="2000" b="0" kern="1200" dirty="0" err="1" smtClean="0">
              <a:latin typeface="Traditional Arabic" pitchFamily="18" charset="-78"/>
              <a:cs typeface="Traditional Arabic" pitchFamily="18" charset="-78"/>
            </a:rPr>
            <a:t>ما،يؤدي</a:t>
          </a:r>
          <a:r>
            <a:rPr lang="ar-DZ" sz="2000" b="0" kern="1200" dirty="0" smtClean="0">
              <a:latin typeface="Traditional Arabic" pitchFamily="18" charset="-78"/>
              <a:cs typeface="Traditional Arabic" pitchFamily="18" charset="-78"/>
            </a:rPr>
            <a:t> الى تطور و تقدم غير مسبوق في مجال ما , أو لحل مشكلة ما , و خاصة في مجال العلوم مثل اختراع الكمبيوتر</a:t>
          </a:r>
          <a:endParaRPr lang="fr-FR" sz="2000" b="0" kern="1200" dirty="0">
            <a:latin typeface="Traditional Arabic" pitchFamily="18" charset="-78"/>
            <a:cs typeface="Traditional Arabic" pitchFamily="18" charset="-78"/>
          </a:endParaRPr>
        </a:p>
      </dsp:txBody>
      <dsp:txXfrm>
        <a:off x="56826" y="787345"/>
        <a:ext cx="2103730" cy="2949124"/>
      </dsp:txXfrm>
    </dsp:sp>
    <dsp:sp modelId="{D7E57A0D-E412-4D3A-B5B4-05C7F158CEE9}">
      <dsp:nvSpPr>
        <dsp:cNvPr id="0" name=""/>
        <dsp:cNvSpPr/>
      </dsp:nvSpPr>
      <dsp:spPr>
        <a:xfrm>
          <a:off x="5110" y="3059849"/>
          <a:ext cx="2207162" cy="708468"/>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0" rIns="19050" bIns="0" numCol="1" spcCol="1270" anchor="ctr" anchorCtr="0">
          <a:noAutofit/>
        </a:bodyPr>
        <a:lstStyle/>
        <a:p>
          <a:pPr lvl="0" algn="l" defTabSz="666750">
            <a:lnSpc>
              <a:spcPct val="90000"/>
            </a:lnSpc>
            <a:spcBef>
              <a:spcPct val="0"/>
            </a:spcBef>
            <a:spcAft>
              <a:spcPct val="35000"/>
            </a:spcAft>
          </a:pPr>
          <a:r>
            <a:rPr lang="ar-DZ" sz="1500" kern="1200" dirty="0" smtClean="0"/>
            <a:t>الابتكار النقلة </a:t>
          </a:r>
          <a:r>
            <a:rPr lang="fr-FR" sz="1500" kern="1200" dirty="0" smtClean="0"/>
            <a:t> </a:t>
          </a:r>
          <a:r>
            <a:rPr lang="fr-FR" sz="1500" kern="1200" dirty="0" err="1" smtClean="0"/>
            <a:t>Brekthrouth</a:t>
          </a:r>
          <a:r>
            <a:rPr lang="fr-FR" sz="1500" kern="1200" dirty="0" smtClean="0"/>
            <a:t> innovation</a:t>
          </a:r>
          <a:endParaRPr lang="fr-FR" sz="1500" kern="1200" dirty="0"/>
        </a:p>
      </dsp:txBody>
      <dsp:txXfrm>
        <a:off x="5110" y="3059849"/>
        <a:ext cx="1554339" cy="708468"/>
      </dsp:txXfrm>
    </dsp:sp>
    <dsp:sp modelId="{0652AE66-3358-4D07-AC26-4A5FE42E46F1}">
      <dsp:nvSpPr>
        <dsp:cNvPr id="0" name=""/>
        <dsp:cNvSpPr/>
      </dsp:nvSpPr>
      <dsp:spPr>
        <a:xfrm>
          <a:off x="1621887" y="3172383"/>
          <a:ext cx="772506" cy="772506"/>
        </a:xfrm>
        <a:prstGeom prst="ellipse">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FCDFE62-9431-4C73-81EF-4DBF8A08BEED}">
      <dsp:nvSpPr>
        <dsp:cNvPr id="0" name=""/>
        <dsp:cNvSpPr/>
      </dsp:nvSpPr>
      <dsp:spPr>
        <a:xfrm>
          <a:off x="2585777" y="752377"/>
          <a:ext cx="2207162" cy="2933849"/>
        </a:xfrm>
        <a:prstGeom prst="round2SameRect">
          <a:avLst>
            <a:gd name="adj1" fmla="val 8000"/>
            <a:gd name="adj2" fmla="val 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76200" rIns="25400" bIns="25400" numCol="1" spcCol="1270" anchor="t" anchorCtr="0">
          <a:noAutofit/>
        </a:bodyPr>
        <a:lstStyle/>
        <a:p>
          <a:pPr marL="228600" lvl="1" indent="-228600" algn="ctr" defTabSz="889000" rtl="1">
            <a:lnSpc>
              <a:spcPct val="90000"/>
            </a:lnSpc>
            <a:spcBef>
              <a:spcPct val="0"/>
            </a:spcBef>
            <a:spcAft>
              <a:spcPct val="15000"/>
            </a:spcAft>
            <a:buChar char="••"/>
          </a:pPr>
          <a:r>
            <a:rPr lang="ar-DZ" sz="2000" b="0" kern="1200" dirty="0" smtClean="0">
              <a:latin typeface="Traditional Arabic" pitchFamily="18" charset="-78"/>
              <a:cs typeface="Traditional Arabic" pitchFamily="18" charset="-78"/>
            </a:rPr>
            <a:t>و هو مثل التنوع الذي نشهده في الأجهزة الالكترونية و التكنولوجيا التي تدخل في الصناعات المختلفة . لذا فهو بحدث بشكل اكبر من النوع الاول</a:t>
          </a:r>
          <a:endParaRPr lang="fr-FR" sz="2000" b="0" kern="1200" dirty="0">
            <a:latin typeface="Traditional Arabic" pitchFamily="18" charset="-78"/>
            <a:cs typeface="Traditional Arabic" pitchFamily="18" charset="-78"/>
          </a:endParaRPr>
        </a:p>
      </dsp:txBody>
      <dsp:txXfrm>
        <a:off x="2637493" y="804093"/>
        <a:ext cx="2103730" cy="2882133"/>
      </dsp:txXfrm>
    </dsp:sp>
    <dsp:sp modelId="{196FDB04-087B-4A42-9280-F979B87E7736}">
      <dsp:nvSpPr>
        <dsp:cNvPr id="0" name=""/>
        <dsp:cNvSpPr/>
      </dsp:nvSpPr>
      <dsp:spPr>
        <a:xfrm>
          <a:off x="2585777" y="3043102"/>
          <a:ext cx="2207162" cy="708468"/>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0" rIns="19050" bIns="0" numCol="1" spcCol="1270" anchor="ctr" anchorCtr="0">
          <a:noAutofit/>
        </a:bodyPr>
        <a:lstStyle/>
        <a:p>
          <a:pPr lvl="0" algn="l" defTabSz="666750">
            <a:lnSpc>
              <a:spcPct val="90000"/>
            </a:lnSpc>
            <a:spcBef>
              <a:spcPct val="0"/>
            </a:spcBef>
            <a:spcAft>
              <a:spcPct val="35000"/>
            </a:spcAft>
          </a:pPr>
          <a:r>
            <a:rPr lang="ar-DZ" sz="1500" kern="1200" dirty="0" smtClean="0"/>
            <a:t>الابتكار التكنولوجي</a:t>
          </a:r>
          <a:r>
            <a:rPr lang="fr-FR" sz="1500" kern="1200" dirty="0" smtClean="0"/>
            <a:t> </a:t>
          </a:r>
          <a:r>
            <a:rPr lang="fr-FR" sz="1500" kern="1200" dirty="0" err="1" smtClean="0"/>
            <a:t>Technological</a:t>
          </a:r>
          <a:r>
            <a:rPr lang="ar-DZ" sz="1500" kern="1200" dirty="0" smtClean="0"/>
            <a:t> </a:t>
          </a:r>
          <a:r>
            <a:rPr lang="fr-FR" sz="1500" kern="1200" dirty="0" smtClean="0"/>
            <a:t>innovation</a:t>
          </a:r>
          <a:endParaRPr lang="fr-FR" sz="1500" kern="1200" dirty="0"/>
        </a:p>
      </dsp:txBody>
      <dsp:txXfrm>
        <a:off x="2585777" y="3043102"/>
        <a:ext cx="1554339" cy="708468"/>
      </dsp:txXfrm>
    </dsp:sp>
    <dsp:sp modelId="{E9D32D09-234A-476C-8DCE-7FBB330D08D9}">
      <dsp:nvSpPr>
        <dsp:cNvPr id="0" name=""/>
        <dsp:cNvSpPr/>
      </dsp:nvSpPr>
      <dsp:spPr>
        <a:xfrm>
          <a:off x="4202555" y="3155635"/>
          <a:ext cx="772506" cy="772506"/>
        </a:xfrm>
        <a:prstGeom prst="ellipse">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C224E6-51BA-45AE-9162-FC70A9428E2E}">
      <dsp:nvSpPr>
        <dsp:cNvPr id="0" name=""/>
        <dsp:cNvSpPr/>
      </dsp:nvSpPr>
      <dsp:spPr>
        <a:xfrm>
          <a:off x="5166445" y="723000"/>
          <a:ext cx="2207162" cy="3051355"/>
        </a:xfrm>
        <a:prstGeom prst="round2SameRect">
          <a:avLst>
            <a:gd name="adj1" fmla="val 8000"/>
            <a:gd name="adj2" fmla="val 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76200" rIns="25400" bIns="25400" numCol="1" spcCol="1270" anchor="t" anchorCtr="0">
          <a:noAutofit/>
        </a:bodyPr>
        <a:lstStyle/>
        <a:p>
          <a:pPr marL="228600" lvl="1" indent="-228600" algn="r" defTabSz="889000" rtl="1">
            <a:lnSpc>
              <a:spcPct val="90000"/>
            </a:lnSpc>
            <a:spcBef>
              <a:spcPct val="0"/>
            </a:spcBef>
            <a:spcAft>
              <a:spcPct val="15000"/>
            </a:spcAft>
            <a:buChar char="••"/>
          </a:pPr>
          <a:r>
            <a:rPr lang="ar-DZ" sz="2000" b="0" kern="1200" dirty="0" smtClean="0">
              <a:latin typeface="Traditional Arabic" pitchFamily="18" charset="-78"/>
              <a:cs typeface="Traditional Arabic" pitchFamily="18" charset="-78"/>
            </a:rPr>
            <a:t>يحدث كثيراً و بشكل مستمر و هو عباره عن تطوير للمنتجات أو الخدمات المتوافرة و ذات الإقبال الشديد عليها</a:t>
          </a:r>
          <a:endParaRPr lang="fr-FR" sz="2000" b="0" kern="1200" dirty="0">
            <a:latin typeface="Traditional Arabic" pitchFamily="18" charset="-78"/>
            <a:cs typeface="Traditional Arabic" pitchFamily="18" charset="-78"/>
          </a:endParaRPr>
        </a:p>
      </dsp:txBody>
      <dsp:txXfrm>
        <a:off x="5218161" y="774716"/>
        <a:ext cx="2103730" cy="2999639"/>
      </dsp:txXfrm>
    </dsp:sp>
    <dsp:sp modelId="{29D094E6-201A-4D0D-8C95-E9545FE25FD4}">
      <dsp:nvSpPr>
        <dsp:cNvPr id="0" name=""/>
        <dsp:cNvSpPr/>
      </dsp:nvSpPr>
      <dsp:spPr>
        <a:xfrm>
          <a:off x="5166445" y="3072478"/>
          <a:ext cx="2207162" cy="708468"/>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0" rIns="19050" bIns="0" numCol="1" spcCol="1270" anchor="ctr" anchorCtr="0">
          <a:noAutofit/>
        </a:bodyPr>
        <a:lstStyle/>
        <a:p>
          <a:pPr lvl="0" algn="l" defTabSz="666750">
            <a:lnSpc>
              <a:spcPct val="90000"/>
            </a:lnSpc>
            <a:spcBef>
              <a:spcPct val="0"/>
            </a:spcBef>
            <a:spcAft>
              <a:spcPct val="35000"/>
            </a:spcAft>
          </a:pPr>
          <a:r>
            <a:rPr lang="ar-DZ" sz="1500" kern="1200" dirty="0" smtClean="0"/>
            <a:t>الابتكار العادي </a:t>
          </a:r>
          <a:r>
            <a:rPr lang="fr-FR" sz="1500" kern="1200" dirty="0" err="1" smtClean="0"/>
            <a:t>Ordinary</a:t>
          </a:r>
          <a:r>
            <a:rPr lang="fr-FR" sz="1500" kern="1200" dirty="0" smtClean="0"/>
            <a:t> innovation</a:t>
          </a:r>
          <a:endParaRPr lang="fr-FR" sz="1500" kern="1200" dirty="0"/>
        </a:p>
      </dsp:txBody>
      <dsp:txXfrm>
        <a:off x="5166445" y="3072478"/>
        <a:ext cx="1554339" cy="708468"/>
      </dsp:txXfrm>
    </dsp:sp>
    <dsp:sp modelId="{ABBF7B79-40A0-425E-822A-974A231C7BC0}">
      <dsp:nvSpPr>
        <dsp:cNvPr id="0" name=""/>
        <dsp:cNvSpPr/>
      </dsp:nvSpPr>
      <dsp:spPr>
        <a:xfrm>
          <a:off x="6783222" y="3185012"/>
          <a:ext cx="772506" cy="772506"/>
        </a:xfrm>
        <a:prstGeom prst="ellipse">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D1E190F-3E09-47FA-93E0-10E2B474A2AD}" type="datetimeFigureOut">
              <a:rPr lang="fr-FR" smtClean="0"/>
              <a:t>22/12/2023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97D347-C6D8-44A4-8B66-98829B6C0862}" type="slidenum">
              <a:rPr lang="fr-FR" smtClean="0"/>
              <a:t>‹N°›</a:t>
            </a:fld>
            <a:endParaRPr lang="fr-F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1D1E190F-3E09-47FA-93E0-10E2B474A2AD}" type="datetimeFigureOut">
              <a:rPr lang="fr-FR" smtClean="0"/>
              <a:t>22/12/2023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97D347-C6D8-44A4-8B66-98829B6C0862}"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fr-FR" smtClean="0"/>
              <a:t>Modifiez le style du titre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D1E190F-3E09-47FA-93E0-10E2B474A2AD}" type="datetimeFigureOut">
              <a:rPr lang="fr-FR" smtClean="0"/>
              <a:t>22/12/2023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97D347-C6D8-44A4-8B66-98829B6C0862}"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1E190F-3E09-47FA-93E0-10E2B474A2AD}" type="datetimeFigureOut">
              <a:rPr lang="fr-FR" smtClean="0"/>
              <a:t>22/12/2023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97D347-C6D8-44A4-8B66-98829B6C0862}"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D1E190F-3E09-47FA-93E0-10E2B474A2AD}" type="datetimeFigureOut">
              <a:rPr lang="fr-FR" smtClean="0"/>
              <a:t>22/12/2023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D97D347-C6D8-44A4-8B66-98829B6C0862}"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1E190F-3E09-47FA-93E0-10E2B474A2AD}" type="datetimeFigureOut">
              <a:rPr lang="fr-FR" smtClean="0"/>
              <a:t>22/12/2023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D97D347-C6D8-44A4-8B66-98829B6C0862}" type="slidenum">
              <a:rPr lang="fr-FR" smtClean="0"/>
              <a:t>‹N°›</a:t>
            </a:fld>
            <a:endParaRPr lang="fr-FR"/>
          </a:p>
        </p:txBody>
      </p:sp>
      <p:sp>
        <p:nvSpPr>
          <p:cNvPr id="8" name="Title 7"/>
          <p:cNvSpPr>
            <a:spLocks noGrp="1"/>
          </p:cNvSpPr>
          <p:nvPr>
            <p:ph type="title"/>
          </p:nvPr>
        </p:nvSpPr>
        <p:spPr/>
        <p:txBody>
          <a:bodyPr/>
          <a:lstStyle/>
          <a:p>
            <a:r>
              <a:rPr lang="fr-FR" smtClean="0"/>
              <a:t>Modifiez le style du titre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fr-FR" smtClean="0"/>
              <a:t>Modifiez les styles du texte du masque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D1E190F-3E09-47FA-93E0-10E2B474A2AD}" type="datetimeFigureOut">
              <a:rPr lang="fr-FR" smtClean="0"/>
              <a:t>22/12/2023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D97D347-C6D8-44A4-8B66-98829B6C0862}" type="slidenum">
              <a:rPr lang="fr-FR" smtClean="0"/>
              <a:t>‹N°›</a:t>
            </a:fld>
            <a:endParaRPr lang="fr-FR"/>
          </a:p>
        </p:txBody>
      </p:sp>
      <p:sp>
        <p:nvSpPr>
          <p:cNvPr id="10" name="Title 9"/>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D1E190F-3E09-47FA-93E0-10E2B474A2AD}" type="datetimeFigureOut">
              <a:rPr lang="fr-FR" smtClean="0"/>
              <a:t>22/12/2023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D97D347-C6D8-44A4-8B66-98829B6C0862}"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1E190F-3E09-47FA-93E0-10E2B474A2AD}" type="datetimeFigureOut">
              <a:rPr lang="fr-FR" smtClean="0"/>
              <a:t>22/12/2023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D97D347-C6D8-44A4-8B66-98829B6C0862}"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fr-FR" smtClean="0"/>
              <a:t>Modifiez le style du titre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D1E190F-3E09-47FA-93E0-10E2B474A2AD}" type="datetimeFigureOut">
              <a:rPr lang="fr-FR" smtClean="0"/>
              <a:t>22/12/2023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D97D347-C6D8-44A4-8B66-98829B6C0862}" type="slidenum">
              <a:rPr lang="fr-FR" smtClean="0"/>
              <a:t>‹N°›</a:t>
            </a:fld>
            <a:endParaRPr lang="fr-F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D1E190F-3E09-47FA-93E0-10E2B474A2AD}" type="datetimeFigureOut">
              <a:rPr lang="fr-FR" smtClean="0"/>
              <a:t>22/12/2023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D97D347-C6D8-44A4-8B66-98829B6C0862}" type="slidenum">
              <a:rPr lang="fr-FR" smtClean="0"/>
              <a:t>‹N°›</a:t>
            </a:fld>
            <a:endParaRPr lang="fr-F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D1E190F-3E09-47FA-93E0-10E2B474A2AD}" type="datetimeFigureOut">
              <a:rPr lang="fr-FR" smtClean="0"/>
              <a:t>22/12/2023</a:t>
            </a:fld>
            <a:endParaRPr lang="fr-F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fr-F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D97D347-C6D8-44A4-8B66-98829B6C086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539552" y="1988840"/>
            <a:ext cx="7967439" cy="3240360"/>
          </a:xfrm>
        </p:spPr>
        <p:txBody>
          <a:bodyPr/>
          <a:lstStyle/>
          <a:p>
            <a:pPr marL="182880" indent="0" algn="ctr" rtl="1">
              <a:buNone/>
            </a:pPr>
            <a:r>
              <a:rPr lang="ar-DZ" sz="2400" dirty="0" smtClean="0">
                <a:latin typeface="Arial" pitchFamily="34" charset="0"/>
                <a:cs typeface="Arial" pitchFamily="34" charset="0"/>
              </a:rPr>
              <a:t>الابداع والابتكار</a:t>
            </a:r>
            <a:br>
              <a:rPr lang="ar-DZ" sz="2400" dirty="0" smtClean="0">
                <a:latin typeface="Arial" pitchFamily="34" charset="0"/>
                <a:cs typeface="Arial" pitchFamily="34" charset="0"/>
              </a:rPr>
            </a:br>
            <a:endParaRPr lang="fr-FR" sz="2400" dirty="0">
              <a:latin typeface="Arial" pitchFamily="34" charset="0"/>
              <a:cs typeface="Arial"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3" y="2800350"/>
            <a:ext cx="7992888" cy="2140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09024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idx="4294967295"/>
          </p:nvPr>
        </p:nvSpPr>
        <p:spPr>
          <a:xfrm>
            <a:off x="1979712" y="1628800"/>
            <a:ext cx="4968875" cy="1258888"/>
          </a:xfrm>
        </p:spPr>
        <p:txBody>
          <a:bodyPr/>
          <a:lstStyle/>
          <a:p>
            <a:pPr marL="0" indent="0" algn="ctr" rtl="1">
              <a:buNone/>
            </a:pPr>
            <a:r>
              <a:rPr lang="ar-DZ" sz="2400" dirty="0" smtClean="0"/>
              <a:t>ماذا نقصد ب :</a:t>
            </a:r>
            <a:endParaRPr lang="fr-FR" sz="2400" dirty="0"/>
          </a:p>
        </p:txBody>
      </p:sp>
      <p:sp>
        <p:nvSpPr>
          <p:cNvPr id="9" name="Espace réservé du texte 8"/>
          <p:cNvSpPr>
            <a:spLocks noGrp="1"/>
          </p:cNvSpPr>
          <p:nvPr>
            <p:ph type="body" sz="half" idx="4294967295"/>
          </p:nvPr>
        </p:nvSpPr>
        <p:spPr>
          <a:xfrm>
            <a:off x="2339752" y="2708920"/>
            <a:ext cx="5976937" cy="3313113"/>
          </a:xfrm>
        </p:spPr>
        <p:txBody>
          <a:bodyPr>
            <a:normAutofit lnSpcReduction="10000"/>
          </a:bodyPr>
          <a:lstStyle/>
          <a:p>
            <a:pPr algn="ctr" rtl="1"/>
            <a:r>
              <a:rPr lang="ar-DZ" sz="4400" b="1" dirty="0" smtClean="0"/>
              <a:t>الابتكار </a:t>
            </a:r>
            <a:r>
              <a:rPr lang="fr-FR" sz="4000" b="1" dirty="0" smtClean="0"/>
              <a:t>innovation</a:t>
            </a:r>
            <a:endParaRPr lang="ar-DZ" sz="4000" b="1" dirty="0" smtClean="0"/>
          </a:p>
          <a:p>
            <a:pPr algn="ctr" rtl="1"/>
            <a:endParaRPr lang="ar-DZ" sz="4400" b="1" dirty="0" smtClean="0"/>
          </a:p>
          <a:p>
            <a:pPr marL="45720" indent="0" algn="ctr" rtl="1">
              <a:buNone/>
            </a:pPr>
            <a:r>
              <a:rPr lang="ar-DZ" sz="3600" b="1" dirty="0" smtClean="0"/>
              <a:t>الابداع</a:t>
            </a:r>
            <a:r>
              <a:rPr lang="fr-FR" sz="3600" b="1" dirty="0" smtClean="0"/>
              <a:t>  </a:t>
            </a:r>
            <a:r>
              <a:rPr lang="fr-FR" sz="3200" b="1" dirty="0" smtClean="0"/>
              <a:t>créativité</a:t>
            </a:r>
            <a:r>
              <a:rPr lang="fr-FR" sz="3600" b="1" dirty="0" smtClean="0"/>
              <a:t> </a:t>
            </a:r>
            <a:endParaRPr lang="ar-DZ" sz="3600" b="1" dirty="0" smtClean="0"/>
          </a:p>
          <a:p>
            <a:pPr algn="ctr" rtl="1"/>
            <a:endParaRPr lang="ar-DZ" sz="3600" b="1" dirty="0" smtClean="0"/>
          </a:p>
          <a:p>
            <a:pPr algn="ctr" rtl="1"/>
            <a:r>
              <a:rPr lang="ar-DZ" sz="2400" b="1" dirty="0" smtClean="0"/>
              <a:t>الاختراع</a:t>
            </a:r>
            <a:r>
              <a:rPr lang="fr-FR" sz="2400" b="1" dirty="0" smtClean="0"/>
              <a:t> </a:t>
            </a:r>
            <a:r>
              <a:rPr lang="fr-FR" sz="2000" b="1" dirty="0" smtClean="0"/>
              <a:t>invention </a:t>
            </a:r>
            <a:endParaRPr lang="fr-FR" sz="2000" b="1" dirty="0"/>
          </a:p>
        </p:txBody>
      </p:sp>
      <p:pic>
        <p:nvPicPr>
          <p:cNvPr id="61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679" y="2996952"/>
            <a:ext cx="1368152" cy="1224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71014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755576" y="764704"/>
            <a:ext cx="7993062" cy="5616624"/>
          </a:xfrm>
        </p:spPr>
        <p:txBody>
          <a:bodyPr/>
          <a:lstStyle/>
          <a:p>
            <a:pPr marL="0" indent="0">
              <a:buNone/>
            </a:pPr>
            <a:r>
              <a:rPr lang="ar-DZ" sz="2400" b="0" dirty="0" smtClean="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a:r>
            <a:br>
              <a:rPr lang="ar-DZ" sz="2400" b="0" dirty="0" smtClean="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br>
            <a:r>
              <a:rPr lang="ar-DZ" sz="2400" b="0" dirty="0" smtClean="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a:t>
            </a: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الابتكار لغويا: يدل على الحركية أي أنه عبارة عن سيرورة </a:t>
            </a:r>
            <a:r>
              <a:rPr lang="fr-FR"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Processus</a:t>
            </a: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a:t>
            </a:r>
            <a:b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b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«كل </a:t>
            </a:r>
            <a:r>
              <a:rPr lang="ar-DZ" sz="2400" b="0" dirty="0" err="1">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ماهو</a:t>
            </a: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حديث الظهور»</a:t>
            </a:r>
            <a:b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b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 كل </a:t>
            </a:r>
            <a:r>
              <a:rPr lang="ar-DZ" sz="2400" b="0" dirty="0" err="1">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ماهو</a:t>
            </a: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فردي وغير منتظر»</a:t>
            </a:r>
            <a:b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b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«خلق </a:t>
            </a:r>
            <a:r>
              <a:rPr lang="ar-DZ" sz="2400" b="0" dirty="0" err="1">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ماهو</a:t>
            </a: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جديد»</a:t>
            </a:r>
            <a:b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b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وقد استخدم مصطلح الابتكار بالمعنى الحديث لأول مرة من طرف الاقتصادي </a:t>
            </a:r>
            <a:r>
              <a:rPr lang="fr-FR" sz="2400" b="0" dirty="0" err="1">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Shumpeter</a:t>
            </a: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حيث عرفه بأنه: استخدام تجاري لمنتج أو عملية، لم يسبق استخدامها من قبل ، وأنه قد يكون:</a:t>
            </a:r>
            <a:b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b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 انتاج منتج </a:t>
            </a:r>
            <a:r>
              <a:rPr lang="ar-DZ" sz="2400" b="0" dirty="0" err="1">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جديد؛و</a:t>
            </a: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التسويق</a:t>
            </a:r>
            <a:b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b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 استعمال مصدر جديد للموارد الأولية؛</a:t>
            </a:r>
            <a:b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b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 فتح وغزو سوق جديدة؛</a:t>
            </a:r>
            <a:b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br>
            <a:r>
              <a:rPr lang="ar-DZ" sz="2400" b="0" dirty="0">
                <a:gradFill>
                  <a:gsLst>
                    <a:gs pos="0">
                      <a:prstClr val="black"/>
                    </a:gs>
                    <a:gs pos="40000">
                      <a:prstClr val="black">
                        <a:lumMod val="75000"/>
                        <a:lumOff val="25000"/>
                      </a:prstClr>
                    </a:gs>
                    <a:gs pos="100000">
                      <a:srgbClr val="212745">
                        <a:alpha val="65000"/>
                      </a:srgbClr>
                    </a:gs>
                  </a:gsLst>
                  <a:lin ang="5400000" scaled="0"/>
                </a:gradFill>
                <a:latin typeface="Arial" pitchFamily="34" charset="0"/>
                <a:cs typeface="Arial" pitchFamily="34" charset="0"/>
              </a:rPr>
              <a:t>    - تحقيق تنظيم جديد للصناعة</a:t>
            </a:r>
            <a:endParaRPr lang="fr-FR" dirty="0"/>
          </a:p>
        </p:txBody>
      </p:sp>
    </p:spTree>
    <p:extLst>
      <p:ext uri="{BB962C8B-B14F-4D97-AF65-F5344CB8AC3E}">
        <p14:creationId xmlns:p14="http://schemas.microsoft.com/office/powerpoint/2010/main" val="370108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92696"/>
            <a:ext cx="7848871" cy="2768520"/>
          </a:xfrm>
        </p:spPr>
        <p:txBody>
          <a:bodyPr anchor="t" anchorCtr="0"/>
          <a:lstStyle/>
          <a:p>
            <a:pPr marL="0" indent="0" rtl="1">
              <a:buNone/>
            </a:pPr>
            <a:r>
              <a:rPr lang="ar-DZ" sz="2400" b="0" dirty="0" smtClean="0">
                <a:latin typeface="Arial" pitchFamily="34" charset="0"/>
                <a:cs typeface="Arial" pitchFamily="34" charset="0"/>
              </a:rPr>
              <a:t>ومنه يمكن تقديم التعريف التالي للابتكار:</a:t>
            </a:r>
            <a:br>
              <a:rPr lang="ar-DZ" sz="2400" b="0" dirty="0" smtClean="0">
                <a:latin typeface="Arial" pitchFamily="34" charset="0"/>
                <a:cs typeface="Arial" pitchFamily="34" charset="0"/>
              </a:rPr>
            </a:br>
            <a:r>
              <a:rPr lang="ar-DZ" sz="2400" b="0" dirty="0" smtClean="0">
                <a:latin typeface="Arial" pitchFamily="34" charset="0"/>
                <a:cs typeface="Arial" pitchFamily="34" charset="0"/>
              </a:rPr>
              <a:t>التطبيق الفعلي للأفكار المنتجة والتي تترجم الى العديد من الأشكال : فقد تكون أو تتمثل في: منتج جديد </a:t>
            </a:r>
            <a:br>
              <a:rPr lang="ar-DZ" sz="2400" b="0" dirty="0" smtClean="0">
                <a:latin typeface="Arial" pitchFamily="34" charset="0"/>
                <a:cs typeface="Arial" pitchFamily="34" charset="0"/>
              </a:rPr>
            </a:br>
            <a:r>
              <a:rPr lang="ar-DZ" sz="2400" b="0" dirty="0">
                <a:latin typeface="Arial" pitchFamily="34" charset="0"/>
                <a:cs typeface="Arial" pitchFamily="34" charset="0"/>
              </a:rPr>
              <a:t> </a:t>
            </a:r>
            <a:r>
              <a:rPr lang="ar-DZ" sz="2400" b="0" dirty="0" smtClean="0">
                <a:latin typeface="Arial" pitchFamily="34" charset="0"/>
                <a:cs typeface="Arial" pitchFamily="34" charset="0"/>
              </a:rPr>
              <a:t>              طريقة انتاج جديدة؛</a:t>
            </a:r>
            <a:br>
              <a:rPr lang="ar-DZ" sz="2400" b="0" dirty="0" smtClean="0">
                <a:latin typeface="Arial" pitchFamily="34" charset="0"/>
                <a:cs typeface="Arial" pitchFamily="34" charset="0"/>
              </a:rPr>
            </a:br>
            <a:r>
              <a:rPr lang="ar-DZ" sz="2400" b="0" dirty="0">
                <a:latin typeface="Arial" pitchFamily="34" charset="0"/>
                <a:cs typeface="Arial" pitchFamily="34" charset="0"/>
              </a:rPr>
              <a:t> </a:t>
            </a:r>
            <a:r>
              <a:rPr lang="ar-DZ" sz="2400" b="0" dirty="0" smtClean="0">
                <a:latin typeface="Arial" pitchFamily="34" charset="0"/>
                <a:cs typeface="Arial" pitchFamily="34" charset="0"/>
              </a:rPr>
              <a:t>              سوق جديدة,,,,,,,,,,</a:t>
            </a:r>
            <a:br>
              <a:rPr lang="ar-DZ" sz="2400" b="0" dirty="0" smtClean="0">
                <a:latin typeface="Arial" pitchFamily="34" charset="0"/>
                <a:cs typeface="Arial" pitchFamily="34" charset="0"/>
              </a:rPr>
            </a:br>
            <a:endParaRPr lang="fr-FR" sz="2400" b="0" dirty="0">
              <a:latin typeface="Arial" pitchFamily="34" charset="0"/>
              <a:cs typeface="Arial" pitchFamily="34" charset="0"/>
            </a:endParaRPr>
          </a:p>
        </p:txBody>
      </p:sp>
      <p:sp>
        <p:nvSpPr>
          <p:cNvPr id="3" name="Espace réservé du texte 2"/>
          <p:cNvSpPr>
            <a:spLocks noGrp="1"/>
          </p:cNvSpPr>
          <p:nvPr>
            <p:ph type="body" idx="1"/>
          </p:nvPr>
        </p:nvSpPr>
        <p:spPr>
          <a:xfrm>
            <a:off x="1763688" y="1340768"/>
            <a:ext cx="5970494" cy="3312368"/>
          </a:xfrm>
        </p:spPr>
        <p:txBody>
          <a:bodyPr/>
          <a:lstStyle/>
          <a:p>
            <a:pPr algn="ctr"/>
            <a:r>
              <a:rPr lang="ar-DZ" sz="2800" b="1"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Arial" pitchFamily="34" charset="0"/>
                <a:ea typeface="+mj-ea"/>
                <a:cs typeface="Arial" pitchFamily="34" charset="0"/>
              </a:rPr>
              <a:t> </a:t>
            </a:r>
          </a:p>
          <a:p>
            <a:pPr algn="ctr"/>
            <a:endParaRPr lang="ar-DZ" sz="2800" b="1" dirty="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Arial" pitchFamily="34" charset="0"/>
              <a:ea typeface="+mj-ea"/>
              <a:cs typeface="Arial" pitchFamily="34" charset="0"/>
            </a:endParaRPr>
          </a:p>
          <a:p>
            <a:pPr algn="ctr"/>
            <a:endParaRPr lang="fr-FR" dirty="0"/>
          </a:p>
        </p:txBody>
      </p:sp>
    </p:spTree>
    <p:extLst>
      <p:ext uri="{BB962C8B-B14F-4D97-AF65-F5344CB8AC3E}">
        <p14:creationId xmlns:p14="http://schemas.microsoft.com/office/powerpoint/2010/main" val="26509615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92696"/>
            <a:ext cx="7848871" cy="3816424"/>
          </a:xfrm>
        </p:spPr>
        <p:txBody>
          <a:bodyPr anchor="t" anchorCtr="0"/>
          <a:lstStyle/>
          <a:p>
            <a:pPr marL="0" indent="0" algn="ctr" rtl="1">
              <a:buNone/>
            </a:pPr>
            <a:r>
              <a:rPr lang="ar-DZ" sz="3600" dirty="0" smtClean="0">
                <a:latin typeface="Arial" pitchFamily="34" charset="0"/>
                <a:cs typeface="Arial" pitchFamily="34" charset="0"/>
              </a:rPr>
              <a:t>الابداع والابتكار</a:t>
            </a:r>
            <a:r>
              <a:rPr lang="ar-DZ" sz="2400" b="0" dirty="0" smtClean="0">
                <a:latin typeface="Arial" pitchFamily="34" charset="0"/>
                <a:cs typeface="Arial" pitchFamily="34" charset="0"/>
              </a:rPr>
              <a:t/>
            </a:r>
            <a:br>
              <a:rPr lang="ar-DZ" sz="2400" b="0" dirty="0" smtClean="0">
                <a:latin typeface="Arial" pitchFamily="34" charset="0"/>
                <a:cs typeface="Arial" pitchFamily="34" charset="0"/>
              </a:rPr>
            </a:br>
            <a:r>
              <a:rPr lang="ar-DZ" sz="2400" b="0" dirty="0" smtClean="0">
                <a:latin typeface="Arial" pitchFamily="34" charset="0"/>
                <a:cs typeface="Arial" pitchFamily="34" charset="0"/>
              </a:rPr>
              <a:t/>
            </a:r>
            <a:br>
              <a:rPr lang="ar-DZ" sz="2400" b="0" dirty="0" smtClean="0">
                <a:latin typeface="Arial" pitchFamily="34" charset="0"/>
                <a:cs typeface="Arial" pitchFamily="34" charset="0"/>
              </a:rPr>
            </a:br>
            <a:r>
              <a:rPr lang="ar-DZ" sz="2400" b="0" dirty="0" smtClean="0">
                <a:latin typeface="Arial" pitchFamily="34" charset="0"/>
                <a:cs typeface="Arial" pitchFamily="34" charset="0"/>
              </a:rPr>
              <a:t>الابداع هو قاعدة الابتكار، ذلك أن كل ابتكار يبدأ بفكرة ابداعية عن طريق الأفراد والفرق، والذي هو نقطة بداية الابتكار</a:t>
            </a:r>
            <a:br>
              <a:rPr lang="ar-DZ" sz="2400" b="0" dirty="0" smtClean="0">
                <a:latin typeface="Arial" pitchFamily="34" charset="0"/>
                <a:cs typeface="Arial" pitchFamily="34" charset="0"/>
              </a:rPr>
            </a:br>
            <a:r>
              <a:rPr lang="ar-DZ" sz="2400" b="0" dirty="0" smtClean="0">
                <a:latin typeface="Arial" pitchFamily="34" charset="0"/>
                <a:cs typeface="Arial" pitchFamily="34" charset="0"/>
              </a:rPr>
              <a:t>الأول ضروري لكنه شرط غير كافي</a:t>
            </a:r>
            <a:br>
              <a:rPr lang="ar-DZ" sz="2400" b="0" dirty="0" smtClean="0">
                <a:latin typeface="Arial" pitchFamily="34" charset="0"/>
                <a:cs typeface="Arial" pitchFamily="34" charset="0"/>
              </a:rPr>
            </a:br>
            <a:r>
              <a:rPr lang="ar-DZ" sz="2400" b="0" dirty="0">
                <a:latin typeface="Arial" pitchFamily="34" charset="0"/>
                <a:cs typeface="Arial" pitchFamily="34" charset="0"/>
              </a:rPr>
              <a:t/>
            </a:r>
            <a:br>
              <a:rPr lang="ar-DZ" sz="2400" b="0" dirty="0">
                <a:latin typeface="Arial" pitchFamily="34" charset="0"/>
                <a:cs typeface="Arial" pitchFamily="34" charset="0"/>
              </a:rPr>
            </a:br>
            <a:r>
              <a:rPr lang="ar-DZ" sz="2400" b="0" dirty="0" smtClean="0">
                <a:latin typeface="Arial" pitchFamily="34" charset="0"/>
                <a:cs typeface="Arial" pitchFamily="34" charset="0"/>
              </a:rPr>
              <a:t>الابداع تفكير والابتكار تنفيذ</a:t>
            </a:r>
            <a:br>
              <a:rPr lang="ar-DZ" sz="2400" b="0" dirty="0" smtClean="0">
                <a:latin typeface="Arial" pitchFamily="34" charset="0"/>
                <a:cs typeface="Arial" pitchFamily="34" charset="0"/>
              </a:rPr>
            </a:br>
            <a:r>
              <a:rPr lang="ar-DZ" sz="2400" b="0" dirty="0" smtClean="0">
                <a:latin typeface="Arial" pitchFamily="34" charset="0"/>
                <a:cs typeface="Arial" pitchFamily="34" charset="0"/>
              </a:rPr>
              <a:t>كل ابتكار ابداع وليس كل ابداع ابتكار</a:t>
            </a:r>
            <a:endParaRPr lang="fr-FR" sz="2400" b="0" dirty="0">
              <a:latin typeface="Arial" pitchFamily="34" charset="0"/>
              <a:cs typeface="Arial" pitchFamily="34" charset="0"/>
            </a:endParaRPr>
          </a:p>
        </p:txBody>
      </p:sp>
      <p:sp>
        <p:nvSpPr>
          <p:cNvPr id="3" name="Espace réservé du texte 2"/>
          <p:cNvSpPr>
            <a:spLocks noGrp="1"/>
          </p:cNvSpPr>
          <p:nvPr>
            <p:ph type="body" idx="1"/>
          </p:nvPr>
        </p:nvSpPr>
        <p:spPr>
          <a:xfrm>
            <a:off x="1763688" y="1340768"/>
            <a:ext cx="5970494" cy="3312368"/>
          </a:xfrm>
        </p:spPr>
        <p:txBody>
          <a:bodyPr/>
          <a:lstStyle/>
          <a:p>
            <a:pPr algn="ctr"/>
            <a:r>
              <a:rPr lang="ar-DZ" sz="2800" b="1"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Arial" pitchFamily="34" charset="0"/>
                <a:ea typeface="+mj-ea"/>
                <a:cs typeface="Arial" pitchFamily="34" charset="0"/>
              </a:rPr>
              <a:t> </a:t>
            </a:r>
          </a:p>
          <a:p>
            <a:pPr algn="ctr"/>
            <a:endParaRPr lang="ar-DZ" sz="2800" b="1" dirty="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Arial" pitchFamily="34" charset="0"/>
              <a:ea typeface="+mj-ea"/>
              <a:cs typeface="Arial" pitchFamily="34" charset="0"/>
            </a:endParaRPr>
          </a:p>
          <a:p>
            <a:pPr algn="ctr"/>
            <a:endParaRPr lang="fr-FR" dirty="0"/>
          </a:p>
        </p:txBody>
      </p:sp>
    </p:spTree>
    <p:extLst>
      <p:ext uri="{BB962C8B-B14F-4D97-AF65-F5344CB8AC3E}">
        <p14:creationId xmlns:p14="http://schemas.microsoft.com/office/powerpoint/2010/main" val="4624640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92696"/>
            <a:ext cx="7848871" cy="3816424"/>
          </a:xfrm>
        </p:spPr>
        <p:txBody>
          <a:bodyPr anchor="t" anchorCtr="0"/>
          <a:lstStyle/>
          <a:p>
            <a:pPr marL="0" indent="0" algn="ctr" rtl="1">
              <a:buNone/>
            </a:pPr>
            <a:r>
              <a:rPr lang="ar-DZ" sz="3600" dirty="0" smtClean="0">
                <a:latin typeface="Arial" pitchFamily="34" charset="0"/>
                <a:cs typeface="Arial" pitchFamily="34" charset="0"/>
              </a:rPr>
              <a:t>الابداع والاختراع</a:t>
            </a:r>
            <a:r>
              <a:rPr lang="ar-DZ" sz="2400" b="0" dirty="0" smtClean="0">
                <a:latin typeface="Arial" pitchFamily="34" charset="0"/>
                <a:cs typeface="Arial" pitchFamily="34" charset="0"/>
              </a:rPr>
              <a:t/>
            </a:r>
            <a:br>
              <a:rPr lang="ar-DZ" sz="2400" b="0" dirty="0" smtClean="0">
                <a:latin typeface="Arial" pitchFamily="34" charset="0"/>
                <a:cs typeface="Arial" pitchFamily="34" charset="0"/>
              </a:rPr>
            </a:br>
            <a:r>
              <a:rPr lang="ar-DZ" sz="2400" b="0" dirty="0" smtClean="0">
                <a:latin typeface="Arial" pitchFamily="34" charset="0"/>
                <a:cs typeface="Arial" pitchFamily="34" charset="0"/>
              </a:rPr>
              <a:t/>
            </a:r>
            <a:br>
              <a:rPr lang="ar-DZ" sz="2400" b="0" dirty="0" smtClean="0">
                <a:latin typeface="Arial" pitchFamily="34" charset="0"/>
                <a:cs typeface="Arial" pitchFamily="34" charset="0"/>
              </a:rPr>
            </a:br>
            <a:r>
              <a:rPr lang="ar-DZ" sz="2400" b="0" dirty="0" smtClean="0">
                <a:latin typeface="Arial" pitchFamily="34" charset="0"/>
                <a:cs typeface="Arial" pitchFamily="34" charset="0"/>
              </a:rPr>
              <a:t>ما يجمعهم هو الجدة والحداثة</a:t>
            </a:r>
            <a:endParaRPr lang="fr-FR" sz="2400" b="0" dirty="0">
              <a:latin typeface="Arial" pitchFamily="34" charset="0"/>
              <a:cs typeface="Arial" pitchFamily="34" charset="0"/>
            </a:endParaRPr>
          </a:p>
        </p:txBody>
      </p:sp>
      <p:sp>
        <p:nvSpPr>
          <p:cNvPr id="3" name="Espace réservé du texte 2"/>
          <p:cNvSpPr>
            <a:spLocks noGrp="1"/>
          </p:cNvSpPr>
          <p:nvPr>
            <p:ph type="body" idx="1"/>
          </p:nvPr>
        </p:nvSpPr>
        <p:spPr>
          <a:xfrm>
            <a:off x="899592" y="1340768"/>
            <a:ext cx="7632848" cy="4320480"/>
          </a:xfrm>
        </p:spPr>
        <p:txBody>
          <a:bodyPr/>
          <a:lstStyle/>
          <a:p>
            <a:pPr algn="ctr"/>
            <a:r>
              <a:rPr lang="ar-DZ" sz="2800" b="1"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Arial" pitchFamily="34" charset="0"/>
                <a:ea typeface="+mj-ea"/>
                <a:cs typeface="Arial" pitchFamily="34" charset="0"/>
              </a:rPr>
              <a:t> </a:t>
            </a:r>
          </a:p>
          <a:p>
            <a:pPr algn="ctr"/>
            <a:r>
              <a:rPr lang="fr-FR" b="1"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Arial" pitchFamily="34" charset="0"/>
                <a:ea typeface="+mj-ea"/>
                <a:cs typeface="Arial" pitchFamily="34" charset="0"/>
              </a:rPr>
              <a:t>La nouveauté</a:t>
            </a:r>
            <a:r>
              <a:rPr lang="fr-FR" sz="2800" b="1" dirty="0" smtClean="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Arial" pitchFamily="34" charset="0"/>
                <a:ea typeface="+mj-ea"/>
                <a:cs typeface="Arial" pitchFamily="34" charset="0"/>
              </a:rPr>
              <a:t> </a:t>
            </a:r>
            <a:endParaRPr lang="ar-DZ" sz="2800" b="1" dirty="0">
              <a:gradFill>
                <a:gsLst>
                  <a:gs pos="0">
                    <a:prstClr val="black"/>
                  </a:gs>
                  <a:gs pos="40000">
                    <a:prstClr val="black">
                      <a:lumMod val="75000"/>
                      <a:lumOff val="25000"/>
                    </a:prstClr>
                  </a:gs>
                  <a:gs pos="100000">
                    <a:srgbClr val="212745">
                      <a:alpha val="65000"/>
                    </a:srgbClr>
                  </a:gs>
                </a:gsLst>
                <a:lin ang="5400000" scaled="0"/>
              </a:gradFill>
              <a:effectLst>
                <a:reflection blurRad="6350" stA="55000" endA="300" endPos="45500" dir="5400000" sy="-100000" algn="bl" rotWithShape="0"/>
              </a:effectLst>
              <a:latin typeface="Arial" pitchFamily="34" charset="0"/>
              <a:ea typeface="+mj-ea"/>
              <a:cs typeface="Arial" pitchFamily="34" charset="0"/>
            </a:endParaRPr>
          </a:p>
          <a:p>
            <a:pPr algn="ctr" rtl="1"/>
            <a:r>
              <a:rPr lang="ar-DZ" dirty="0" smtClean="0"/>
              <a:t> </a:t>
            </a:r>
            <a:r>
              <a:rPr lang="ar-DZ" sz="2400"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Arial" pitchFamily="34" charset="0"/>
                <a:ea typeface="+mj-ea"/>
                <a:cs typeface="Arial" pitchFamily="34" charset="0"/>
              </a:rPr>
              <a:t>التوصل الى فكرة جديدة بالكامل ترتبط بالتكنولوجيا وتؤثر على المؤسسات </a:t>
            </a:r>
            <a:r>
              <a:rPr lang="ar-DZ" sz="2400" dirty="0" smtClean="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Arial" pitchFamily="34" charset="0"/>
                <a:ea typeface="+mj-ea"/>
                <a:cs typeface="Arial" pitchFamily="34" charset="0"/>
              </a:rPr>
              <a:t>المجتمعية( التوصل الى شيء جديد لم يكن موجودا)</a:t>
            </a:r>
          </a:p>
          <a:p>
            <a:pPr algn="ctr" rtl="1"/>
            <a:r>
              <a:rPr lang="ar-DZ" sz="2400" dirty="0" smtClean="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Arial" pitchFamily="34" charset="0"/>
                <a:ea typeface="+mj-ea"/>
                <a:cs typeface="Arial" pitchFamily="34" charset="0"/>
              </a:rPr>
              <a:t>الاختراع هو حل تقني لمشكلة ما</a:t>
            </a:r>
          </a:p>
          <a:p>
            <a:pPr algn="ctr" rtl="1"/>
            <a:r>
              <a:rPr lang="ar-DZ" sz="2400" dirty="0" smtClean="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Arial" pitchFamily="34" charset="0"/>
                <a:ea typeface="+mj-ea"/>
                <a:cs typeface="Arial" pitchFamily="34" charset="0"/>
              </a:rPr>
              <a:t>هو ايجاد الفكرة من العدم</a:t>
            </a:r>
          </a:p>
          <a:p>
            <a:pPr algn="ctr" rtl="1"/>
            <a:r>
              <a:rPr lang="ar-DZ" sz="2400" dirty="0" smtClean="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Arial" pitchFamily="34" charset="0"/>
                <a:ea typeface="+mj-ea"/>
                <a:cs typeface="Arial" pitchFamily="34" charset="0"/>
              </a:rPr>
              <a:t>الابتكار هو القدرة على تطوير فكرة أو عمل أو تصميم أو أسلوب بطريقة أفضل وأكثر استخداما وجدوى,</a:t>
            </a:r>
            <a:endParaRPr lang="ar-DZ" sz="2400"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Arial" pitchFamily="34" charset="0"/>
              <a:ea typeface="+mj-ea"/>
              <a:cs typeface="Arial" pitchFamily="34" charset="0"/>
            </a:endParaRPr>
          </a:p>
          <a:p>
            <a:pPr algn="ctr"/>
            <a:endParaRPr lang="ar-DZ" sz="2400"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Arial" pitchFamily="34" charset="0"/>
              <a:ea typeface="+mj-ea"/>
              <a:cs typeface="Arial" pitchFamily="34" charset="0"/>
            </a:endParaRPr>
          </a:p>
        </p:txBody>
      </p:sp>
    </p:spTree>
    <p:extLst>
      <p:ext uri="{BB962C8B-B14F-4D97-AF65-F5344CB8AC3E}">
        <p14:creationId xmlns:p14="http://schemas.microsoft.com/office/powerpoint/2010/main" val="8239076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re 15"/>
          <p:cNvSpPr>
            <a:spLocks noGrp="1"/>
          </p:cNvSpPr>
          <p:nvPr>
            <p:ph type="ctrTitle"/>
          </p:nvPr>
        </p:nvSpPr>
        <p:spPr>
          <a:xfrm>
            <a:off x="1403648" y="476673"/>
            <a:ext cx="6599287" cy="864096"/>
          </a:xfrm>
        </p:spPr>
        <p:txBody>
          <a:bodyPr/>
          <a:lstStyle/>
          <a:p>
            <a:pPr marL="182880" indent="0" algn="ctr" rtl="1">
              <a:buNone/>
            </a:pPr>
            <a:r>
              <a:rPr lang="ar-DZ" sz="3200" dirty="0" smtClean="0">
                <a:latin typeface="Arial" pitchFamily="34" charset="0"/>
                <a:cs typeface="Arial" pitchFamily="34" charset="0"/>
              </a:rPr>
              <a:t>أنواع الابتكار</a:t>
            </a:r>
            <a:endParaRPr lang="fr-FR" sz="2400" dirty="0">
              <a:latin typeface="Arial" pitchFamily="34" charset="0"/>
              <a:cs typeface="Arial" pitchFamily="34" charset="0"/>
            </a:endParaRPr>
          </a:p>
        </p:txBody>
      </p:sp>
      <p:sp>
        <p:nvSpPr>
          <p:cNvPr id="2" name="Sous-titre 1"/>
          <p:cNvSpPr>
            <a:spLocks noGrp="1"/>
          </p:cNvSpPr>
          <p:nvPr>
            <p:ph type="subTitle" idx="1"/>
          </p:nvPr>
        </p:nvSpPr>
        <p:spPr>
          <a:xfrm>
            <a:off x="971600" y="1124745"/>
            <a:ext cx="7344815" cy="4809920"/>
          </a:xfrm>
        </p:spPr>
        <p:txBody>
          <a:bodyPr/>
          <a:lstStyle/>
          <a:p>
            <a:endParaRPr lang="fr-FR" dirty="0"/>
          </a:p>
        </p:txBody>
      </p:sp>
      <p:graphicFrame>
        <p:nvGraphicFramePr>
          <p:cNvPr id="3" name="Diagramme 2"/>
          <p:cNvGraphicFramePr/>
          <p:nvPr>
            <p:extLst>
              <p:ext uri="{D42A27DB-BD31-4B8C-83A1-F6EECF244321}">
                <p14:modId xmlns:p14="http://schemas.microsoft.com/office/powerpoint/2010/main" val="3475580386"/>
              </p:ext>
            </p:extLst>
          </p:nvPr>
        </p:nvGraphicFramePr>
        <p:xfrm>
          <a:off x="971600" y="1412776"/>
          <a:ext cx="7560840"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2191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a:off x="899592" y="1268760"/>
            <a:ext cx="7704855" cy="5400600"/>
          </a:xfrm>
        </p:spPr>
        <p:txBody>
          <a:bodyPr>
            <a:normAutofit lnSpcReduction="10000"/>
          </a:bodyPr>
          <a:lstStyle/>
          <a:p>
            <a:pPr algn="ctr" rtl="1"/>
            <a:r>
              <a:rPr lang="ar-SA" sz="2400" b="1" dirty="0">
                <a:latin typeface="Traditional Arabic" pitchFamily="18" charset="-78"/>
                <a:cs typeface="Traditional Arabic" pitchFamily="18" charset="-78"/>
              </a:rPr>
              <a:t>الابتكار يحقق </a:t>
            </a:r>
            <a:r>
              <a:rPr lang="ar-SA" sz="2400" b="1" dirty="0" smtClean="0">
                <a:latin typeface="Traditional Arabic" pitchFamily="18" charset="-78"/>
                <a:cs typeface="Traditional Arabic" pitchFamily="18" charset="-78"/>
              </a:rPr>
              <a:t>التميـز</a:t>
            </a:r>
            <a:endParaRPr lang="fr-FR" sz="2400" b="1" dirty="0" smtClean="0">
              <a:latin typeface="Traditional Arabic" pitchFamily="18" charset="-78"/>
              <a:cs typeface="Traditional Arabic" pitchFamily="18" charset="-78"/>
            </a:endParaRPr>
          </a:p>
          <a:p>
            <a:pPr algn="ctr" rtl="1"/>
            <a:r>
              <a:rPr lang="ar-DZ" sz="2400" dirty="0">
                <a:latin typeface="Traditional Arabic" pitchFamily="18" charset="-78"/>
                <a:cs typeface="Traditional Arabic" pitchFamily="18" charset="-78"/>
              </a:rPr>
              <a:t>حيث</a:t>
            </a:r>
            <a:r>
              <a:rPr lang="fr-FR" sz="2400" dirty="0">
                <a:latin typeface="Traditional Arabic" pitchFamily="18" charset="-78"/>
                <a:cs typeface="Traditional Arabic" pitchFamily="18" charset="-78"/>
              </a:rPr>
              <a:t> </a:t>
            </a:r>
            <a:r>
              <a:rPr lang="ar-DZ" sz="2400" dirty="0">
                <a:latin typeface="Traditional Arabic" pitchFamily="18" charset="-78"/>
                <a:cs typeface="Traditional Arabic" pitchFamily="18" charset="-78"/>
              </a:rPr>
              <a:t>تعمل </a:t>
            </a:r>
            <a:r>
              <a:rPr lang="ar-DZ" sz="2400" dirty="0" smtClean="0">
                <a:latin typeface="Traditional Arabic" pitchFamily="18" charset="-78"/>
                <a:cs typeface="Traditional Arabic" pitchFamily="18" charset="-78"/>
              </a:rPr>
              <a:t>المؤسسات </a:t>
            </a:r>
            <a:r>
              <a:rPr lang="ar-DZ" sz="2400" dirty="0">
                <a:latin typeface="Traditional Arabic" pitchFamily="18" charset="-78"/>
                <a:cs typeface="Traditional Arabic" pitchFamily="18" charset="-78"/>
              </a:rPr>
              <a:t>على البقاء</a:t>
            </a:r>
            <a:r>
              <a:rPr lang="fr-FR" sz="2400" dirty="0">
                <a:latin typeface="Traditional Arabic" pitchFamily="18" charset="-78"/>
                <a:cs typeface="Traditional Arabic" pitchFamily="18" charset="-78"/>
              </a:rPr>
              <a:t> </a:t>
            </a:r>
            <a:r>
              <a:rPr lang="ar-DZ" sz="2400" dirty="0">
                <a:latin typeface="Traditional Arabic" pitchFamily="18" charset="-78"/>
                <a:cs typeface="Traditional Arabic" pitchFamily="18" charset="-78"/>
              </a:rPr>
              <a:t>في الواجهة بعرض منتجات وخدمات مميزة.</a:t>
            </a:r>
          </a:p>
          <a:p>
            <a:pPr algn="ctr" rtl="1"/>
            <a:r>
              <a:rPr lang="ar-DZ" sz="2400" b="1" dirty="0" smtClean="0">
                <a:latin typeface="Traditional Arabic" pitchFamily="18" charset="-78"/>
                <a:cs typeface="Traditional Arabic" pitchFamily="18" charset="-78"/>
              </a:rPr>
              <a:t>الابتكار يعني الجديد</a:t>
            </a:r>
            <a:endParaRPr lang="fr-FR" sz="2400" b="1" dirty="0" smtClean="0">
              <a:latin typeface="Traditional Arabic" pitchFamily="18" charset="-78"/>
              <a:cs typeface="Traditional Arabic" pitchFamily="18" charset="-78"/>
            </a:endParaRPr>
          </a:p>
          <a:p>
            <a:pPr algn="ctr" rtl="1"/>
            <a:r>
              <a:rPr lang="ar-DZ" sz="2400" dirty="0">
                <a:latin typeface="Traditional Arabic" pitchFamily="18" charset="-78"/>
                <a:cs typeface="Traditional Arabic" pitchFamily="18" charset="-78"/>
              </a:rPr>
              <a:t>هو الإتيان بالجديد كليا أو جزئيا في مقابل الحالة القائمة</a:t>
            </a:r>
          </a:p>
          <a:p>
            <a:pPr algn="ctr" rtl="1"/>
            <a:r>
              <a:rPr lang="ar-DZ" sz="2400" b="1" dirty="0" smtClean="0">
                <a:latin typeface="Traditional Arabic" pitchFamily="18" charset="-78"/>
                <a:cs typeface="Traditional Arabic" pitchFamily="18" charset="-78"/>
              </a:rPr>
              <a:t>الابتكار  هو التوليفة الجديدة</a:t>
            </a:r>
            <a:endParaRPr lang="fr-FR" sz="2400" b="1" dirty="0" smtClean="0">
              <a:latin typeface="Traditional Arabic" pitchFamily="18" charset="-78"/>
              <a:cs typeface="Traditional Arabic" pitchFamily="18" charset="-78"/>
            </a:endParaRPr>
          </a:p>
          <a:p>
            <a:pPr algn="ctr" rtl="1"/>
            <a:r>
              <a:rPr lang="ar-DZ" sz="2400" dirty="0" smtClean="0">
                <a:latin typeface="Traditional Arabic" pitchFamily="18" charset="-78"/>
                <a:cs typeface="Traditional Arabic" pitchFamily="18" charset="-78"/>
              </a:rPr>
              <a:t>دمــــج</a:t>
            </a:r>
            <a:r>
              <a:rPr lang="fr-FR" sz="2400" dirty="0" smtClean="0">
                <a:latin typeface="Traditional Arabic" pitchFamily="18" charset="-78"/>
                <a:cs typeface="Traditional Arabic" pitchFamily="18" charset="-78"/>
              </a:rPr>
              <a:t> </a:t>
            </a:r>
            <a:r>
              <a:rPr lang="ar-DZ" sz="2400" dirty="0" smtClean="0">
                <a:latin typeface="Traditional Arabic" pitchFamily="18" charset="-78"/>
                <a:cs typeface="Traditional Arabic" pitchFamily="18" charset="-78"/>
              </a:rPr>
              <a:t>أشــــياء </a:t>
            </a:r>
            <a:r>
              <a:rPr lang="ar-DZ" sz="2400" dirty="0">
                <a:latin typeface="Traditional Arabic" pitchFamily="18" charset="-78"/>
                <a:cs typeface="Traditional Arabic" pitchFamily="18" charset="-78"/>
              </a:rPr>
              <a:t>معروفــــة وقديمــــة في توليفــــة </a:t>
            </a:r>
            <a:r>
              <a:rPr lang="ar-DZ" sz="2400" dirty="0" smtClean="0">
                <a:latin typeface="Traditional Arabic" pitchFamily="18" charset="-78"/>
                <a:cs typeface="Traditional Arabic" pitchFamily="18" charset="-78"/>
              </a:rPr>
              <a:t>جديــــدة</a:t>
            </a:r>
            <a:r>
              <a:rPr lang="fr-FR" sz="2400" dirty="0" smtClean="0">
                <a:latin typeface="Traditional Arabic" pitchFamily="18" charset="-78"/>
                <a:cs typeface="Traditional Arabic" pitchFamily="18" charset="-78"/>
              </a:rPr>
              <a:t> </a:t>
            </a:r>
            <a:r>
              <a:rPr lang="ar-DZ" sz="2400" dirty="0" smtClean="0">
                <a:latin typeface="Traditional Arabic" pitchFamily="18" charset="-78"/>
                <a:cs typeface="Traditional Arabic" pitchFamily="18" charset="-78"/>
              </a:rPr>
              <a:t>في </a:t>
            </a:r>
            <a:r>
              <a:rPr lang="ar-DZ" sz="2400" dirty="0">
                <a:latin typeface="Traditional Arabic" pitchFamily="18" charset="-78"/>
                <a:cs typeface="Traditional Arabic" pitchFamily="18" charset="-78"/>
              </a:rPr>
              <a:t>نفــــس المجــــال(توليفــــة</a:t>
            </a:r>
            <a:br>
              <a:rPr lang="ar-DZ" sz="2400" dirty="0">
                <a:latin typeface="Traditional Arabic" pitchFamily="18" charset="-78"/>
                <a:cs typeface="Traditional Arabic" pitchFamily="18" charset="-78"/>
              </a:rPr>
            </a:br>
            <a:r>
              <a:rPr lang="ar-DZ" sz="2400" dirty="0">
                <a:latin typeface="Traditional Arabic" pitchFamily="18" charset="-78"/>
                <a:cs typeface="Traditional Arabic" pitchFamily="18" charset="-78"/>
              </a:rPr>
              <a:t>الأشياء)أو نقلها إلى مجال آخر لم تستخدم فيه من قبل.</a:t>
            </a:r>
          </a:p>
          <a:p>
            <a:pPr algn="ctr" rtl="1"/>
            <a:r>
              <a:rPr lang="ar-SA" sz="2400" b="1" dirty="0" smtClean="0">
                <a:latin typeface="Traditional Arabic" pitchFamily="18" charset="-78"/>
                <a:cs typeface="Traditional Arabic" pitchFamily="18" charset="-78"/>
              </a:rPr>
              <a:t>الابتكار</a:t>
            </a:r>
            <a:r>
              <a:rPr lang="fr-FR" sz="2400" b="1" dirty="0" smtClean="0">
                <a:latin typeface="Traditional Arabic" pitchFamily="18" charset="-78"/>
                <a:cs typeface="Traditional Arabic" pitchFamily="18" charset="-78"/>
              </a:rPr>
              <a:t> </a:t>
            </a:r>
            <a:r>
              <a:rPr lang="ar-SA" sz="2400" b="1" dirty="0" smtClean="0">
                <a:latin typeface="Traditional Arabic" pitchFamily="18" charset="-78"/>
                <a:cs typeface="Traditional Arabic" pitchFamily="18" charset="-78"/>
              </a:rPr>
              <a:t>هو </a:t>
            </a:r>
            <a:r>
              <a:rPr lang="ar-SA" sz="2400" b="1" dirty="0">
                <a:latin typeface="Traditional Arabic" pitchFamily="18" charset="-78"/>
                <a:cs typeface="Traditional Arabic" pitchFamily="18" charset="-78"/>
              </a:rPr>
              <a:t>أن تكون المتحرك الأول في </a:t>
            </a:r>
            <a:r>
              <a:rPr lang="ar-SA" sz="2400" b="1" dirty="0" smtClean="0">
                <a:latin typeface="Traditional Arabic" pitchFamily="18" charset="-78"/>
                <a:cs typeface="Traditional Arabic" pitchFamily="18" charset="-78"/>
              </a:rPr>
              <a:t>السوق</a:t>
            </a:r>
            <a:endParaRPr lang="fr-FR" sz="2400" b="1" dirty="0" smtClean="0">
              <a:latin typeface="Traditional Arabic" pitchFamily="18" charset="-78"/>
              <a:cs typeface="Traditional Arabic" pitchFamily="18" charset="-78"/>
            </a:endParaRPr>
          </a:p>
          <a:p>
            <a:pPr algn="ctr" rtl="1"/>
            <a:r>
              <a:rPr lang="ar-DZ" sz="2400" dirty="0">
                <a:latin typeface="Traditional Arabic" pitchFamily="18" charset="-78"/>
                <a:cs typeface="Traditional Arabic" pitchFamily="18" charset="-78"/>
              </a:rPr>
              <a:t>أن يكون </a:t>
            </a:r>
            <a:r>
              <a:rPr lang="ar-DZ" sz="2400" dirty="0" smtClean="0">
                <a:latin typeface="Traditional Arabic" pitchFamily="18" charset="-78"/>
                <a:cs typeface="Traditional Arabic" pitchFamily="18" charset="-78"/>
              </a:rPr>
              <a:t>صاحب</a:t>
            </a:r>
            <a:r>
              <a:rPr lang="fr-FR" sz="2400" dirty="0" smtClean="0">
                <a:latin typeface="Traditional Arabic" pitchFamily="18" charset="-78"/>
                <a:cs typeface="Traditional Arabic" pitchFamily="18" charset="-78"/>
              </a:rPr>
              <a:t> </a:t>
            </a:r>
            <a:r>
              <a:rPr lang="ar-DZ" sz="2400" dirty="0" smtClean="0">
                <a:latin typeface="Traditional Arabic" pitchFamily="18" charset="-78"/>
                <a:cs typeface="Traditional Arabic" pitchFamily="18" charset="-78"/>
              </a:rPr>
              <a:t>الابتكار</a:t>
            </a:r>
            <a:r>
              <a:rPr lang="fr-FR" sz="2400" dirty="0" smtClean="0">
                <a:latin typeface="Traditional Arabic" pitchFamily="18" charset="-78"/>
                <a:cs typeface="Traditional Arabic" pitchFamily="18" charset="-78"/>
              </a:rPr>
              <a:t> </a:t>
            </a:r>
            <a:r>
              <a:rPr lang="ar-DZ" sz="2400" dirty="0" smtClean="0">
                <a:latin typeface="Traditional Arabic" pitchFamily="18" charset="-78"/>
                <a:cs typeface="Traditional Arabic" pitchFamily="18" charset="-78"/>
              </a:rPr>
              <a:t>أسرع </a:t>
            </a:r>
            <a:r>
              <a:rPr lang="ar-DZ" sz="2400" dirty="0">
                <a:latin typeface="Traditional Arabic" pitchFamily="18" charset="-78"/>
                <a:cs typeface="Traditional Arabic" pitchFamily="18" charset="-78"/>
              </a:rPr>
              <a:t>من </a:t>
            </a:r>
            <a:r>
              <a:rPr lang="ar-DZ" sz="2400" dirty="0" smtClean="0">
                <a:latin typeface="Traditional Arabic" pitchFamily="18" charset="-78"/>
                <a:cs typeface="Traditional Arabic" pitchFamily="18" charset="-78"/>
              </a:rPr>
              <a:t>منافسيه</a:t>
            </a:r>
            <a:r>
              <a:rPr lang="fr-FR" sz="2400" dirty="0" smtClean="0">
                <a:latin typeface="Traditional Arabic" pitchFamily="18" charset="-78"/>
                <a:cs typeface="Traditional Arabic" pitchFamily="18" charset="-78"/>
              </a:rPr>
              <a:t>-</a:t>
            </a:r>
            <a:r>
              <a:rPr lang="ar-DZ" sz="2400" dirty="0" smtClean="0">
                <a:latin typeface="Traditional Arabic" pitchFamily="18" charset="-78"/>
                <a:cs typeface="Traditional Arabic" pitchFamily="18" charset="-78"/>
              </a:rPr>
              <a:t>الأسبقية,</a:t>
            </a:r>
            <a:endParaRPr lang="fr-FR" sz="2400" dirty="0">
              <a:latin typeface="Traditional Arabic" pitchFamily="18" charset="-78"/>
              <a:cs typeface="Traditional Arabic" pitchFamily="18" charset="-78"/>
            </a:endParaRPr>
          </a:p>
          <a:p>
            <a:pPr algn="ctr" rtl="1"/>
            <a:r>
              <a:rPr lang="ar-SA" sz="2400" b="1" dirty="0" smtClean="0">
                <a:latin typeface="Traditional Arabic" pitchFamily="18" charset="-78"/>
                <a:cs typeface="Traditional Arabic" pitchFamily="18" charset="-78"/>
              </a:rPr>
              <a:t>علـــــى </a:t>
            </a:r>
            <a:r>
              <a:rPr lang="ar-SA" sz="2400" b="1" dirty="0">
                <a:latin typeface="Traditional Arabic" pitchFamily="18" charset="-78"/>
                <a:cs typeface="Traditional Arabic" pitchFamily="18" charset="-78"/>
              </a:rPr>
              <a:t>اكتشـــــاف </a:t>
            </a:r>
            <a:r>
              <a:rPr lang="ar-SA" sz="2400" b="1" dirty="0" smtClean="0">
                <a:latin typeface="Traditional Arabic" pitchFamily="18" charset="-78"/>
                <a:cs typeface="Traditional Arabic" pitchFamily="18" charset="-78"/>
              </a:rPr>
              <a:t>الفـــــرص</a:t>
            </a:r>
            <a:endParaRPr lang="ar-DZ" sz="2400" b="1" dirty="0" smtClean="0">
              <a:latin typeface="Traditional Arabic" pitchFamily="18" charset="-78"/>
              <a:cs typeface="Traditional Arabic" pitchFamily="18" charset="-78"/>
            </a:endParaRPr>
          </a:p>
          <a:p>
            <a:pPr algn="ctr" rtl="1"/>
            <a:r>
              <a:rPr lang="ar-SA" sz="2400" dirty="0" smtClean="0">
                <a:latin typeface="Traditional Arabic" pitchFamily="18" charset="-78"/>
                <a:cs typeface="Traditional Arabic" pitchFamily="18" charset="-78"/>
              </a:rPr>
              <a:t>الابتكـــــار </a:t>
            </a:r>
            <a:r>
              <a:rPr lang="ar-DZ" sz="2400" dirty="0" smtClean="0">
                <a:latin typeface="Traditional Arabic" pitchFamily="18" charset="-78"/>
                <a:cs typeface="Traditional Arabic" pitchFamily="18" charset="-78"/>
              </a:rPr>
              <a:t>يمثـــــل </a:t>
            </a:r>
            <a:r>
              <a:rPr lang="ar-DZ" sz="2400" dirty="0">
                <a:latin typeface="Traditional Arabic" pitchFamily="18" charset="-78"/>
                <a:cs typeface="Traditional Arabic" pitchFamily="18" charset="-78"/>
              </a:rPr>
              <a:t>نمطـــــا مـــــن </a:t>
            </a:r>
            <a:r>
              <a:rPr lang="ar-DZ" sz="2400" dirty="0" smtClean="0">
                <a:latin typeface="Traditional Arabic" pitchFamily="18" charset="-78"/>
                <a:cs typeface="Traditional Arabic" pitchFamily="18" charset="-78"/>
              </a:rPr>
              <a:t>أنمـــــاط الابتكـــــار الـــــذي  </a:t>
            </a:r>
            <a:r>
              <a:rPr lang="ar-DZ" sz="2400" dirty="0">
                <a:latin typeface="Traditional Arabic" pitchFamily="18" charset="-78"/>
                <a:cs typeface="Traditional Arabic" pitchFamily="18" charset="-78"/>
              </a:rPr>
              <a:t>يســـــتند علـــــى</a:t>
            </a:r>
            <a:br>
              <a:rPr lang="ar-DZ" sz="2400" dirty="0">
                <a:latin typeface="Traditional Arabic" pitchFamily="18" charset="-78"/>
                <a:cs typeface="Traditional Arabic" pitchFamily="18" charset="-78"/>
              </a:rPr>
            </a:br>
            <a:r>
              <a:rPr lang="ar-DZ" sz="2400" dirty="0">
                <a:latin typeface="Traditional Arabic" pitchFamily="18" charset="-78"/>
                <a:cs typeface="Traditional Arabic" pitchFamily="18" charset="-78"/>
              </a:rPr>
              <a:t>قراءة </a:t>
            </a:r>
            <a:r>
              <a:rPr lang="ar-DZ" sz="2400" dirty="0" smtClean="0">
                <a:latin typeface="Traditional Arabic" pitchFamily="18" charset="-78"/>
                <a:cs typeface="Traditional Arabic" pitchFamily="18" charset="-78"/>
              </a:rPr>
              <a:t>جديدة للحاجات والتوقعات</a:t>
            </a:r>
            <a:endParaRPr lang="ar-DZ" sz="2400" b="1" dirty="0" smtClean="0">
              <a:latin typeface="Traditional Arabic" pitchFamily="18" charset="-78"/>
              <a:cs typeface="Traditional Arabic" pitchFamily="18" charset="-78"/>
            </a:endParaRPr>
          </a:p>
          <a:p>
            <a:pPr algn="ctr" rtl="1"/>
            <a:endParaRPr lang="fr-FR" sz="2400" b="1" dirty="0" smtClean="0">
              <a:latin typeface="Traditional Arabic" pitchFamily="18" charset="-78"/>
              <a:cs typeface="Traditional Arabic" pitchFamily="18" charset="-78"/>
            </a:endParaRPr>
          </a:p>
          <a:p>
            <a:pPr algn="ctr" rtl="1"/>
            <a:endParaRPr lang="fr-FR" sz="2400" b="1" dirty="0">
              <a:latin typeface="Traditional Arabic" pitchFamily="18" charset="-78"/>
              <a:cs typeface="Traditional Arabic" pitchFamily="18" charset="-78"/>
            </a:endParaRPr>
          </a:p>
        </p:txBody>
      </p:sp>
      <p:sp>
        <p:nvSpPr>
          <p:cNvPr id="3" name="Titre 2"/>
          <p:cNvSpPr>
            <a:spLocks noGrp="1"/>
          </p:cNvSpPr>
          <p:nvPr>
            <p:ph type="ctrTitle"/>
          </p:nvPr>
        </p:nvSpPr>
        <p:spPr>
          <a:xfrm>
            <a:off x="1115616" y="476672"/>
            <a:ext cx="7175351" cy="648072"/>
          </a:xfrm>
        </p:spPr>
        <p:txBody>
          <a:bodyPr/>
          <a:lstStyle/>
          <a:p>
            <a:pPr marL="182880" indent="0" algn="ctr" rtl="1">
              <a:buNone/>
            </a:pPr>
            <a:r>
              <a:rPr lang="ar-DZ" sz="2800" dirty="0" smtClean="0"/>
              <a:t>خصائص الابتكار</a:t>
            </a:r>
            <a:endParaRPr lang="fr-FR" sz="2800" dirty="0"/>
          </a:p>
        </p:txBody>
      </p:sp>
    </p:spTree>
    <p:extLst>
      <p:ext uri="{BB962C8B-B14F-4D97-AF65-F5344CB8AC3E}">
        <p14:creationId xmlns:p14="http://schemas.microsoft.com/office/powerpoint/2010/main" val="1944319372"/>
      </p:ext>
    </p:extLst>
  </p:cSld>
  <p:clrMapOvr>
    <a:masterClrMapping/>
  </p:clrMapOvr>
  <p:timing>
    <p:tnLst>
      <p:par>
        <p:cTn id="1" dur="indefinite" restart="never" nodeType="tmRoot"/>
      </p:par>
    </p:tnLst>
  </p:timing>
</p:sld>
</file>

<file path=ppt/theme/theme1.xml><?xml version="1.0" encoding="utf-8"?>
<a:theme xmlns:a="http://schemas.openxmlformats.org/drawingml/2006/main" name="Sillage">
  <a:themeElements>
    <a:clrScheme name="Sillage">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illage">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illage">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2875</TotalTime>
  <Words>210</Words>
  <Application>Microsoft Office PowerPoint</Application>
  <PresentationFormat>Affichage à l'écran (4:3)</PresentationFormat>
  <Paragraphs>37</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Sillage</vt:lpstr>
      <vt:lpstr>الابداع والابتكار </vt:lpstr>
      <vt:lpstr>ماذا نقصد ب :</vt:lpstr>
      <vt:lpstr> *الابتكار لغويا: يدل على الحركية أي أنه عبارة عن سيرورة Processus , * «كل ماهو حديث الظهور» * « كل ماهو فردي وغير منتظر» * «خلق ماهو جديد» وقد استخدم مصطلح الابتكار بالمعنى الحديث لأول مرة من طرف الاقتصادي Shumpeter حيث عرفه بأنه: استخدام تجاري لمنتج أو عملية، لم يسبق استخدامها من قبل ، وأنه قد يكون:     - انتاج منتج جديد؛و التسويق     - استعمال مصدر جديد للموارد الأولية؛     - فتح وغزو سوق جديدة؛     - تحقيق تنظيم جديد للصناعة</vt:lpstr>
      <vt:lpstr>ومنه يمكن تقديم التعريف التالي للابتكار: التطبيق الفعلي للأفكار المنتجة والتي تترجم الى العديد من الأشكال : فقد تكون أو تتمثل في: منتج جديد                 طريقة انتاج جديدة؛                سوق جديدة,,,,,,,,,, </vt:lpstr>
      <vt:lpstr>الابداع والابتكار  الابداع هو قاعدة الابتكار، ذلك أن كل ابتكار يبدأ بفكرة ابداعية عن طريق الأفراد والفرق، والذي هو نقطة بداية الابتكار الأول ضروري لكنه شرط غير كافي  الابداع تفكير والابتكار تنفيذ كل ابتكار ابداع وليس كل ابداع ابتكار</vt:lpstr>
      <vt:lpstr>الابداع والاختراع  ما يجمعهم هو الجدة والحداثة</vt:lpstr>
      <vt:lpstr>أنواع الابتكار</vt:lpstr>
      <vt:lpstr>خصائص الابتكار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المؤسسات الناشئة</dc:title>
  <dc:creator>pc</dc:creator>
  <cp:lastModifiedBy>pc</cp:lastModifiedBy>
  <cp:revision>48</cp:revision>
  <dcterms:created xsi:type="dcterms:W3CDTF">2020-12-28T02:04:27Z</dcterms:created>
  <dcterms:modified xsi:type="dcterms:W3CDTF">2023-12-22T21:22:16Z</dcterms:modified>
</cp:coreProperties>
</file>