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1"/>
  </p:sldMasterIdLst>
  <p:notesMasterIdLst>
    <p:notesMasterId r:id="rId13"/>
  </p:notesMasterIdLst>
  <p:handoutMasterIdLst>
    <p:handoutMasterId r:id="rId14"/>
  </p:handoutMasterIdLst>
  <p:sldIdLst>
    <p:sldId id="257" r:id="rId2"/>
    <p:sldId id="256"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660"/>
  </p:normalViewPr>
  <p:slideViewPr>
    <p:cSldViewPr snapToGrid="0">
      <p:cViewPr varScale="1">
        <p:scale>
          <a:sx n="65" d="100"/>
          <a:sy n="65"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B56B90-0964-4F5D-A8F0-54F62556A5C6}" type="datetimeFigureOut">
              <a:rPr lang="fr-FR" smtClean="0"/>
              <a:t>25/10/2024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7B7D30-6E27-43B8-B07D-0770616C32C7}" type="slidenum">
              <a:rPr lang="fr-FR" smtClean="0"/>
              <a:t>‹N°›</a:t>
            </a:fld>
            <a:endParaRPr lang="fr-FR"/>
          </a:p>
        </p:txBody>
      </p:sp>
    </p:spTree>
    <p:extLst>
      <p:ext uri="{BB962C8B-B14F-4D97-AF65-F5344CB8AC3E}">
        <p14:creationId xmlns:p14="http://schemas.microsoft.com/office/powerpoint/2010/main" val="36832611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9F17BF-D54A-416B-9348-9F37CD3A6877}" type="datetimeFigureOut">
              <a:rPr lang="fr-FR" smtClean="0"/>
              <a:t>25/10/2024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B91D67-EA98-49CD-8D74-7B67A0AE403C}" type="slidenum">
              <a:rPr lang="fr-FR" smtClean="0"/>
              <a:t>‹N°›</a:t>
            </a:fld>
            <a:endParaRPr lang="fr-FR"/>
          </a:p>
        </p:txBody>
      </p:sp>
    </p:spTree>
    <p:extLst>
      <p:ext uri="{BB962C8B-B14F-4D97-AF65-F5344CB8AC3E}">
        <p14:creationId xmlns:p14="http://schemas.microsoft.com/office/powerpoint/2010/main" val="34828763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8B91D67-EA98-49CD-8D74-7B67A0AE403C}" type="slidenum">
              <a:rPr lang="fr-FR" smtClean="0"/>
              <a:t>3</a:t>
            </a:fld>
            <a:endParaRPr lang="fr-FR"/>
          </a:p>
        </p:txBody>
      </p:sp>
    </p:spTree>
    <p:extLst>
      <p:ext uri="{BB962C8B-B14F-4D97-AF65-F5344CB8AC3E}">
        <p14:creationId xmlns:p14="http://schemas.microsoft.com/office/powerpoint/2010/main" val="2752353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8B91D67-EA98-49CD-8D74-7B67A0AE403C}" type="slidenum">
              <a:rPr lang="fr-FR" smtClean="0"/>
              <a:t>4</a:t>
            </a:fld>
            <a:endParaRPr lang="fr-FR"/>
          </a:p>
        </p:txBody>
      </p:sp>
    </p:spTree>
    <p:extLst>
      <p:ext uri="{BB962C8B-B14F-4D97-AF65-F5344CB8AC3E}">
        <p14:creationId xmlns:p14="http://schemas.microsoft.com/office/powerpoint/2010/main" val="149828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8B91D67-EA98-49CD-8D74-7B67A0AE403C}" type="slidenum">
              <a:rPr lang="fr-FR" smtClean="0"/>
              <a:t>5</a:t>
            </a:fld>
            <a:endParaRPr lang="fr-FR"/>
          </a:p>
        </p:txBody>
      </p:sp>
    </p:spTree>
    <p:extLst>
      <p:ext uri="{BB962C8B-B14F-4D97-AF65-F5344CB8AC3E}">
        <p14:creationId xmlns:p14="http://schemas.microsoft.com/office/powerpoint/2010/main" val="1512225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8B91D67-EA98-49CD-8D74-7B67A0AE403C}" type="slidenum">
              <a:rPr lang="fr-FR" smtClean="0"/>
              <a:t>6</a:t>
            </a:fld>
            <a:endParaRPr lang="fr-FR"/>
          </a:p>
        </p:txBody>
      </p:sp>
    </p:spTree>
    <p:extLst>
      <p:ext uri="{BB962C8B-B14F-4D97-AF65-F5344CB8AC3E}">
        <p14:creationId xmlns:p14="http://schemas.microsoft.com/office/powerpoint/2010/main" val="2124589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8B91D67-EA98-49CD-8D74-7B67A0AE403C}" type="slidenum">
              <a:rPr lang="fr-FR" smtClean="0"/>
              <a:t>7</a:t>
            </a:fld>
            <a:endParaRPr lang="fr-FR"/>
          </a:p>
        </p:txBody>
      </p:sp>
    </p:spTree>
    <p:extLst>
      <p:ext uri="{BB962C8B-B14F-4D97-AF65-F5344CB8AC3E}">
        <p14:creationId xmlns:p14="http://schemas.microsoft.com/office/powerpoint/2010/main" val="740766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8B91D67-EA98-49CD-8D74-7B67A0AE403C}" type="slidenum">
              <a:rPr lang="fr-FR" smtClean="0"/>
              <a:t>8</a:t>
            </a:fld>
            <a:endParaRPr lang="fr-FR"/>
          </a:p>
        </p:txBody>
      </p:sp>
    </p:spTree>
    <p:extLst>
      <p:ext uri="{BB962C8B-B14F-4D97-AF65-F5344CB8AC3E}">
        <p14:creationId xmlns:p14="http://schemas.microsoft.com/office/powerpoint/2010/main" val="2064006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8B91D67-EA98-49CD-8D74-7B67A0AE403C}" type="slidenum">
              <a:rPr lang="fr-FR" smtClean="0"/>
              <a:t>9</a:t>
            </a:fld>
            <a:endParaRPr lang="fr-FR"/>
          </a:p>
        </p:txBody>
      </p:sp>
    </p:spTree>
    <p:extLst>
      <p:ext uri="{BB962C8B-B14F-4D97-AF65-F5344CB8AC3E}">
        <p14:creationId xmlns:p14="http://schemas.microsoft.com/office/powerpoint/2010/main" val="540970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8B91D67-EA98-49CD-8D74-7B67A0AE403C}" type="slidenum">
              <a:rPr lang="fr-FR" smtClean="0"/>
              <a:t>10</a:t>
            </a:fld>
            <a:endParaRPr lang="fr-FR"/>
          </a:p>
        </p:txBody>
      </p:sp>
    </p:spTree>
    <p:extLst>
      <p:ext uri="{BB962C8B-B14F-4D97-AF65-F5344CB8AC3E}">
        <p14:creationId xmlns:p14="http://schemas.microsoft.com/office/powerpoint/2010/main" val="4075591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8B91D67-EA98-49CD-8D74-7B67A0AE403C}" type="slidenum">
              <a:rPr lang="fr-FR" smtClean="0"/>
              <a:t>11</a:t>
            </a:fld>
            <a:endParaRPr lang="fr-FR"/>
          </a:p>
        </p:txBody>
      </p:sp>
    </p:spTree>
    <p:extLst>
      <p:ext uri="{BB962C8B-B14F-4D97-AF65-F5344CB8AC3E}">
        <p14:creationId xmlns:p14="http://schemas.microsoft.com/office/powerpoint/2010/main" val="3202182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C3FC62E-9416-45E4-88F6-17EFB1F7B714}" type="datetime1">
              <a:rPr lang="fr-FR" smtClean="0"/>
              <a:t>25/10/2024</a:t>
            </a:fld>
            <a:endParaRPr lang="fr-F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A2B744E-0CD0-46D0-BE5C-3A73E8D691A1}" type="slidenum">
              <a:rPr lang="fr-FR" smtClean="0"/>
              <a:t>‹N°›</a:t>
            </a:fld>
            <a:endParaRPr lang="fr-F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824951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3EBB7DA-133A-48EF-B239-431691A6CA06}" type="datetime1">
              <a:rPr lang="fr-FR" smtClean="0"/>
              <a:t>25/10/2024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2B744E-0CD0-46D0-BE5C-3A73E8D691A1}" type="slidenum">
              <a:rPr lang="fr-FR" smtClean="0"/>
              <a:t>‹N°›</a:t>
            </a:fld>
            <a:endParaRPr lang="fr-FR"/>
          </a:p>
        </p:txBody>
      </p:sp>
    </p:spTree>
    <p:extLst>
      <p:ext uri="{BB962C8B-B14F-4D97-AF65-F5344CB8AC3E}">
        <p14:creationId xmlns:p14="http://schemas.microsoft.com/office/powerpoint/2010/main" val="3185943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AF74173-90C7-4554-BA8F-CA1180824351}" type="datetime1">
              <a:rPr lang="fr-FR" smtClean="0"/>
              <a:t>25/10/2024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2B744E-0CD0-46D0-BE5C-3A73E8D691A1}" type="slidenum">
              <a:rPr lang="fr-FR" smtClean="0"/>
              <a:t>‹N°›</a:t>
            </a:fld>
            <a:endParaRPr lang="fr-FR"/>
          </a:p>
        </p:txBody>
      </p:sp>
    </p:spTree>
    <p:extLst>
      <p:ext uri="{BB962C8B-B14F-4D97-AF65-F5344CB8AC3E}">
        <p14:creationId xmlns:p14="http://schemas.microsoft.com/office/powerpoint/2010/main" val="4164403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6BAAD92-0E23-471D-91F7-B5124519368D}" type="datetime1">
              <a:rPr lang="fr-FR" smtClean="0"/>
              <a:t>25/10/2024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2B744E-0CD0-46D0-BE5C-3A73E8D691A1}" type="slidenum">
              <a:rPr lang="fr-FR" smtClean="0"/>
              <a:t>‹N°›</a:t>
            </a:fld>
            <a:endParaRPr lang="fr-FR"/>
          </a:p>
        </p:txBody>
      </p:sp>
    </p:spTree>
    <p:extLst>
      <p:ext uri="{BB962C8B-B14F-4D97-AF65-F5344CB8AC3E}">
        <p14:creationId xmlns:p14="http://schemas.microsoft.com/office/powerpoint/2010/main" val="156864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7EA1E0C5-33BB-4512-8AF3-62AB7D8FF841}" type="datetime1">
              <a:rPr lang="fr-FR" smtClean="0"/>
              <a:t>25/10/2024</a:t>
            </a:fld>
            <a:endParaRPr lang="fr-F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A2B744E-0CD0-46D0-BE5C-3A73E8D691A1}" type="slidenum">
              <a:rPr lang="fr-FR" smtClean="0"/>
              <a:t>‹N°›</a:t>
            </a:fld>
            <a:endParaRPr lang="fr-F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990196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smtClean="0"/>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E81390A-8022-4977-85E6-90A1E3E34A61}" type="datetime1">
              <a:rPr lang="fr-FR" smtClean="0"/>
              <a:t>25/10/2024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A2B744E-0CD0-46D0-BE5C-3A73E8D691A1}" type="slidenum">
              <a:rPr lang="fr-FR" smtClean="0"/>
              <a:t>‹N°›</a:t>
            </a:fld>
            <a:endParaRPr lang="fr-FR"/>
          </a:p>
        </p:txBody>
      </p:sp>
    </p:spTree>
    <p:extLst>
      <p:ext uri="{BB962C8B-B14F-4D97-AF65-F5344CB8AC3E}">
        <p14:creationId xmlns:p14="http://schemas.microsoft.com/office/powerpoint/2010/main" val="2964135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0334868-143E-4AEF-A4F7-41FA28AC1E0A}" type="datetime1">
              <a:rPr lang="fr-FR" smtClean="0"/>
              <a:t>25/10/2024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A2B744E-0CD0-46D0-BE5C-3A73E8D691A1}" type="slidenum">
              <a:rPr lang="fr-FR" smtClean="0"/>
              <a:t>‹N°›</a:t>
            </a:fld>
            <a:endParaRPr lang="fr-FR"/>
          </a:p>
        </p:txBody>
      </p:sp>
    </p:spTree>
    <p:extLst>
      <p:ext uri="{BB962C8B-B14F-4D97-AF65-F5344CB8AC3E}">
        <p14:creationId xmlns:p14="http://schemas.microsoft.com/office/powerpoint/2010/main" val="1643208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505BD5AC-F0D1-46B6-B4FE-E56C6580E5CC}" type="datetime1">
              <a:rPr lang="fr-FR" smtClean="0"/>
              <a:t>25/10/2024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A2B744E-0CD0-46D0-BE5C-3A73E8D691A1}" type="slidenum">
              <a:rPr lang="fr-FR" smtClean="0"/>
              <a:t>‹N°›</a:t>
            </a:fld>
            <a:endParaRPr lang="fr-FR"/>
          </a:p>
        </p:txBody>
      </p:sp>
    </p:spTree>
    <p:extLst>
      <p:ext uri="{BB962C8B-B14F-4D97-AF65-F5344CB8AC3E}">
        <p14:creationId xmlns:p14="http://schemas.microsoft.com/office/powerpoint/2010/main" val="219699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DE77C1-14F6-469D-8CB6-A30578429949}" type="datetime1">
              <a:rPr lang="fr-FR" smtClean="0"/>
              <a:t>25/10/2024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A2B744E-0CD0-46D0-BE5C-3A73E8D691A1}" type="slidenum">
              <a:rPr lang="fr-FR" smtClean="0"/>
              <a:t>‹N°›</a:t>
            </a:fld>
            <a:endParaRPr lang="fr-FR"/>
          </a:p>
        </p:txBody>
      </p:sp>
    </p:spTree>
    <p:extLst>
      <p:ext uri="{BB962C8B-B14F-4D97-AF65-F5344CB8AC3E}">
        <p14:creationId xmlns:p14="http://schemas.microsoft.com/office/powerpoint/2010/main" val="3614289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56C1260-1E83-4FE9-B412-AE58D459D8A0}" type="datetime1">
              <a:rPr lang="fr-FR" smtClean="0"/>
              <a:t>25/10/2024</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A2B744E-0CD0-46D0-BE5C-3A73E8D691A1}"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21918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9F65493-FB5F-4460-998A-7EA13502699D}" type="datetime1">
              <a:rPr lang="fr-FR" smtClean="0"/>
              <a:t>25/10/2024</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A2B744E-0CD0-46D0-BE5C-3A73E8D691A1}"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2834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FCD81AB-0E18-4A4D-85CC-14F8EAE5AFB7}" type="datetime1">
              <a:rPr lang="fr-FR" smtClean="0"/>
              <a:t>25/10/2024</a:t>
            </a:fld>
            <a:endParaRPr lang="fr-F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fr-F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A2B744E-0CD0-46D0-BE5C-3A73E8D691A1}" type="slidenum">
              <a:rPr lang="fr-FR" smtClean="0"/>
              <a:t>‹N°›</a:t>
            </a:fld>
            <a:endParaRPr lang="fr-F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8001509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6587" y="4452845"/>
            <a:ext cx="9411266" cy="1058593"/>
          </a:xfrm>
        </p:spPr>
        <p:txBody>
          <a:bodyPr>
            <a:normAutofit fontScale="90000"/>
          </a:bodyPr>
          <a:lstStyle/>
          <a:p>
            <a:r>
              <a:rPr lang="fr-FR" dirty="0" smtClean="0">
                <a:solidFill>
                  <a:schemeClr val="bg2">
                    <a:lumMod val="75000"/>
                  </a:schemeClr>
                </a:solidFill>
              </a:rPr>
              <a:t>Création </a:t>
            </a:r>
            <a:r>
              <a:rPr lang="fr-FR" smtClean="0">
                <a:solidFill>
                  <a:schemeClr val="bg2">
                    <a:lumMod val="75000"/>
                  </a:schemeClr>
                </a:solidFill>
              </a:rPr>
              <a:t>d’une </a:t>
            </a:r>
            <a:r>
              <a:rPr lang="fr-FR" smtClean="0">
                <a:solidFill>
                  <a:schemeClr val="bg2">
                    <a:lumMod val="75000"/>
                  </a:schemeClr>
                </a:solidFill>
              </a:rPr>
              <a:t>entreprise: IDEE, ETUDE DU MARCHE </a:t>
            </a:r>
            <a:endParaRPr lang="fr-FR" dirty="0">
              <a:solidFill>
                <a:schemeClr val="bg2">
                  <a:lumMod val="75000"/>
                </a:schemeClr>
              </a:solidFill>
            </a:endParaRPr>
          </a:p>
        </p:txBody>
      </p:sp>
      <p:sp>
        <p:nvSpPr>
          <p:cNvPr id="3" name="Sous-titre 2"/>
          <p:cNvSpPr>
            <a:spLocks noGrp="1"/>
          </p:cNvSpPr>
          <p:nvPr>
            <p:ph type="subTitle" idx="1"/>
          </p:nvPr>
        </p:nvSpPr>
        <p:spPr>
          <a:xfrm>
            <a:off x="4610911" y="5819972"/>
            <a:ext cx="3156025" cy="1096899"/>
          </a:xfrm>
        </p:spPr>
        <p:txBody>
          <a:bodyPr>
            <a:normAutofit/>
          </a:bodyPr>
          <a:lstStyle/>
          <a:p>
            <a:r>
              <a:rPr lang="fr-FR" dirty="0" smtClean="0">
                <a:solidFill>
                  <a:schemeClr val="tx1"/>
                </a:solidFill>
              </a:rPr>
              <a:t>Réaliser par:</a:t>
            </a:r>
          </a:p>
          <a:p>
            <a:r>
              <a:rPr lang="fr-FR" dirty="0" smtClean="0">
                <a:solidFill>
                  <a:schemeClr val="tx1"/>
                </a:solidFill>
              </a:rPr>
              <a:t>Dr. </a:t>
            </a:r>
            <a:r>
              <a:rPr lang="fr-FR" dirty="0" err="1" smtClean="0">
                <a:solidFill>
                  <a:schemeClr val="tx1"/>
                </a:solidFill>
              </a:rPr>
              <a:t>Omeiche</a:t>
            </a:r>
            <a:r>
              <a:rPr lang="fr-FR" dirty="0" smtClean="0">
                <a:solidFill>
                  <a:schemeClr val="tx1"/>
                </a:solidFill>
              </a:rPr>
              <a:t> </a:t>
            </a:r>
            <a:r>
              <a:rPr lang="fr-FR" dirty="0" err="1" smtClean="0">
                <a:solidFill>
                  <a:schemeClr val="tx1"/>
                </a:solidFill>
              </a:rPr>
              <a:t>khoula</a:t>
            </a:r>
            <a:r>
              <a:rPr lang="fr-FR" dirty="0" smtClean="0">
                <a:solidFill>
                  <a:schemeClr val="tx1"/>
                </a:solidFill>
              </a:rPr>
              <a:t> </a:t>
            </a:r>
            <a:endParaRPr lang="fr-FR" dirty="0">
              <a:solidFill>
                <a:schemeClr val="tx1"/>
              </a:solidFill>
            </a:endParaRPr>
          </a:p>
        </p:txBody>
      </p:sp>
      <p:sp>
        <p:nvSpPr>
          <p:cNvPr id="4" name="ZoneTexte 3"/>
          <p:cNvSpPr txBox="1"/>
          <p:nvPr/>
        </p:nvSpPr>
        <p:spPr>
          <a:xfrm>
            <a:off x="1293778" y="2159869"/>
            <a:ext cx="2256817" cy="369332"/>
          </a:xfrm>
          <a:prstGeom prst="rect">
            <a:avLst/>
          </a:prstGeom>
          <a:noFill/>
        </p:spPr>
        <p:txBody>
          <a:bodyPr wrap="square" rtlCol="0">
            <a:spAutoFit/>
          </a:bodyPr>
          <a:lstStyle/>
          <a:p>
            <a:r>
              <a:rPr lang="fr-FR" dirty="0" smtClean="0">
                <a:solidFill>
                  <a:schemeClr val="bg2">
                    <a:lumMod val="25000"/>
                  </a:schemeClr>
                </a:solidFill>
              </a:rPr>
              <a:t>Cours 04</a:t>
            </a:r>
            <a:endParaRPr lang="fr-FR" dirty="0">
              <a:solidFill>
                <a:schemeClr val="bg2">
                  <a:lumMod val="25000"/>
                </a:schemeClr>
              </a:solidFill>
            </a:endParaRPr>
          </a:p>
        </p:txBody>
      </p:sp>
      <p:sp>
        <p:nvSpPr>
          <p:cNvPr id="5" name="Rectangle 4"/>
          <p:cNvSpPr/>
          <p:nvPr/>
        </p:nvSpPr>
        <p:spPr>
          <a:xfrm>
            <a:off x="3014220" y="396309"/>
            <a:ext cx="6096000" cy="1948226"/>
          </a:xfrm>
          <a:prstGeom prst="rect">
            <a:avLst/>
          </a:prstGeom>
        </p:spPr>
        <p:txBody>
          <a:bodyPr>
            <a:spAutoFit/>
          </a:bodyPr>
          <a:lstStyle/>
          <a:p>
            <a:pPr algn="ctr"/>
            <a:r>
              <a:rPr lang="fr-FR" sz="1600" b="1" dirty="0" smtClean="0">
                <a:solidFill>
                  <a:prstClr val="black"/>
                </a:solidFill>
                <a:latin typeface="Garamond" panose="02020404030301010803"/>
              </a:rPr>
              <a:t>Université </a:t>
            </a:r>
            <a:r>
              <a:rPr lang="fr-FR" sz="1600" b="1" dirty="0">
                <a:solidFill>
                  <a:prstClr val="black"/>
                </a:solidFill>
                <a:latin typeface="Garamond" panose="02020404030301010803"/>
              </a:rPr>
              <a:t>Larbi Ben M’</a:t>
            </a:r>
            <a:r>
              <a:rPr lang="fr-FR" sz="1600" b="1" dirty="0" err="1">
                <a:solidFill>
                  <a:prstClr val="black"/>
                </a:solidFill>
                <a:latin typeface="Garamond" panose="02020404030301010803"/>
              </a:rPr>
              <a:t>Hidi</a:t>
            </a:r>
            <a:r>
              <a:rPr lang="fr-FR" sz="1600" b="1" dirty="0">
                <a:solidFill>
                  <a:prstClr val="black"/>
                </a:solidFill>
                <a:latin typeface="Garamond" panose="02020404030301010803"/>
              </a:rPr>
              <a:t> "Oum El </a:t>
            </a:r>
            <a:r>
              <a:rPr lang="fr-FR" sz="1600" b="1" dirty="0" err="1">
                <a:solidFill>
                  <a:prstClr val="black"/>
                </a:solidFill>
                <a:latin typeface="Garamond" panose="02020404030301010803"/>
              </a:rPr>
              <a:t>Bouaghi</a:t>
            </a:r>
            <a:r>
              <a:rPr lang="fr-FR" sz="1600" b="1" dirty="0">
                <a:solidFill>
                  <a:prstClr val="black"/>
                </a:solidFill>
                <a:latin typeface="Garamond" panose="02020404030301010803"/>
              </a:rPr>
              <a:t>"</a:t>
            </a:r>
          </a:p>
          <a:p>
            <a:pPr lvl="0" algn="ctr" defTabSz="457200">
              <a:lnSpc>
                <a:spcPct val="120000"/>
              </a:lnSpc>
              <a:spcBef>
                <a:spcPct val="20000"/>
              </a:spcBef>
              <a:spcAft>
                <a:spcPts val="600"/>
              </a:spcAft>
              <a:buClr>
                <a:srgbClr val="D9B247"/>
              </a:buClr>
              <a:buSzPct val="115000"/>
            </a:pPr>
            <a:r>
              <a:rPr lang="fr-FR" sz="1600" b="1" dirty="0">
                <a:solidFill>
                  <a:prstClr val="black"/>
                </a:solidFill>
                <a:latin typeface="Garamond" panose="02020404030301010803"/>
              </a:rPr>
              <a:t>Faculté sciences de la terre et d'architecture</a:t>
            </a:r>
          </a:p>
          <a:p>
            <a:pPr lvl="0" algn="ctr" defTabSz="457200">
              <a:lnSpc>
                <a:spcPct val="120000"/>
              </a:lnSpc>
              <a:spcBef>
                <a:spcPct val="20000"/>
              </a:spcBef>
              <a:spcAft>
                <a:spcPts val="600"/>
              </a:spcAft>
              <a:buClr>
                <a:srgbClr val="D9B247"/>
              </a:buClr>
              <a:buSzPct val="115000"/>
            </a:pPr>
            <a:r>
              <a:rPr lang="fr-FR" sz="1600" b="1" dirty="0">
                <a:solidFill>
                  <a:prstClr val="black"/>
                </a:solidFill>
                <a:latin typeface="Garamond" panose="02020404030301010803"/>
              </a:rPr>
              <a:t>département Géographie et aménagement du </a:t>
            </a:r>
            <a:r>
              <a:rPr lang="fr-FR" sz="1600" b="1" dirty="0" smtClean="0">
                <a:solidFill>
                  <a:prstClr val="black"/>
                </a:solidFill>
                <a:latin typeface="Garamond" panose="02020404030301010803"/>
              </a:rPr>
              <a:t>territoire</a:t>
            </a:r>
          </a:p>
          <a:p>
            <a:pPr lvl="0" algn="ctr" defTabSz="457200">
              <a:lnSpc>
                <a:spcPct val="120000"/>
              </a:lnSpc>
              <a:spcBef>
                <a:spcPct val="20000"/>
              </a:spcBef>
              <a:spcAft>
                <a:spcPts val="600"/>
              </a:spcAft>
              <a:buClr>
                <a:srgbClr val="D9B247"/>
              </a:buClr>
              <a:buSzPct val="115000"/>
            </a:pPr>
            <a:r>
              <a:rPr lang="fr-FR" sz="1600" b="1" dirty="0" smtClean="0">
                <a:solidFill>
                  <a:prstClr val="black"/>
                </a:solidFill>
                <a:latin typeface="Garamond" panose="02020404030301010803"/>
              </a:rPr>
              <a:t>Master 02: Aménagement urbain</a:t>
            </a:r>
          </a:p>
          <a:p>
            <a:pPr lvl="0" algn="ctr" defTabSz="457200">
              <a:lnSpc>
                <a:spcPct val="120000"/>
              </a:lnSpc>
              <a:spcBef>
                <a:spcPct val="20000"/>
              </a:spcBef>
              <a:spcAft>
                <a:spcPts val="600"/>
              </a:spcAft>
              <a:buClr>
                <a:srgbClr val="D9B247"/>
              </a:buClr>
              <a:buSzPct val="115000"/>
            </a:pPr>
            <a:r>
              <a:rPr lang="fr-FR" sz="1600" b="1" dirty="0" smtClean="0">
                <a:solidFill>
                  <a:prstClr val="black"/>
                </a:solidFill>
                <a:latin typeface="Garamond" panose="02020404030301010803"/>
              </a:rPr>
              <a:t>Module : Entrepreneuriat  </a:t>
            </a:r>
          </a:p>
        </p:txBody>
      </p:sp>
    </p:spTree>
    <p:extLst>
      <p:ext uri="{BB962C8B-B14F-4D97-AF65-F5344CB8AC3E}">
        <p14:creationId xmlns:p14="http://schemas.microsoft.com/office/powerpoint/2010/main" val="1861501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ZoneTexte 2"/>
          <p:cNvSpPr txBox="1"/>
          <p:nvPr/>
        </p:nvSpPr>
        <p:spPr>
          <a:xfrm>
            <a:off x="0" y="0"/>
            <a:ext cx="12192000" cy="523220"/>
          </a:xfrm>
          <a:prstGeom prst="rect">
            <a:avLst/>
          </a:prstGeom>
          <a:solidFill>
            <a:schemeClr val="accent4">
              <a:lumMod val="60000"/>
              <a:lumOff val="40000"/>
            </a:schemeClr>
          </a:solidFill>
        </p:spPr>
        <p:txBody>
          <a:bodyPr wrap="square" rtlCol="0">
            <a:spAutoFit/>
          </a:bodyPr>
          <a:lstStyle/>
          <a:p>
            <a:pPr algn="ctr"/>
            <a:r>
              <a:rPr lang="fr-FR" sz="2800" b="1" dirty="0" smtClean="0"/>
              <a:t>III. SOURCE DE FINANACEMENT </a:t>
            </a:r>
            <a:endParaRPr lang="fr-FR" sz="2800" b="1" dirty="0"/>
          </a:p>
        </p:txBody>
      </p:sp>
      <p:sp>
        <p:nvSpPr>
          <p:cNvPr id="4" name="Espace réservé du numéro de diapositive 3"/>
          <p:cNvSpPr>
            <a:spLocks noGrp="1"/>
          </p:cNvSpPr>
          <p:nvPr>
            <p:ph type="sldNum" sz="quarter" idx="12"/>
          </p:nvPr>
        </p:nvSpPr>
        <p:spPr/>
        <p:txBody>
          <a:bodyPr/>
          <a:lstStyle/>
          <a:p>
            <a:fld id="{5A2B744E-0CD0-46D0-BE5C-3A73E8D691A1}" type="slidenum">
              <a:rPr lang="fr-FR" smtClean="0"/>
              <a:t>10</a:t>
            </a:fld>
            <a:endParaRPr lang="fr-FR"/>
          </a:p>
        </p:txBody>
      </p:sp>
      <p:sp>
        <p:nvSpPr>
          <p:cNvPr id="6" name="Rectangle 5"/>
          <p:cNvSpPr/>
          <p:nvPr/>
        </p:nvSpPr>
        <p:spPr>
          <a:xfrm>
            <a:off x="295072" y="821075"/>
            <a:ext cx="11601856" cy="5324535"/>
          </a:xfrm>
          <a:prstGeom prst="rect">
            <a:avLst/>
          </a:prstGeom>
        </p:spPr>
        <p:txBody>
          <a:bodyPr wrap="square">
            <a:spAutoFit/>
          </a:bodyPr>
          <a:lstStyle/>
          <a:p>
            <a:endParaRPr lang="fr-FR" sz="2000" dirty="0" smtClean="0">
              <a:latin typeface="Garamond" panose="02020404030301010803" pitchFamily="18" charset="0"/>
            </a:endParaRPr>
          </a:p>
          <a:p>
            <a:pPr algn="just"/>
            <a:r>
              <a:rPr lang="fr-FR" sz="2000" dirty="0">
                <a:latin typeface="Garamond" panose="02020404030301010803" pitchFamily="18" charset="0"/>
              </a:rPr>
              <a:t>L'Algérie </a:t>
            </a:r>
            <a:r>
              <a:rPr lang="fr-FR" sz="2000" dirty="0" smtClean="0">
                <a:latin typeface="Garamond" panose="02020404030301010803" pitchFamily="18" charset="0"/>
              </a:rPr>
              <a:t>accorde </a:t>
            </a:r>
            <a:r>
              <a:rPr lang="fr-FR" sz="2000" dirty="0">
                <a:latin typeface="Garamond" panose="02020404030301010803" pitchFamily="18" charset="0"/>
              </a:rPr>
              <a:t>une </a:t>
            </a:r>
            <a:r>
              <a:rPr lang="fr-FR" sz="2000" dirty="0" smtClean="0">
                <a:latin typeface="Garamond" panose="02020404030301010803" pitchFamily="18" charset="0"/>
              </a:rPr>
              <a:t>importance </a:t>
            </a:r>
            <a:r>
              <a:rPr lang="fr-FR" sz="2000" dirty="0">
                <a:latin typeface="Garamond" panose="02020404030301010803" pitchFamily="18" charset="0"/>
              </a:rPr>
              <a:t>aux jeunes pour qu'ils puissent créer leurs propres entreprises, afin de diminuer le taux de chômage et améliorer le secteur social et économique. </a:t>
            </a:r>
            <a:endParaRPr lang="fr-FR" sz="2000" dirty="0" smtClean="0">
              <a:latin typeface="Garamond" panose="02020404030301010803" pitchFamily="18" charset="0"/>
            </a:endParaRPr>
          </a:p>
          <a:p>
            <a:pPr algn="just"/>
            <a:r>
              <a:rPr lang="fr-FR" sz="2000" dirty="0" smtClean="0">
                <a:latin typeface="Garamond" panose="02020404030301010803" pitchFamily="18" charset="0"/>
              </a:rPr>
              <a:t>D'une </a:t>
            </a:r>
            <a:r>
              <a:rPr lang="fr-FR" sz="2000" dirty="0">
                <a:latin typeface="Garamond" panose="02020404030301010803" pitchFamily="18" charset="0"/>
              </a:rPr>
              <a:t>autre part les universités, les instituts et les centre de formations ont inclus dans leurs programmes de d'enseignements une matière intitulée ENTREPRENEURIAT pour encourager les jeunes diplômés a créer leurs propre business qui aura certainement une liaison avec leurs domaine d'étude, et cette formation a été imposé par le ministère de l'enseignement supérieur pour réaliser les objectifs précédents.</a:t>
            </a:r>
          </a:p>
          <a:p>
            <a:pPr algn="just"/>
            <a:r>
              <a:rPr lang="fr-FR" sz="2000" dirty="0">
                <a:latin typeface="Garamond" panose="02020404030301010803" pitchFamily="18" charset="0"/>
              </a:rPr>
              <a:t>Les sources de financements sont nombreux, parmi lesquelles ont peut citer :</a:t>
            </a:r>
          </a:p>
          <a:p>
            <a:pPr algn="just"/>
            <a:r>
              <a:rPr lang="fr-FR" sz="2000" dirty="0" smtClean="0">
                <a:latin typeface="Garamond" panose="02020404030301010803" pitchFamily="18" charset="0"/>
              </a:rPr>
              <a:t>1- </a:t>
            </a:r>
            <a:r>
              <a:rPr lang="fr-FR" sz="2000" dirty="0">
                <a:latin typeface="Garamond" panose="02020404030301010803" pitchFamily="18" charset="0"/>
              </a:rPr>
              <a:t>La famille et les amis.</a:t>
            </a:r>
          </a:p>
          <a:p>
            <a:pPr algn="just"/>
            <a:r>
              <a:rPr lang="fr-FR" sz="2000" dirty="0" smtClean="0">
                <a:latin typeface="Garamond" panose="02020404030301010803" pitchFamily="18" charset="0"/>
              </a:rPr>
              <a:t>2- </a:t>
            </a:r>
            <a:r>
              <a:rPr lang="fr-FR" sz="2000" dirty="0">
                <a:latin typeface="Garamond" panose="02020404030301010803" pitchFamily="18" charset="0"/>
              </a:rPr>
              <a:t>Les business </a:t>
            </a:r>
            <a:r>
              <a:rPr lang="fr-FR" sz="2000" dirty="0" err="1">
                <a:latin typeface="Garamond" panose="02020404030301010803" pitchFamily="18" charset="0"/>
              </a:rPr>
              <a:t>angels</a:t>
            </a:r>
            <a:r>
              <a:rPr lang="fr-FR" sz="2000" dirty="0">
                <a:latin typeface="Garamond" panose="02020404030301010803" pitchFamily="18" charset="0"/>
              </a:rPr>
              <a:t> : Un/une Business Angel (BA) est une personne qui met à disposition d’une jeune entreprise son expérience entrepreneuriale, son expertise sectorielle et/ou son réseau de contacts ainsi qu’une petite partie de son patrimoine. En échange de cet investissement, le BA acquiert une part minoritaire du capital de l’entreprise. La plupart des Business </a:t>
            </a:r>
            <a:r>
              <a:rPr lang="fr-FR" sz="2000" dirty="0" err="1">
                <a:latin typeface="Garamond" panose="02020404030301010803" pitchFamily="18" charset="0"/>
              </a:rPr>
              <a:t>Angels</a:t>
            </a:r>
            <a:r>
              <a:rPr lang="fr-FR" sz="2000" dirty="0">
                <a:latin typeface="Garamond" panose="02020404030301010803" pitchFamily="18" charset="0"/>
              </a:rPr>
              <a:t> aspirent à pouvoir tenir un rôle actif auprès de l’entrepreneur pour pouvoir faire apport de leur valeur ajoutée dans leur(s) domaine(s) de compétence. Les Business </a:t>
            </a:r>
            <a:r>
              <a:rPr lang="fr-FR" sz="2000" dirty="0" err="1">
                <a:latin typeface="Garamond" panose="02020404030301010803" pitchFamily="18" charset="0"/>
              </a:rPr>
              <a:t>Angels</a:t>
            </a:r>
            <a:r>
              <a:rPr lang="fr-FR" sz="2000" dirty="0">
                <a:latin typeface="Garamond" panose="02020404030301010803" pitchFamily="18" charset="0"/>
              </a:rPr>
              <a:t> respectent un code de déontologie (clause de confidentialité et de non-conflit d’intérêt). Les Business </a:t>
            </a:r>
            <a:r>
              <a:rPr lang="fr-FR" sz="2000" dirty="0" err="1">
                <a:latin typeface="Garamond" panose="02020404030301010803" pitchFamily="18" charset="0"/>
              </a:rPr>
              <a:t>Angels</a:t>
            </a:r>
            <a:r>
              <a:rPr lang="fr-FR" sz="2000" dirty="0">
                <a:latin typeface="Garamond" panose="02020404030301010803" pitchFamily="18" charset="0"/>
              </a:rPr>
              <a:t> consacrent 5 % à maximum 10 % de leur patrimoine à ce genre de projets à risque et doivent le répartir sur plusieurs projets.</a:t>
            </a:r>
          </a:p>
          <a:p>
            <a:pPr algn="just"/>
            <a:r>
              <a:rPr lang="fr-FR" sz="2000" dirty="0" smtClean="0">
                <a:latin typeface="Garamond" panose="02020404030301010803" pitchFamily="18" charset="0"/>
              </a:rPr>
              <a:t>3- </a:t>
            </a:r>
            <a:r>
              <a:rPr lang="fr-FR" sz="2000" dirty="0">
                <a:latin typeface="Garamond" panose="02020404030301010803" pitchFamily="18" charset="0"/>
              </a:rPr>
              <a:t>Les entreprises en recherche de diversification.</a:t>
            </a:r>
          </a:p>
        </p:txBody>
      </p:sp>
    </p:spTree>
    <p:extLst>
      <p:ext uri="{BB962C8B-B14F-4D97-AF65-F5344CB8AC3E}">
        <p14:creationId xmlns:p14="http://schemas.microsoft.com/office/powerpoint/2010/main" val="1666111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ZoneTexte 2"/>
          <p:cNvSpPr txBox="1"/>
          <p:nvPr/>
        </p:nvSpPr>
        <p:spPr>
          <a:xfrm>
            <a:off x="0" y="0"/>
            <a:ext cx="12192000" cy="523220"/>
          </a:xfrm>
          <a:prstGeom prst="rect">
            <a:avLst/>
          </a:prstGeom>
          <a:solidFill>
            <a:schemeClr val="accent4">
              <a:lumMod val="60000"/>
              <a:lumOff val="40000"/>
            </a:schemeClr>
          </a:solidFill>
        </p:spPr>
        <p:txBody>
          <a:bodyPr wrap="square" rtlCol="0">
            <a:spAutoFit/>
          </a:bodyPr>
          <a:lstStyle/>
          <a:p>
            <a:pPr algn="ctr"/>
            <a:r>
              <a:rPr lang="fr-FR" sz="2800" b="1" dirty="0" smtClean="0"/>
              <a:t>III. SOURCE DE FINANACEMENT </a:t>
            </a:r>
            <a:endParaRPr lang="fr-FR" sz="2800" b="1" dirty="0"/>
          </a:p>
        </p:txBody>
      </p:sp>
      <p:sp>
        <p:nvSpPr>
          <p:cNvPr id="4" name="Espace réservé du numéro de diapositive 3"/>
          <p:cNvSpPr>
            <a:spLocks noGrp="1"/>
          </p:cNvSpPr>
          <p:nvPr>
            <p:ph type="sldNum" sz="quarter" idx="12"/>
          </p:nvPr>
        </p:nvSpPr>
        <p:spPr/>
        <p:txBody>
          <a:bodyPr/>
          <a:lstStyle/>
          <a:p>
            <a:fld id="{5A2B744E-0CD0-46D0-BE5C-3A73E8D691A1}" type="slidenum">
              <a:rPr lang="fr-FR" smtClean="0"/>
              <a:t>11</a:t>
            </a:fld>
            <a:endParaRPr lang="fr-FR"/>
          </a:p>
        </p:txBody>
      </p:sp>
      <p:sp>
        <p:nvSpPr>
          <p:cNvPr id="6" name="Rectangle 5"/>
          <p:cNvSpPr/>
          <p:nvPr/>
        </p:nvSpPr>
        <p:spPr>
          <a:xfrm>
            <a:off x="295072" y="821075"/>
            <a:ext cx="11601856" cy="2862322"/>
          </a:xfrm>
          <a:prstGeom prst="rect">
            <a:avLst/>
          </a:prstGeom>
        </p:spPr>
        <p:txBody>
          <a:bodyPr wrap="square">
            <a:spAutoFit/>
          </a:bodyPr>
          <a:lstStyle/>
          <a:p>
            <a:endParaRPr lang="fr-FR" sz="2000" dirty="0" smtClean="0">
              <a:latin typeface="Garamond" panose="02020404030301010803" pitchFamily="18" charset="0"/>
            </a:endParaRPr>
          </a:p>
          <a:p>
            <a:pPr algn="just"/>
            <a:r>
              <a:rPr lang="fr-FR" sz="2000" dirty="0">
                <a:latin typeface="Garamond" panose="02020404030301010803" pitchFamily="18" charset="0"/>
              </a:rPr>
              <a:t>Les jeunes algériens ont besoins d'aide financière et d'accompagnement pour créer leurs entreprises, pour cela l'état a mis a la disposition des futurs entrepreneurs des dispositifs d'aide a la création d'entreprise comme :</a:t>
            </a:r>
          </a:p>
          <a:p>
            <a:pPr algn="just"/>
            <a:r>
              <a:rPr lang="fr-FR" sz="2000" dirty="0">
                <a:latin typeface="Garamond" panose="02020404030301010803" pitchFamily="18" charset="0"/>
              </a:rPr>
              <a:t>- L'ANSEJ : Agence Nationale de Soutien a l'Emploi des Jeunes.</a:t>
            </a:r>
          </a:p>
          <a:p>
            <a:pPr algn="just"/>
            <a:r>
              <a:rPr lang="fr-FR" sz="2000" dirty="0">
                <a:latin typeface="Garamond" panose="02020404030301010803" pitchFamily="18" charset="0"/>
              </a:rPr>
              <a:t>- CNAC : Caisse Nationale d'Assurance - Chômage.</a:t>
            </a:r>
          </a:p>
          <a:p>
            <a:pPr algn="just"/>
            <a:r>
              <a:rPr lang="fr-FR" sz="2000" dirty="0">
                <a:latin typeface="Garamond" panose="02020404030301010803" pitchFamily="18" charset="0"/>
              </a:rPr>
              <a:t>- ANGEM : Agence Nationale de Gestion du Micro-crédit .</a:t>
            </a:r>
          </a:p>
          <a:p>
            <a:pPr algn="just"/>
            <a:r>
              <a:rPr lang="fr-FR" sz="2000" dirty="0">
                <a:latin typeface="Garamond" panose="02020404030301010803" pitchFamily="18" charset="0"/>
              </a:rPr>
              <a:t>- ANDI : Agence Nationale de Développement de l'Investissement .</a:t>
            </a:r>
          </a:p>
          <a:p>
            <a:pPr algn="just"/>
            <a:r>
              <a:rPr lang="fr-FR" sz="2000" dirty="0">
                <a:latin typeface="Garamond" panose="02020404030301010803" pitchFamily="18" charset="0"/>
              </a:rPr>
              <a:t>- FGAR : Fond de Garantie des crédits aux PME.</a:t>
            </a:r>
          </a:p>
          <a:p>
            <a:pPr algn="just"/>
            <a:r>
              <a:rPr lang="fr-FR" sz="2000" dirty="0">
                <a:latin typeface="Garamond" panose="02020404030301010803" pitchFamily="18" charset="0"/>
              </a:rPr>
              <a:t>- INAPI : Institut National Algérien de la Propriété Industrielle.</a:t>
            </a:r>
          </a:p>
        </p:txBody>
      </p:sp>
    </p:spTree>
    <p:extLst>
      <p:ext uri="{BB962C8B-B14F-4D97-AF65-F5344CB8AC3E}">
        <p14:creationId xmlns:p14="http://schemas.microsoft.com/office/powerpoint/2010/main" val="2200012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72446" y="635691"/>
            <a:ext cx="8915399" cy="1126283"/>
          </a:xfrm>
        </p:spPr>
        <p:txBody>
          <a:bodyPr>
            <a:normAutofit/>
          </a:bodyPr>
          <a:lstStyle/>
          <a:p>
            <a:r>
              <a:rPr lang="fr-FR" sz="2800" b="1" dirty="0" smtClean="0">
                <a:solidFill>
                  <a:schemeClr val="accent1">
                    <a:lumMod val="75000"/>
                  </a:schemeClr>
                </a:solidFill>
              </a:rPr>
              <a:t>Plan de cours </a:t>
            </a:r>
            <a:endParaRPr lang="fr-FR" sz="2800" b="1" dirty="0">
              <a:solidFill>
                <a:schemeClr val="accent1">
                  <a:lumMod val="75000"/>
                </a:schemeClr>
              </a:solidFill>
            </a:endParaRPr>
          </a:p>
        </p:txBody>
      </p:sp>
      <p:sp>
        <p:nvSpPr>
          <p:cNvPr id="4" name="ZoneTexte 3"/>
          <p:cNvSpPr txBox="1"/>
          <p:nvPr/>
        </p:nvSpPr>
        <p:spPr>
          <a:xfrm>
            <a:off x="2723745" y="1605064"/>
            <a:ext cx="3706238" cy="923330"/>
          </a:xfrm>
          <a:prstGeom prst="rect">
            <a:avLst/>
          </a:prstGeom>
          <a:noFill/>
        </p:spPr>
        <p:txBody>
          <a:bodyPr wrap="square" rtlCol="0">
            <a:spAutoFit/>
          </a:bodyPr>
          <a:lstStyle/>
          <a:p>
            <a:pPr marL="400050" indent="-400050">
              <a:buAutoNum type="romanUcPeriod"/>
            </a:pPr>
            <a:r>
              <a:rPr lang="fr-FR" dirty="0" smtClean="0"/>
              <a:t>IDEE DU L’ENTREPRISE</a:t>
            </a:r>
          </a:p>
          <a:p>
            <a:pPr marL="400050" indent="-400050">
              <a:buAutoNum type="romanUcPeriod"/>
            </a:pPr>
            <a:r>
              <a:rPr lang="fr-FR" dirty="0" smtClean="0"/>
              <a:t>ETUDE DU MARCHE </a:t>
            </a:r>
          </a:p>
          <a:p>
            <a:pPr marL="400050" indent="-400050">
              <a:buAutoNum type="romanUcPeriod"/>
            </a:pPr>
            <a:endParaRPr lang="fr-FR" dirty="0"/>
          </a:p>
        </p:txBody>
      </p:sp>
    </p:spTree>
    <p:extLst>
      <p:ext uri="{BB962C8B-B14F-4D97-AF65-F5344CB8AC3E}">
        <p14:creationId xmlns:p14="http://schemas.microsoft.com/office/powerpoint/2010/main" val="220875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379379" y="1618064"/>
            <a:ext cx="11812621" cy="3477875"/>
          </a:xfrm>
          <a:prstGeom prst="rect">
            <a:avLst/>
          </a:prstGeom>
        </p:spPr>
        <p:txBody>
          <a:bodyPr wrap="square">
            <a:spAutoFit/>
          </a:bodyPr>
          <a:lstStyle/>
          <a:p>
            <a:pPr algn="just"/>
            <a:r>
              <a:rPr lang="fr-FR" sz="2000" dirty="0" smtClean="0">
                <a:latin typeface="Garamond" panose="02020404030301010803" pitchFamily="18" charset="0"/>
              </a:rPr>
              <a:t>Généralement, la recherche de l’idée </a:t>
            </a:r>
            <a:r>
              <a:rPr lang="fr-FR" sz="2000" b="1" dirty="0" smtClean="0">
                <a:latin typeface="Garamond" panose="02020404030301010803" pitchFamily="18" charset="0"/>
              </a:rPr>
              <a:t>d’un produit ou d’un service </a:t>
            </a:r>
            <a:r>
              <a:rPr lang="fr-FR" sz="2000" dirty="0" smtClean="0">
                <a:latin typeface="Garamond" panose="02020404030301010803" pitchFamily="18" charset="0"/>
              </a:rPr>
              <a:t>servant à la création d’une entreprise, peut se faire dans trois directions : </a:t>
            </a:r>
            <a:r>
              <a:rPr lang="fr-FR" sz="2000" b="1" dirty="0" smtClean="0">
                <a:latin typeface="Garamond" panose="02020404030301010803" pitchFamily="18" charset="0"/>
              </a:rPr>
              <a:t>la vie quotidienne, la vie économique ou la vie professionnelle.</a:t>
            </a:r>
          </a:p>
          <a:p>
            <a:pPr algn="just"/>
            <a:r>
              <a:rPr lang="fr-FR" sz="2000" b="1" dirty="0" smtClean="0">
                <a:latin typeface="Garamond" panose="02020404030301010803" pitchFamily="18" charset="0"/>
              </a:rPr>
              <a:t>- La vie quotidienne </a:t>
            </a:r>
            <a:r>
              <a:rPr lang="fr-FR" sz="2000" dirty="0" smtClean="0">
                <a:latin typeface="Garamond" panose="02020404030301010803" pitchFamily="18" charset="0"/>
              </a:rPr>
              <a:t>: en observant son quotidien, on peut facilement trouver l’idée du projet qu’on veut mettre en place. Ainsi, on peut identifier certains besoins pouvant être satisfaits par la mise en place de produits ou services non commercialisés, ou copier une idée réussie et qui a été réalisée par un ami, un voisin ou un parent.</a:t>
            </a:r>
          </a:p>
          <a:p>
            <a:pPr algn="just"/>
            <a:r>
              <a:rPr lang="fr-FR" sz="2000" dirty="0" smtClean="0">
                <a:latin typeface="Garamond" panose="02020404030301010803" pitchFamily="18" charset="0"/>
              </a:rPr>
              <a:t>- </a:t>
            </a:r>
            <a:r>
              <a:rPr lang="fr-FR" sz="2000" b="1" dirty="0" smtClean="0">
                <a:latin typeface="Garamond" panose="02020404030301010803" pitchFamily="18" charset="0"/>
              </a:rPr>
              <a:t>La vie économique </a:t>
            </a:r>
            <a:r>
              <a:rPr lang="fr-FR" sz="2000" dirty="0" smtClean="0">
                <a:latin typeface="Garamond" panose="02020404030301010803" pitchFamily="18" charset="0"/>
              </a:rPr>
              <a:t>: la consultation des revues et magazines nationales et internationales peut constituer une source d’idées pour des opportunités nouvelles. Ainsi des idées pouvant être transposées d’un pays à un autre, en l’état ou adaptées, en fonction du contexte de ce pays.</a:t>
            </a:r>
          </a:p>
          <a:p>
            <a:pPr algn="just"/>
            <a:r>
              <a:rPr lang="fr-FR" sz="2000" dirty="0" smtClean="0">
                <a:latin typeface="Garamond" panose="02020404030301010803" pitchFamily="18" charset="0"/>
              </a:rPr>
              <a:t>- </a:t>
            </a:r>
            <a:r>
              <a:rPr lang="fr-FR" sz="2000" b="1" dirty="0" smtClean="0">
                <a:latin typeface="Garamond" panose="02020404030301010803" pitchFamily="18" charset="0"/>
              </a:rPr>
              <a:t>La vie professionnelle </a:t>
            </a:r>
            <a:r>
              <a:rPr lang="fr-FR" sz="2000" dirty="0" smtClean="0">
                <a:latin typeface="Garamond" panose="02020404030301010803" pitchFamily="18" charset="0"/>
              </a:rPr>
              <a:t>: présente la troisième source possible d’identification des idées entrepreneuriales puisque l’observation de son milieu professionnel peut permettre de découvrir des produits ou services complémentaires à ceux commercialisés par son patron.</a:t>
            </a:r>
            <a:endParaRPr lang="fr-FR" sz="2000" dirty="0">
              <a:latin typeface="Garamond" panose="02020404030301010803" pitchFamily="18" charset="0"/>
            </a:endParaRPr>
          </a:p>
        </p:txBody>
      </p:sp>
      <p:sp>
        <p:nvSpPr>
          <p:cNvPr id="3" name="ZoneTexte 2"/>
          <p:cNvSpPr txBox="1"/>
          <p:nvPr/>
        </p:nvSpPr>
        <p:spPr>
          <a:xfrm>
            <a:off x="0" y="0"/>
            <a:ext cx="12192000" cy="523220"/>
          </a:xfrm>
          <a:prstGeom prst="rect">
            <a:avLst/>
          </a:prstGeom>
          <a:solidFill>
            <a:schemeClr val="accent2"/>
          </a:solidFill>
        </p:spPr>
        <p:txBody>
          <a:bodyPr wrap="square" rtlCol="0">
            <a:spAutoFit/>
          </a:bodyPr>
          <a:lstStyle/>
          <a:p>
            <a:pPr algn="ctr"/>
            <a:r>
              <a:rPr lang="fr-FR" sz="2800" b="1" dirty="0" smtClean="0"/>
              <a:t>I. IDEE D’ENTREPRISE </a:t>
            </a:r>
            <a:endParaRPr lang="fr-FR" sz="2800" b="1" dirty="0"/>
          </a:p>
        </p:txBody>
      </p:sp>
      <p:sp>
        <p:nvSpPr>
          <p:cNvPr id="4" name="Espace réservé du numéro de diapositive 3"/>
          <p:cNvSpPr>
            <a:spLocks noGrp="1"/>
          </p:cNvSpPr>
          <p:nvPr>
            <p:ph type="sldNum" sz="quarter" idx="12"/>
          </p:nvPr>
        </p:nvSpPr>
        <p:spPr/>
        <p:txBody>
          <a:bodyPr/>
          <a:lstStyle/>
          <a:p>
            <a:fld id="{5A2B744E-0CD0-46D0-BE5C-3A73E8D691A1}" type="slidenum">
              <a:rPr lang="fr-FR" smtClean="0"/>
              <a:t>3</a:t>
            </a:fld>
            <a:endParaRPr lang="fr-FR"/>
          </a:p>
        </p:txBody>
      </p:sp>
      <p:sp>
        <p:nvSpPr>
          <p:cNvPr id="5" name="ZoneTexte 4"/>
          <p:cNvSpPr txBox="1"/>
          <p:nvPr/>
        </p:nvSpPr>
        <p:spPr>
          <a:xfrm>
            <a:off x="667820" y="852755"/>
            <a:ext cx="3421295" cy="461665"/>
          </a:xfrm>
          <a:prstGeom prst="rect">
            <a:avLst/>
          </a:prstGeom>
          <a:noFill/>
        </p:spPr>
        <p:txBody>
          <a:bodyPr wrap="square" rtlCol="0">
            <a:spAutoFit/>
          </a:bodyPr>
          <a:lstStyle/>
          <a:p>
            <a:r>
              <a:rPr lang="fr-FR" sz="2400" b="1" dirty="0" smtClean="0">
                <a:solidFill>
                  <a:schemeClr val="accent2">
                    <a:lumMod val="50000"/>
                  </a:schemeClr>
                </a:solidFill>
              </a:rPr>
              <a:t>1. Recherche d’idée : </a:t>
            </a:r>
            <a:endParaRPr lang="fr-FR" sz="2400" b="1" dirty="0">
              <a:solidFill>
                <a:schemeClr val="accent2">
                  <a:lumMod val="50000"/>
                </a:schemeClr>
              </a:solidFill>
            </a:endParaRPr>
          </a:p>
        </p:txBody>
      </p:sp>
    </p:spTree>
    <p:extLst>
      <p:ext uri="{BB962C8B-B14F-4D97-AF65-F5344CB8AC3E}">
        <p14:creationId xmlns:p14="http://schemas.microsoft.com/office/powerpoint/2010/main" val="157773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189689" y="1075028"/>
            <a:ext cx="11812621" cy="1631216"/>
          </a:xfrm>
          <a:prstGeom prst="rect">
            <a:avLst/>
          </a:prstGeom>
        </p:spPr>
        <p:txBody>
          <a:bodyPr wrap="square">
            <a:spAutoFit/>
          </a:bodyPr>
          <a:lstStyle/>
          <a:p>
            <a:pPr algn="just"/>
            <a:r>
              <a:rPr lang="fr-FR" sz="2000" dirty="0" smtClean="0">
                <a:latin typeface="Garamond" panose="02020404030301010803" pitchFamily="18" charset="0"/>
              </a:rPr>
              <a:t>De même, on peut trouver une idée d’un projet entrepreneurial en empruntant les quatre voies suivantes :</a:t>
            </a:r>
          </a:p>
          <a:p>
            <a:pPr algn="just"/>
            <a:r>
              <a:rPr lang="fr-FR" sz="2000" dirty="0" smtClean="0">
                <a:latin typeface="Garamond" panose="02020404030301010803" pitchFamily="18" charset="0"/>
              </a:rPr>
              <a:t>1. La commercialisation d’un produit ou service existant déjà sur le marché.</a:t>
            </a:r>
          </a:p>
          <a:p>
            <a:pPr algn="just"/>
            <a:r>
              <a:rPr lang="fr-FR" sz="2000" dirty="0" smtClean="0">
                <a:latin typeface="Garamond" panose="02020404030301010803" pitchFamily="18" charset="0"/>
              </a:rPr>
              <a:t>2. La mise en place d’un nouveau produit ou d’un nouveau service.</a:t>
            </a:r>
          </a:p>
          <a:p>
            <a:pPr algn="just"/>
            <a:r>
              <a:rPr lang="fr-FR" sz="2000" dirty="0" smtClean="0">
                <a:latin typeface="Garamond" panose="02020404030301010803" pitchFamily="18" charset="0"/>
              </a:rPr>
              <a:t>3. L’acquisition d’une franchise.</a:t>
            </a:r>
          </a:p>
          <a:p>
            <a:pPr algn="just"/>
            <a:r>
              <a:rPr lang="fr-FR" sz="2000" dirty="0" smtClean="0">
                <a:latin typeface="Garamond" panose="02020404030301010803" pitchFamily="18" charset="0"/>
              </a:rPr>
              <a:t>4. La reprise d’une entreprise.</a:t>
            </a:r>
            <a:endParaRPr lang="fr-FR" sz="2000" dirty="0">
              <a:latin typeface="Garamond" panose="02020404030301010803" pitchFamily="18" charset="0"/>
            </a:endParaRPr>
          </a:p>
        </p:txBody>
      </p:sp>
      <p:sp>
        <p:nvSpPr>
          <p:cNvPr id="3" name="ZoneTexte 2"/>
          <p:cNvSpPr txBox="1"/>
          <p:nvPr/>
        </p:nvSpPr>
        <p:spPr>
          <a:xfrm>
            <a:off x="0" y="0"/>
            <a:ext cx="12192000" cy="523220"/>
          </a:xfrm>
          <a:prstGeom prst="rect">
            <a:avLst/>
          </a:prstGeom>
          <a:solidFill>
            <a:schemeClr val="accent2"/>
          </a:solidFill>
        </p:spPr>
        <p:txBody>
          <a:bodyPr wrap="square" rtlCol="0">
            <a:spAutoFit/>
          </a:bodyPr>
          <a:lstStyle/>
          <a:p>
            <a:pPr algn="ctr"/>
            <a:r>
              <a:rPr lang="fr-FR" sz="2800" b="1" smtClean="0"/>
              <a:t>I. IDEE </a:t>
            </a:r>
            <a:r>
              <a:rPr lang="fr-FR" sz="2800" b="1" dirty="0" smtClean="0"/>
              <a:t>D’ENTREPRISE </a:t>
            </a:r>
            <a:endParaRPr lang="fr-FR" sz="2800" b="1" dirty="0"/>
          </a:p>
        </p:txBody>
      </p:sp>
      <p:pic>
        <p:nvPicPr>
          <p:cNvPr id="4" name="Image 3"/>
          <p:cNvPicPr>
            <a:picLocks noChangeAspect="1"/>
          </p:cNvPicPr>
          <p:nvPr/>
        </p:nvPicPr>
        <p:blipFill>
          <a:blip r:embed="rId3"/>
          <a:stretch>
            <a:fillRect/>
          </a:stretch>
        </p:blipFill>
        <p:spPr>
          <a:xfrm>
            <a:off x="189689" y="2839577"/>
            <a:ext cx="11434864" cy="38262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Espace réservé du numéro de diapositive 5"/>
          <p:cNvSpPr>
            <a:spLocks noGrp="1"/>
          </p:cNvSpPr>
          <p:nvPr>
            <p:ph type="sldNum" sz="quarter" idx="12"/>
          </p:nvPr>
        </p:nvSpPr>
        <p:spPr/>
        <p:txBody>
          <a:bodyPr/>
          <a:lstStyle/>
          <a:p>
            <a:fld id="{5A2B744E-0CD0-46D0-BE5C-3A73E8D691A1}" type="slidenum">
              <a:rPr lang="fr-FR" smtClean="0"/>
              <a:t>4</a:t>
            </a:fld>
            <a:endParaRPr lang="fr-FR"/>
          </a:p>
        </p:txBody>
      </p:sp>
      <p:sp>
        <p:nvSpPr>
          <p:cNvPr id="7" name="ZoneTexte 6"/>
          <p:cNvSpPr txBox="1"/>
          <p:nvPr/>
        </p:nvSpPr>
        <p:spPr>
          <a:xfrm>
            <a:off x="349321" y="616670"/>
            <a:ext cx="3421295" cy="461665"/>
          </a:xfrm>
          <a:prstGeom prst="rect">
            <a:avLst/>
          </a:prstGeom>
          <a:noFill/>
        </p:spPr>
        <p:txBody>
          <a:bodyPr wrap="square" rtlCol="0">
            <a:spAutoFit/>
          </a:bodyPr>
          <a:lstStyle/>
          <a:p>
            <a:r>
              <a:rPr lang="fr-FR" sz="2400" b="1" dirty="0" smtClean="0">
                <a:solidFill>
                  <a:schemeClr val="accent2">
                    <a:lumMod val="50000"/>
                  </a:schemeClr>
                </a:solidFill>
              </a:rPr>
              <a:t>1. Recherche d’idée : </a:t>
            </a:r>
            <a:endParaRPr lang="fr-FR" sz="2400" b="1" dirty="0">
              <a:solidFill>
                <a:schemeClr val="accent2">
                  <a:lumMod val="50000"/>
                </a:schemeClr>
              </a:solidFill>
            </a:endParaRPr>
          </a:p>
        </p:txBody>
      </p:sp>
    </p:spTree>
    <p:extLst>
      <p:ext uri="{BB962C8B-B14F-4D97-AF65-F5344CB8AC3E}">
        <p14:creationId xmlns:p14="http://schemas.microsoft.com/office/powerpoint/2010/main" val="2816198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189689" y="1223371"/>
            <a:ext cx="11812621" cy="4708981"/>
          </a:xfrm>
          <a:prstGeom prst="rect">
            <a:avLst/>
          </a:prstGeom>
        </p:spPr>
        <p:txBody>
          <a:bodyPr wrap="square">
            <a:spAutoFit/>
          </a:bodyPr>
          <a:lstStyle/>
          <a:p>
            <a:pPr algn="just"/>
            <a:r>
              <a:rPr lang="fr-FR" sz="2000" dirty="0" smtClean="0">
                <a:latin typeface="Garamond" panose="02020404030301010803" pitchFamily="18" charset="0"/>
              </a:rPr>
              <a:t>Le </a:t>
            </a:r>
            <a:r>
              <a:rPr lang="fr-FR" sz="2000" dirty="0">
                <a:latin typeface="Garamond" panose="02020404030301010803" pitchFamily="18" charset="0"/>
              </a:rPr>
              <a:t>processus de recherche d’idée comporte 4 étapes:</a:t>
            </a:r>
          </a:p>
          <a:p>
            <a:pPr algn="just"/>
            <a:r>
              <a:rPr lang="fr-FR" sz="2000" b="1" dirty="0">
                <a:latin typeface="Garamond" panose="02020404030301010803" pitchFamily="18" charset="0"/>
              </a:rPr>
              <a:t>1 - Sélection d’un axe de recherche</a:t>
            </a:r>
          </a:p>
          <a:p>
            <a:pPr algn="just"/>
            <a:r>
              <a:rPr lang="fr-FR" sz="2000" dirty="0">
                <a:latin typeface="Garamond" panose="02020404030301010803" pitchFamily="18" charset="0"/>
              </a:rPr>
              <a:t>On peut s’inspirer :</a:t>
            </a:r>
          </a:p>
          <a:p>
            <a:pPr algn="just"/>
            <a:r>
              <a:rPr lang="fr-FR" sz="2000" dirty="0">
                <a:latin typeface="Garamond" panose="02020404030301010803" pitchFamily="18" charset="0"/>
              </a:rPr>
              <a:t>• de son savoir-faire professionnel</a:t>
            </a:r>
          </a:p>
          <a:p>
            <a:pPr algn="just"/>
            <a:r>
              <a:rPr lang="fr-FR" sz="2000" dirty="0">
                <a:latin typeface="Garamond" panose="02020404030301010803" pitchFamily="18" charset="0"/>
              </a:rPr>
              <a:t>• de sa personnalité</a:t>
            </a:r>
          </a:p>
          <a:p>
            <a:pPr algn="just"/>
            <a:r>
              <a:rPr lang="fr-FR" sz="2000" dirty="0">
                <a:latin typeface="Garamond" panose="02020404030301010803" pitchFamily="18" charset="0"/>
              </a:rPr>
              <a:t>• des opportunités</a:t>
            </a:r>
          </a:p>
          <a:p>
            <a:pPr algn="just"/>
            <a:r>
              <a:rPr lang="fr-FR" sz="2000" dirty="0">
                <a:latin typeface="Garamond" panose="02020404030301010803" pitchFamily="18" charset="0"/>
              </a:rPr>
              <a:t>• des problèmes rencontrés</a:t>
            </a:r>
          </a:p>
          <a:p>
            <a:pPr algn="just"/>
            <a:r>
              <a:rPr lang="fr-FR" sz="2000" b="1" dirty="0">
                <a:latin typeface="Garamond" panose="02020404030301010803" pitchFamily="18" charset="0"/>
              </a:rPr>
              <a:t>2 - La recherche des idées</a:t>
            </a:r>
          </a:p>
          <a:p>
            <a:pPr algn="just"/>
            <a:r>
              <a:rPr lang="fr-FR" sz="2000" dirty="0">
                <a:latin typeface="Garamond" panose="02020404030301010803" pitchFamily="18" charset="0"/>
              </a:rPr>
              <a:t>On applique les techniques de créativité à l’axe de recherche retenu:</a:t>
            </a:r>
          </a:p>
          <a:p>
            <a:pPr algn="just"/>
            <a:r>
              <a:rPr lang="fr-FR" sz="2000" b="1" dirty="0" smtClean="0">
                <a:latin typeface="Garamond" panose="02020404030301010803" pitchFamily="18" charset="0"/>
              </a:rPr>
              <a:t>    a- </a:t>
            </a:r>
            <a:r>
              <a:rPr lang="fr-FR" sz="2000" b="1" dirty="0">
                <a:latin typeface="Garamond" panose="02020404030301010803" pitchFamily="18" charset="0"/>
              </a:rPr>
              <a:t>Le brainstorming</a:t>
            </a:r>
          </a:p>
          <a:p>
            <a:pPr algn="just"/>
            <a:r>
              <a:rPr lang="fr-FR" sz="2000" dirty="0">
                <a:latin typeface="Garamond" panose="02020404030301010803" pitchFamily="18" charset="0"/>
              </a:rPr>
              <a:t>Cette technique consiste à produire en groupe et spontanément le plus grand </a:t>
            </a:r>
            <a:r>
              <a:rPr lang="fr-FR" sz="2000" dirty="0" smtClean="0">
                <a:latin typeface="Garamond" panose="02020404030301010803" pitchFamily="18" charset="0"/>
              </a:rPr>
              <a:t>nombre possible </a:t>
            </a:r>
            <a:r>
              <a:rPr lang="fr-FR" sz="2000" dirty="0">
                <a:latin typeface="Garamond" panose="02020404030301010803" pitchFamily="18" charset="0"/>
              </a:rPr>
              <a:t>d'idées sur un sujet donné (5 participants au minimum et idéalement 8-12) :</a:t>
            </a:r>
          </a:p>
          <a:p>
            <a:pPr algn="just"/>
            <a:r>
              <a:rPr lang="fr-FR" sz="2000" dirty="0">
                <a:latin typeface="Garamond" panose="02020404030301010803" pitchFamily="18" charset="0"/>
              </a:rPr>
              <a:t>• sans retenue</a:t>
            </a:r>
          </a:p>
          <a:p>
            <a:pPr algn="just"/>
            <a:r>
              <a:rPr lang="fr-FR" sz="2000" dirty="0">
                <a:latin typeface="Garamond" panose="02020404030301010803" pitchFamily="18" charset="0"/>
              </a:rPr>
              <a:t>• sans se soucier du réalisme des idées dans un premier temps ;</a:t>
            </a:r>
          </a:p>
          <a:p>
            <a:pPr algn="just"/>
            <a:r>
              <a:rPr lang="fr-FR" sz="2000" dirty="0">
                <a:latin typeface="Garamond" panose="02020404030301010803" pitchFamily="18" charset="0"/>
              </a:rPr>
              <a:t>• en s'interdisant toute critique, toute justification</a:t>
            </a:r>
            <a:r>
              <a:rPr lang="fr-FR" sz="2000" dirty="0" smtClean="0">
                <a:latin typeface="Garamond" panose="02020404030301010803" pitchFamily="18" charset="0"/>
              </a:rPr>
              <a:t>.</a:t>
            </a:r>
            <a:endParaRPr lang="fr-FR" sz="2000" dirty="0">
              <a:latin typeface="Garamond" panose="02020404030301010803" pitchFamily="18" charset="0"/>
            </a:endParaRPr>
          </a:p>
        </p:txBody>
      </p:sp>
      <p:sp>
        <p:nvSpPr>
          <p:cNvPr id="3" name="ZoneTexte 2"/>
          <p:cNvSpPr txBox="1"/>
          <p:nvPr/>
        </p:nvSpPr>
        <p:spPr>
          <a:xfrm>
            <a:off x="0" y="0"/>
            <a:ext cx="12192000" cy="523220"/>
          </a:xfrm>
          <a:prstGeom prst="rect">
            <a:avLst/>
          </a:prstGeom>
          <a:solidFill>
            <a:schemeClr val="accent2"/>
          </a:solidFill>
        </p:spPr>
        <p:txBody>
          <a:bodyPr wrap="square" rtlCol="0">
            <a:spAutoFit/>
          </a:bodyPr>
          <a:lstStyle/>
          <a:p>
            <a:pPr algn="ctr"/>
            <a:r>
              <a:rPr lang="fr-FR" sz="2800" b="1" dirty="0" smtClean="0"/>
              <a:t>I. IDEE D’ENTREPRISE </a:t>
            </a:r>
            <a:endParaRPr lang="fr-FR" sz="2800" b="1" dirty="0"/>
          </a:p>
        </p:txBody>
      </p:sp>
      <p:sp>
        <p:nvSpPr>
          <p:cNvPr id="4" name="Espace réservé du numéro de diapositive 3"/>
          <p:cNvSpPr>
            <a:spLocks noGrp="1"/>
          </p:cNvSpPr>
          <p:nvPr>
            <p:ph type="sldNum" sz="quarter" idx="12"/>
          </p:nvPr>
        </p:nvSpPr>
        <p:spPr/>
        <p:txBody>
          <a:bodyPr/>
          <a:lstStyle/>
          <a:p>
            <a:fld id="{5A2B744E-0CD0-46D0-BE5C-3A73E8D691A1}" type="slidenum">
              <a:rPr lang="fr-FR" smtClean="0"/>
              <a:t>5</a:t>
            </a:fld>
            <a:endParaRPr lang="fr-FR"/>
          </a:p>
        </p:txBody>
      </p:sp>
      <p:sp>
        <p:nvSpPr>
          <p:cNvPr id="5" name="ZoneTexte 4"/>
          <p:cNvSpPr txBox="1"/>
          <p:nvPr/>
        </p:nvSpPr>
        <p:spPr>
          <a:xfrm>
            <a:off x="246580" y="642463"/>
            <a:ext cx="11524180" cy="461665"/>
          </a:xfrm>
          <a:prstGeom prst="rect">
            <a:avLst/>
          </a:prstGeom>
          <a:noFill/>
        </p:spPr>
        <p:txBody>
          <a:bodyPr wrap="square" rtlCol="0">
            <a:spAutoFit/>
          </a:bodyPr>
          <a:lstStyle/>
          <a:p>
            <a:r>
              <a:rPr lang="fr-FR" sz="2400" b="1" dirty="0">
                <a:solidFill>
                  <a:schemeClr val="accent2">
                    <a:lumMod val="50000"/>
                  </a:schemeClr>
                </a:solidFill>
              </a:rPr>
              <a:t>2. </a:t>
            </a:r>
            <a:r>
              <a:rPr lang="fr-FR" sz="2400" b="1" dirty="0" smtClean="0">
                <a:solidFill>
                  <a:schemeClr val="accent2">
                    <a:lumMod val="50000"/>
                  </a:schemeClr>
                </a:solidFill>
              </a:rPr>
              <a:t>Les outils de validation </a:t>
            </a:r>
            <a:r>
              <a:rPr lang="fr-FR" sz="2400" b="1" dirty="0">
                <a:solidFill>
                  <a:schemeClr val="accent2">
                    <a:lumMod val="50000"/>
                  </a:schemeClr>
                </a:solidFill>
              </a:rPr>
              <a:t>d’idée de création </a:t>
            </a:r>
            <a:r>
              <a:rPr lang="fr-FR" sz="2400" b="1" dirty="0" smtClean="0">
                <a:solidFill>
                  <a:schemeClr val="accent2">
                    <a:lumMod val="50000"/>
                  </a:schemeClr>
                </a:solidFill>
              </a:rPr>
              <a:t>d’entreprises : </a:t>
            </a:r>
            <a:endParaRPr lang="fr-FR" sz="2400" b="1" dirty="0">
              <a:solidFill>
                <a:schemeClr val="accent2">
                  <a:lumMod val="50000"/>
                </a:schemeClr>
              </a:solidFill>
            </a:endParaRPr>
          </a:p>
        </p:txBody>
      </p:sp>
    </p:spTree>
    <p:extLst>
      <p:ext uri="{BB962C8B-B14F-4D97-AF65-F5344CB8AC3E}">
        <p14:creationId xmlns:p14="http://schemas.microsoft.com/office/powerpoint/2010/main" val="2868193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189689" y="1223371"/>
            <a:ext cx="11812621" cy="4893647"/>
          </a:xfrm>
          <a:prstGeom prst="rect">
            <a:avLst/>
          </a:prstGeom>
        </p:spPr>
        <p:txBody>
          <a:bodyPr wrap="square">
            <a:spAutoFit/>
          </a:bodyPr>
          <a:lstStyle/>
          <a:p>
            <a:pPr algn="just"/>
            <a:r>
              <a:rPr lang="fr-FR" sz="2400" b="1" dirty="0" smtClean="0">
                <a:latin typeface="Garamond" panose="02020404030301010803" pitchFamily="18" charset="0"/>
              </a:rPr>
              <a:t>b- </a:t>
            </a:r>
            <a:r>
              <a:rPr lang="fr-FR" sz="2400" b="1" dirty="0">
                <a:latin typeface="Garamond" panose="02020404030301010803" pitchFamily="18" charset="0"/>
              </a:rPr>
              <a:t>La </a:t>
            </a:r>
            <a:r>
              <a:rPr lang="fr-FR" sz="2400" b="1" dirty="0" err="1">
                <a:latin typeface="Garamond" panose="02020404030301010803" pitchFamily="18" charset="0"/>
              </a:rPr>
              <a:t>défectuologie</a:t>
            </a:r>
            <a:endParaRPr lang="fr-FR" sz="2400" b="1" dirty="0">
              <a:latin typeface="Garamond" panose="02020404030301010803" pitchFamily="18" charset="0"/>
            </a:endParaRPr>
          </a:p>
          <a:p>
            <a:pPr algn="just"/>
            <a:r>
              <a:rPr lang="fr-FR" sz="2400" dirty="0">
                <a:latin typeface="Garamond" panose="02020404030301010803" pitchFamily="18" charset="0"/>
              </a:rPr>
              <a:t>Cette technique consiste à :</a:t>
            </a:r>
          </a:p>
          <a:p>
            <a:pPr algn="just"/>
            <a:r>
              <a:rPr lang="fr-FR" sz="2400" dirty="0">
                <a:latin typeface="Garamond" panose="02020404030301010803" pitchFamily="18" charset="0"/>
              </a:rPr>
              <a:t>• recenser tous les défauts, inconvénients ou faiblesses d'un produit ou </a:t>
            </a:r>
            <a:r>
              <a:rPr lang="fr-FR" sz="2400" dirty="0" smtClean="0">
                <a:latin typeface="Garamond" panose="02020404030301010803" pitchFamily="18" charset="0"/>
              </a:rPr>
              <a:t>d'un service </a:t>
            </a:r>
            <a:r>
              <a:rPr lang="fr-FR" sz="2400" dirty="0">
                <a:latin typeface="Garamond" panose="02020404030301010803" pitchFamily="18" charset="0"/>
              </a:rPr>
              <a:t>;</a:t>
            </a:r>
          </a:p>
          <a:p>
            <a:pPr algn="just"/>
            <a:r>
              <a:rPr lang="fr-FR" sz="2400" dirty="0">
                <a:latin typeface="Garamond" panose="02020404030301010803" pitchFamily="18" charset="0"/>
              </a:rPr>
              <a:t>• les classer en fonction de critères choisis ;</a:t>
            </a:r>
          </a:p>
          <a:p>
            <a:pPr algn="just"/>
            <a:r>
              <a:rPr lang="fr-FR" sz="2400" dirty="0">
                <a:latin typeface="Garamond" panose="02020404030301010803" pitchFamily="18" charset="0"/>
              </a:rPr>
              <a:t>• rechercher des solutions d'amélioration ou de suppression de ces </a:t>
            </a:r>
            <a:r>
              <a:rPr lang="fr-FR" sz="2400" dirty="0" smtClean="0">
                <a:latin typeface="Garamond" panose="02020404030301010803" pitchFamily="18" charset="0"/>
              </a:rPr>
              <a:t>éléments insatisfaisants.</a:t>
            </a:r>
          </a:p>
          <a:p>
            <a:pPr algn="just"/>
            <a:r>
              <a:rPr lang="fr-FR" sz="2400" b="1" dirty="0" smtClean="0">
                <a:latin typeface="Garamond" panose="02020404030301010803" pitchFamily="18" charset="0"/>
              </a:rPr>
              <a:t>C- L’espace </a:t>
            </a:r>
            <a:r>
              <a:rPr lang="fr-FR" sz="2400" b="1" dirty="0">
                <a:latin typeface="Garamond" panose="02020404030301010803" pitchFamily="18" charset="0"/>
              </a:rPr>
              <a:t>de consommation</a:t>
            </a:r>
          </a:p>
          <a:p>
            <a:pPr algn="just"/>
            <a:r>
              <a:rPr lang="fr-FR" sz="2400" dirty="0" smtClean="0">
                <a:latin typeface="Garamond" panose="02020404030301010803" pitchFamily="18" charset="0"/>
              </a:rPr>
              <a:t>Pour </a:t>
            </a:r>
            <a:r>
              <a:rPr lang="fr-FR" sz="2400" dirty="0">
                <a:latin typeface="Garamond" panose="02020404030301010803" pitchFamily="18" charset="0"/>
              </a:rPr>
              <a:t>trouver de nouvelles idées de produits ou de services, on peut </a:t>
            </a:r>
            <a:r>
              <a:rPr lang="fr-FR" sz="2400" dirty="0" smtClean="0">
                <a:latin typeface="Garamond" panose="02020404030301010803" pitchFamily="18" charset="0"/>
              </a:rPr>
              <a:t>également utiliser </a:t>
            </a:r>
            <a:r>
              <a:rPr lang="fr-FR" sz="2400" dirty="0">
                <a:latin typeface="Garamond" panose="02020404030301010803" pitchFamily="18" charset="0"/>
              </a:rPr>
              <a:t>un tableau intitulé "Espace de consommation". Cet outil permet de </a:t>
            </a:r>
            <a:r>
              <a:rPr lang="fr-FR" sz="2400" dirty="0" smtClean="0">
                <a:latin typeface="Garamond" panose="02020404030301010803" pitchFamily="18" charset="0"/>
              </a:rPr>
              <a:t>définir un </a:t>
            </a:r>
            <a:r>
              <a:rPr lang="fr-FR" sz="2400" dirty="0">
                <a:latin typeface="Garamond" panose="02020404030301010803" pitchFamily="18" charset="0"/>
              </a:rPr>
              <a:t>produit ou un service existant et vendable selon tous ses critères commerciaux.</a:t>
            </a:r>
          </a:p>
          <a:p>
            <a:pPr algn="just"/>
            <a:r>
              <a:rPr lang="fr-FR" sz="2400" dirty="0" smtClean="0">
                <a:latin typeface="Garamond" panose="02020404030301010803" pitchFamily="18" charset="0"/>
              </a:rPr>
              <a:t>La </a:t>
            </a:r>
            <a:r>
              <a:rPr lang="fr-FR" sz="2400" dirty="0">
                <a:latin typeface="Garamond" panose="02020404030301010803" pitchFamily="18" charset="0"/>
              </a:rPr>
              <a:t>modification d'un des paramètres peut alors donner naissance à :</a:t>
            </a:r>
          </a:p>
          <a:p>
            <a:pPr algn="just"/>
            <a:r>
              <a:rPr lang="fr-FR" sz="2400" dirty="0">
                <a:latin typeface="Garamond" panose="02020404030301010803" pitchFamily="18" charset="0"/>
              </a:rPr>
              <a:t>• un produit nouveau ou à une activité nouvelle ;</a:t>
            </a:r>
          </a:p>
          <a:p>
            <a:pPr algn="just"/>
            <a:r>
              <a:rPr lang="fr-FR" sz="2400" dirty="0">
                <a:latin typeface="Garamond" panose="02020404030301010803" pitchFamily="18" charset="0"/>
              </a:rPr>
              <a:t>• un produit ou un service modifié pour l'adapter à un autre Marché.</a:t>
            </a:r>
          </a:p>
          <a:p>
            <a:pPr algn="just"/>
            <a:r>
              <a:rPr lang="fr-FR" sz="2400" b="1" dirty="0">
                <a:latin typeface="Garamond" panose="02020404030301010803" pitchFamily="18" charset="0"/>
              </a:rPr>
              <a:t>Cette technique ne peut s'utiliser qu'à partir d'une activité ou d'un produit existant.</a:t>
            </a:r>
          </a:p>
        </p:txBody>
      </p:sp>
      <p:sp>
        <p:nvSpPr>
          <p:cNvPr id="3" name="ZoneTexte 2"/>
          <p:cNvSpPr txBox="1"/>
          <p:nvPr/>
        </p:nvSpPr>
        <p:spPr>
          <a:xfrm>
            <a:off x="0" y="0"/>
            <a:ext cx="12192000" cy="523220"/>
          </a:xfrm>
          <a:prstGeom prst="rect">
            <a:avLst/>
          </a:prstGeom>
          <a:solidFill>
            <a:schemeClr val="accent2"/>
          </a:solidFill>
        </p:spPr>
        <p:txBody>
          <a:bodyPr wrap="square" rtlCol="0">
            <a:spAutoFit/>
          </a:bodyPr>
          <a:lstStyle/>
          <a:p>
            <a:pPr algn="ctr"/>
            <a:r>
              <a:rPr lang="fr-FR" sz="2800" b="1" dirty="0" smtClean="0"/>
              <a:t>I. IDEE D’ENTREPRISE </a:t>
            </a:r>
            <a:endParaRPr lang="fr-FR" sz="2800" b="1" dirty="0"/>
          </a:p>
        </p:txBody>
      </p:sp>
      <p:sp>
        <p:nvSpPr>
          <p:cNvPr id="4" name="Espace réservé du numéro de diapositive 3"/>
          <p:cNvSpPr>
            <a:spLocks noGrp="1"/>
          </p:cNvSpPr>
          <p:nvPr>
            <p:ph type="sldNum" sz="quarter" idx="12"/>
          </p:nvPr>
        </p:nvSpPr>
        <p:spPr/>
        <p:txBody>
          <a:bodyPr/>
          <a:lstStyle/>
          <a:p>
            <a:fld id="{5A2B744E-0CD0-46D0-BE5C-3A73E8D691A1}" type="slidenum">
              <a:rPr lang="fr-FR" smtClean="0"/>
              <a:t>6</a:t>
            </a:fld>
            <a:endParaRPr lang="fr-FR"/>
          </a:p>
        </p:txBody>
      </p:sp>
      <p:sp>
        <p:nvSpPr>
          <p:cNvPr id="5" name="ZoneTexte 4"/>
          <p:cNvSpPr txBox="1"/>
          <p:nvPr/>
        </p:nvSpPr>
        <p:spPr>
          <a:xfrm>
            <a:off x="246580" y="642463"/>
            <a:ext cx="11524180" cy="461665"/>
          </a:xfrm>
          <a:prstGeom prst="rect">
            <a:avLst/>
          </a:prstGeom>
          <a:noFill/>
        </p:spPr>
        <p:txBody>
          <a:bodyPr wrap="square" rtlCol="0">
            <a:spAutoFit/>
          </a:bodyPr>
          <a:lstStyle/>
          <a:p>
            <a:r>
              <a:rPr lang="fr-FR" sz="2400" b="1" dirty="0">
                <a:solidFill>
                  <a:schemeClr val="accent2">
                    <a:lumMod val="50000"/>
                  </a:schemeClr>
                </a:solidFill>
              </a:rPr>
              <a:t>2. </a:t>
            </a:r>
            <a:r>
              <a:rPr lang="fr-FR" sz="2400" b="1" dirty="0" smtClean="0">
                <a:solidFill>
                  <a:schemeClr val="accent2">
                    <a:lumMod val="50000"/>
                  </a:schemeClr>
                </a:solidFill>
              </a:rPr>
              <a:t>Les outils de </a:t>
            </a:r>
            <a:r>
              <a:rPr lang="fr-FR" sz="2400" b="1" dirty="0">
                <a:solidFill>
                  <a:schemeClr val="accent2">
                    <a:lumMod val="50000"/>
                  </a:schemeClr>
                </a:solidFill>
              </a:rPr>
              <a:t>validation d’idée de création </a:t>
            </a:r>
            <a:r>
              <a:rPr lang="fr-FR" sz="2400" b="1" dirty="0" smtClean="0">
                <a:solidFill>
                  <a:schemeClr val="accent2">
                    <a:lumMod val="50000"/>
                  </a:schemeClr>
                </a:solidFill>
              </a:rPr>
              <a:t>d’entreprises : </a:t>
            </a:r>
            <a:endParaRPr lang="fr-FR" sz="2400" b="1" dirty="0">
              <a:solidFill>
                <a:schemeClr val="accent2">
                  <a:lumMod val="50000"/>
                </a:schemeClr>
              </a:solidFill>
            </a:endParaRPr>
          </a:p>
        </p:txBody>
      </p:sp>
    </p:spTree>
    <p:extLst>
      <p:ext uri="{BB962C8B-B14F-4D97-AF65-F5344CB8AC3E}">
        <p14:creationId xmlns:p14="http://schemas.microsoft.com/office/powerpoint/2010/main" val="3014984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102140" y="1225689"/>
            <a:ext cx="11812621" cy="5262979"/>
          </a:xfrm>
          <a:prstGeom prst="rect">
            <a:avLst/>
          </a:prstGeom>
        </p:spPr>
        <p:txBody>
          <a:bodyPr wrap="square">
            <a:spAutoFit/>
          </a:bodyPr>
          <a:lstStyle/>
          <a:p>
            <a:pPr algn="just"/>
            <a:r>
              <a:rPr lang="fr-FR" sz="2400" dirty="0">
                <a:latin typeface="Garamond" panose="02020404030301010803" pitchFamily="18" charset="0"/>
              </a:rPr>
              <a:t>L’étude de marché est un travail de collecte et d’analyse d’information qui a pour </a:t>
            </a:r>
            <a:r>
              <a:rPr lang="fr-FR" sz="2400" dirty="0" smtClean="0">
                <a:latin typeface="Garamond" panose="02020404030301010803" pitchFamily="18" charset="0"/>
              </a:rPr>
              <a:t>objectif </a:t>
            </a:r>
            <a:r>
              <a:rPr lang="fr-FR" sz="2400" b="1" dirty="0" smtClean="0">
                <a:latin typeface="Garamond" panose="02020404030301010803" pitchFamily="18" charset="0"/>
              </a:rPr>
              <a:t>d’identifier </a:t>
            </a:r>
            <a:r>
              <a:rPr lang="fr-FR" sz="2400" b="1" dirty="0">
                <a:latin typeface="Garamond" panose="02020404030301010803" pitchFamily="18" charset="0"/>
              </a:rPr>
              <a:t>les caractéristique</a:t>
            </a:r>
            <a:r>
              <a:rPr lang="fr-FR" sz="2400" dirty="0">
                <a:latin typeface="Garamond" panose="02020404030301010803" pitchFamily="18" charset="0"/>
              </a:rPr>
              <a:t>s d’un marché.</a:t>
            </a:r>
          </a:p>
          <a:p>
            <a:pPr algn="just"/>
            <a:r>
              <a:rPr lang="fr-FR" sz="2400" dirty="0">
                <a:latin typeface="Garamond" panose="02020404030301010803" pitchFamily="18" charset="0"/>
              </a:rPr>
              <a:t>L’étude de marché permet de savoir si l’idée du projet est</a:t>
            </a:r>
            <a:r>
              <a:rPr lang="fr-FR" sz="2400" b="1" dirty="0">
                <a:latin typeface="Garamond" panose="02020404030301010803" pitchFamily="18" charset="0"/>
              </a:rPr>
              <a:t> réalisable </a:t>
            </a:r>
            <a:r>
              <a:rPr lang="fr-FR" sz="2400" dirty="0">
                <a:latin typeface="Garamond" panose="02020404030301010803" pitchFamily="18" charset="0"/>
              </a:rPr>
              <a:t>et si elle </a:t>
            </a:r>
            <a:r>
              <a:rPr lang="fr-FR" sz="2400" dirty="0" smtClean="0">
                <a:latin typeface="Garamond" panose="02020404030301010803" pitchFamily="18" charset="0"/>
              </a:rPr>
              <a:t>est susceptible </a:t>
            </a:r>
            <a:r>
              <a:rPr lang="fr-FR" sz="2400" dirty="0">
                <a:latin typeface="Garamond" panose="02020404030301010803" pitchFamily="18" charset="0"/>
              </a:rPr>
              <a:t>de faire la différence avec les </a:t>
            </a:r>
            <a:r>
              <a:rPr lang="fr-FR" sz="2400" dirty="0" smtClean="0">
                <a:latin typeface="Garamond" panose="02020404030301010803" pitchFamily="18" charset="0"/>
              </a:rPr>
              <a:t>concurrents</a:t>
            </a:r>
            <a:endParaRPr lang="fr-FR" sz="2400" dirty="0">
              <a:latin typeface="Garamond" panose="02020404030301010803" pitchFamily="18" charset="0"/>
            </a:endParaRPr>
          </a:p>
          <a:p>
            <a:pPr algn="just"/>
            <a:r>
              <a:rPr lang="fr-FR" sz="2400" dirty="0">
                <a:latin typeface="Garamond" panose="02020404030301010803" pitchFamily="18" charset="0"/>
              </a:rPr>
              <a:t>L’étude de marché doit permettre de répondre aux questions suivantes :</a:t>
            </a:r>
          </a:p>
          <a:p>
            <a:pPr algn="just"/>
            <a:r>
              <a:rPr lang="fr-FR" sz="2400" dirty="0">
                <a:latin typeface="Garamond" panose="02020404030301010803" pitchFamily="18" charset="0"/>
              </a:rPr>
              <a:t>- Quelle sera ma clientèle (taille, catégorie socio-professionnelle, âge) ?</a:t>
            </a:r>
          </a:p>
          <a:p>
            <a:pPr algn="just"/>
            <a:r>
              <a:rPr lang="fr-FR" sz="2400" dirty="0">
                <a:latin typeface="Garamond" panose="02020404030301010803" pitchFamily="18" charset="0"/>
              </a:rPr>
              <a:t>- Comment mon entreprise peut-elle s’accaparer une part de marché ?</a:t>
            </a:r>
          </a:p>
          <a:p>
            <a:pPr algn="just"/>
            <a:r>
              <a:rPr lang="fr-FR" sz="2400" dirty="0">
                <a:latin typeface="Garamond" panose="02020404030301010803" pitchFamily="18" charset="0"/>
              </a:rPr>
              <a:t>- Quels sont les atouts de mon produit ou de mon service ?</a:t>
            </a:r>
          </a:p>
          <a:p>
            <a:pPr algn="just"/>
            <a:r>
              <a:rPr lang="fr-FR" sz="2400" dirty="0">
                <a:latin typeface="Garamond" panose="02020404030301010803" pitchFamily="18" charset="0"/>
              </a:rPr>
              <a:t>- Comment mon produit ou mon service va-t-il être commercialisé et sous quelle forme ?</a:t>
            </a:r>
          </a:p>
          <a:p>
            <a:pPr algn="just"/>
            <a:r>
              <a:rPr lang="fr-FR" sz="2400" dirty="0">
                <a:latin typeface="Garamond" panose="02020404030301010803" pitchFamily="18" charset="0"/>
              </a:rPr>
              <a:t>- Quelle est la réglementation du secteur, voire, du produit ou du service </a:t>
            </a:r>
            <a:r>
              <a:rPr lang="fr-FR" sz="2400" dirty="0" smtClean="0">
                <a:latin typeface="Garamond" panose="02020404030301010803" pitchFamily="18" charset="0"/>
              </a:rPr>
              <a:t>à commercialiser </a:t>
            </a:r>
            <a:r>
              <a:rPr lang="fr-FR" sz="2400" dirty="0">
                <a:latin typeface="Garamond" panose="02020404030301010803" pitchFamily="18" charset="0"/>
              </a:rPr>
              <a:t>?</a:t>
            </a:r>
          </a:p>
          <a:p>
            <a:pPr marL="342900" indent="-342900" algn="just">
              <a:buFontTx/>
              <a:buChar char="-"/>
            </a:pPr>
            <a:r>
              <a:rPr lang="fr-FR" sz="2400" dirty="0" smtClean="0">
                <a:latin typeface="Garamond" panose="02020404030301010803" pitchFamily="18" charset="0"/>
              </a:rPr>
              <a:t>Quels </a:t>
            </a:r>
            <a:r>
              <a:rPr lang="fr-FR" sz="2400" dirty="0">
                <a:latin typeface="Garamond" panose="02020404030301010803" pitchFamily="18" charset="0"/>
              </a:rPr>
              <a:t>seront les concurrents actuels et futurs de mon produit ou de mon service </a:t>
            </a:r>
            <a:r>
              <a:rPr lang="fr-FR" sz="2400" dirty="0" smtClean="0">
                <a:latin typeface="Garamond" panose="02020404030301010803" pitchFamily="18" charset="0"/>
              </a:rPr>
              <a:t>?</a:t>
            </a:r>
          </a:p>
          <a:p>
            <a:pPr marL="342900" indent="-342900" algn="just">
              <a:buFontTx/>
              <a:buChar char="-"/>
            </a:pPr>
            <a:r>
              <a:rPr lang="fr-FR" sz="2400" dirty="0" smtClean="0">
                <a:latin typeface="Garamond" panose="02020404030301010803" pitchFamily="18" charset="0"/>
              </a:rPr>
              <a:t>Quel </a:t>
            </a:r>
            <a:r>
              <a:rPr lang="fr-FR" sz="2400" dirty="0">
                <a:latin typeface="Garamond" panose="02020404030301010803" pitchFamily="18" charset="0"/>
              </a:rPr>
              <a:t>sera le chiffre d’affaires escompté ?</a:t>
            </a:r>
          </a:p>
          <a:p>
            <a:pPr marL="342900" indent="-342900" algn="just">
              <a:buFontTx/>
              <a:buChar char="-"/>
            </a:pPr>
            <a:r>
              <a:rPr lang="fr-FR" sz="2400" dirty="0" smtClean="0">
                <a:latin typeface="Garamond" panose="02020404030301010803" pitchFamily="18" charset="0"/>
              </a:rPr>
              <a:t>Quelle </a:t>
            </a:r>
            <a:r>
              <a:rPr lang="fr-FR" sz="2400" dirty="0">
                <a:latin typeface="Garamond" panose="02020404030301010803" pitchFamily="18" charset="0"/>
              </a:rPr>
              <a:t>stratégie à mettre en place pour le réaliser ?</a:t>
            </a:r>
          </a:p>
          <a:p>
            <a:pPr marL="342900" indent="-342900" algn="just">
              <a:buFontTx/>
              <a:buChar char="-"/>
            </a:pPr>
            <a:r>
              <a:rPr lang="fr-FR" sz="2400" dirty="0">
                <a:latin typeface="Garamond" panose="02020404030301010803" pitchFamily="18" charset="0"/>
              </a:rPr>
              <a:t>Quels sont les moyens humains et matériels à mettre en œuvre pour réaliser le chiffre d’affaire </a:t>
            </a:r>
            <a:r>
              <a:rPr lang="fr-FR" sz="2400" dirty="0" smtClean="0">
                <a:latin typeface="Garamond" panose="02020404030301010803" pitchFamily="18" charset="0"/>
              </a:rPr>
              <a:t>?</a:t>
            </a:r>
            <a:endParaRPr lang="fr-FR" sz="2400" dirty="0">
              <a:latin typeface="Garamond" panose="02020404030301010803" pitchFamily="18" charset="0"/>
            </a:endParaRPr>
          </a:p>
        </p:txBody>
      </p:sp>
      <p:sp>
        <p:nvSpPr>
          <p:cNvPr id="3" name="ZoneTexte 2"/>
          <p:cNvSpPr txBox="1"/>
          <p:nvPr/>
        </p:nvSpPr>
        <p:spPr>
          <a:xfrm>
            <a:off x="0" y="0"/>
            <a:ext cx="12192000" cy="523220"/>
          </a:xfrm>
          <a:prstGeom prst="rect">
            <a:avLst/>
          </a:prstGeom>
          <a:solidFill>
            <a:schemeClr val="accent6">
              <a:lumMod val="60000"/>
              <a:lumOff val="40000"/>
            </a:schemeClr>
          </a:solidFill>
        </p:spPr>
        <p:txBody>
          <a:bodyPr wrap="square" rtlCol="0">
            <a:spAutoFit/>
          </a:bodyPr>
          <a:lstStyle/>
          <a:p>
            <a:pPr algn="ctr"/>
            <a:r>
              <a:rPr lang="fr-FR" sz="2800" b="1" dirty="0" smtClean="0"/>
              <a:t>II. ETUDE DU MARCHE </a:t>
            </a:r>
            <a:endParaRPr lang="fr-FR" sz="2800" b="1" dirty="0"/>
          </a:p>
        </p:txBody>
      </p:sp>
      <p:sp>
        <p:nvSpPr>
          <p:cNvPr id="4" name="Espace réservé du numéro de diapositive 3"/>
          <p:cNvSpPr>
            <a:spLocks noGrp="1"/>
          </p:cNvSpPr>
          <p:nvPr>
            <p:ph type="sldNum" sz="quarter" idx="12"/>
          </p:nvPr>
        </p:nvSpPr>
        <p:spPr/>
        <p:txBody>
          <a:bodyPr/>
          <a:lstStyle/>
          <a:p>
            <a:fld id="{5A2B744E-0CD0-46D0-BE5C-3A73E8D691A1}" type="slidenum">
              <a:rPr lang="fr-FR" smtClean="0"/>
              <a:t>7</a:t>
            </a:fld>
            <a:endParaRPr lang="fr-FR"/>
          </a:p>
        </p:txBody>
      </p:sp>
      <p:sp>
        <p:nvSpPr>
          <p:cNvPr id="5" name="ZoneTexte 4"/>
          <p:cNvSpPr txBox="1"/>
          <p:nvPr/>
        </p:nvSpPr>
        <p:spPr>
          <a:xfrm>
            <a:off x="189689" y="625524"/>
            <a:ext cx="2947481" cy="461665"/>
          </a:xfrm>
          <a:prstGeom prst="rect">
            <a:avLst/>
          </a:prstGeom>
          <a:noFill/>
        </p:spPr>
        <p:txBody>
          <a:bodyPr wrap="square" rtlCol="0">
            <a:spAutoFit/>
          </a:bodyPr>
          <a:lstStyle/>
          <a:p>
            <a:r>
              <a:rPr lang="fr-FR" sz="2400" b="1" dirty="0" smtClean="0">
                <a:solidFill>
                  <a:srgbClr val="00B0F0"/>
                </a:solidFill>
                <a:latin typeface="Garamond" panose="02020404030301010803" pitchFamily="18" charset="0"/>
              </a:rPr>
              <a:t>1. Définition </a:t>
            </a:r>
            <a:endParaRPr lang="fr-FR" sz="2400" b="1" dirty="0">
              <a:solidFill>
                <a:srgbClr val="00B0F0"/>
              </a:solidFill>
              <a:latin typeface="Garamond" panose="02020404030301010803" pitchFamily="18" charset="0"/>
            </a:endParaRPr>
          </a:p>
        </p:txBody>
      </p:sp>
    </p:spTree>
    <p:extLst>
      <p:ext uri="{BB962C8B-B14F-4D97-AF65-F5344CB8AC3E}">
        <p14:creationId xmlns:p14="http://schemas.microsoft.com/office/powerpoint/2010/main" val="2118489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2"/>
          </a:fgClr>
          <a:bgClr>
            <a:schemeClr val="bg1"/>
          </a:bgClr>
        </a:pattFill>
        <a:effectLst/>
      </p:bgPr>
    </p:bg>
    <p:spTree>
      <p:nvGrpSpPr>
        <p:cNvPr id="1" name=""/>
        <p:cNvGrpSpPr/>
        <p:nvPr/>
      </p:nvGrpSpPr>
      <p:grpSpPr>
        <a:xfrm>
          <a:off x="0" y="0"/>
          <a:ext cx="0" cy="0"/>
          <a:chOff x="0" y="0"/>
          <a:chExt cx="0" cy="0"/>
        </a:xfrm>
      </p:grpSpPr>
      <p:sp>
        <p:nvSpPr>
          <p:cNvPr id="3" name="ZoneTexte 2"/>
          <p:cNvSpPr txBox="1"/>
          <p:nvPr/>
        </p:nvSpPr>
        <p:spPr>
          <a:xfrm>
            <a:off x="0" y="0"/>
            <a:ext cx="12192000" cy="523220"/>
          </a:xfrm>
          <a:prstGeom prst="rect">
            <a:avLst/>
          </a:prstGeom>
          <a:solidFill>
            <a:schemeClr val="accent6">
              <a:lumMod val="60000"/>
              <a:lumOff val="40000"/>
            </a:schemeClr>
          </a:solidFill>
        </p:spPr>
        <p:txBody>
          <a:bodyPr wrap="square" rtlCol="0">
            <a:spAutoFit/>
          </a:bodyPr>
          <a:lstStyle/>
          <a:p>
            <a:pPr algn="ctr"/>
            <a:r>
              <a:rPr lang="fr-FR" sz="2800" b="1" dirty="0" smtClean="0"/>
              <a:t>II. ETUDE DU MARCHE </a:t>
            </a:r>
            <a:endParaRPr lang="fr-FR" sz="2800" b="1" dirty="0"/>
          </a:p>
        </p:txBody>
      </p:sp>
      <p:sp>
        <p:nvSpPr>
          <p:cNvPr id="4" name="Espace réservé du numéro de diapositive 3"/>
          <p:cNvSpPr>
            <a:spLocks noGrp="1"/>
          </p:cNvSpPr>
          <p:nvPr>
            <p:ph type="sldNum" sz="quarter" idx="12"/>
          </p:nvPr>
        </p:nvSpPr>
        <p:spPr/>
        <p:txBody>
          <a:bodyPr/>
          <a:lstStyle/>
          <a:p>
            <a:fld id="{5A2B744E-0CD0-46D0-BE5C-3A73E8D691A1}" type="slidenum">
              <a:rPr lang="fr-FR" smtClean="0"/>
              <a:t>8</a:t>
            </a:fld>
            <a:endParaRPr lang="fr-FR"/>
          </a:p>
        </p:txBody>
      </p:sp>
      <p:sp>
        <p:nvSpPr>
          <p:cNvPr id="6" name="Rectangle 5"/>
          <p:cNvSpPr/>
          <p:nvPr/>
        </p:nvSpPr>
        <p:spPr>
          <a:xfrm>
            <a:off x="470170" y="1124183"/>
            <a:ext cx="11601856" cy="2862322"/>
          </a:xfrm>
          <a:prstGeom prst="rect">
            <a:avLst/>
          </a:prstGeom>
        </p:spPr>
        <p:txBody>
          <a:bodyPr wrap="square">
            <a:spAutoFit/>
          </a:bodyPr>
          <a:lstStyle/>
          <a:p>
            <a:endParaRPr lang="fr-FR" sz="2000" dirty="0" smtClean="0">
              <a:latin typeface="Garamond" panose="02020404030301010803" pitchFamily="18" charset="0"/>
            </a:endParaRPr>
          </a:p>
          <a:p>
            <a:r>
              <a:rPr lang="fr-FR" sz="2000" dirty="0" smtClean="0">
                <a:latin typeface="Garamond" panose="02020404030301010803" pitchFamily="18" charset="0"/>
              </a:rPr>
              <a:t>Les </a:t>
            </a:r>
            <a:r>
              <a:rPr lang="fr-FR" sz="2000" dirty="0">
                <a:latin typeface="Garamond" panose="02020404030301010803" pitchFamily="18" charset="0"/>
              </a:rPr>
              <a:t>principaux axes d’une étude de marché sont :</a:t>
            </a:r>
          </a:p>
          <a:p>
            <a:pPr marL="342900" indent="-342900">
              <a:buFontTx/>
              <a:buChar char="-"/>
            </a:pPr>
            <a:r>
              <a:rPr lang="fr-FR" sz="2000" dirty="0" smtClean="0">
                <a:latin typeface="Garamond" panose="02020404030301010803" pitchFamily="18" charset="0"/>
              </a:rPr>
              <a:t>l’environnement </a:t>
            </a:r>
            <a:r>
              <a:rPr lang="fr-FR" sz="2000" dirty="0">
                <a:latin typeface="Garamond" panose="02020404030301010803" pitchFamily="18" charset="0"/>
              </a:rPr>
              <a:t>du produit ou du service ;</a:t>
            </a:r>
          </a:p>
          <a:p>
            <a:pPr marL="342900" indent="-342900">
              <a:buFontTx/>
              <a:buChar char="-"/>
            </a:pPr>
            <a:r>
              <a:rPr lang="fr-FR" sz="2000" dirty="0" smtClean="0">
                <a:latin typeface="Garamond" panose="02020404030301010803" pitchFamily="18" charset="0"/>
              </a:rPr>
              <a:t>le </a:t>
            </a:r>
            <a:r>
              <a:rPr lang="fr-FR" sz="2000" dirty="0">
                <a:latin typeface="Garamond" panose="02020404030301010803" pitchFamily="18" charset="0"/>
              </a:rPr>
              <a:t>marché cible ;</a:t>
            </a:r>
          </a:p>
          <a:p>
            <a:pPr marL="342900" indent="-342900">
              <a:buFontTx/>
              <a:buChar char="-"/>
            </a:pPr>
            <a:r>
              <a:rPr lang="fr-FR" sz="2000" dirty="0" smtClean="0">
                <a:latin typeface="Garamond" panose="02020404030301010803" pitchFamily="18" charset="0"/>
              </a:rPr>
              <a:t>la </a:t>
            </a:r>
            <a:r>
              <a:rPr lang="fr-FR" sz="2000" dirty="0">
                <a:latin typeface="Garamond" panose="02020404030301010803" pitchFamily="18" charset="0"/>
              </a:rPr>
              <a:t>concurrence ;</a:t>
            </a:r>
          </a:p>
          <a:p>
            <a:pPr marL="342900" indent="-342900">
              <a:buFontTx/>
              <a:buChar char="-"/>
            </a:pPr>
            <a:r>
              <a:rPr lang="fr-FR" sz="2000" dirty="0" smtClean="0">
                <a:latin typeface="Garamond" panose="02020404030301010803" pitchFamily="18" charset="0"/>
              </a:rPr>
              <a:t>les </a:t>
            </a:r>
            <a:r>
              <a:rPr lang="fr-FR" sz="2000" dirty="0">
                <a:latin typeface="Garamond" panose="02020404030301010803" pitchFamily="18" charset="0"/>
              </a:rPr>
              <a:t>fournisseurs ;</a:t>
            </a:r>
          </a:p>
          <a:p>
            <a:pPr marL="342900" indent="-342900">
              <a:buFontTx/>
              <a:buChar char="-"/>
            </a:pPr>
            <a:r>
              <a:rPr lang="fr-FR" sz="2000" dirty="0" smtClean="0">
                <a:latin typeface="Garamond" panose="02020404030301010803" pitchFamily="18" charset="0"/>
              </a:rPr>
              <a:t>la </a:t>
            </a:r>
            <a:r>
              <a:rPr lang="fr-FR" sz="2000" dirty="0">
                <a:latin typeface="Garamond" panose="02020404030301010803" pitchFamily="18" charset="0"/>
              </a:rPr>
              <a:t>segmentation et la stratégie marketing ;</a:t>
            </a:r>
          </a:p>
          <a:p>
            <a:pPr marL="342900" indent="-342900">
              <a:buFontTx/>
              <a:buChar char="-"/>
            </a:pPr>
            <a:r>
              <a:rPr lang="fr-FR" sz="2000" dirty="0" smtClean="0">
                <a:latin typeface="Garamond" panose="02020404030301010803" pitchFamily="18" charset="0"/>
              </a:rPr>
              <a:t>l’évaluation </a:t>
            </a:r>
            <a:r>
              <a:rPr lang="fr-FR" sz="2000" dirty="0">
                <a:latin typeface="Garamond" panose="02020404030301010803" pitchFamily="18" charset="0"/>
              </a:rPr>
              <a:t>des prévisions de ventes.</a:t>
            </a:r>
            <a:endParaRPr lang="fr-FR" sz="2000" dirty="0" smtClean="0">
              <a:latin typeface="Garamond" panose="02020404030301010803" pitchFamily="18" charset="0"/>
            </a:endParaRPr>
          </a:p>
          <a:p>
            <a:pPr marL="342900" indent="-342900">
              <a:buFontTx/>
              <a:buChar char="-"/>
            </a:pPr>
            <a:endParaRPr lang="fr-FR" sz="2000" dirty="0">
              <a:latin typeface="Garamond" panose="02020404030301010803" pitchFamily="18" charset="0"/>
            </a:endParaRPr>
          </a:p>
        </p:txBody>
      </p:sp>
      <p:sp>
        <p:nvSpPr>
          <p:cNvPr id="2" name="ZoneTexte 1"/>
          <p:cNvSpPr txBox="1"/>
          <p:nvPr/>
        </p:nvSpPr>
        <p:spPr>
          <a:xfrm>
            <a:off x="113016" y="780074"/>
            <a:ext cx="6721812" cy="461665"/>
          </a:xfrm>
          <a:prstGeom prst="rect">
            <a:avLst/>
          </a:prstGeom>
          <a:noFill/>
        </p:spPr>
        <p:txBody>
          <a:bodyPr wrap="square" rtlCol="0">
            <a:spAutoFit/>
          </a:bodyPr>
          <a:lstStyle/>
          <a:p>
            <a:r>
              <a:rPr lang="fr-FR" sz="2400" b="1" dirty="0" smtClean="0">
                <a:solidFill>
                  <a:srgbClr val="00B0F0"/>
                </a:solidFill>
                <a:latin typeface="Garamond" panose="02020404030301010803" pitchFamily="18" charset="0"/>
              </a:rPr>
              <a:t>2. Les axes d’une étude de marché </a:t>
            </a:r>
            <a:endParaRPr lang="fr-FR" sz="2400" b="1" dirty="0">
              <a:solidFill>
                <a:srgbClr val="00B0F0"/>
              </a:solidFill>
              <a:latin typeface="Garamond" panose="02020404030301010803" pitchFamily="18" charset="0"/>
            </a:endParaRPr>
          </a:p>
        </p:txBody>
      </p:sp>
    </p:spTree>
    <p:extLst>
      <p:ext uri="{BB962C8B-B14F-4D97-AF65-F5344CB8AC3E}">
        <p14:creationId xmlns:p14="http://schemas.microsoft.com/office/powerpoint/2010/main" val="3783480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ZoneTexte 2"/>
          <p:cNvSpPr txBox="1"/>
          <p:nvPr/>
        </p:nvSpPr>
        <p:spPr>
          <a:xfrm>
            <a:off x="0" y="0"/>
            <a:ext cx="12192000" cy="523220"/>
          </a:xfrm>
          <a:prstGeom prst="rect">
            <a:avLst/>
          </a:prstGeom>
          <a:solidFill>
            <a:schemeClr val="accent6">
              <a:lumMod val="60000"/>
              <a:lumOff val="40000"/>
            </a:schemeClr>
          </a:solidFill>
        </p:spPr>
        <p:txBody>
          <a:bodyPr wrap="square" rtlCol="0">
            <a:spAutoFit/>
          </a:bodyPr>
          <a:lstStyle/>
          <a:p>
            <a:pPr algn="ctr"/>
            <a:r>
              <a:rPr lang="fr-FR" sz="2800" b="1" dirty="0" smtClean="0"/>
              <a:t>II. ETUDE DU MARCHE </a:t>
            </a:r>
            <a:endParaRPr lang="fr-FR" sz="2800" b="1" dirty="0"/>
          </a:p>
        </p:txBody>
      </p:sp>
      <p:sp>
        <p:nvSpPr>
          <p:cNvPr id="4" name="Espace réservé du numéro de diapositive 3"/>
          <p:cNvSpPr>
            <a:spLocks noGrp="1"/>
          </p:cNvSpPr>
          <p:nvPr>
            <p:ph type="sldNum" sz="quarter" idx="12"/>
          </p:nvPr>
        </p:nvSpPr>
        <p:spPr/>
        <p:txBody>
          <a:bodyPr/>
          <a:lstStyle/>
          <a:p>
            <a:fld id="{5A2B744E-0CD0-46D0-BE5C-3A73E8D691A1}" type="slidenum">
              <a:rPr lang="fr-FR" smtClean="0"/>
              <a:t>9</a:t>
            </a:fld>
            <a:endParaRPr lang="fr-FR"/>
          </a:p>
        </p:txBody>
      </p:sp>
      <p:sp>
        <p:nvSpPr>
          <p:cNvPr id="6" name="Rectangle 5"/>
          <p:cNvSpPr/>
          <p:nvPr/>
        </p:nvSpPr>
        <p:spPr>
          <a:xfrm>
            <a:off x="349321" y="1720084"/>
            <a:ext cx="11601856" cy="2554545"/>
          </a:xfrm>
          <a:prstGeom prst="rect">
            <a:avLst/>
          </a:prstGeom>
        </p:spPr>
        <p:txBody>
          <a:bodyPr wrap="square">
            <a:spAutoFit/>
          </a:bodyPr>
          <a:lstStyle/>
          <a:p>
            <a:endParaRPr lang="fr-FR" sz="2000" dirty="0" smtClean="0">
              <a:latin typeface="Garamond" panose="02020404030301010803" pitchFamily="18" charset="0"/>
            </a:endParaRPr>
          </a:p>
          <a:p>
            <a:r>
              <a:rPr lang="fr-FR" sz="2000" dirty="0" smtClean="0">
                <a:latin typeface="Garamond" panose="02020404030301010803" pitchFamily="18" charset="0"/>
              </a:rPr>
              <a:t>Pour </a:t>
            </a:r>
            <a:r>
              <a:rPr lang="fr-FR" sz="2000" dirty="0">
                <a:latin typeface="Garamond" panose="02020404030301010803" pitchFamily="18" charset="0"/>
              </a:rPr>
              <a:t>réaliser une étude de marché, On recourt aux trois outils suivants :</a:t>
            </a:r>
          </a:p>
          <a:p>
            <a:r>
              <a:rPr lang="fr-FR" sz="2000" dirty="0">
                <a:latin typeface="Garamond" panose="02020404030301010803" pitchFamily="18" charset="0"/>
              </a:rPr>
              <a:t>1. La recherche documentaire via les sources et canaux d‘informations : </a:t>
            </a:r>
            <a:r>
              <a:rPr lang="fr-FR" sz="2000" dirty="0" smtClean="0">
                <a:latin typeface="Garamond" panose="02020404030301010803" pitchFamily="18" charset="0"/>
              </a:rPr>
              <a:t>contact direct</a:t>
            </a:r>
            <a:r>
              <a:rPr lang="fr-FR" sz="2000" dirty="0">
                <a:latin typeface="Garamond" panose="02020404030301010803" pitchFamily="18" charset="0"/>
              </a:rPr>
              <a:t>, journaux et magazines, sites internet.</a:t>
            </a:r>
          </a:p>
          <a:p>
            <a:r>
              <a:rPr lang="fr-FR" sz="2000" dirty="0">
                <a:latin typeface="Garamond" panose="02020404030301010803" pitchFamily="18" charset="0"/>
              </a:rPr>
              <a:t>2. L’étude qualitative visant l’obtention d’informations de qualité sur un </a:t>
            </a:r>
            <a:r>
              <a:rPr lang="fr-FR" sz="2000" dirty="0" smtClean="0">
                <a:latin typeface="Garamond" panose="02020404030301010803" pitchFamily="18" charset="0"/>
              </a:rPr>
              <a:t>secteur d’activité </a:t>
            </a:r>
            <a:r>
              <a:rPr lang="fr-FR" sz="2000" dirty="0">
                <a:latin typeface="Garamond" panose="02020404030301010803" pitchFamily="18" charset="0"/>
              </a:rPr>
              <a:t>: entretiens semi-directs, focus group,…</a:t>
            </a:r>
          </a:p>
          <a:p>
            <a:r>
              <a:rPr lang="fr-FR" sz="2000" dirty="0">
                <a:latin typeface="Garamond" panose="02020404030301010803" pitchFamily="18" charset="0"/>
              </a:rPr>
              <a:t>3. Les études quantitatives pour mieux cibler les préférences d’un acteur du </a:t>
            </a:r>
            <a:r>
              <a:rPr lang="fr-FR" sz="2000" dirty="0" smtClean="0">
                <a:latin typeface="Garamond" panose="02020404030301010803" pitchFamily="18" charset="0"/>
              </a:rPr>
              <a:t>marché, notamment </a:t>
            </a:r>
            <a:r>
              <a:rPr lang="fr-FR" sz="2000" dirty="0">
                <a:latin typeface="Garamond" panose="02020404030301010803" pitchFamily="18" charset="0"/>
              </a:rPr>
              <a:t>les clients: sondage par questionnaire, test de dégustation, </a:t>
            </a:r>
            <a:r>
              <a:rPr lang="fr-FR" sz="2000" dirty="0" smtClean="0">
                <a:latin typeface="Garamond" panose="02020404030301010803" pitchFamily="18" charset="0"/>
              </a:rPr>
              <a:t>marché témoin</a:t>
            </a:r>
            <a:r>
              <a:rPr lang="fr-FR" sz="2000" dirty="0">
                <a:latin typeface="Garamond" panose="02020404030301010803" pitchFamily="18" charset="0"/>
              </a:rPr>
              <a:t>…..</a:t>
            </a:r>
          </a:p>
        </p:txBody>
      </p:sp>
      <p:sp>
        <p:nvSpPr>
          <p:cNvPr id="2" name="ZoneTexte 1"/>
          <p:cNvSpPr txBox="1"/>
          <p:nvPr/>
        </p:nvSpPr>
        <p:spPr>
          <a:xfrm>
            <a:off x="349321" y="780074"/>
            <a:ext cx="8260422" cy="461665"/>
          </a:xfrm>
          <a:prstGeom prst="rect">
            <a:avLst/>
          </a:prstGeom>
          <a:noFill/>
        </p:spPr>
        <p:txBody>
          <a:bodyPr wrap="square" rtlCol="0">
            <a:spAutoFit/>
          </a:bodyPr>
          <a:lstStyle/>
          <a:p>
            <a:r>
              <a:rPr lang="fr-FR" sz="2400" b="1" dirty="0" smtClean="0">
                <a:solidFill>
                  <a:srgbClr val="00B0F0"/>
                </a:solidFill>
                <a:latin typeface="Garamond" panose="02020404030301010803" pitchFamily="18" charset="0"/>
              </a:rPr>
              <a:t>3. Méthodologie </a:t>
            </a:r>
            <a:r>
              <a:rPr lang="fr-FR" sz="2400" b="1" dirty="0">
                <a:solidFill>
                  <a:srgbClr val="00B0F0"/>
                </a:solidFill>
                <a:latin typeface="Garamond" panose="02020404030301010803" pitchFamily="18" charset="0"/>
              </a:rPr>
              <a:t>de réalisation d’une étude de marché</a:t>
            </a:r>
          </a:p>
        </p:txBody>
      </p:sp>
    </p:spTree>
    <p:extLst>
      <p:ext uri="{BB962C8B-B14F-4D97-AF65-F5344CB8AC3E}">
        <p14:creationId xmlns:p14="http://schemas.microsoft.com/office/powerpoint/2010/main" val="1127011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TM10001105[[fn=Cadrage]]</Template>
  <TotalTime>7107</TotalTime>
  <Words>1317</Words>
  <Application>Microsoft Office PowerPoint</Application>
  <PresentationFormat>Grand écran</PresentationFormat>
  <Paragraphs>120</Paragraphs>
  <Slides>11</Slides>
  <Notes>9</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Calibri</vt:lpstr>
      <vt:lpstr>Franklin Gothic Book</vt:lpstr>
      <vt:lpstr>Garamond</vt:lpstr>
      <vt:lpstr>Crop</vt:lpstr>
      <vt:lpstr>Création d’une entreprise: IDEE, ETUDE DU MARCHE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Setifis</dc:creator>
  <cp:lastModifiedBy>Setifis</cp:lastModifiedBy>
  <cp:revision>14</cp:revision>
  <dcterms:created xsi:type="dcterms:W3CDTF">2024-10-11T20:01:45Z</dcterms:created>
  <dcterms:modified xsi:type="dcterms:W3CDTF">2024-10-25T19:13:10Z</dcterms:modified>
</cp:coreProperties>
</file>