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9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73152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LES BIOINDICATEURS</a:t>
            </a:r>
          </a:p>
          <a:p>
            <a:r>
              <a:t>DE LA POLLUTION</a:t>
            </a:r>
          </a:p>
          <a:p>
            <a:r>
              <a:t>DE L'AIR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4114800"/>
            <a:ext cx="6400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C8DCF0"/>
                </a:solidFill>
              </a:defRPr>
            </a:pPr>
            <a:r>
              <a:t>Surveillance biologique de la qualité atmosphérique</a:t>
            </a:r>
          </a:p>
          <a:p>
            <a:r>
              <a:t>Lichens, mousses et végétaux supérieurs</a:t>
            </a:r>
          </a:p>
        </p:txBody>
      </p:sp>
      <p:sp>
        <p:nvSpPr>
          <p:cNvPr id="6" name="Oval 5"/>
          <p:cNvSpPr/>
          <p:nvPr/>
        </p:nvSpPr>
        <p:spPr>
          <a:xfrm>
            <a:off x="3657600" y="5486400"/>
            <a:ext cx="1828800" cy="914400"/>
          </a:xfrm>
          <a:prstGeom prst="ellipse">
            <a:avLst/>
          </a:prstGeom>
          <a:solidFill>
            <a:srgbClr val="9696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BIOLOGIE DES LICHENS ET SENSIBILITÉ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6005042" cy="532453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Structure symbiotique unique: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Champignon (mycobionte) + algue/cyanobactérie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Absence de cuticule protectrice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Absorption directe par toute la surface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Métabolisme ralenti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 sz="2000"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Mécanismes de sensibilité: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Accumulation passive des polluants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Perturbation de la photosynthèse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Dommages à la membrane cellulaire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Rupture de la symbiose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 sz="2000"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Facteurs de vulnérabilité: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SO₂ : toxique même à faibles doses (10-20 μg/m³)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Pluies acides : dissolution du thalle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NOₓ : fertilisation excessive puis toxicité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Métaux lourds : inhibition enzymatique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MÉTHODES DE BIOSURVEILLANCE LICHÉNIQUE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1371600"/>
            <a:ext cx="8194580" cy="5709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Méthode qualitative (présence/absence):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Inventaire floristique sur zones fixes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Indice de pureté atmosphérique (IPA)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Classification des espèces par sensibilité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Cartographie des zones de qualité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 sz="2000"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Méthode quantitative (vitalité):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Mesure de la couverture </a:t>
            </a:r>
            <a:r>
              <a:rPr sz="2000" smtClean="0"/>
              <a:t>lichénique</a:t>
            </a:r>
            <a:endParaRPr lang="fr-FR" sz="2000" dirty="0" smtClean="0"/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sz="2000" dirty="0" smtClean="0"/>
              <a:t>• Évaluation de l'état morphologique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sz="2000" dirty="0" smtClean="0"/>
              <a:t>• Indice de diversité de Shannon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sz="2000" dirty="0" smtClean="0"/>
              <a:t>• Fréquence des espèces indicatrices</a:t>
            </a:r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rPr lang="fr-FR" sz="2000" dirty="0" smtClean="0"/>
              <a:t>Méthode d'accumulation: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sz="2000" dirty="0" smtClean="0"/>
              <a:t>• Dosage des polluants dans le thalle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sz="2000" dirty="0" smtClean="0"/>
              <a:t>• Transplantation d'espèces sensibles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sz="2000" dirty="0" smtClean="0"/>
              <a:t>• Suivi temporel des concentrations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sz="2000" dirty="0" smtClean="0"/>
              <a:t>• Corrélation avec mesures instrumentales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endParaRPr lang="fr-FR" dirty="0" smtClean="0"/>
          </a:p>
          <a:p>
            <a:pPr lvl="1">
              <a:defRPr sz="1500">
                <a:solidFill>
                  <a:srgbClr val="212121"/>
                </a:solidFill>
              </a:defRPr>
            </a:pPr>
            <a:endParaRPr lang="fr-FR" dirty="0" smtClean="0"/>
          </a:p>
          <a:p>
            <a:pPr lvl="1">
              <a:defRPr sz="1500">
                <a:solidFill>
                  <a:srgbClr val="212121"/>
                </a:solidFill>
              </a:defRPr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ESPÈCES LICHÉNIQUES INDICATRICES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82296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065A82"/>
                </a:solidFill>
              </a:defRPr>
            </a:pPr>
            <a:r>
              <a:t>Espèces très sensibles (air pur):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Usnea sp. (barbe de capucin)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Ramalina farinacea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Evernia prunastri (mousse de chêne)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Disappearing at SO₂ &gt; 10 μg/m³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t>Espèces modérément tolérantes: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Parmelia sulcata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Hypogymnia physodes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Xanthoria parietina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Present at SO₂ 20-40 μg/m³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t>Espèces résistantes (pollution élevée):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Lecanora muralis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Amandinea punctata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Survive at SO₂ &gt; 50 μg/m³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t>Espèces nitrophiles (enrichissement N):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Xanthoria candelaria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Physcia adscendens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828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850204"/>
            <a:ext cx="7315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MOUSSES ET BRYOPHYTES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64596" y="4276725"/>
            <a:ext cx="6965004" cy="196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MOUSSES COMME BIOINDICATEURS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147856"/>
            <a:ext cx="753893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Avantages des bryophytes: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Absorption par toute la surface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Absence de système racinaire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Métabolisme dépendant de l'atmosphère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Croissance lente (intégration temporelle)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Présence en milieux variés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 sz="2000"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Mécanismes d'accumulation: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Capture des particules par adhésion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Absorption ionique directe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Échange cationique sur parois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Stockage dans vacuoles cellulaires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 sz="2000"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Applications principales: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Surveillance métaux lourds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Cartographie pollution régionale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Études rétrospectives (herbiers)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Monitoring zones reculées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PROTOCOLE EUROPÉEN MOUSSES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82296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065A82"/>
                </a:solidFill>
              </a:defRPr>
            </a:pPr>
            <a:r>
              <a:t>Espèce standardisée: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Hylocomium splendens (mousse étage)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Pleurozium schreberi (mousse rouge)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Croissance annuelle identifiable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t>Méthodologie ICP-Vegetation: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Échantillonnage tous les 5 ans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Réseau européen 16×16 km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Segments annuels de 0-3 ans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Analyses multi-élémentaires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t>Traitement des échantillons: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Nettoyage minutieux (débris, autres espèces)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Séchage à température contrôlée (40°C)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Broyage homogène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Minéralisation acide (HNO₃)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t>Contrôles qualité: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Matériaux de référence (M2, M3)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Duplicatas laboratoire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Tests de contamination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828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346304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VÉGÉTAUX SUPÉRIEURS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4260850"/>
            <a:ext cx="7110919" cy="2149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PLANTES VASCULAIRES BIOINDICATRICES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060304"/>
            <a:ext cx="7665396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Types de réponses végétales: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Nécrose foliaire (dépérissement)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Chlorose (jaunissement)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Chute précoce des feuilles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Réduction de croissance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Modification de floraison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 sz="2000"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Espèces standardisées: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Tabac Bel W3 (sensible à l'ozone)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Tabac Bel B (résistant à l'ozone)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Trèfle blanc (sensible SO₂, fluorures)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Ray-grass anglais (accumulation métaux)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Pin sylvestre (pollution chronique)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 sz="2000"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Avantages: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Effets visibles rapidement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Espèces bien étudiées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Tests standardisés disponibles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Réponses quantifiables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758757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INDICES DE DOMMAGES VÉGÉTAUX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797648"/>
            <a:ext cx="7548664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Indice de dégât foliaire (%):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0 : aucun symptôme visible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1-25 : dégâts légers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26-50 : dégâts modérés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51-75 : dégâts importants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&gt;75 : dégâts très sévères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 sz="2000"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Paramètres mesurables: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Surface foliaire nécrosée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Nombre de feuilles affectées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Intensité de chlorose (colorimétrie)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Biomasse aérienne/racinaire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Teneur en chlorophylle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 sz="2000"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Facteurs de correction: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Stade phénologique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Conditions météorologiques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Stress hydrique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Attaques parasitaires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Déficiences nutritionnelles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828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MÉTHODES DE SURVEILLANCE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PLAN DE LA PRÉSENTATION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7871129" cy="501675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>
                <a:solidFill>
                  <a:srgbClr val="212121"/>
                </a:solidFill>
              </a:defRPr>
            </a:pPr>
            <a:r>
              <a:rPr sz="3200"/>
              <a:t>1. Introduction à la pollution atmosphérique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r>
              <a:rPr sz="3200"/>
              <a:t>2. Principe des bioindicateurs atmosphériques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r>
              <a:rPr sz="3200"/>
              <a:t>3. Les lichens comme bioindicateurs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r>
              <a:rPr sz="3200"/>
              <a:t>4. Les mousses et bryophytes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r>
              <a:rPr sz="3200"/>
              <a:t>5. Les végétaux supérieurs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r>
              <a:rPr sz="3200"/>
              <a:t>6. Méthodes de surveillance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r>
              <a:rPr sz="3200"/>
              <a:t>7. Interprétation des données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r>
              <a:rPr sz="3200"/>
              <a:t>8. Applications pratiques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r>
              <a:rPr sz="3200"/>
              <a:t>9. Études de cas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r>
              <a:rPr sz="3200"/>
              <a:t>10. Perspectives et innovations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710119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STRATÉGIES DE SURVEILLANCE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710120"/>
            <a:ext cx="8126487" cy="70942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Surveillance passive: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Organismes indigènes en place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Inventaires floristiques réguliers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Suivi de populations naturelles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Cartographie de distribution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 sz="2000"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Surveillance active: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Transplantation d'organismes sensibles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Exposition contrôlée in situ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Bioessais </a:t>
            </a:r>
            <a:r>
              <a:rPr sz="2000" smtClean="0"/>
              <a:t>normalisés</a:t>
            </a:r>
            <a:endParaRPr lang="fr-FR" sz="2000" dirty="0" smtClean="0"/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sz="2000" dirty="0" smtClean="0"/>
              <a:t>• Jardins de surveillance</a:t>
            </a:r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rPr lang="fr-FR" sz="2000" dirty="0" smtClean="0"/>
              <a:t>Surveillance mixte: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sz="2000" dirty="0" smtClean="0"/>
              <a:t>• Combinaison passive/active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sz="2000" dirty="0" smtClean="0"/>
              <a:t>• Validation croisée des résultats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sz="2000" dirty="0" smtClean="0"/>
              <a:t>• Couverture spatiale optimisée</a:t>
            </a:r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rPr lang="fr-FR" sz="2000" dirty="0" smtClean="0"/>
              <a:t>Fréquence de surveillance: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sz="2000" dirty="0" smtClean="0"/>
              <a:t>• Continue : organismes permanents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sz="2000" dirty="0" smtClean="0"/>
              <a:t>• Saisonnière : campagnes ciblées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sz="2000" dirty="0" smtClean="0"/>
              <a:t>• Évènementielle : incidents de pollution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endParaRPr lang="fr-FR" dirty="0" smtClean="0"/>
          </a:p>
          <a:p>
            <a:pPr lvl="1">
              <a:defRPr sz="1500">
                <a:solidFill>
                  <a:srgbClr val="212121"/>
                </a:solidFill>
              </a:defRPr>
            </a:pPr>
            <a:endParaRPr lang="fr-FR" dirty="0" smtClean="0"/>
          </a:p>
          <a:p>
            <a:pPr lvl="1">
              <a:defRPr sz="1500">
                <a:solidFill>
                  <a:srgbClr val="212121"/>
                </a:solidFill>
              </a:defRPr>
            </a:pPr>
            <a:endParaRPr lang="fr-FR" dirty="0" smtClean="0"/>
          </a:p>
          <a:p>
            <a:pPr lvl="1">
              <a:defRPr sz="1500">
                <a:solidFill>
                  <a:srgbClr val="212121"/>
                </a:solidFill>
              </a:defRPr>
            </a:pPr>
            <a:endParaRPr lang="fr-FR" dirty="0" smtClean="0"/>
          </a:p>
          <a:p>
            <a:pPr lvl="1">
              <a:defRPr sz="1500">
                <a:solidFill>
                  <a:srgbClr val="212121"/>
                </a:solidFill>
              </a:defRPr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937760" y="1371600"/>
            <a:ext cx="184731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828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INTERPRÉTATION DES DONNÉES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ANALYSE DES DONNÉES DE BIOSURVEILLANCE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82296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065A82"/>
                </a:solidFill>
              </a:defRPr>
            </a:pPr>
            <a:r>
              <a:t>Préparation des données: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Vérification de la qualité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Transformation logarithmique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Gestion des valeurs aberrantes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Normalisation par facteurs confondants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t>Analyses descriptives: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Statistiques de distribution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Cartographie par interpolation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Analyse de tendances temporelles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Comparaisons inter-sites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t>Analyses multivariées: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ACP : structure des données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Classification : groupes de sites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Régression multiple : facteurs explicatifs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t>Modélisation prédictive: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Relations dose-réponse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Modèles d'exposition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Cartes de risque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Scénarios prospectifs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INDICES DE QUALITÉ DE L'AIR BIOLOGIQUE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199" y="1371600"/>
            <a:ext cx="707200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Indice de Pureté Atmosphérique (IPA):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r>
              <a:rPr sz="2000"/>
              <a:t>IPA = Σ(ni × Qi) / Σni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ni = abondance espèce i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Qi = indice de qualité espèce i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Classes : 1 (très pollué) à 7 (très pur)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 sz="2000"/>
          </a:p>
          <a:p>
            <a:pPr>
              <a:defRPr sz="1500">
                <a:solidFill>
                  <a:srgbClr val="212121"/>
                </a:solidFill>
              </a:defRPr>
            </a:pPr>
            <a:endParaRPr sz="2000"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rPr sz="2000"/>
              <a:t>Seuils d'interprétation: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Zone 1 : air pur (IPA &gt; 60)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Zone 2 : légèrement pollué (40-60)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Zone 3 : modérément pollué (20-40)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000"/>
              <a:t>• Zone 4 : fortement pollué (&lt; 20)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CONCLUSION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82296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>
                <a:solidFill>
                  <a:srgbClr val="212121"/>
                </a:solidFill>
              </a:defRPr>
            </a:pPr>
            <a:r>
              <a:t>Biosurveillance atmosphérique : outil mature et efficace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t>Atouts confirmés: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Rapport coût/efficacité exceptionnel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Couverture spatiale large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Sensibilité aux mélanges complexes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Effets biologiques intégrés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Facilité de mise en œuvre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t>Évolutions nécessaires: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Standardisation protocoles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Formation des utilisateurs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Intégration réseaux existants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Développement nouvelles méthodes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t>Rôle futur stratégique: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Surveillance environnementale globale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Aide aux politiques publiques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Sensibilisation citoyenne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Recherche fondamentale et appliquée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828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LA POLLUTION ATMOSPHÉRIQUE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800" b="1">
                <a:solidFill>
                  <a:srgbClr val="065A82"/>
                </a:solidFill>
              </a:defRPr>
            </a:pPr>
            <a:r>
              <a:rPr lang="fr-FR" dirty="0" smtClean="0"/>
              <a:t>Polluants particulaires: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dirty="0" smtClean="0"/>
              <a:t>• PM10 et PM2.5 (particules fines)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dirty="0" smtClean="0"/>
              <a:t>• Métaux lourds (Pb, Cd, Ni, Cu)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lang="fr-FR" dirty="0" smtClean="0"/>
              <a:t>• Composés organiques (HAP, COV)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PRINCIPAUX POLLUANTS ATMOSPHÉRIQUES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1371600"/>
            <a:ext cx="384048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065A82"/>
                </a:solidFill>
              </a:defRPr>
            </a:pPr>
            <a:r>
              <a:t>Polluants gazeux: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SO₂ (dioxyde de soufre) - combustion fossile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NOₓ (oxydes d'azote) - trafic, industrie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NH₃ (ammoniac) - agriculture, élevage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O₃ (ozone troposphérique) - polluant secondaire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CO (monoxyde de carbone) - combustion incomplète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303520" y="1417638"/>
            <a:ext cx="2933816" cy="10618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rPr smtClean="0"/>
              <a:t>Polluants acides: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mtClean="0"/>
              <a:t>• Pluies acides (H₂SO₄, HNO₃)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mtClean="0"/>
              <a:t>• Dépôts secs et humides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SOURCES DE POLLUTION ATMOSPHÉRIQUE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82296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065A82"/>
                </a:solidFill>
              </a:defRPr>
            </a:pPr>
            <a:r>
              <a:t>Sources anthropiques principales: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Transport routier (40% des NOₓ urbains)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Industrie lourde (sidérurgie, pétrochimie)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Production d'énergie (centrales thermiques)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Chauffage résidentiel (particules, SO₂)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Agriculture intensive (NH₃, pesticides)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t>Sources naturelles: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Éruptions volcaniques (SO₂, particules)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Incendies de forêt (CO, particules)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Érosion éolienne (poussières)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Émissions biogéniques (COV, NH₃)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t>Facteurs aggravants: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Conditions météorologiques (inversions)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Topographie (vallées, bassins)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Saison (chauffage, photochimie)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828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PRINCIPE DES BIOINDICATEURS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BIOINDICATEURS ATMOSPHÉRIQUES : PRINCIPE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822960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 b="1">
                <a:solidFill>
                  <a:srgbClr val="065A82"/>
                </a:solidFill>
              </a:defRPr>
            </a:pPr>
            <a:r>
              <a:t>Définition: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Organismes sensibles à la qualité de l'air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Réponses mesurables aux polluants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Intégration temporelle et spatiale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t>Avantages par rapport aux mesures physico-chimiques: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Coût réduit (90% d'économie)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Surveillance continue passive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Effets biologiques directs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Couverture spatiale étendue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Sensibilité aux mélanges de polluants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t>Types de réponses: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Morphologiques (nécrose, décoloration)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Physiologiques (photosynthèse, respiration)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Chimiques (accumulation de polluants)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t>• Écologiques (biodiversité, distribution)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65A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</a:defRPr>
            </a:pPr>
            <a:r>
              <a:t>CRITÈRES DE SÉLECTION DES BIOINDICATEURS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371600"/>
            <a:ext cx="7918315" cy="5493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solidFill>
                  <a:srgbClr val="065A82"/>
                </a:solidFill>
              </a:defRPr>
            </a:pPr>
            <a:r>
              <a:rPr sz="2800"/>
              <a:t>Critères biologiques essentiels: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800"/>
              <a:t>• Sensibilité élevée aux polluants cibles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800"/>
              <a:t>• Réponse dose-dépendante documentée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800"/>
              <a:t>• Large distribution géographique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800"/>
              <a:t>• Facilité d'identification taxonomique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800"/>
              <a:t>• Stabilité génétique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 sz="2800"/>
          </a:p>
          <a:p>
            <a:pPr>
              <a:defRPr sz="1800" b="1">
                <a:solidFill>
                  <a:srgbClr val="065A82"/>
                </a:solidFill>
              </a:defRPr>
            </a:pPr>
            <a:r>
              <a:rPr sz="2800"/>
              <a:t>Critères pratiques: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800"/>
              <a:t>• Disponibilité toute l'année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800"/>
              <a:t>• Facilité de collecte et manipulation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800"/>
              <a:t>• Coût de mise en œuvre réduit</a:t>
            </a:r>
          </a:p>
          <a:p>
            <a:pPr lvl="1">
              <a:defRPr sz="1500">
                <a:solidFill>
                  <a:srgbClr val="212121"/>
                </a:solidFill>
              </a:defRPr>
            </a:pPr>
            <a:r>
              <a:rPr sz="2800"/>
              <a:t>• Protocoles standardisés</a:t>
            </a:r>
          </a:p>
          <a:p>
            <a:pPr>
              <a:defRPr sz="1500">
                <a:solidFill>
                  <a:srgbClr val="212121"/>
                </a:solidFill>
              </a:defRPr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C72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8288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LES LICHENS COMME BIOINDICATEURS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570" y="4490800"/>
            <a:ext cx="6994187" cy="1734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1410</Words>
  <Application>Microsoft Macintosh PowerPoint</Application>
  <PresentationFormat>Affichage à l'écran (4:3)</PresentationFormat>
  <Paragraphs>313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Office Theme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dc:description>generated using python-pptx</dc:description>
  <cp:lastModifiedBy>User</cp:lastModifiedBy>
  <cp:revision>2</cp:revision>
  <dcterms:created xsi:type="dcterms:W3CDTF">2013-01-27T09:14:16Z</dcterms:created>
  <dcterms:modified xsi:type="dcterms:W3CDTF">2026-04-11T18:35:12Z</dcterms:modified>
</cp:coreProperties>
</file>