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8"/>
  </p:notesMasterIdLst>
  <p:sldIdLst>
    <p:sldId id="259" r:id="rId2"/>
    <p:sldId id="295" r:id="rId3"/>
    <p:sldId id="261" r:id="rId4"/>
    <p:sldId id="257" r:id="rId5"/>
    <p:sldId id="301" r:id="rId6"/>
    <p:sldId id="305" r:id="rId7"/>
  </p:sldIdLst>
  <p:sldSz cx="9144000" cy="5143500" type="screen16x9"/>
  <p:notesSz cx="6858000" cy="9144000"/>
  <p:embeddedFontLst>
    <p:embeddedFont>
      <p:font typeface="Monotype Corsiva" panose="03010101010201010101" pitchFamily="66" charset="0"/>
      <p:italic r:id="rId9"/>
    </p:embeddedFont>
    <p:embeddedFont>
      <p:font typeface="Kulim Park"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62" autoAdjust="0"/>
  </p:normalViewPr>
  <p:slideViewPr>
    <p:cSldViewPr snapToGrid="0">
      <p:cViewPr varScale="1">
        <p:scale>
          <a:sx n="68" d="100"/>
          <a:sy n="68" d="100"/>
        </p:scale>
        <p:origin x="12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497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53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72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47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107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85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75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
        <p:nvSpPr>
          <p:cNvPr id="18" name="Google Shape;18;p3"/>
          <p:cNvSpPr/>
          <p:nvPr/>
        </p:nvSpPr>
        <p:spPr>
          <a:xfrm>
            <a:off x="6997544" y="7"/>
            <a:ext cx="2146445" cy="5145755"/>
          </a:xfrm>
          <a:custGeom>
            <a:avLst/>
            <a:gdLst/>
            <a:ahLst/>
            <a:cxnLst/>
            <a:rect l="l" t="t" r="r" b="b"/>
            <a:pathLst>
              <a:path w="1052179" h="2522429" extrusionOk="0">
                <a:moveTo>
                  <a:pt x="290547" y="0"/>
                </a:moveTo>
                <a:lnTo>
                  <a:pt x="0" y="1647520"/>
                </a:lnTo>
                <a:lnTo>
                  <a:pt x="430681" y="1490802"/>
                </a:lnTo>
                <a:lnTo>
                  <a:pt x="650693" y="1689560"/>
                </a:lnTo>
                <a:lnTo>
                  <a:pt x="650693" y="1689560"/>
                </a:lnTo>
                <a:lnTo>
                  <a:pt x="503785" y="2522429"/>
                </a:lnTo>
                <a:lnTo>
                  <a:pt x="1052180" y="2522429"/>
                </a:lnTo>
                <a:lnTo>
                  <a:pt x="1052180" y="0"/>
                </a:lnTo>
                <a:close/>
              </a:path>
            </a:pathLst>
          </a:cu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9;p3"/>
          <p:cNvSpPr/>
          <p:nvPr/>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20;p3"/>
          <p:cNvSpPr/>
          <p:nvPr/>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21;p3"/>
          <p:cNvSpPr/>
          <p:nvPr/>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5"/>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3" name="Google Shape;3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4" name="Google Shape;34;p5"/>
          <p:cNvGrpSpPr/>
          <p:nvPr/>
        </p:nvGrpSpPr>
        <p:grpSpPr>
          <a:xfrm>
            <a:off x="6327842" y="0"/>
            <a:ext cx="1202103" cy="5143503"/>
            <a:chOff x="3475252" y="0"/>
            <a:chExt cx="1202103" cy="5143503"/>
          </a:xfrm>
        </p:grpSpPr>
        <p:sp>
          <p:nvSpPr>
            <p:cNvPr id="35" name="Google Shape;35;p5"/>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 name="Google Shape;36;p5"/>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 name="Google Shape;37;p5"/>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p:nvPr/>
        </p:nvSpPr>
        <p:spPr>
          <a:xfrm>
            <a:off x="702898" y="750090"/>
            <a:ext cx="1750500" cy="4407925"/>
          </a:xfrm>
          <a:prstGeom prst="rect">
            <a:avLst/>
          </a:prstGeom>
        </p:spPr>
        <p:txBody>
          <a:bodyPr>
            <a:prstTxWarp prst="textPlain">
              <a:avLst/>
            </a:prstTxWarp>
          </a:bodyPr>
          <a:lstStyle/>
          <a:p>
            <a:pPr lvl="0" algn="ctr"/>
            <a:r>
              <a:rPr b="1" i="0">
                <a:ln>
                  <a:noFill/>
                </a:ln>
                <a:solidFill>
                  <a:srgbClr val="0B6AB1">
                    <a:alpha val="47490"/>
                  </a:srgbClr>
                </a:solidFill>
                <a:latin typeface="Kulim Park"/>
              </a:rPr>
              <a:t>1</a:t>
            </a:r>
          </a:p>
        </p:txBody>
      </p:sp>
      <p:sp>
        <p:nvSpPr>
          <p:cNvPr id="129" name="Google Shape;129;p17"/>
          <p:cNvSpPr txBox="1">
            <a:spLocks noGrp="1"/>
          </p:cNvSpPr>
          <p:nvPr>
            <p:ph type="subTitle" idx="1"/>
          </p:nvPr>
        </p:nvSpPr>
        <p:spPr>
          <a:xfrm>
            <a:off x="973875" y="1916495"/>
            <a:ext cx="5550295" cy="369900"/>
          </a:xfrm>
          <a:prstGeom prst="rect">
            <a:avLst/>
          </a:prstGeom>
        </p:spPr>
        <p:txBody>
          <a:bodyPr spcFirstLastPara="1" wrap="square" lIns="0" tIns="0" rIns="0" bIns="0" anchor="t" anchorCtr="0">
            <a:noAutofit/>
          </a:bodyPr>
          <a:lstStyle/>
          <a:p>
            <a:pPr marL="0" lvl="0" indent="0">
              <a:spcAft>
                <a:spcPts val="800"/>
              </a:spcAft>
            </a:pPr>
            <a:r>
              <a:rPr lang="fr-FR" b="1" dirty="0"/>
              <a:t>Chapitre 01 : Système d’information et méthodologie de conception </a:t>
            </a:r>
            <a:endParaRPr b="1" dirty="0"/>
          </a:p>
        </p:txBody>
      </p:sp>
      <p:sp>
        <p:nvSpPr>
          <p:cNvPr id="6" name="TextBox 5">
            <a:extLst>
              <a:ext uri="{FF2B5EF4-FFF2-40B4-BE49-F238E27FC236}">
                <a16:creationId xmlns:a16="http://schemas.microsoft.com/office/drawing/2014/main" xmlns="" id="{6C3066DB-A03A-4F06-9181-29B2F8846206}"/>
              </a:ext>
            </a:extLst>
          </p:cNvPr>
          <p:cNvSpPr txBox="1"/>
          <p:nvPr/>
        </p:nvSpPr>
        <p:spPr>
          <a:xfrm>
            <a:off x="65315" y="173207"/>
            <a:ext cx="7776864" cy="877163"/>
          </a:xfrm>
          <a:prstGeom prst="rect">
            <a:avLst/>
          </a:prstGeom>
          <a:noFill/>
        </p:spPr>
        <p:txBody>
          <a:bodyPr wrap="square" rtlCol="0">
            <a:spAutoFit/>
          </a:bodyPr>
          <a:lstStyle/>
          <a:p>
            <a:pPr algn="ctr"/>
            <a:r>
              <a:rPr lang="fr-FR" sz="1600" b="1" i="1" dirty="0">
                <a:solidFill>
                  <a:schemeClr val="bg1"/>
                </a:solidFill>
              </a:rPr>
              <a:t>UNIVERSITE LARBI BEN M’HIDI-OUM EL BOUAGHI</a:t>
            </a:r>
            <a:endParaRPr lang="fr-FR" sz="1600" b="1" dirty="0">
              <a:solidFill>
                <a:schemeClr val="bg1"/>
              </a:solidFill>
            </a:endParaRPr>
          </a:p>
          <a:p>
            <a:pPr algn="ctr">
              <a:lnSpc>
                <a:spcPct val="150000"/>
              </a:lnSpc>
            </a:pPr>
            <a:r>
              <a:rPr lang="fr-FR" b="1" dirty="0">
                <a:solidFill>
                  <a:schemeClr val="bg1"/>
                </a:solidFill>
              </a:rPr>
              <a:t>Faculté de science économique et de gestion et de commerce </a:t>
            </a:r>
            <a:r>
              <a:rPr lang="fr-FR" b="1" i="1" dirty="0">
                <a:solidFill>
                  <a:schemeClr val="bg1"/>
                </a:solidFill>
              </a:rPr>
              <a:t> </a:t>
            </a:r>
            <a:endParaRPr lang="fr-FR" b="1" dirty="0">
              <a:solidFill>
                <a:schemeClr val="bg1"/>
              </a:solidFill>
            </a:endParaRPr>
          </a:p>
          <a:p>
            <a:pPr algn="ctr"/>
            <a:r>
              <a:rPr lang="fr-FR" b="1" dirty="0">
                <a:solidFill>
                  <a:schemeClr val="bg1"/>
                </a:solidFill>
              </a:rPr>
              <a:t>Département de finance et comptabilité 2 </a:t>
            </a:r>
            <a:r>
              <a:rPr lang="fr-FR" b="1" dirty="0" err="1">
                <a:solidFill>
                  <a:schemeClr val="bg1"/>
                </a:solidFill>
              </a:rPr>
              <a:t>ème</a:t>
            </a:r>
            <a:r>
              <a:rPr lang="fr-FR" b="1" dirty="0">
                <a:solidFill>
                  <a:schemeClr val="bg1"/>
                </a:solidFill>
              </a:rPr>
              <a:t> année licence </a:t>
            </a:r>
          </a:p>
        </p:txBody>
      </p:sp>
      <p:sp>
        <p:nvSpPr>
          <p:cNvPr id="3" name="Rectangle 2"/>
          <p:cNvSpPr/>
          <p:nvPr/>
        </p:nvSpPr>
        <p:spPr>
          <a:xfrm>
            <a:off x="3161328" y="3338906"/>
            <a:ext cx="2864887" cy="584775"/>
          </a:xfrm>
          <a:prstGeom prst="rect">
            <a:avLst/>
          </a:prstGeom>
        </p:spPr>
        <p:txBody>
          <a:bodyPr wrap="none">
            <a:spAutoFit/>
          </a:bodyPr>
          <a:lstStyle/>
          <a:p>
            <a:r>
              <a:rPr lang="fr-FR" sz="3200" b="1" i="1" dirty="0">
                <a:solidFill>
                  <a:schemeClr val="bg1"/>
                </a:solidFill>
                <a:latin typeface="Monotype Corsiva" panose="03010101010201010101" pitchFamily="66" charset="0"/>
              </a:rPr>
              <a:t>P</a:t>
            </a:r>
            <a:r>
              <a:rPr lang="fr-FR" b="1" dirty="0">
                <a:solidFill>
                  <a:schemeClr val="bg1"/>
                </a:solidFill>
              </a:rPr>
              <a:t>résenté par: MEZIANI </a:t>
            </a:r>
            <a:r>
              <a:rPr lang="fr-FR" b="1" dirty="0" err="1">
                <a:solidFill>
                  <a:schemeClr val="bg1"/>
                </a:solidFill>
              </a:rPr>
              <a:t>Ahlem</a:t>
            </a:r>
            <a:r>
              <a:rPr lang="fr-FR" b="1" dirty="0">
                <a:solidFill>
                  <a:schemeClr val="bg1"/>
                </a:solidFill>
              </a:rPr>
              <a:t> </a:t>
            </a:r>
            <a:endParaRPr lang=""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p:cNvPicPr/>
          <p:nvPr/>
        </p:nvPicPr>
        <p:blipFill rotWithShape="1">
          <a:blip r:embed="rId3"/>
          <a:srcRect l="14735" t="19895" r="12474" b="8606"/>
          <a:stretch/>
        </p:blipFill>
        <p:spPr bwMode="auto">
          <a:xfrm>
            <a:off x="664977" y="292230"/>
            <a:ext cx="5622701" cy="31391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873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9"/>
          <p:cNvSpPr txBox="1">
            <a:spLocks noGrp="1"/>
          </p:cNvSpPr>
          <p:nvPr>
            <p:ph type="body" idx="1"/>
          </p:nvPr>
        </p:nvSpPr>
        <p:spPr>
          <a:xfrm>
            <a:off x="385642" y="1226724"/>
            <a:ext cx="5813129" cy="3033900"/>
          </a:xfrm>
          <a:prstGeom prst="rect">
            <a:avLst/>
          </a:prstGeom>
        </p:spPr>
        <p:txBody>
          <a:bodyPr spcFirstLastPara="1" wrap="square" lIns="0" tIns="0" rIns="0" bIns="0" anchor="t" anchorCtr="0">
            <a:noAutofit/>
          </a:bodyPr>
          <a:lstStyle/>
          <a:p>
            <a:r>
              <a:rPr lang="en-US" sz="1800" dirty="0" err="1">
                <a:solidFill>
                  <a:schemeClr val="tx1"/>
                </a:solidFill>
                <a:latin typeface="+mj-lt"/>
              </a:rPr>
              <a:t>Données</a:t>
            </a:r>
            <a:r>
              <a:rPr lang="en-US" sz="1800" dirty="0">
                <a:solidFill>
                  <a:schemeClr val="tx1"/>
                </a:solidFill>
                <a:latin typeface="+mj-lt"/>
              </a:rPr>
              <a:t> </a:t>
            </a:r>
            <a:r>
              <a:rPr lang="en-US" sz="1800" dirty="0" smtClean="0">
                <a:solidFill>
                  <a:schemeClr val="tx1"/>
                </a:solidFill>
                <a:latin typeface="+mj-lt"/>
              </a:rPr>
              <a:t>, </a:t>
            </a:r>
            <a:r>
              <a:rPr lang="en-US" sz="1800" dirty="0" err="1" smtClean="0">
                <a:solidFill>
                  <a:schemeClr val="tx1"/>
                </a:solidFill>
                <a:latin typeface="+mj-lt"/>
              </a:rPr>
              <a:t>Informations</a:t>
            </a:r>
            <a:r>
              <a:rPr lang="en-US" sz="1800" dirty="0" smtClean="0">
                <a:solidFill>
                  <a:schemeClr val="tx1"/>
                </a:solidFill>
                <a:latin typeface="+mj-lt"/>
              </a:rPr>
              <a:t> </a:t>
            </a:r>
            <a:r>
              <a:rPr lang="en-US" sz="1800" dirty="0"/>
              <a:t>et </a:t>
            </a:r>
            <a:r>
              <a:rPr lang="fr-FR" sz="1800" dirty="0"/>
              <a:t>connaissances</a:t>
            </a:r>
            <a:r>
              <a:rPr lang="en-US" sz="1800" dirty="0" smtClean="0">
                <a:solidFill>
                  <a:schemeClr val="tx1"/>
                </a:solidFill>
                <a:latin typeface="+mj-lt"/>
              </a:rPr>
              <a:t> </a:t>
            </a:r>
            <a:endParaRPr lang="fr-FR" sz="1800" dirty="0">
              <a:solidFill>
                <a:schemeClr val="tx1"/>
              </a:solidFill>
              <a:latin typeface="+mj-lt"/>
            </a:endParaRPr>
          </a:p>
          <a:p>
            <a:r>
              <a:rPr lang="en-US" sz="1800" dirty="0" err="1">
                <a:solidFill>
                  <a:schemeClr val="tx1"/>
                </a:solidFill>
                <a:latin typeface="+mj-lt"/>
              </a:rPr>
              <a:t>Systeme</a:t>
            </a:r>
            <a:r>
              <a:rPr lang="en-US" sz="1800" dirty="0">
                <a:solidFill>
                  <a:schemeClr val="tx1"/>
                </a:solidFill>
                <a:latin typeface="+mj-lt"/>
              </a:rPr>
              <a:t> </a:t>
            </a:r>
            <a:r>
              <a:rPr lang="en-US" sz="1800" dirty="0" err="1">
                <a:solidFill>
                  <a:schemeClr val="tx1"/>
                </a:solidFill>
                <a:latin typeface="+mj-lt"/>
              </a:rPr>
              <a:t>d’information</a:t>
            </a:r>
            <a:r>
              <a:rPr lang="en-US" sz="1800" dirty="0">
                <a:solidFill>
                  <a:schemeClr val="tx1"/>
                </a:solidFill>
                <a:latin typeface="+mj-lt"/>
              </a:rPr>
              <a:t> </a:t>
            </a:r>
            <a:endParaRPr lang="fr-FR" sz="1800" dirty="0" smtClean="0">
              <a:solidFill>
                <a:schemeClr val="tx1"/>
              </a:solidFill>
              <a:latin typeface="+mj-lt"/>
            </a:endParaRPr>
          </a:p>
          <a:p>
            <a:r>
              <a:rPr lang="en-US" sz="1800" dirty="0" err="1" smtClean="0">
                <a:solidFill>
                  <a:schemeClr val="tx1"/>
                </a:solidFill>
                <a:latin typeface="+mj-lt"/>
              </a:rPr>
              <a:t>Approche</a:t>
            </a:r>
            <a:r>
              <a:rPr lang="en-US" sz="1800" dirty="0" smtClean="0">
                <a:solidFill>
                  <a:schemeClr val="tx1"/>
                </a:solidFill>
                <a:latin typeface="+mj-lt"/>
              </a:rPr>
              <a:t> </a:t>
            </a:r>
            <a:r>
              <a:rPr lang="en-US" sz="1800" dirty="0" err="1">
                <a:solidFill>
                  <a:schemeClr val="tx1"/>
                </a:solidFill>
                <a:latin typeface="+mj-lt"/>
              </a:rPr>
              <a:t>systemique</a:t>
            </a:r>
            <a:r>
              <a:rPr lang="en-US" sz="1800" dirty="0">
                <a:solidFill>
                  <a:schemeClr val="tx1"/>
                </a:solidFill>
                <a:latin typeface="+mj-lt"/>
              </a:rPr>
              <a:t> des </a:t>
            </a:r>
            <a:r>
              <a:rPr lang="en-US" sz="1800" dirty="0" err="1" smtClean="0">
                <a:solidFill>
                  <a:schemeClr val="tx1"/>
                </a:solidFill>
                <a:latin typeface="+mj-lt"/>
              </a:rPr>
              <a:t>organisations</a:t>
            </a:r>
            <a:endParaRPr lang="en-US" sz="1800" dirty="0" smtClean="0">
              <a:solidFill>
                <a:schemeClr val="tx1"/>
              </a:solidFill>
              <a:latin typeface="+mj-lt"/>
            </a:endParaRPr>
          </a:p>
          <a:p>
            <a:r>
              <a:rPr lang="fr-FR" sz="1800" dirty="0">
                <a:solidFill>
                  <a:schemeClr val="tx1"/>
                </a:solidFill>
                <a:latin typeface="+mj-lt"/>
              </a:rPr>
              <a:t>Fonctions d’un Système </a:t>
            </a:r>
            <a:r>
              <a:rPr lang="fr-FR" sz="1800" dirty="0" smtClean="0">
                <a:solidFill>
                  <a:schemeClr val="tx1"/>
                </a:solidFill>
                <a:latin typeface="+mj-lt"/>
              </a:rPr>
              <a:t>d’Information</a:t>
            </a:r>
          </a:p>
          <a:p>
            <a:r>
              <a:rPr lang="fr-FR" sz="1800" dirty="0">
                <a:solidFill>
                  <a:schemeClr val="tx1"/>
                </a:solidFill>
                <a:latin typeface="+mj-lt"/>
              </a:rPr>
              <a:t>Apport du Système d’Information pour </a:t>
            </a:r>
            <a:r>
              <a:rPr lang="fr-FR" sz="1800" dirty="0" smtClean="0">
                <a:solidFill>
                  <a:schemeClr val="tx1"/>
                </a:solidFill>
                <a:latin typeface="+mj-lt"/>
              </a:rPr>
              <a:t>l’organisation</a:t>
            </a:r>
          </a:p>
          <a:p>
            <a:r>
              <a:rPr lang="en-US" sz="1800" dirty="0" err="1">
                <a:solidFill>
                  <a:schemeClr val="tx1"/>
                </a:solidFill>
                <a:latin typeface="+mj-lt"/>
              </a:rPr>
              <a:t>Système</a:t>
            </a:r>
            <a:r>
              <a:rPr lang="en-US" sz="1800" dirty="0">
                <a:solidFill>
                  <a:schemeClr val="tx1"/>
                </a:solidFill>
                <a:latin typeface="+mj-lt"/>
              </a:rPr>
              <a:t> </a:t>
            </a:r>
            <a:r>
              <a:rPr lang="en-US" sz="1800" dirty="0" err="1">
                <a:solidFill>
                  <a:schemeClr val="tx1"/>
                </a:solidFill>
                <a:latin typeface="+mj-lt"/>
              </a:rPr>
              <a:t>d’Information</a:t>
            </a:r>
            <a:r>
              <a:rPr lang="en-US" sz="1800" dirty="0">
                <a:solidFill>
                  <a:schemeClr val="tx1"/>
                </a:solidFill>
                <a:latin typeface="+mj-lt"/>
              </a:rPr>
              <a:t> </a:t>
            </a:r>
            <a:r>
              <a:rPr lang="en-US" sz="1800" dirty="0" err="1">
                <a:solidFill>
                  <a:schemeClr val="tx1"/>
                </a:solidFill>
                <a:latin typeface="+mj-lt"/>
              </a:rPr>
              <a:t>Automatisable</a:t>
            </a:r>
            <a:r>
              <a:rPr lang="en-US" sz="1800" dirty="0">
                <a:solidFill>
                  <a:schemeClr val="tx1"/>
                </a:solidFill>
                <a:latin typeface="+mj-lt"/>
              </a:rPr>
              <a:t> (SIA) </a:t>
            </a:r>
            <a:endParaRPr lang="en-US" sz="1800" dirty="0" smtClean="0">
              <a:solidFill>
                <a:schemeClr val="tx1"/>
              </a:solidFill>
              <a:latin typeface="+mj-lt"/>
            </a:endParaRPr>
          </a:p>
          <a:p>
            <a:r>
              <a:rPr lang="fr-FR" sz="1800" dirty="0">
                <a:solidFill>
                  <a:schemeClr val="tx1"/>
                </a:solidFill>
                <a:latin typeface="+mj-lt"/>
              </a:rPr>
              <a:t>Système d'information VS Système </a:t>
            </a:r>
            <a:r>
              <a:rPr lang="fr-FR" sz="1800" dirty="0" smtClean="0">
                <a:solidFill>
                  <a:schemeClr val="tx1"/>
                </a:solidFill>
                <a:latin typeface="+mj-lt"/>
              </a:rPr>
              <a:t>informatique</a:t>
            </a:r>
          </a:p>
          <a:p>
            <a:r>
              <a:rPr lang="en-US" sz="1800" dirty="0" err="1"/>
              <a:t>Modèle</a:t>
            </a:r>
            <a:r>
              <a:rPr lang="en-US" sz="1800" dirty="0"/>
              <a:t> et </a:t>
            </a:r>
            <a:r>
              <a:rPr lang="en-US" sz="1800" dirty="0" err="1" smtClean="0"/>
              <a:t>modélisation</a:t>
            </a:r>
            <a:endParaRPr lang="en-US" sz="1800" dirty="0" smtClean="0"/>
          </a:p>
          <a:p>
            <a:r>
              <a:rPr lang="en-US" sz="1800" dirty="0" err="1" smtClean="0">
                <a:solidFill>
                  <a:schemeClr val="tx1"/>
                </a:solidFill>
                <a:latin typeface="+mj-lt"/>
              </a:rPr>
              <a:t>Exemples</a:t>
            </a:r>
            <a:endParaRPr lang="fr-FR" sz="1800" dirty="0">
              <a:solidFill>
                <a:schemeClr val="tx1"/>
              </a:solidFill>
              <a:latin typeface="+mj-lt"/>
            </a:endParaRPr>
          </a:p>
          <a:p>
            <a:endParaRPr lang="fr-FR" sz="1800" dirty="0">
              <a:solidFill>
                <a:schemeClr val="tx1"/>
              </a:solidFill>
              <a:latin typeface="+mj-lt"/>
            </a:endParaRPr>
          </a:p>
          <a:p>
            <a:endParaRPr lang="fr-FR" sz="1800" dirty="0">
              <a:solidFill>
                <a:schemeClr val="tx1"/>
              </a:solidFill>
              <a:latin typeface="+mj-lt"/>
            </a:endParaRPr>
          </a:p>
        </p:txBody>
      </p:sp>
      <p:sp>
        <p:nvSpPr>
          <p:cNvPr id="144" name="Google Shape;14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itle 1"/>
          <p:cNvSpPr>
            <a:spLocks noGrp="1"/>
          </p:cNvSpPr>
          <p:nvPr>
            <p:ph type="title"/>
          </p:nvPr>
        </p:nvSpPr>
        <p:spPr>
          <a:xfrm>
            <a:off x="771843" y="407829"/>
            <a:ext cx="5276100" cy="396300"/>
          </a:xfrm>
        </p:spPr>
        <p:txBody>
          <a:bodyPr/>
          <a:lstStyle/>
          <a:p>
            <a:r>
              <a:rPr lang="en-US" dirty="0"/>
              <a:t>Table of Contents </a:t>
            </a:r>
            <a:endParaRPr la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a:spLocks noGrp="1"/>
          </p:cNvSpPr>
          <p:nvPr>
            <p:ph type="body" idx="2"/>
          </p:nvPr>
        </p:nvSpPr>
        <p:spPr>
          <a:xfrm>
            <a:off x="343572" y="1845551"/>
            <a:ext cx="2239372" cy="3221700"/>
          </a:xfrm>
          <a:prstGeom prst="rect">
            <a:avLst/>
          </a:prstGeom>
        </p:spPr>
        <p:txBody>
          <a:bodyPr spcFirstLastPara="1" wrap="square" lIns="0" tIns="0" rIns="0" bIns="0" anchor="t" anchorCtr="0">
            <a:noAutofit/>
          </a:bodyPr>
          <a:lstStyle/>
          <a:p>
            <a:pPr marL="0" lvl="0" indent="0">
              <a:buNone/>
            </a:pPr>
            <a:r>
              <a:rPr lang="fr-FR" sz="1600" b="1" dirty="0"/>
              <a:t>Données :</a:t>
            </a:r>
            <a:r>
              <a:rPr lang="fr-FR" sz="1600" dirty="0"/>
              <a:t> Les données sont des faits bruts et non traités qui peuvent être sous forme de nombres, de mots, d'images, de sons, etc. Elles sont généralement dépourvues de contexte ou de signification propre. </a:t>
            </a:r>
            <a:endParaRPr sz="1600" b="1" dirty="0"/>
          </a:p>
        </p:txBody>
      </p:sp>
      <p:sp>
        <p:nvSpPr>
          <p:cNvPr id="112" name="Google Shape;112;p15"/>
          <p:cNvSpPr txBox="1">
            <a:spLocks noGrp="1"/>
          </p:cNvSpPr>
          <p:nvPr>
            <p:ph type="body" idx="1"/>
          </p:nvPr>
        </p:nvSpPr>
        <p:spPr>
          <a:xfrm>
            <a:off x="343572" y="790568"/>
            <a:ext cx="7682828" cy="950193"/>
          </a:xfrm>
          <a:prstGeom prst="rect">
            <a:avLst/>
          </a:prstGeom>
        </p:spPr>
        <p:txBody>
          <a:bodyPr spcFirstLastPara="1" wrap="square" lIns="0" tIns="0" rIns="0" bIns="0" anchor="t" anchorCtr="0">
            <a:noAutofit/>
          </a:bodyPr>
          <a:lstStyle/>
          <a:p>
            <a:pPr marL="0" lvl="0" indent="0">
              <a:buClr>
                <a:schemeClr val="dk1"/>
              </a:buClr>
              <a:buSzPts val="1100"/>
              <a:buNone/>
            </a:pPr>
            <a:r>
              <a:rPr lang="fr-FR" sz="1400" dirty="0"/>
              <a:t>Les termes "données", "informations" et "connaissances" sont souvent utilisés de manière interchangeable, mais ils ont des significations distinctes. Voici une explication de chacun de ces termes et de leurs différences :</a:t>
            </a:r>
            <a:endParaRPr sz="1400" b="1" dirty="0"/>
          </a:p>
        </p:txBody>
      </p:sp>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 name="Google Shape;188;p23"/>
          <p:cNvSpPr txBox="1">
            <a:spLocks/>
          </p:cNvSpPr>
          <p:nvPr/>
        </p:nvSpPr>
        <p:spPr>
          <a:xfrm>
            <a:off x="343572" y="223550"/>
            <a:ext cx="8455618" cy="470300"/>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en-US" dirty="0" err="1" smtClean="0"/>
              <a:t>Données</a:t>
            </a:r>
            <a:r>
              <a:rPr lang="en-US" dirty="0" smtClean="0"/>
              <a:t>, </a:t>
            </a:r>
            <a:r>
              <a:rPr lang="en-US" dirty="0" err="1" smtClean="0"/>
              <a:t>Informations</a:t>
            </a:r>
            <a:r>
              <a:rPr lang="en-US" dirty="0" smtClean="0"/>
              <a:t> et </a:t>
            </a:r>
            <a:r>
              <a:rPr lang="fr-FR" dirty="0" smtClean="0"/>
              <a:t>connaissances</a:t>
            </a:r>
            <a:r>
              <a:rPr lang="en-US" dirty="0" smtClean="0"/>
              <a:t> </a:t>
            </a:r>
            <a:endParaRPr lang="fr-FR" dirty="0"/>
          </a:p>
        </p:txBody>
      </p:sp>
      <p:sp>
        <p:nvSpPr>
          <p:cNvPr id="9" name="Google Shape;111;p15"/>
          <p:cNvSpPr txBox="1">
            <a:spLocks/>
          </p:cNvSpPr>
          <p:nvPr/>
        </p:nvSpPr>
        <p:spPr>
          <a:xfrm>
            <a:off x="2773503" y="1845551"/>
            <a:ext cx="2075629" cy="322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1pPr>
            <a:lvl2pPr marL="914400" marR="0" lvl="1"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2pPr>
            <a:lvl3pPr marL="1371600" marR="0" lvl="2"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3pPr>
            <a:lvl4pPr marL="1828800" marR="0" lvl="3"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4pPr>
            <a:lvl5pPr marL="2286000" marR="0" lvl="4"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5pPr>
            <a:lvl6pPr marL="2743200" marR="0" lvl="5"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6pPr>
            <a:lvl7pPr marL="3200400" marR="0" lvl="6"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7pPr>
            <a:lvl8pPr marL="3657600" marR="0" lvl="7"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8pPr>
            <a:lvl9pPr marL="4114800" marR="0" lvl="8" indent="-355600" algn="l" rtl="0">
              <a:lnSpc>
                <a:spcPct val="115000"/>
              </a:lnSpc>
              <a:spcBef>
                <a:spcPts val="800"/>
              </a:spcBef>
              <a:spcAft>
                <a:spcPts val="80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9pPr>
          </a:lstStyle>
          <a:p>
            <a:pPr marL="0" indent="0">
              <a:buNone/>
            </a:pPr>
            <a:r>
              <a:rPr lang="fr-FR" sz="1600" b="1" dirty="0"/>
              <a:t>Information :</a:t>
            </a:r>
            <a:r>
              <a:rPr lang="fr-FR" sz="1600" dirty="0"/>
              <a:t> L'information est </a:t>
            </a:r>
            <a:r>
              <a:rPr lang="fr-FR" sz="1600" dirty="0" smtClean="0"/>
              <a:t>crée </a:t>
            </a:r>
            <a:r>
              <a:rPr lang="fr-FR" sz="1600" dirty="0"/>
              <a:t>lorsque les données sont organisées, structurées et interprétées de manière à avoir une signification pour le destinataire</a:t>
            </a:r>
            <a:r>
              <a:rPr lang="fr-FR" sz="1600" dirty="0" smtClean="0"/>
              <a:t>.</a:t>
            </a:r>
            <a:endParaRPr lang="fr-FR" sz="1600" b="1" dirty="0" smtClean="0">
              <a:solidFill>
                <a:schemeClr val="accent3"/>
              </a:solidFill>
            </a:endParaRPr>
          </a:p>
        </p:txBody>
      </p:sp>
      <p:sp>
        <p:nvSpPr>
          <p:cNvPr id="7" name="Google Shape;111;p15"/>
          <p:cNvSpPr txBox="1">
            <a:spLocks/>
          </p:cNvSpPr>
          <p:nvPr/>
        </p:nvSpPr>
        <p:spPr>
          <a:xfrm>
            <a:off x="5039691" y="1845551"/>
            <a:ext cx="2333640" cy="322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1pPr>
            <a:lvl2pPr marL="914400" marR="0" lvl="1"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2pPr>
            <a:lvl3pPr marL="1371600" marR="0" lvl="2"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3pPr>
            <a:lvl4pPr marL="1828800" marR="0" lvl="3"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4pPr>
            <a:lvl5pPr marL="2286000" marR="0" lvl="4"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5pPr>
            <a:lvl6pPr marL="2743200" marR="0" lvl="5"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6pPr>
            <a:lvl7pPr marL="3200400" marR="0" lvl="6"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7pPr>
            <a:lvl8pPr marL="3657600" marR="0" lvl="7"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8pPr>
            <a:lvl9pPr marL="4114800" marR="0" lvl="8" indent="-355600" algn="l" rtl="0">
              <a:lnSpc>
                <a:spcPct val="115000"/>
              </a:lnSpc>
              <a:spcBef>
                <a:spcPts val="800"/>
              </a:spcBef>
              <a:spcAft>
                <a:spcPts val="80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9pPr>
          </a:lstStyle>
          <a:p>
            <a:pPr marL="0" indent="0">
              <a:buNone/>
            </a:pPr>
            <a:r>
              <a:rPr lang="fr-FR" sz="1600" b="1" dirty="0"/>
              <a:t>Connaissance :</a:t>
            </a:r>
            <a:r>
              <a:rPr lang="fr-FR" sz="1600" dirty="0"/>
              <a:t> La connaissance est une compréhension plus profonde et un niveau supérieur de traitement de l'information.</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P spid="9"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a:spLocks noGrp="1"/>
          </p:cNvSpPr>
          <p:nvPr>
            <p:ph type="body" idx="2"/>
          </p:nvPr>
        </p:nvSpPr>
        <p:spPr>
          <a:xfrm>
            <a:off x="343572" y="2061522"/>
            <a:ext cx="3014433" cy="3221700"/>
          </a:xfrm>
          <a:prstGeom prst="rect">
            <a:avLst/>
          </a:prstGeom>
        </p:spPr>
        <p:txBody>
          <a:bodyPr spcFirstLastPara="1" wrap="square" lIns="0" tIns="0" rIns="0" bIns="0" anchor="t" anchorCtr="0">
            <a:noAutofit/>
          </a:bodyPr>
          <a:lstStyle/>
          <a:p>
            <a:pPr marL="0" lvl="0" indent="0">
              <a:buNone/>
            </a:pPr>
            <a:r>
              <a:rPr lang="fr-FR" sz="1600" b="1" dirty="0">
                <a:solidFill>
                  <a:schemeClr val="accent3"/>
                </a:solidFill>
              </a:rPr>
              <a:t>Définition1 </a:t>
            </a:r>
            <a:endParaRPr lang="fr-FR" sz="1600" b="1" dirty="0" smtClean="0">
              <a:solidFill>
                <a:schemeClr val="accent3"/>
              </a:solidFill>
            </a:endParaRPr>
          </a:p>
          <a:p>
            <a:pPr marL="0" lvl="0" indent="0">
              <a:buNone/>
            </a:pPr>
            <a:endParaRPr lang="fr-FR" sz="1600" dirty="0"/>
          </a:p>
          <a:p>
            <a:pPr marL="0" lvl="0" indent="0">
              <a:buNone/>
            </a:pPr>
            <a:r>
              <a:rPr lang="fr-FR" sz="1600" dirty="0" smtClean="0"/>
              <a:t>Une </a:t>
            </a:r>
            <a:r>
              <a:rPr lang="fr-FR" sz="1600" dirty="0"/>
              <a:t>collection organisée de personnes, de machines, de procédures, de documents, de données et d'autres entités interagissant entre elles et avec l'environnement pour atteindre des buts </a:t>
            </a:r>
            <a:r>
              <a:rPr lang="fr-FR" sz="1600" dirty="0" smtClean="0"/>
              <a:t>prédéfinis.</a:t>
            </a:r>
            <a:endParaRPr sz="1600" b="1" dirty="0"/>
          </a:p>
        </p:txBody>
      </p:sp>
      <p:sp>
        <p:nvSpPr>
          <p:cNvPr id="112" name="Google Shape;112;p15"/>
          <p:cNvSpPr txBox="1">
            <a:spLocks noGrp="1"/>
          </p:cNvSpPr>
          <p:nvPr>
            <p:ph type="body" idx="1"/>
          </p:nvPr>
        </p:nvSpPr>
        <p:spPr>
          <a:xfrm>
            <a:off x="343572" y="790568"/>
            <a:ext cx="7682828" cy="950193"/>
          </a:xfrm>
          <a:prstGeom prst="rect">
            <a:avLst/>
          </a:prstGeom>
        </p:spPr>
        <p:txBody>
          <a:bodyPr spcFirstLastPara="1" wrap="square" lIns="0" tIns="0" rIns="0" bIns="0" anchor="t" anchorCtr="0">
            <a:noAutofit/>
          </a:bodyPr>
          <a:lstStyle/>
          <a:p>
            <a:pPr marL="0" lvl="0" indent="0">
              <a:buClr>
                <a:schemeClr val="dk1"/>
              </a:buClr>
              <a:buSzPts val="1100"/>
              <a:buNone/>
            </a:pPr>
            <a:r>
              <a:rPr lang="fr-FR" sz="1400" b="1" dirty="0">
                <a:solidFill>
                  <a:srgbClr val="FFC000"/>
                </a:solidFill>
              </a:rPr>
              <a:t>Notion de Système </a:t>
            </a:r>
            <a:endParaRPr lang="fr-FR" sz="1400" b="1" dirty="0" smtClean="0">
              <a:solidFill>
                <a:srgbClr val="FFC000"/>
              </a:solidFill>
            </a:endParaRPr>
          </a:p>
          <a:p>
            <a:pPr marL="0" lvl="0" indent="0">
              <a:buClr>
                <a:schemeClr val="dk1"/>
              </a:buClr>
              <a:buSzPts val="1100"/>
              <a:buNone/>
            </a:pPr>
            <a:r>
              <a:rPr lang="fr-FR" sz="1400" b="1" dirty="0" smtClean="0"/>
              <a:t>Le </a:t>
            </a:r>
            <a:r>
              <a:rPr lang="fr-FR" sz="1400" b="1" dirty="0"/>
              <a:t>terme système est utilisé dans plusieurs disciplines (social, d'éducation, industriel, engineering, etc.). En résumé, la notion de système englobe un ensemble d'éléments interconnectés agissant de manière coordonnée pour atteindre des objectifs spécifiques.</a:t>
            </a:r>
            <a:endParaRPr sz="1400" b="1" dirty="0"/>
          </a:p>
        </p:txBody>
      </p:sp>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 name="Google Shape;188;p23"/>
          <p:cNvSpPr txBox="1">
            <a:spLocks/>
          </p:cNvSpPr>
          <p:nvPr/>
        </p:nvSpPr>
        <p:spPr>
          <a:xfrm>
            <a:off x="343572" y="261257"/>
            <a:ext cx="8455618" cy="470300"/>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en-US" dirty="0" err="1" smtClean="0"/>
              <a:t>Systeme</a:t>
            </a:r>
            <a:r>
              <a:rPr lang="en-US" dirty="0" smtClean="0"/>
              <a:t> </a:t>
            </a:r>
            <a:r>
              <a:rPr lang="en-US" dirty="0" err="1" smtClean="0"/>
              <a:t>d’information</a:t>
            </a:r>
            <a:r>
              <a:rPr lang="en-US" dirty="0" smtClean="0"/>
              <a:t> </a:t>
            </a:r>
            <a:endParaRPr lang="fr-FR" dirty="0"/>
          </a:p>
        </p:txBody>
      </p:sp>
      <p:sp>
        <p:nvSpPr>
          <p:cNvPr id="9" name="Google Shape;111;p15"/>
          <p:cNvSpPr txBox="1">
            <a:spLocks/>
          </p:cNvSpPr>
          <p:nvPr/>
        </p:nvSpPr>
        <p:spPr>
          <a:xfrm>
            <a:off x="3604722" y="2061522"/>
            <a:ext cx="3035563" cy="322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1pPr>
            <a:lvl2pPr marL="914400" marR="0" lvl="1"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2pPr>
            <a:lvl3pPr marL="1371600" marR="0" lvl="2"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3pPr>
            <a:lvl4pPr marL="1828800" marR="0" lvl="3"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4pPr>
            <a:lvl5pPr marL="2286000" marR="0" lvl="4"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5pPr>
            <a:lvl6pPr marL="2743200" marR="0" lvl="5"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6pPr>
            <a:lvl7pPr marL="3200400" marR="0" lvl="6"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7pPr>
            <a:lvl8pPr marL="3657600" marR="0" lvl="7"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8pPr>
            <a:lvl9pPr marL="4114800" marR="0" lvl="8" indent="-355600" algn="l" rtl="0">
              <a:lnSpc>
                <a:spcPct val="115000"/>
              </a:lnSpc>
              <a:spcBef>
                <a:spcPts val="800"/>
              </a:spcBef>
              <a:spcAft>
                <a:spcPts val="80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9pPr>
          </a:lstStyle>
          <a:p>
            <a:pPr marL="0" indent="0">
              <a:buNone/>
            </a:pPr>
            <a:r>
              <a:rPr lang="fr-FR" sz="1600" b="1" dirty="0">
                <a:solidFill>
                  <a:schemeClr val="accent3"/>
                </a:solidFill>
              </a:rPr>
              <a:t>Définition2 </a:t>
            </a:r>
            <a:endParaRPr lang="fr-FR" sz="1600" b="1" dirty="0" smtClean="0">
              <a:solidFill>
                <a:schemeClr val="accent3"/>
              </a:solidFill>
            </a:endParaRPr>
          </a:p>
          <a:p>
            <a:pPr marL="0" indent="0">
              <a:buNone/>
            </a:pPr>
            <a:endParaRPr lang="fr-FR" sz="1200" dirty="0"/>
          </a:p>
          <a:p>
            <a:pPr marL="0" indent="0">
              <a:buNone/>
            </a:pPr>
            <a:endParaRPr lang="fr-FR" sz="1200" dirty="0" smtClean="0"/>
          </a:p>
          <a:p>
            <a:pPr marL="0" indent="0">
              <a:buNone/>
            </a:pPr>
            <a:r>
              <a:rPr lang="fr-FR" sz="1600" dirty="0" smtClean="0"/>
              <a:t>Ils </a:t>
            </a:r>
            <a:r>
              <a:rPr lang="fr-FR" sz="1600" dirty="0"/>
              <a:t>englobent des éléments, des environnements, des interactions entre les éléments et avec l'environnement, et en plus, ils ont des buts à atteindre.</a:t>
            </a:r>
            <a:endParaRPr lang="en-US" sz="1600" b="1" dirty="0"/>
          </a:p>
        </p:txBody>
      </p:sp>
      <p:pic>
        <p:nvPicPr>
          <p:cNvPr id="7" name="Picture 6"/>
          <p:cNvPicPr/>
          <p:nvPr/>
        </p:nvPicPr>
        <p:blipFill rotWithShape="1">
          <a:blip r:embed="rId3"/>
          <a:srcRect l="21605" t="38014" r="24773" b="36578"/>
          <a:stretch/>
        </p:blipFill>
        <p:spPr bwMode="auto">
          <a:xfrm>
            <a:off x="1111586" y="2061521"/>
            <a:ext cx="5119532" cy="26121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658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fltVal val="0"/>
                                          </p:val>
                                        </p:tav>
                                      </p:tavLst>
                                    </p:anim>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Google Shape;112;p15"/>
          <p:cNvSpPr txBox="1">
            <a:spLocks noGrp="1"/>
          </p:cNvSpPr>
          <p:nvPr>
            <p:ph type="body" idx="1"/>
          </p:nvPr>
        </p:nvSpPr>
        <p:spPr>
          <a:xfrm>
            <a:off x="343572" y="1277314"/>
            <a:ext cx="7682828" cy="950193"/>
          </a:xfrm>
          <a:prstGeom prst="rect">
            <a:avLst/>
          </a:prstGeom>
        </p:spPr>
        <p:txBody>
          <a:bodyPr spcFirstLastPara="1" wrap="square" lIns="0" tIns="0" rIns="0" bIns="0" anchor="t" anchorCtr="0">
            <a:noAutofit/>
          </a:bodyPr>
          <a:lstStyle/>
          <a:p>
            <a:pPr marL="0" lvl="0" indent="0">
              <a:lnSpc>
                <a:spcPct val="150000"/>
              </a:lnSpc>
              <a:buClr>
                <a:schemeClr val="dk1"/>
              </a:buClr>
              <a:buSzPts val="1100"/>
              <a:buNone/>
            </a:pPr>
            <a:r>
              <a:rPr lang="fr-FR" sz="1600" dirty="0">
                <a:latin typeface="+mn-lt"/>
              </a:rPr>
              <a:t>Une entreprise est constituée de trois sous-systèmes qui opèrent en vue de satisfaire un ensemble d'objectifs : </a:t>
            </a:r>
            <a:endParaRPr lang="fr-FR" sz="1600" dirty="0" smtClean="0">
              <a:latin typeface="+mn-lt"/>
            </a:endParaRPr>
          </a:p>
          <a:p>
            <a:pPr marL="0" lvl="0" indent="0">
              <a:lnSpc>
                <a:spcPct val="150000"/>
              </a:lnSpc>
              <a:buClr>
                <a:schemeClr val="dk1"/>
              </a:buClr>
              <a:buSzPts val="1100"/>
              <a:buNone/>
            </a:pPr>
            <a:endParaRPr lang="fr-FR" sz="1600" dirty="0">
              <a:latin typeface="+mn-lt"/>
            </a:endParaRPr>
          </a:p>
          <a:p>
            <a:pPr marL="285750" indent="-285750">
              <a:lnSpc>
                <a:spcPct val="150000"/>
              </a:lnSpc>
              <a:buSzPts val="1100"/>
              <a:buFont typeface="Wingdings" panose="05000000000000000000" pitchFamily="2" charset="2"/>
              <a:buChar char="Ø"/>
            </a:pPr>
            <a:r>
              <a:rPr lang="fr-FR" sz="1600" dirty="0" smtClean="0">
                <a:latin typeface="+mn-lt"/>
              </a:rPr>
              <a:t>Le </a:t>
            </a:r>
            <a:r>
              <a:rPr lang="fr-FR" sz="1600" dirty="0">
                <a:latin typeface="+mn-lt"/>
              </a:rPr>
              <a:t>Système de Décision ou pilotage (</a:t>
            </a:r>
            <a:r>
              <a:rPr lang="fr-FR" sz="1600" dirty="0" smtClean="0">
                <a:latin typeface="+mn-lt"/>
              </a:rPr>
              <a:t>SD)</a:t>
            </a:r>
          </a:p>
          <a:p>
            <a:pPr marL="285750" indent="-285750">
              <a:lnSpc>
                <a:spcPct val="150000"/>
              </a:lnSpc>
              <a:buSzPts val="1100"/>
              <a:buFont typeface="Wingdings" panose="05000000000000000000" pitchFamily="2" charset="2"/>
              <a:buChar char="Ø"/>
            </a:pPr>
            <a:r>
              <a:rPr lang="fr-FR" sz="1600" dirty="0" smtClean="0">
                <a:latin typeface="+mn-lt"/>
              </a:rPr>
              <a:t>Le </a:t>
            </a:r>
            <a:r>
              <a:rPr lang="fr-FR" sz="1600" dirty="0">
                <a:latin typeface="+mn-lt"/>
              </a:rPr>
              <a:t>Système d'Information (</a:t>
            </a:r>
            <a:r>
              <a:rPr lang="fr-FR" sz="1600" dirty="0" smtClean="0">
                <a:latin typeface="+mn-lt"/>
              </a:rPr>
              <a:t>SI)</a:t>
            </a:r>
          </a:p>
          <a:p>
            <a:pPr marL="285750" indent="-285750">
              <a:lnSpc>
                <a:spcPct val="150000"/>
              </a:lnSpc>
              <a:buSzPts val="1100"/>
              <a:buFont typeface="Wingdings" panose="05000000000000000000" pitchFamily="2" charset="2"/>
              <a:buChar char="Ø"/>
            </a:pPr>
            <a:r>
              <a:rPr lang="fr-FR" sz="1600" dirty="0" smtClean="0">
                <a:latin typeface="+mn-lt"/>
              </a:rPr>
              <a:t>Le </a:t>
            </a:r>
            <a:r>
              <a:rPr lang="fr-FR" sz="1600" dirty="0">
                <a:latin typeface="+mn-lt"/>
              </a:rPr>
              <a:t>Système Opérationnel (SO)</a:t>
            </a:r>
            <a:endParaRPr sz="1600" b="1" dirty="0">
              <a:latin typeface="+mn-lt"/>
            </a:endParaRPr>
          </a:p>
        </p:txBody>
      </p:sp>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Google Shape;188;p23"/>
          <p:cNvSpPr txBox="1">
            <a:spLocks/>
          </p:cNvSpPr>
          <p:nvPr/>
        </p:nvSpPr>
        <p:spPr>
          <a:xfrm>
            <a:off x="343572" y="261257"/>
            <a:ext cx="8455618" cy="470300"/>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en-US" dirty="0" err="1" smtClean="0"/>
              <a:t>Approche</a:t>
            </a:r>
            <a:r>
              <a:rPr lang="en-US" dirty="0" smtClean="0"/>
              <a:t> </a:t>
            </a:r>
            <a:r>
              <a:rPr lang="en-US" dirty="0" err="1" smtClean="0"/>
              <a:t>systemique</a:t>
            </a:r>
            <a:r>
              <a:rPr lang="en-US" dirty="0" smtClean="0"/>
              <a:t> des </a:t>
            </a:r>
            <a:r>
              <a:rPr lang="en-US" dirty="0" err="1" smtClean="0"/>
              <a:t>organisations</a:t>
            </a:r>
            <a:endParaRPr lang="fr-FR" dirty="0"/>
          </a:p>
        </p:txBody>
      </p:sp>
      <p:sp>
        <p:nvSpPr>
          <p:cNvPr id="10" name="Rectangle 9"/>
          <p:cNvSpPr/>
          <p:nvPr/>
        </p:nvSpPr>
        <p:spPr>
          <a:xfrm>
            <a:off x="4571381" y="876693"/>
            <a:ext cx="3733703" cy="368030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Définition</a:t>
            </a:r>
            <a:r>
              <a:rPr lang="fr-FR" sz="1600" dirty="0">
                <a:solidFill>
                  <a:schemeClr val="tx1"/>
                </a:solidFill>
              </a:rPr>
              <a:t> </a:t>
            </a:r>
            <a:r>
              <a:rPr lang="fr-FR" sz="1600" dirty="0" smtClean="0">
                <a:solidFill>
                  <a:schemeClr val="tx1"/>
                </a:solidFill>
              </a:rPr>
              <a:t>(SD) : </a:t>
            </a:r>
            <a:r>
              <a:rPr lang="fr-FR" sz="1600" dirty="0">
                <a:solidFill>
                  <a:schemeClr val="tx1"/>
                </a:solidFill>
              </a:rPr>
              <a:t>Le système de décision est l'ensemble des processus par lesquels l'information est convertie en action. La prise de décision inclut globalement trois actions : </a:t>
            </a:r>
            <a:endParaRPr lang="fr-FR" sz="1600" dirty="0" smtClean="0">
              <a:solidFill>
                <a:schemeClr val="tx1"/>
              </a:solidFill>
            </a:endParaRPr>
          </a:p>
          <a:p>
            <a:endParaRPr lang="fr-FR" sz="1600" dirty="0">
              <a:solidFill>
                <a:schemeClr val="tx1"/>
              </a:solidFill>
            </a:endParaRPr>
          </a:p>
          <a:p>
            <a:pPr marL="285750" indent="-285750">
              <a:buClr>
                <a:schemeClr val="accent1"/>
              </a:buClr>
              <a:buFont typeface="Wingdings" panose="05000000000000000000" pitchFamily="2" charset="2"/>
              <a:buChar char="Ø"/>
            </a:pPr>
            <a:r>
              <a:rPr lang="fr-FR" sz="1600" dirty="0" smtClean="0">
                <a:solidFill>
                  <a:schemeClr val="tx1"/>
                </a:solidFill>
              </a:rPr>
              <a:t>Découverte </a:t>
            </a:r>
            <a:r>
              <a:rPr lang="fr-FR" sz="1600" dirty="0">
                <a:solidFill>
                  <a:schemeClr val="tx1"/>
                </a:solidFill>
              </a:rPr>
              <a:t>de la nécessité d'une prise de décision </a:t>
            </a:r>
            <a:endParaRPr lang="fr-FR" sz="1600" dirty="0" smtClean="0">
              <a:solidFill>
                <a:schemeClr val="tx1"/>
              </a:solidFill>
            </a:endParaRPr>
          </a:p>
          <a:p>
            <a:pPr marL="285750" indent="-285750">
              <a:buClr>
                <a:schemeClr val="accent1"/>
              </a:buClr>
              <a:buFont typeface="Wingdings" panose="05000000000000000000" pitchFamily="2" charset="2"/>
              <a:buChar char="Ø"/>
            </a:pPr>
            <a:r>
              <a:rPr lang="fr-FR" sz="1600" dirty="0" smtClean="0">
                <a:solidFill>
                  <a:schemeClr val="tx1"/>
                </a:solidFill>
              </a:rPr>
              <a:t>Recherche </a:t>
            </a:r>
            <a:r>
              <a:rPr lang="fr-FR" sz="1600" dirty="0">
                <a:solidFill>
                  <a:schemeClr val="tx1"/>
                </a:solidFill>
              </a:rPr>
              <a:t>des diverses directions qui s'offrent </a:t>
            </a:r>
            <a:endParaRPr lang="fr-FR" sz="1600" dirty="0" smtClean="0">
              <a:solidFill>
                <a:schemeClr val="tx1"/>
              </a:solidFill>
            </a:endParaRPr>
          </a:p>
          <a:p>
            <a:pPr marL="285750" indent="-285750">
              <a:buClr>
                <a:schemeClr val="accent1"/>
              </a:buClr>
              <a:buFont typeface="Wingdings" panose="05000000000000000000" pitchFamily="2" charset="2"/>
              <a:buChar char="Ø"/>
            </a:pPr>
            <a:r>
              <a:rPr lang="fr-FR" sz="1600" dirty="0" smtClean="0">
                <a:solidFill>
                  <a:schemeClr val="tx1"/>
                </a:solidFill>
              </a:rPr>
              <a:t>Choix </a:t>
            </a:r>
            <a:r>
              <a:rPr lang="fr-FR" sz="1600" dirty="0">
                <a:solidFill>
                  <a:schemeClr val="tx1"/>
                </a:solidFill>
              </a:rPr>
              <a:t>d'une de ces directions pour l'action. </a:t>
            </a:r>
            <a:endParaRPr lang="" sz="1600" dirty="0">
              <a:solidFill>
                <a:schemeClr val="tx1"/>
              </a:solidFill>
            </a:endParaRPr>
          </a:p>
        </p:txBody>
      </p:sp>
      <p:sp>
        <p:nvSpPr>
          <p:cNvPr id="11" name="Rectangle 10"/>
          <p:cNvSpPr/>
          <p:nvPr/>
        </p:nvSpPr>
        <p:spPr>
          <a:xfrm>
            <a:off x="4670681" y="862449"/>
            <a:ext cx="3733703" cy="368030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Le système opérant </a:t>
            </a:r>
            <a:r>
              <a:rPr lang="fr-FR" sz="1600" dirty="0">
                <a:solidFill>
                  <a:schemeClr val="tx1"/>
                </a:solidFill>
              </a:rPr>
              <a:t>est l’ensemble des moyens humains, matériels, organisationnels qui exécutent les ordres du système de pilotage. Ces ordres sont lui </a:t>
            </a:r>
            <a:r>
              <a:rPr lang="fr-FR" sz="1600" dirty="0" err="1">
                <a:solidFill>
                  <a:schemeClr val="tx1"/>
                </a:solidFill>
              </a:rPr>
              <a:t>fuornis</a:t>
            </a:r>
            <a:r>
              <a:rPr lang="fr-FR" sz="1600" dirty="0">
                <a:solidFill>
                  <a:schemeClr val="tx1"/>
                </a:solidFill>
              </a:rPr>
              <a:t> selon des conventions claires et des représentations compréhensibles. </a:t>
            </a:r>
            <a:endParaRPr lang="fr-FR" sz="1600" dirty="0" smtClean="0">
              <a:solidFill>
                <a:schemeClr val="tx1"/>
              </a:solidFill>
            </a:endParaRPr>
          </a:p>
          <a:p>
            <a:endParaRPr lang="fr-FR" sz="1600" dirty="0">
              <a:solidFill>
                <a:schemeClr val="tx1"/>
              </a:solidFill>
            </a:endParaRPr>
          </a:p>
          <a:p>
            <a:r>
              <a:rPr lang="fr-FR" sz="1600" dirty="0" smtClean="0">
                <a:solidFill>
                  <a:schemeClr val="tx1"/>
                </a:solidFill>
              </a:rPr>
              <a:t>Il </a:t>
            </a:r>
            <a:r>
              <a:rPr lang="fr-FR" sz="1600" dirty="0">
                <a:solidFill>
                  <a:schemeClr val="tx1"/>
                </a:solidFill>
              </a:rPr>
              <a:t>assure le fonctionnement du système (la fonction de transformation). Durant son activité (continue), il produit une quantité énorme d’informations locales et détaillées. </a:t>
            </a:r>
            <a:r>
              <a:rPr lang="fr-FR" sz="1600" dirty="0" smtClean="0">
                <a:solidFill>
                  <a:schemeClr val="tx1"/>
                </a:solidFill>
              </a:rPr>
              <a:t>.</a:t>
            </a:r>
            <a:endParaRPr lang="" sz="1600" dirty="0">
              <a:solidFill>
                <a:schemeClr val="tx1"/>
              </a:solidFill>
            </a:endParaRPr>
          </a:p>
        </p:txBody>
      </p:sp>
      <p:sp>
        <p:nvSpPr>
          <p:cNvPr id="12" name="Rectangle 11"/>
          <p:cNvSpPr/>
          <p:nvPr/>
        </p:nvSpPr>
        <p:spPr>
          <a:xfrm>
            <a:off x="3459637" y="876692"/>
            <a:ext cx="4944747" cy="419055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C’est </a:t>
            </a:r>
            <a:r>
              <a:rPr lang="fr-FR" b="1" dirty="0">
                <a:solidFill>
                  <a:schemeClr val="tx1"/>
                </a:solidFill>
              </a:rPr>
              <a:t>l’ensemble des ressources humaines, techniques et financières qui fournissent, utilisent, compilent, traitent et distribuent l’information de l’organisation. </a:t>
            </a:r>
            <a:endParaRPr lang="fr-FR" b="1" dirty="0" smtClean="0">
              <a:solidFill>
                <a:schemeClr val="tx1"/>
              </a:solidFill>
            </a:endParaRPr>
          </a:p>
          <a:p>
            <a:endParaRPr lang="fr-FR" sz="1200" dirty="0" smtClean="0">
              <a:solidFill>
                <a:schemeClr val="tx1"/>
              </a:solidFill>
            </a:endParaRPr>
          </a:p>
          <a:p>
            <a:r>
              <a:rPr lang="fr-FR" sz="1200" dirty="0" smtClean="0">
                <a:solidFill>
                  <a:schemeClr val="tx1"/>
                </a:solidFill>
              </a:rPr>
              <a:t>Il </a:t>
            </a:r>
            <a:r>
              <a:rPr lang="fr-FR" sz="1200" dirty="0">
                <a:solidFill>
                  <a:schemeClr val="tx1"/>
                </a:solidFill>
              </a:rPr>
              <a:t>alimente l’organisation en informations en étant la passerelle obligatoire par toutes les informations de l’organisation. Il achemine les informations du Système Opérant vers le Système de Pilotage. Durant cette diffusion, il doit les transformer (les traiter) en appliquant les différentes approches statistiques et d’analyse. </a:t>
            </a:r>
            <a:endParaRPr lang="fr-FR" sz="1200" dirty="0" smtClean="0">
              <a:solidFill>
                <a:schemeClr val="tx1"/>
              </a:solidFill>
            </a:endParaRPr>
          </a:p>
          <a:p>
            <a:endParaRPr lang="fr-FR" sz="1200" dirty="0">
              <a:solidFill>
                <a:schemeClr val="tx1"/>
              </a:solidFill>
            </a:endParaRPr>
          </a:p>
          <a:p>
            <a:r>
              <a:rPr lang="fr-FR" sz="1200" dirty="0" smtClean="0">
                <a:solidFill>
                  <a:schemeClr val="tx1"/>
                </a:solidFill>
              </a:rPr>
              <a:t>Le </a:t>
            </a:r>
            <a:r>
              <a:rPr lang="fr-FR" sz="1200" dirty="0">
                <a:solidFill>
                  <a:schemeClr val="tx1"/>
                </a:solidFill>
              </a:rPr>
              <a:t>Système d’Information permet aussi d’effectuer des échanges d’informations avec l’environnement de l’organisation. Ces échanges peuvent être de différents formats et pour différentes raisons. Ils peuvent être initiés par l’organisation (envoie d’une commande à un fournisseur) ou par l’environnement (nouvelle loi communiquée par la direction des impôts).</a:t>
            </a:r>
            <a:endParaRPr lang="" sz="1200" dirty="0">
              <a:solidFill>
                <a:schemeClr val="tx1"/>
              </a:solidFill>
            </a:endParaRPr>
          </a:p>
        </p:txBody>
      </p:sp>
    </p:spTree>
    <p:extLst>
      <p:ext uri="{BB962C8B-B14F-4D97-AF65-F5344CB8AC3E}">
        <p14:creationId xmlns:p14="http://schemas.microsoft.com/office/powerpoint/2010/main" val="140406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10"/>
                                        </p:tgtEl>
                                        <p:attrNameLst>
                                          <p:attrName>ppt_w</p:attrName>
                                        </p:attrNameLst>
                                      </p:cBhvr>
                                      <p:tavLst>
                                        <p:tav tm="0">
                                          <p:val>
                                            <p:strVal val="ppt_w"/>
                                          </p:val>
                                        </p:tav>
                                        <p:tav tm="100000">
                                          <p:val>
                                            <p:fltVal val="0"/>
                                          </p:val>
                                        </p:tav>
                                      </p:tavLst>
                                    </p:anim>
                                    <p:anim calcmode="lin" valueType="num">
                                      <p:cBhvr>
                                        <p:cTn id="13" dur="500"/>
                                        <p:tgtEl>
                                          <p:spTgt spid="10"/>
                                        </p:tgtEl>
                                        <p:attrNameLst>
                                          <p:attrName>ppt_h</p:attrName>
                                        </p:attrNameLst>
                                      </p:cBhvr>
                                      <p:tavLst>
                                        <p:tav tm="0">
                                          <p:val>
                                            <p:strVal val="ppt_h"/>
                                          </p:val>
                                        </p:tav>
                                        <p:tav tm="100000">
                                          <p:val>
                                            <p:fltVal val="0"/>
                                          </p:val>
                                        </p:tav>
                                      </p:tavLst>
                                    </p:anim>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2">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fltVal val="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Lst>
  </p:timing>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594</Words>
  <Application>Microsoft Office PowerPoint</Application>
  <PresentationFormat>On-screen Show (16:9)</PresentationFormat>
  <Paragraphs>55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Monotype Corsiva</vt:lpstr>
      <vt:lpstr>Kulim Park</vt:lpstr>
      <vt:lpstr>Calibri</vt:lpstr>
      <vt:lpstr>Wingdings</vt:lpstr>
      <vt:lpstr>Arial</vt:lpstr>
      <vt:lpstr>Gregory template</vt:lpstr>
      <vt:lpstr>PowerPoint Presentation</vt:lpstr>
      <vt:lpstr>PowerPoint Presentation</vt:lpstr>
      <vt:lpstr>Table of Contents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70</cp:revision>
  <dcterms:modified xsi:type="dcterms:W3CDTF">2023-10-24T16:25:16Z</dcterms:modified>
</cp:coreProperties>
</file>