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63" r:id="rId4"/>
    <p:sldId id="270" r:id="rId5"/>
    <p:sldId id="268" r:id="rId6"/>
    <p:sldId id="277" r:id="rId7"/>
    <p:sldId id="265" r:id="rId8"/>
    <p:sldId id="264" r:id="rId9"/>
    <p:sldId id="274" r:id="rId10"/>
    <p:sldId id="275" r:id="rId11"/>
    <p:sldId id="276" r:id="rId12"/>
    <p:sldId id="278" r:id="rId13"/>
    <p:sldId id="257" r:id="rId14"/>
    <p:sldId id="259" r:id="rId15"/>
    <p:sldId id="260" r:id="rId16"/>
    <p:sldId id="271" r:id="rId17"/>
    <p:sldId id="273" r:id="rId18"/>
    <p:sldId id="272" r:id="rId19"/>
    <p:sldId id="27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B00B9-FF13-4F3A-A61C-BEF7F3F823D8}" type="doc">
      <dgm:prSet loTypeId="urn:microsoft.com/office/officeart/2011/layout/HexagonRadial" loCatId="cycle" qsTypeId="urn:microsoft.com/office/officeart/2005/8/quickstyle/3d3" qsCatId="3D" csTypeId="urn:microsoft.com/office/officeart/2005/8/colors/colorful5" csCatId="colorful" phldr="1"/>
      <dgm:spPr/>
      <dgm:t>
        <a:bodyPr/>
        <a:lstStyle/>
        <a:p>
          <a:endParaRPr lang="fr-FR"/>
        </a:p>
      </dgm:t>
    </dgm:pt>
    <dgm:pt modelId="{4DA76E85-FB99-4FAB-B40B-C3985C091DF3}">
      <dgm:prSet phldrT="[Text]"/>
      <dgm:spPr/>
      <dgm:t>
        <a:bodyPr/>
        <a:lstStyle/>
        <a:p>
          <a:r>
            <a:rPr lang="ar-DZ" b="0" dirty="0" smtClean="0">
              <a:solidFill>
                <a:srgbClr val="FF0000"/>
              </a:solidFill>
            </a:rPr>
            <a:t>الإبداع</a:t>
          </a:r>
        </a:p>
        <a:p>
          <a:r>
            <a:rPr lang="fr-FR" b="0" dirty="0" err="1" smtClean="0">
              <a:solidFill>
                <a:srgbClr val="FF0000"/>
              </a:solidFill>
            </a:rPr>
            <a:t>creativity</a:t>
          </a:r>
          <a:endParaRPr lang="fr-FR" b="0" dirty="0">
            <a:solidFill>
              <a:srgbClr val="FF0000"/>
            </a:solidFill>
          </a:endParaRPr>
        </a:p>
      </dgm:t>
    </dgm:pt>
    <dgm:pt modelId="{CF2C325B-6B9E-4305-A1CA-19687E32866F}" type="parTrans" cxnId="{1024A889-C593-43C8-B24E-744E68575F86}">
      <dgm:prSet/>
      <dgm:spPr/>
      <dgm:t>
        <a:bodyPr/>
        <a:lstStyle/>
        <a:p>
          <a:endParaRPr lang="fr-FR"/>
        </a:p>
      </dgm:t>
    </dgm:pt>
    <dgm:pt modelId="{BC6E03DC-63C3-44F6-B408-4A1CD9EC7E11}" type="sibTrans" cxnId="{1024A889-C593-43C8-B24E-744E68575F86}">
      <dgm:prSet/>
      <dgm:spPr/>
      <dgm:t>
        <a:bodyPr/>
        <a:lstStyle/>
        <a:p>
          <a:endParaRPr lang="fr-FR"/>
        </a:p>
      </dgm:t>
    </dgm:pt>
    <dgm:pt modelId="{F8E08AE5-AFFC-4312-8A21-C24E25A17427}">
      <dgm:prSet phldrT="[Text]">
        <dgm:style>
          <a:lnRef idx="1">
            <a:schemeClr val="accent2"/>
          </a:lnRef>
          <a:fillRef idx="2">
            <a:schemeClr val="accent2"/>
          </a:fillRef>
          <a:effectRef idx="1">
            <a:schemeClr val="accent2"/>
          </a:effectRef>
          <a:fontRef idx="minor">
            <a:schemeClr val="dk1"/>
          </a:fontRef>
        </dgm:style>
      </dgm:prSet>
      <dgm:spPr>
        <a:effectLst>
          <a:glow rad="228600">
            <a:schemeClr val="accent2">
              <a:satMod val="175000"/>
              <a:alpha val="40000"/>
            </a:schemeClr>
          </a:glow>
        </a:effectLst>
      </dgm:spPr>
      <dgm:t>
        <a:bodyPr/>
        <a:lstStyle/>
        <a:p>
          <a:pPr rtl="1"/>
          <a:r>
            <a:rPr lang="ar-DZ" dirty="0" smtClean="0">
              <a:solidFill>
                <a:srgbClr val="FF0000"/>
              </a:solidFill>
            </a:rPr>
            <a:t>الابتكار</a:t>
          </a:r>
        </a:p>
        <a:p>
          <a:pPr rtl="1"/>
          <a:r>
            <a:rPr lang="fr-FR" dirty="0" smtClean="0">
              <a:solidFill>
                <a:srgbClr val="FF0000"/>
              </a:solidFill>
            </a:rPr>
            <a:t>innovation</a:t>
          </a:r>
          <a:endParaRPr lang="fr-FR" dirty="0">
            <a:solidFill>
              <a:srgbClr val="FF0000"/>
            </a:solidFill>
          </a:endParaRPr>
        </a:p>
      </dgm:t>
    </dgm:pt>
    <dgm:pt modelId="{769BCE1B-895E-42F0-98FE-F70113D36DE5}" type="parTrans" cxnId="{5BD6DE7D-FF37-4137-9D93-D7632BDEC89D}">
      <dgm:prSet/>
      <dgm:spPr/>
      <dgm:t>
        <a:bodyPr/>
        <a:lstStyle/>
        <a:p>
          <a:endParaRPr lang="fr-FR"/>
        </a:p>
      </dgm:t>
    </dgm:pt>
    <dgm:pt modelId="{3A5D9FD2-2909-4BD3-A61F-3D1AAB3F3DD8}" type="sibTrans" cxnId="{5BD6DE7D-FF37-4137-9D93-D7632BDEC89D}">
      <dgm:prSet/>
      <dgm:spPr/>
      <dgm:t>
        <a:bodyPr/>
        <a:lstStyle/>
        <a:p>
          <a:endParaRPr lang="fr-FR"/>
        </a:p>
      </dgm:t>
    </dgm:pt>
    <dgm:pt modelId="{B010892C-8B47-46C3-BA5E-92C0D6D460FE}">
      <dgm:prSet phldrT="[Text]"/>
      <dgm:spPr/>
      <dgm:t>
        <a:bodyPr/>
        <a:lstStyle/>
        <a:p>
          <a:r>
            <a:rPr lang="ar-DZ" dirty="0" smtClean="0">
              <a:solidFill>
                <a:schemeClr val="tx1"/>
              </a:solidFill>
            </a:rPr>
            <a:t>إعادة ترتيب</a:t>
          </a:r>
          <a:endParaRPr lang="fr-FR" dirty="0">
            <a:solidFill>
              <a:schemeClr val="tx1"/>
            </a:solidFill>
          </a:endParaRPr>
        </a:p>
      </dgm:t>
    </dgm:pt>
    <dgm:pt modelId="{32458B68-5B81-42CD-92BD-729B188CFB75}" type="parTrans" cxnId="{AC0266E1-2D93-4EBC-BF7C-1E79539602B2}">
      <dgm:prSet/>
      <dgm:spPr/>
      <dgm:t>
        <a:bodyPr/>
        <a:lstStyle/>
        <a:p>
          <a:endParaRPr lang="fr-FR"/>
        </a:p>
      </dgm:t>
    </dgm:pt>
    <dgm:pt modelId="{86FBA9DB-A7F0-4D9C-9171-7702D2F895A0}" type="sibTrans" cxnId="{AC0266E1-2D93-4EBC-BF7C-1E79539602B2}">
      <dgm:prSet/>
      <dgm:spPr/>
      <dgm:t>
        <a:bodyPr/>
        <a:lstStyle/>
        <a:p>
          <a:endParaRPr lang="fr-FR"/>
        </a:p>
      </dgm:t>
    </dgm:pt>
    <dgm:pt modelId="{D1764A0C-9598-40FC-9348-1BF1A18C33FC}">
      <dgm:prSet phldrT="[Text]">
        <dgm:style>
          <a:lnRef idx="1">
            <a:schemeClr val="accent1"/>
          </a:lnRef>
          <a:fillRef idx="2">
            <a:schemeClr val="accent1"/>
          </a:fillRef>
          <a:effectRef idx="1">
            <a:schemeClr val="accent1"/>
          </a:effectRef>
          <a:fontRef idx="minor">
            <a:schemeClr val="dk1"/>
          </a:fontRef>
        </dgm:style>
      </dgm:prSet>
      <dgm:spPr/>
      <dgm:t>
        <a:bodyPr/>
        <a:lstStyle/>
        <a:p>
          <a:r>
            <a:rPr lang="ar-DZ" dirty="0" smtClean="0">
              <a:solidFill>
                <a:schemeClr val="tx1"/>
              </a:solidFill>
            </a:rPr>
            <a:t>توضيح</a:t>
          </a:r>
          <a:endParaRPr lang="fr-FR" dirty="0">
            <a:solidFill>
              <a:schemeClr val="tx1"/>
            </a:solidFill>
          </a:endParaRPr>
        </a:p>
      </dgm:t>
    </dgm:pt>
    <dgm:pt modelId="{EC1DC717-43B6-4C2B-95CB-75B9AA4AC073}" type="parTrans" cxnId="{CA75AAEA-58AC-4791-8695-42EEF63DFD88}">
      <dgm:prSet/>
      <dgm:spPr/>
      <dgm:t>
        <a:bodyPr/>
        <a:lstStyle/>
        <a:p>
          <a:endParaRPr lang="fr-FR"/>
        </a:p>
      </dgm:t>
    </dgm:pt>
    <dgm:pt modelId="{4B1DC0C2-BCBF-4D21-92A9-9B33C8F45DDA}" type="sibTrans" cxnId="{CA75AAEA-58AC-4791-8695-42EEF63DFD88}">
      <dgm:prSet/>
      <dgm:spPr/>
      <dgm:t>
        <a:bodyPr/>
        <a:lstStyle/>
        <a:p>
          <a:endParaRPr lang="fr-FR"/>
        </a:p>
      </dgm:t>
    </dgm:pt>
    <dgm:pt modelId="{97CCACF8-CF41-4296-9640-3EC88BFD946A}">
      <dgm:prSet phldrT="[Text]"/>
      <dgm:spPr/>
      <dgm:t>
        <a:bodyPr/>
        <a:lstStyle/>
        <a:p>
          <a:r>
            <a:rPr lang="ar-DZ" dirty="0" smtClean="0">
              <a:solidFill>
                <a:schemeClr val="tx1"/>
              </a:solidFill>
            </a:rPr>
            <a:t>تطوير وتسهيل</a:t>
          </a:r>
          <a:endParaRPr lang="fr-FR" dirty="0">
            <a:solidFill>
              <a:schemeClr val="tx1"/>
            </a:solidFill>
          </a:endParaRPr>
        </a:p>
      </dgm:t>
    </dgm:pt>
    <dgm:pt modelId="{8A0F8B23-D2C0-4BF7-9130-2F6EBBE8D381}" type="parTrans" cxnId="{C008EE98-2B1D-40E4-9571-915C94174B86}">
      <dgm:prSet/>
      <dgm:spPr/>
      <dgm:t>
        <a:bodyPr/>
        <a:lstStyle/>
        <a:p>
          <a:endParaRPr lang="fr-FR"/>
        </a:p>
      </dgm:t>
    </dgm:pt>
    <dgm:pt modelId="{74DCAFD8-C6E7-4E22-B1C8-4E8783382675}" type="sibTrans" cxnId="{C008EE98-2B1D-40E4-9571-915C94174B86}">
      <dgm:prSet/>
      <dgm:spPr/>
      <dgm:t>
        <a:bodyPr/>
        <a:lstStyle/>
        <a:p>
          <a:endParaRPr lang="fr-FR"/>
        </a:p>
      </dgm:t>
    </dgm:pt>
    <dgm:pt modelId="{A041675F-41B2-430B-AA8D-5EA3A77E0AB5}">
      <dgm:prSet phldrT="[Text]">
        <dgm:style>
          <a:lnRef idx="1">
            <a:schemeClr val="accent5"/>
          </a:lnRef>
          <a:fillRef idx="2">
            <a:schemeClr val="accent5"/>
          </a:fillRef>
          <a:effectRef idx="1">
            <a:schemeClr val="accent5"/>
          </a:effectRef>
          <a:fontRef idx="minor">
            <a:schemeClr val="dk1"/>
          </a:fontRef>
        </dgm:style>
      </dgm:prSet>
      <dgm:spPr/>
      <dgm:t>
        <a:bodyPr/>
        <a:lstStyle/>
        <a:p>
          <a:r>
            <a:rPr lang="ar-DZ" dirty="0" smtClean="0">
              <a:solidFill>
                <a:schemeClr val="tx1"/>
              </a:solidFill>
            </a:rPr>
            <a:t>طرح وجهة نظر</a:t>
          </a:r>
          <a:endParaRPr lang="fr-FR" dirty="0">
            <a:solidFill>
              <a:schemeClr val="tx1"/>
            </a:solidFill>
          </a:endParaRPr>
        </a:p>
      </dgm:t>
    </dgm:pt>
    <dgm:pt modelId="{F3CFDCB2-750C-4948-8FFB-E31C99668C91}" type="parTrans" cxnId="{1FC7B261-DC88-49F0-8247-D0F4EFEB8954}">
      <dgm:prSet/>
      <dgm:spPr/>
      <dgm:t>
        <a:bodyPr/>
        <a:lstStyle/>
        <a:p>
          <a:endParaRPr lang="fr-FR"/>
        </a:p>
      </dgm:t>
    </dgm:pt>
    <dgm:pt modelId="{4762B9D0-74C0-4FA3-AF39-3F0500DB8B74}" type="sibTrans" cxnId="{1FC7B261-DC88-49F0-8247-D0F4EFEB8954}">
      <dgm:prSet/>
      <dgm:spPr/>
      <dgm:t>
        <a:bodyPr/>
        <a:lstStyle/>
        <a:p>
          <a:endParaRPr lang="fr-FR"/>
        </a:p>
      </dgm:t>
    </dgm:pt>
    <dgm:pt modelId="{0492EC2C-BF05-406C-903A-B5C9FC9E6D94}">
      <dgm:prSet phldrT="[Text]">
        <dgm:style>
          <a:lnRef idx="1">
            <a:schemeClr val="accent3"/>
          </a:lnRef>
          <a:fillRef idx="2">
            <a:schemeClr val="accent3"/>
          </a:fillRef>
          <a:effectRef idx="1">
            <a:schemeClr val="accent3"/>
          </a:effectRef>
          <a:fontRef idx="minor">
            <a:schemeClr val="dk1"/>
          </a:fontRef>
        </dgm:style>
      </dgm:prSet>
      <dgm:spPr/>
      <dgm:t>
        <a:bodyPr/>
        <a:lstStyle/>
        <a:p>
          <a:pPr rtl="1"/>
          <a:r>
            <a:rPr lang="ar-DZ" dirty="0" smtClean="0">
              <a:solidFill>
                <a:schemeClr val="tx1"/>
              </a:solidFill>
            </a:rPr>
            <a:t>التحديث</a:t>
          </a:r>
          <a:endParaRPr lang="fr-FR" dirty="0">
            <a:solidFill>
              <a:schemeClr val="tx1"/>
            </a:solidFill>
          </a:endParaRPr>
        </a:p>
      </dgm:t>
    </dgm:pt>
    <dgm:pt modelId="{A42FFC8E-59D8-4C49-97E4-AEDBE1253878}" type="parTrans" cxnId="{7641B8CE-81D2-4138-A643-75B18BC60AFC}">
      <dgm:prSet/>
      <dgm:spPr/>
      <dgm:t>
        <a:bodyPr/>
        <a:lstStyle/>
        <a:p>
          <a:endParaRPr lang="en-US"/>
        </a:p>
      </dgm:t>
    </dgm:pt>
    <dgm:pt modelId="{3AE3ADEF-6B33-4923-8254-2C106B01FC11}" type="sibTrans" cxnId="{7641B8CE-81D2-4138-A643-75B18BC60AFC}">
      <dgm:prSet/>
      <dgm:spPr/>
      <dgm:t>
        <a:bodyPr/>
        <a:lstStyle/>
        <a:p>
          <a:endParaRPr lang="en-US"/>
        </a:p>
      </dgm:t>
    </dgm:pt>
    <dgm:pt modelId="{79C32BA4-1FF3-4660-B495-05D39EDA213B}" type="pres">
      <dgm:prSet presAssocID="{2D3B00B9-FF13-4F3A-A61C-BEF7F3F823D8}" presName="Name0" presStyleCnt="0">
        <dgm:presLayoutVars>
          <dgm:chMax val="1"/>
          <dgm:chPref val="1"/>
          <dgm:dir/>
          <dgm:animOne val="branch"/>
          <dgm:animLvl val="lvl"/>
        </dgm:presLayoutVars>
      </dgm:prSet>
      <dgm:spPr/>
      <dgm:t>
        <a:bodyPr/>
        <a:lstStyle/>
        <a:p>
          <a:endParaRPr lang="fr-FR"/>
        </a:p>
      </dgm:t>
    </dgm:pt>
    <dgm:pt modelId="{FDFF5FA3-F5B7-4D74-B787-11C210D04B48}" type="pres">
      <dgm:prSet presAssocID="{4DA76E85-FB99-4FAB-B40B-C3985C091DF3}" presName="Parent" presStyleLbl="node0" presStyleIdx="0" presStyleCnt="1">
        <dgm:presLayoutVars>
          <dgm:chMax val="6"/>
          <dgm:chPref val="6"/>
        </dgm:presLayoutVars>
      </dgm:prSet>
      <dgm:spPr/>
      <dgm:t>
        <a:bodyPr/>
        <a:lstStyle/>
        <a:p>
          <a:endParaRPr lang="fr-FR"/>
        </a:p>
      </dgm:t>
    </dgm:pt>
    <dgm:pt modelId="{9E40B683-F4D5-48D2-BC39-57A06F861BA0}" type="pres">
      <dgm:prSet presAssocID="{F8E08AE5-AFFC-4312-8A21-C24E25A17427}" presName="Accent1" presStyleCnt="0"/>
      <dgm:spPr/>
    </dgm:pt>
    <dgm:pt modelId="{EA4723C6-9E10-424F-8C66-A6A528DF0E10}" type="pres">
      <dgm:prSet presAssocID="{F8E08AE5-AFFC-4312-8A21-C24E25A17427}" presName="Accent" presStyleLbl="bgShp" presStyleIdx="0" presStyleCnt="6"/>
      <dgm:spPr/>
    </dgm:pt>
    <dgm:pt modelId="{3D959660-BCCE-4FA1-AFF3-A6288322353C}" type="pres">
      <dgm:prSet presAssocID="{F8E08AE5-AFFC-4312-8A21-C24E25A17427}" presName="Child1" presStyleLbl="node1" presStyleIdx="0" presStyleCnt="6" custLinFactNeighborX="-68582" custLinFactNeighborY="18593">
        <dgm:presLayoutVars>
          <dgm:chMax val="0"/>
          <dgm:chPref val="0"/>
          <dgm:bulletEnabled val="1"/>
        </dgm:presLayoutVars>
      </dgm:prSet>
      <dgm:spPr/>
      <dgm:t>
        <a:bodyPr/>
        <a:lstStyle/>
        <a:p>
          <a:endParaRPr lang="fr-FR"/>
        </a:p>
      </dgm:t>
    </dgm:pt>
    <dgm:pt modelId="{FE46B6E9-707D-44C3-9CDA-C63BAD577B15}" type="pres">
      <dgm:prSet presAssocID="{B010892C-8B47-46C3-BA5E-92C0D6D460FE}" presName="Accent2" presStyleCnt="0"/>
      <dgm:spPr/>
    </dgm:pt>
    <dgm:pt modelId="{FC248F93-297E-4DED-9CD1-CE201A09DFA5}" type="pres">
      <dgm:prSet presAssocID="{B010892C-8B47-46C3-BA5E-92C0D6D460FE}" presName="Accent" presStyleLbl="bgShp" presStyleIdx="1" presStyleCnt="6"/>
      <dgm:spPr/>
    </dgm:pt>
    <dgm:pt modelId="{AEE724FA-B35E-4799-A673-948F7BF87E27}" type="pres">
      <dgm:prSet presAssocID="{B010892C-8B47-46C3-BA5E-92C0D6D460FE}" presName="Child2" presStyleLbl="node1" presStyleIdx="1" presStyleCnt="6" custLinFactNeighborX="-18251" custLinFactNeighborY="-37441">
        <dgm:presLayoutVars>
          <dgm:chMax val="0"/>
          <dgm:chPref val="0"/>
          <dgm:bulletEnabled val="1"/>
        </dgm:presLayoutVars>
      </dgm:prSet>
      <dgm:spPr/>
      <dgm:t>
        <a:bodyPr/>
        <a:lstStyle/>
        <a:p>
          <a:endParaRPr lang="fr-FR"/>
        </a:p>
      </dgm:t>
    </dgm:pt>
    <dgm:pt modelId="{B9DF93D0-6E54-48FE-B191-388D4F39D019}" type="pres">
      <dgm:prSet presAssocID="{D1764A0C-9598-40FC-9348-1BF1A18C33FC}" presName="Accent3" presStyleCnt="0"/>
      <dgm:spPr/>
    </dgm:pt>
    <dgm:pt modelId="{D7138766-CD97-4286-9272-F2FAFB2EC240}" type="pres">
      <dgm:prSet presAssocID="{D1764A0C-9598-40FC-9348-1BF1A18C33FC}" presName="Accent" presStyleLbl="bgShp" presStyleIdx="2" presStyleCnt="6"/>
      <dgm:spPr/>
    </dgm:pt>
    <dgm:pt modelId="{9B07CF83-DC26-4579-88D2-B63FFF90E46F}" type="pres">
      <dgm:prSet presAssocID="{D1764A0C-9598-40FC-9348-1BF1A18C33FC}" presName="Child3" presStyleLbl="node1" presStyleIdx="2" presStyleCnt="6" custLinFactNeighborX="19628" custLinFactNeighborY="-48896">
        <dgm:presLayoutVars>
          <dgm:chMax val="0"/>
          <dgm:chPref val="0"/>
          <dgm:bulletEnabled val="1"/>
        </dgm:presLayoutVars>
      </dgm:prSet>
      <dgm:spPr/>
      <dgm:t>
        <a:bodyPr/>
        <a:lstStyle/>
        <a:p>
          <a:endParaRPr lang="fr-FR"/>
        </a:p>
      </dgm:t>
    </dgm:pt>
    <dgm:pt modelId="{DDB55670-148F-49F9-A7B2-412E62C37C3C}" type="pres">
      <dgm:prSet presAssocID="{97CCACF8-CF41-4296-9640-3EC88BFD946A}" presName="Accent4" presStyleCnt="0"/>
      <dgm:spPr/>
    </dgm:pt>
    <dgm:pt modelId="{D1935249-0F2D-4356-BF12-58FEBF80E057}" type="pres">
      <dgm:prSet presAssocID="{97CCACF8-CF41-4296-9640-3EC88BFD946A}" presName="Accent" presStyleLbl="bgShp" presStyleIdx="3" presStyleCnt="6"/>
      <dgm:spPr/>
    </dgm:pt>
    <dgm:pt modelId="{16744622-EA1B-462B-9D80-08533C8B3DD5}" type="pres">
      <dgm:prSet presAssocID="{97CCACF8-CF41-4296-9640-3EC88BFD946A}" presName="Child4" presStyleLbl="node1" presStyleIdx="3" presStyleCnt="6" custLinFactNeighborX="49787" custLinFactNeighborY="-6836">
        <dgm:presLayoutVars>
          <dgm:chMax val="0"/>
          <dgm:chPref val="0"/>
          <dgm:bulletEnabled val="1"/>
        </dgm:presLayoutVars>
      </dgm:prSet>
      <dgm:spPr/>
      <dgm:t>
        <a:bodyPr/>
        <a:lstStyle/>
        <a:p>
          <a:endParaRPr lang="fr-FR"/>
        </a:p>
      </dgm:t>
    </dgm:pt>
    <dgm:pt modelId="{3F4AEA72-EFB7-4066-98C9-70A809C1254D}" type="pres">
      <dgm:prSet presAssocID="{A041675F-41B2-430B-AA8D-5EA3A77E0AB5}" presName="Accent5" presStyleCnt="0"/>
      <dgm:spPr/>
    </dgm:pt>
    <dgm:pt modelId="{885C6FA1-0A5E-4E81-A138-D4513C69996B}" type="pres">
      <dgm:prSet presAssocID="{A041675F-41B2-430B-AA8D-5EA3A77E0AB5}" presName="Accent" presStyleLbl="bgShp" presStyleIdx="4" presStyleCnt="6"/>
      <dgm:spPr/>
    </dgm:pt>
    <dgm:pt modelId="{45928330-69BE-4B7A-B6AC-DD270766BFF8}" type="pres">
      <dgm:prSet presAssocID="{A041675F-41B2-430B-AA8D-5EA3A77E0AB5}" presName="Child5" presStyleLbl="node1" presStyleIdx="4" presStyleCnt="6" custLinFactNeighborX="-28528" custLinFactNeighborY="-52607">
        <dgm:presLayoutVars>
          <dgm:chMax val="0"/>
          <dgm:chPref val="0"/>
          <dgm:bulletEnabled val="1"/>
        </dgm:presLayoutVars>
      </dgm:prSet>
      <dgm:spPr/>
      <dgm:t>
        <a:bodyPr/>
        <a:lstStyle/>
        <a:p>
          <a:endParaRPr lang="fr-FR"/>
        </a:p>
      </dgm:t>
    </dgm:pt>
    <dgm:pt modelId="{2DF9967E-5260-46A6-A450-0A3870BB2BC5}" type="pres">
      <dgm:prSet presAssocID="{0492EC2C-BF05-406C-903A-B5C9FC9E6D94}" presName="Accent6" presStyleCnt="0"/>
      <dgm:spPr/>
    </dgm:pt>
    <dgm:pt modelId="{6571936A-63FB-4508-A81F-65D5FF6E7A49}" type="pres">
      <dgm:prSet presAssocID="{0492EC2C-BF05-406C-903A-B5C9FC9E6D94}" presName="Accent" presStyleLbl="bgShp" presStyleIdx="5" presStyleCnt="6"/>
      <dgm:spPr/>
    </dgm:pt>
    <dgm:pt modelId="{DC058134-747A-4B62-B3EE-E73511563458}" type="pres">
      <dgm:prSet presAssocID="{0492EC2C-BF05-406C-903A-B5C9FC9E6D94}" presName="Child6" presStyleLbl="node1" presStyleIdx="5" presStyleCnt="6" custLinFactY="81489" custLinFactNeighborX="34554" custLinFactNeighborY="100000">
        <dgm:presLayoutVars>
          <dgm:chMax val="0"/>
          <dgm:chPref val="0"/>
          <dgm:bulletEnabled val="1"/>
        </dgm:presLayoutVars>
      </dgm:prSet>
      <dgm:spPr/>
      <dgm:t>
        <a:bodyPr/>
        <a:lstStyle/>
        <a:p>
          <a:endParaRPr lang="en-US"/>
        </a:p>
      </dgm:t>
    </dgm:pt>
  </dgm:ptLst>
  <dgm:cxnLst>
    <dgm:cxn modelId="{2134A1D4-3247-4AA2-A6C8-E4490DDA145D}" type="presOf" srcId="{B010892C-8B47-46C3-BA5E-92C0D6D460FE}" destId="{AEE724FA-B35E-4799-A673-948F7BF87E27}" srcOrd="0" destOrd="0" presId="urn:microsoft.com/office/officeart/2011/layout/HexagonRadial"/>
    <dgm:cxn modelId="{C008EE98-2B1D-40E4-9571-915C94174B86}" srcId="{4DA76E85-FB99-4FAB-B40B-C3985C091DF3}" destId="{97CCACF8-CF41-4296-9640-3EC88BFD946A}" srcOrd="3" destOrd="0" parTransId="{8A0F8B23-D2C0-4BF7-9130-2F6EBBE8D381}" sibTransId="{74DCAFD8-C6E7-4E22-B1C8-4E8783382675}"/>
    <dgm:cxn modelId="{1FC7B261-DC88-49F0-8247-D0F4EFEB8954}" srcId="{4DA76E85-FB99-4FAB-B40B-C3985C091DF3}" destId="{A041675F-41B2-430B-AA8D-5EA3A77E0AB5}" srcOrd="4" destOrd="0" parTransId="{F3CFDCB2-750C-4948-8FFB-E31C99668C91}" sibTransId="{4762B9D0-74C0-4FA3-AF39-3F0500DB8B74}"/>
    <dgm:cxn modelId="{4716F6C8-19E4-405E-A499-38D887A2463A}" type="presOf" srcId="{4DA76E85-FB99-4FAB-B40B-C3985C091DF3}" destId="{FDFF5FA3-F5B7-4D74-B787-11C210D04B48}" srcOrd="0" destOrd="0" presId="urn:microsoft.com/office/officeart/2011/layout/HexagonRadial"/>
    <dgm:cxn modelId="{CA75AAEA-58AC-4791-8695-42EEF63DFD88}" srcId="{4DA76E85-FB99-4FAB-B40B-C3985C091DF3}" destId="{D1764A0C-9598-40FC-9348-1BF1A18C33FC}" srcOrd="2" destOrd="0" parTransId="{EC1DC717-43B6-4C2B-95CB-75B9AA4AC073}" sibTransId="{4B1DC0C2-BCBF-4D21-92A9-9B33C8F45DDA}"/>
    <dgm:cxn modelId="{AC0266E1-2D93-4EBC-BF7C-1E79539602B2}" srcId="{4DA76E85-FB99-4FAB-B40B-C3985C091DF3}" destId="{B010892C-8B47-46C3-BA5E-92C0D6D460FE}" srcOrd="1" destOrd="0" parTransId="{32458B68-5B81-42CD-92BD-729B188CFB75}" sibTransId="{86FBA9DB-A7F0-4D9C-9171-7702D2F895A0}"/>
    <dgm:cxn modelId="{1024A889-C593-43C8-B24E-744E68575F86}" srcId="{2D3B00B9-FF13-4F3A-A61C-BEF7F3F823D8}" destId="{4DA76E85-FB99-4FAB-B40B-C3985C091DF3}" srcOrd="0" destOrd="0" parTransId="{CF2C325B-6B9E-4305-A1CA-19687E32866F}" sibTransId="{BC6E03DC-63C3-44F6-B408-4A1CD9EC7E11}"/>
    <dgm:cxn modelId="{87165253-ED93-40CD-A04A-BAF9A745990B}" type="presOf" srcId="{0492EC2C-BF05-406C-903A-B5C9FC9E6D94}" destId="{DC058134-747A-4B62-B3EE-E73511563458}" srcOrd="0" destOrd="0" presId="urn:microsoft.com/office/officeart/2011/layout/HexagonRadial"/>
    <dgm:cxn modelId="{217E2C17-8076-4953-AAC1-5017EDD68D2E}" type="presOf" srcId="{97CCACF8-CF41-4296-9640-3EC88BFD946A}" destId="{16744622-EA1B-462B-9D80-08533C8B3DD5}" srcOrd="0" destOrd="0" presId="urn:microsoft.com/office/officeart/2011/layout/HexagonRadial"/>
    <dgm:cxn modelId="{7641B8CE-81D2-4138-A643-75B18BC60AFC}" srcId="{4DA76E85-FB99-4FAB-B40B-C3985C091DF3}" destId="{0492EC2C-BF05-406C-903A-B5C9FC9E6D94}" srcOrd="5" destOrd="0" parTransId="{A42FFC8E-59D8-4C49-97E4-AEDBE1253878}" sibTransId="{3AE3ADEF-6B33-4923-8254-2C106B01FC11}"/>
    <dgm:cxn modelId="{4554C596-A3D0-41EE-8081-927DFFA0A5FC}" type="presOf" srcId="{F8E08AE5-AFFC-4312-8A21-C24E25A17427}" destId="{3D959660-BCCE-4FA1-AFF3-A6288322353C}" srcOrd="0" destOrd="0" presId="urn:microsoft.com/office/officeart/2011/layout/HexagonRadial"/>
    <dgm:cxn modelId="{5BD6DE7D-FF37-4137-9D93-D7632BDEC89D}" srcId="{4DA76E85-FB99-4FAB-B40B-C3985C091DF3}" destId="{F8E08AE5-AFFC-4312-8A21-C24E25A17427}" srcOrd="0" destOrd="0" parTransId="{769BCE1B-895E-42F0-98FE-F70113D36DE5}" sibTransId="{3A5D9FD2-2909-4BD3-A61F-3D1AAB3F3DD8}"/>
    <dgm:cxn modelId="{FADC4213-AFED-48BF-B426-E78FE9582A4D}" type="presOf" srcId="{D1764A0C-9598-40FC-9348-1BF1A18C33FC}" destId="{9B07CF83-DC26-4579-88D2-B63FFF90E46F}" srcOrd="0" destOrd="0" presId="urn:microsoft.com/office/officeart/2011/layout/HexagonRadial"/>
    <dgm:cxn modelId="{FC702772-F3FB-4F05-95E1-ECF518D56210}" type="presOf" srcId="{A041675F-41B2-430B-AA8D-5EA3A77E0AB5}" destId="{45928330-69BE-4B7A-B6AC-DD270766BFF8}" srcOrd="0" destOrd="0" presId="urn:microsoft.com/office/officeart/2011/layout/HexagonRadial"/>
    <dgm:cxn modelId="{58BEE188-DB85-4284-9EC8-7042276AD2EB}" type="presOf" srcId="{2D3B00B9-FF13-4F3A-A61C-BEF7F3F823D8}" destId="{79C32BA4-1FF3-4660-B495-05D39EDA213B}" srcOrd="0" destOrd="0" presId="urn:microsoft.com/office/officeart/2011/layout/HexagonRadial"/>
    <dgm:cxn modelId="{BE72A71F-EA4E-42A1-AC75-E1A669B8B93F}" type="presParOf" srcId="{79C32BA4-1FF3-4660-B495-05D39EDA213B}" destId="{FDFF5FA3-F5B7-4D74-B787-11C210D04B48}" srcOrd="0" destOrd="0" presId="urn:microsoft.com/office/officeart/2011/layout/HexagonRadial"/>
    <dgm:cxn modelId="{0332E7AA-3673-4175-B4EA-86B0615EC6A7}" type="presParOf" srcId="{79C32BA4-1FF3-4660-B495-05D39EDA213B}" destId="{9E40B683-F4D5-48D2-BC39-57A06F861BA0}" srcOrd="1" destOrd="0" presId="urn:microsoft.com/office/officeart/2011/layout/HexagonRadial"/>
    <dgm:cxn modelId="{048B3E90-7FA5-49D1-9BFF-D40326221EC6}" type="presParOf" srcId="{9E40B683-F4D5-48D2-BC39-57A06F861BA0}" destId="{EA4723C6-9E10-424F-8C66-A6A528DF0E10}" srcOrd="0" destOrd="0" presId="urn:microsoft.com/office/officeart/2011/layout/HexagonRadial"/>
    <dgm:cxn modelId="{951753ED-86D5-4E0A-959E-5CF571FA9229}" type="presParOf" srcId="{79C32BA4-1FF3-4660-B495-05D39EDA213B}" destId="{3D959660-BCCE-4FA1-AFF3-A6288322353C}" srcOrd="2" destOrd="0" presId="urn:microsoft.com/office/officeart/2011/layout/HexagonRadial"/>
    <dgm:cxn modelId="{7858CBEE-6D1B-446C-8E3A-04CC2135FF66}" type="presParOf" srcId="{79C32BA4-1FF3-4660-B495-05D39EDA213B}" destId="{FE46B6E9-707D-44C3-9CDA-C63BAD577B15}" srcOrd="3" destOrd="0" presId="urn:microsoft.com/office/officeart/2011/layout/HexagonRadial"/>
    <dgm:cxn modelId="{69C2D4F0-16A4-4ED8-B8F4-C5B91FB6CBDF}" type="presParOf" srcId="{FE46B6E9-707D-44C3-9CDA-C63BAD577B15}" destId="{FC248F93-297E-4DED-9CD1-CE201A09DFA5}" srcOrd="0" destOrd="0" presId="urn:microsoft.com/office/officeart/2011/layout/HexagonRadial"/>
    <dgm:cxn modelId="{415152E6-B54B-451F-A962-67B1EDC1F491}" type="presParOf" srcId="{79C32BA4-1FF3-4660-B495-05D39EDA213B}" destId="{AEE724FA-B35E-4799-A673-948F7BF87E27}" srcOrd="4" destOrd="0" presId="urn:microsoft.com/office/officeart/2011/layout/HexagonRadial"/>
    <dgm:cxn modelId="{D4357558-C4BD-4B6E-A63F-10D46CE00E7F}" type="presParOf" srcId="{79C32BA4-1FF3-4660-B495-05D39EDA213B}" destId="{B9DF93D0-6E54-48FE-B191-388D4F39D019}" srcOrd="5" destOrd="0" presId="urn:microsoft.com/office/officeart/2011/layout/HexagonRadial"/>
    <dgm:cxn modelId="{78E04F98-A133-4C69-9B3C-B211F46961B3}" type="presParOf" srcId="{B9DF93D0-6E54-48FE-B191-388D4F39D019}" destId="{D7138766-CD97-4286-9272-F2FAFB2EC240}" srcOrd="0" destOrd="0" presId="urn:microsoft.com/office/officeart/2011/layout/HexagonRadial"/>
    <dgm:cxn modelId="{DF4D9404-328E-4652-9175-B8538A46BFD5}" type="presParOf" srcId="{79C32BA4-1FF3-4660-B495-05D39EDA213B}" destId="{9B07CF83-DC26-4579-88D2-B63FFF90E46F}" srcOrd="6" destOrd="0" presId="urn:microsoft.com/office/officeart/2011/layout/HexagonRadial"/>
    <dgm:cxn modelId="{A76ADA4E-A3D2-478D-8AEB-267995A5821C}" type="presParOf" srcId="{79C32BA4-1FF3-4660-B495-05D39EDA213B}" destId="{DDB55670-148F-49F9-A7B2-412E62C37C3C}" srcOrd="7" destOrd="0" presId="urn:microsoft.com/office/officeart/2011/layout/HexagonRadial"/>
    <dgm:cxn modelId="{D0046AE1-0321-48C8-9FB6-4B5E70E2B267}" type="presParOf" srcId="{DDB55670-148F-49F9-A7B2-412E62C37C3C}" destId="{D1935249-0F2D-4356-BF12-58FEBF80E057}" srcOrd="0" destOrd="0" presId="urn:microsoft.com/office/officeart/2011/layout/HexagonRadial"/>
    <dgm:cxn modelId="{1D96BB3B-4598-46C0-98CE-2E86CF103665}" type="presParOf" srcId="{79C32BA4-1FF3-4660-B495-05D39EDA213B}" destId="{16744622-EA1B-462B-9D80-08533C8B3DD5}" srcOrd="8" destOrd="0" presId="urn:microsoft.com/office/officeart/2011/layout/HexagonRadial"/>
    <dgm:cxn modelId="{65247E65-F6CF-4A00-BB16-B7A4DF91D7ED}" type="presParOf" srcId="{79C32BA4-1FF3-4660-B495-05D39EDA213B}" destId="{3F4AEA72-EFB7-4066-98C9-70A809C1254D}" srcOrd="9" destOrd="0" presId="urn:microsoft.com/office/officeart/2011/layout/HexagonRadial"/>
    <dgm:cxn modelId="{E330AD06-75C1-41A7-8C88-5F3FCB053061}" type="presParOf" srcId="{3F4AEA72-EFB7-4066-98C9-70A809C1254D}" destId="{885C6FA1-0A5E-4E81-A138-D4513C69996B}" srcOrd="0" destOrd="0" presId="urn:microsoft.com/office/officeart/2011/layout/HexagonRadial"/>
    <dgm:cxn modelId="{816931C3-A64A-4784-BEFD-319FBB6BC8BD}" type="presParOf" srcId="{79C32BA4-1FF3-4660-B495-05D39EDA213B}" destId="{45928330-69BE-4B7A-B6AC-DD270766BFF8}" srcOrd="10" destOrd="0" presId="urn:microsoft.com/office/officeart/2011/layout/HexagonRadial"/>
    <dgm:cxn modelId="{88500884-CD81-4BC7-906E-F240110E84F5}" type="presParOf" srcId="{79C32BA4-1FF3-4660-B495-05D39EDA213B}" destId="{2DF9967E-5260-46A6-A450-0A3870BB2BC5}" srcOrd="11" destOrd="0" presId="urn:microsoft.com/office/officeart/2011/layout/HexagonRadial"/>
    <dgm:cxn modelId="{5EBA004F-8AB5-44EF-9B35-0E1868731A31}" type="presParOf" srcId="{2DF9967E-5260-46A6-A450-0A3870BB2BC5}" destId="{6571936A-63FB-4508-A81F-65D5FF6E7A49}" srcOrd="0" destOrd="0" presId="urn:microsoft.com/office/officeart/2011/layout/HexagonRadial"/>
    <dgm:cxn modelId="{CE6D33ED-1545-48DA-B8D9-600C9433C0DA}" type="presParOf" srcId="{79C32BA4-1FF3-4660-B495-05D39EDA213B}" destId="{DC058134-747A-4B62-B3EE-E73511563458}" srcOrd="12" destOrd="0" presId="urn:microsoft.com/office/officeart/2011/layout/HexagonRadial"/>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A812B-4B89-411F-87EA-D813942BA449}" type="doc">
      <dgm:prSet loTypeId="urn:microsoft.com/office/officeart/2005/8/layout/equation2" loCatId="process" qsTypeId="urn:microsoft.com/office/officeart/2005/8/quickstyle/3d5" qsCatId="3D" csTypeId="urn:microsoft.com/office/officeart/2005/8/colors/colorful1" csCatId="colorful" phldr="1"/>
      <dgm:spPr/>
    </dgm:pt>
    <dgm:pt modelId="{5D85E9BD-8758-4489-9A2E-8B22EBF8DD78}">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dirty="0" err="1" smtClean="0">
              <a:solidFill>
                <a:schemeClr val="tx1"/>
              </a:solidFill>
            </a:rPr>
            <a:t>research</a:t>
          </a:r>
          <a:endParaRPr lang="fr-FR" sz="1400" dirty="0" smtClean="0">
            <a:solidFill>
              <a:schemeClr val="tx1"/>
            </a:solidFill>
          </a:endParaRPr>
        </a:p>
        <a:p>
          <a:pPr defTabSz="889000">
            <a:lnSpc>
              <a:spcPct val="90000"/>
            </a:lnSpc>
            <a:spcBef>
              <a:spcPct val="0"/>
            </a:spcBef>
            <a:spcAft>
              <a:spcPct val="35000"/>
            </a:spcAft>
          </a:pPr>
          <a:r>
            <a:rPr lang="ar-DZ" sz="1400" dirty="0" smtClean="0">
              <a:solidFill>
                <a:schemeClr val="tx1"/>
              </a:solidFill>
            </a:rPr>
            <a:t>البحث</a:t>
          </a:r>
          <a:endParaRPr lang="fr-FR" sz="1400" dirty="0">
            <a:solidFill>
              <a:schemeClr val="tx1"/>
            </a:solidFill>
          </a:endParaRPr>
        </a:p>
      </dgm:t>
    </dgm:pt>
    <dgm:pt modelId="{B35C0FBE-A9D2-4CFE-A808-CE5A1F044103}" type="parTrans" cxnId="{11531678-0EF3-42E7-99BD-11239BA39885}">
      <dgm:prSet/>
      <dgm:spPr/>
      <dgm:t>
        <a:bodyPr/>
        <a:lstStyle/>
        <a:p>
          <a:endParaRPr lang="fr-FR"/>
        </a:p>
      </dgm:t>
    </dgm:pt>
    <dgm:pt modelId="{399B2C61-FF54-44BA-9C96-4A2E77746AF4}" type="sibTrans" cxnId="{11531678-0EF3-42E7-99BD-11239BA39885}">
      <dgm:prSet/>
      <dgm:spPr/>
      <dgm:t>
        <a:bodyPr/>
        <a:lstStyle/>
        <a:p>
          <a:endParaRPr lang="fr-FR"/>
        </a:p>
      </dgm:t>
    </dgm:pt>
    <dgm:pt modelId="{31638524-8761-4B7F-A30D-B92C67FEF773}">
      <dgm:prSet phldrT="[Texte]" custT="1"/>
      <dgm:spPr/>
      <dgm:t>
        <a:bodyPr/>
        <a:lstStyle/>
        <a:p>
          <a:endParaRPr lang="fr-FR" sz="900" dirty="0" smtClean="0"/>
        </a:p>
        <a:p>
          <a:r>
            <a:rPr lang="fr-FR" sz="1400" dirty="0" err="1" smtClean="0">
              <a:solidFill>
                <a:schemeClr val="tx1"/>
              </a:solidFill>
            </a:rPr>
            <a:t>Development</a:t>
          </a:r>
          <a:r>
            <a:rPr lang="fr-FR" sz="1400" dirty="0" smtClean="0">
              <a:solidFill>
                <a:schemeClr val="tx1"/>
              </a:solidFill>
            </a:rPr>
            <a:t> </a:t>
          </a:r>
          <a:r>
            <a:rPr lang="ar-DZ" sz="1400" dirty="0" smtClean="0">
              <a:solidFill>
                <a:schemeClr val="tx1"/>
              </a:solidFill>
            </a:rPr>
            <a:t>التطوير</a:t>
          </a:r>
          <a:endParaRPr lang="fr-FR" sz="1400" dirty="0">
            <a:solidFill>
              <a:schemeClr val="tx1"/>
            </a:solidFill>
          </a:endParaRPr>
        </a:p>
      </dgm:t>
    </dgm:pt>
    <dgm:pt modelId="{17C3D6DB-64FD-464E-A3D2-1928411BCA3B}" type="parTrans" cxnId="{0BA0ED4D-588E-48C6-A1E2-943846752356}">
      <dgm:prSet/>
      <dgm:spPr/>
      <dgm:t>
        <a:bodyPr/>
        <a:lstStyle/>
        <a:p>
          <a:endParaRPr lang="fr-FR"/>
        </a:p>
      </dgm:t>
    </dgm:pt>
    <dgm:pt modelId="{C42F65E6-B853-40DD-9F31-1AA551B3377F}" type="sibTrans" cxnId="{0BA0ED4D-588E-48C6-A1E2-943846752356}">
      <dgm:prSet/>
      <dgm:spPr/>
      <dgm:t>
        <a:bodyPr/>
        <a:lstStyle/>
        <a:p>
          <a:endParaRPr lang="fr-FR"/>
        </a:p>
      </dgm:t>
    </dgm:pt>
    <dgm:pt modelId="{40327C76-0556-40FE-8651-E50B521B554B}">
      <dgm:prSet phldrT="[Texte]"/>
      <dgm:spPr/>
      <dgm:t>
        <a:bodyPr/>
        <a:lstStyle/>
        <a:p>
          <a:r>
            <a:rPr lang="fr-FR" dirty="0" smtClean="0"/>
            <a:t>Innovation</a:t>
          </a:r>
        </a:p>
        <a:p>
          <a:r>
            <a:rPr lang="ar-DZ" dirty="0" smtClean="0"/>
            <a:t>الابتكار</a:t>
          </a:r>
        </a:p>
        <a:p>
          <a:r>
            <a:rPr lang="ar-DZ" dirty="0" smtClean="0"/>
            <a:t>تنفيذ</a:t>
          </a:r>
        </a:p>
      </dgm:t>
    </dgm:pt>
    <dgm:pt modelId="{80142AF3-474D-4439-A6BC-F1785E855C31}" type="parTrans" cxnId="{77E60A35-BEB0-405E-9652-0039B9C99CAB}">
      <dgm:prSet/>
      <dgm:spPr/>
      <dgm:t>
        <a:bodyPr/>
        <a:lstStyle/>
        <a:p>
          <a:endParaRPr lang="fr-FR"/>
        </a:p>
      </dgm:t>
    </dgm:pt>
    <dgm:pt modelId="{ACEBE1CD-7118-4B6F-8939-E9627461778D}" type="sibTrans" cxnId="{77E60A35-BEB0-405E-9652-0039B9C99CAB}">
      <dgm:prSet/>
      <dgm:spPr/>
      <dgm:t>
        <a:bodyPr/>
        <a:lstStyle/>
        <a:p>
          <a:endParaRPr lang="fr-FR"/>
        </a:p>
      </dgm:t>
    </dgm:pt>
    <dgm:pt modelId="{5CB3B77C-009A-4014-8A63-9AE6E5D74A95}">
      <dgm:prSet custT="1"/>
      <dgm:spPr/>
      <dgm:t>
        <a:bodyPr/>
        <a:lstStyle/>
        <a:p>
          <a:r>
            <a:rPr lang="fr-FR" sz="1400" dirty="0" err="1" smtClean="0">
              <a:solidFill>
                <a:schemeClr val="tx1"/>
              </a:solidFill>
            </a:rPr>
            <a:t>Commercialzing</a:t>
          </a:r>
          <a:endParaRPr lang="fr-FR" sz="1400" dirty="0" smtClean="0">
            <a:solidFill>
              <a:schemeClr val="tx1"/>
            </a:solidFill>
          </a:endParaRPr>
        </a:p>
        <a:p>
          <a:r>
            <a:rPr lang="ar-DZ" sz="1400" dirty="0" err="1" smtClean="0">
              <a:solidFill>
                <a:schemeClr val="tx1"/>
              </a:solidFill>
            </a:rPr>
            <a:t>االتسويق</a:t>
          </a:r>
          <a:endParaRPr lang="fr-FR" sz="1400" dirty="0" smtClean="0">
            <a:solidFill>
              <a:schemeClr val="tx1"/>
            </a:solidFill>
          </a:endParaRPr>
        </a:p>
      </dgm:t>
    </dgm:pt>
    <dgm:pt modelId="{3840E2EA-326F-45ED-BA22-B3F6B0AFBD77}" type="parTrans" cxnId="{DAC68C98-7D7B-4DD4-91C9-6A88806E0E1C}">
      <dgm:prSet/>
      <dgm:spPr/>
      <dgm:t>
        <a:bodyPr/>
        <a:lstStyle/>
        <a:p>
          <a:endParaRPr lang="fr-FR"/>
        </a:p>
      </dgm:t>
    </dgm:pt>
    <dgm:pt modelId="{57918B3B-7937-48D1-B544-3FB287888529}" type="sibTrans" cxnId="{DAC68C98-7D7B-4DD4-91C9-6A88806E0E1C}">
      <dgm:prSet/>
      <dgm:spPr/>
      <dgm:t>
        <a:bodyPr/>
        <a:lstStyle/>
        <a:p>
          <a:endParaRPr lang="fr-FR"/>
        </a:p>
      </dgm:t>
    </dgm:pt>
    <dgm:pt modelId="{E368D568-4FB0-451C-8A6A-E023B466677E}">
      <dgm:prSet/>
      <dgm:spPr/>
      <dgm:t>
        <a:bodyPr/>
        <a:lstStyle/>
        <a:p>
          <a:r>
            <a:rPr lang="ar-DZ" dirty="0" smtClean="0"/>
            <a:t>التجريب</a:t>
          </a:r>
          <a:endParaRPr lang="fr-FR" dirty="0"/>
        </a:p>
      </dgm:t>
    </dgm:pt>
    <dgm:pt modelId="{F6D2809A-268F-48FB-9B49-56B9AD699BC1}" type="parTrans" cxnId="{5643FBE7-720E-44F9-8847-4F2C47B9193E}">
      <dgm:prSet/>
      <dgm:spPr/>
      <dgm:t>
        <a:bodyPr/>
        <a:lstStyle/>
        <a:p>
          <a:endParaRPr lang="fr-FR"/>
        </a:p>
      </dgm:t>
    </dgm:pt>
    <dgm:pt modelId="{2FD205A6-294F-4386-B183-2CBFFD827565}" type="sibTrans" cxnId="{5643FBE7-720E-44F9-8847-4F2C47B9193E}">
      <dgm:prSet/>
      <dgm:spPr/>
      <dgm:t>
        <a:bodyPr/>
        <a:lstStyle/>
        <a:p>
          <a:endParaRPr lang="fr-FR"/>
        </a:p>
      </dgm:t>
    </dgm:pt>
    <dgm:pt modelId="{4009C88F-86A7-4B76-B821-D4088A605580}" type="pres">
      <dgm:prSet presAssocID="{F02A812B-4B89-411F-87EA-D813942BA449}" presName="Name0" presStyleCnt="0">
        <dgm:presLayoutVars>
          <dgm:dir/>
          <dgm:resizeHandles val="exact"/>
        </dgm:presLayoutVars>
      </dgm:prSet>
      <dgm:spPr/>
    </dgm:pt>
    <dgm:pt modelId="{D411FDAB-B094-4341-B48B-C13F66A68B92}" type="pres">
      <dgm:prSet presAssocID="{F02A812B-4B89-411F-87EA-D813942BA449}" presName="vNodes" presStyleCnt="0"/>
      <dgm:spPr/>
    </dgm:pt>
    <dgm:pt modelId="{B97DE83D-F651-4C66-969B-9B1639E1C4CE}" type="pres">
      <dgm:prSet presAssocID="{E368D568-4FB0-451C-8A6A-E023B466677E}" presName="node" presStyleLbl="node1" presStyleIdx="0" presStyleCnt="5" custLinFactY="96339" custLinFactNeighborX="89201" custLinFactNeighborY="100000">
        <dgm:presLayoutVars>
          <dgm:bulletEnabled val="1"/>
        </dgm:presLayoutVars>
      </dgm:prSet>
      <dgm:spPr/>
      <dgm:t>
        <a:bodyPr/>
        <a:lstStyle/>
        <a:p>
          <a:endParaRPr lang="fr-FR"/>
        </a:p>
      </dgm:t>
    </dgm:pt>
    <dgm:pt modelId="{D8D2CBC9-AAF7-43F9-9AD5-D8A151D0ED75}" type="pres">
      <dgm:prSet presAssocID="{2FD205A6-294F-4386-B183-2CBFFD827565}" presName="spacerT" presStyleCnt="0"/>
      <dgm:spPr/>
    </dgm:pt>
    <dgm:pt modelId="{1BB0D621-0F21-4179-86EE-96E1D354EAB5}" type="pres">
      <dgm:prSet presAssocID="{2FD205A6-294F-4386-B183-2CBFFD827565}" presName="sibTrans" presStyleLbl="sibTrans2D1" presStyleIdx="0" presStyleCnt="4" custLinFactX="137942" custLinFactY="-44685" custLinFactNeighborX="200000" custLinFactNeighborY="-100000"/>
      <dgm:spPr/>
      <dgm:t>
        <a:bodyPr/>
        <a:lstStyle/>
        <a:p>
          <a:endParaRPr lang="fr-FR"/>
        </a:p>
      </dgm:t>
    </dgm:pt>
    <dgm:pt modelId="{6ECB1722-3E81-4805-8514-B388E91BD93B}" type="pres">
      <dgm:prSet presAssocID="{2FD205A6-294F-4386-B183-2CBFFD827565}" presName="spacerB" presStyleCnt="0"/>
      <dgm:spPr/>
    </dgm:pt>
    <dgm:pt modelId="{E5F03359-503C-4CB6-BC41-DFEBF5796D6F}" type="pres">
      <dgm:prSet presAssocID="{5D85E9BD-8758-4489-9A2E-8B22EBF8DD78}" presName="node" presStyleLbl="node1" presStyleIdx="1" presStyleCnt="5" custLinFactX="108681" custLinFactY="-103476" custLinFactNeighborX="200000" custLinFactNeighborY="-200000">
        <dgm:presLayoutVars>
          <dgm:bulletEnabled val="1"/>
        </dgm:presLayoutVars>
      </dgm:prSet>
      <dgm:spPr/>
      <dgm:t>
        <a:bodyPr/>
        <a:lstStyle/>
        <a:p>
          <a:endParaRPr lang="fr-FR"/>
        </a:p>
      </dgm:t>
    </dgm:pt>
    <dgm:pt modelId="{A57BD7B8-1305-420C-AB07-2336EDD40C47}" type="pres">
      <dgm:prSet presAssocID="{399B2C61-FF54-44BA-9C96-4A2E77746AF4}" presName="spacerT" presStyleCnt="0"/>
      <dgm:spPr/>
    </dgm:pt>
    <dgm:pt modelId="{8F019CF2-D7FA-45FA-ABC3-B29781B96D22}" type="pres">
      <dgm:prSet presAssocID="{399B2C61-FF54-44BA-9C96-4A2E77746AF4}" presName="sibTrans" presStyleLbl="sibTrans2D1" presStyleIdx="1" presStyleCnt="4" custLinFactX="25464" custLinFactY="-87180" custLinFactNeighborX="100000" custLinFactNeighborY="-100000"/>
      <dgm:spPr/>
      <dgm:t>
        <a:bodyPr/>
        <a:lstStyle/>
        <a:p>
          <a:endParaRPr lang="fr-FR"/>
        </a:p>
      </dgm:t>
    </dgm:pt>
    <dgm:pt modelId="{83B92085-0F19-46BB-AE32-B452C595ECD3}" type="pres">
      <dgm:prSet presAssocID="{399B2C61-FF54-44BA-9C96-4A2E77746AF4}" presName="spacerB" presStyleCnt="0"/>
      <dgm:spPr/>
    </dgm:pt>
    <dgm:pt modelId="{FA1559AE-C399-41F4-90E7-A1F88F3A2769}" type="pres">
      <dgm:prSet presAssocID="{31638524-8761-4B7F-A30D-B92C67FEF773}" presName="node" presStyleLbl="node1" presStyleIdx="2" presStyleCnt="5" custLinFactY="-54086" custLinFactNeighborX="2347" custLinFactNeighborY="-100000">
        <dgm:presLayoutVars>
          <dgm:bulletEnabled val="1"/>
        </dgm:presLayoutVars>
      </dgm:prSet>
      <dgm:spPr/>
      <dgm:t>
        <a:bodyPr/>
        <a:lstStyle/>
        <a:p>
          <a:endParaRPr lang="fr-FR"/>
        </a:p>
      </dgm:t>
    </dgm:pt>
    <dgm:pt modelId="{7EDECE2B-453E-4781-9D6C-DAB29DB358E3}" type="pres">
      <dgm:prSet presAssocID="{C42F65E6-B853-40DD-9F31-1AA551B3377F}" presName="spacerT" presStyleCnt="0"/>
      <dgm:spPr/>
    </dgm:pt>
    <dgm:pt modelId="{5A5E477C-36E5-4887-8FDA-64DF9090D12C}" type="pres">
      <dgm:prSet presAssocID="{C42F65E6-B853-40DD-9F31-1AA551B3377F}" presName="sibTrans" presStyleLbl="sibTrans2D1" presStyleIdx="2" presStyleCnt="4" custLinFactY="-62897" custLinFactNeighborX="16189" custLinFactNeighborY="-100000"/>
      <dgm:spPr/>
      <dgm:t>
        <a:bodyPr/>
        <a:lstStyle/>
        <a:p>
          <a:endParaRPr lang="fr-FR"/>
        </a:p>
      </dgm:t>
    </dgm:pt>
    <dgm:pt modelId="{A241216F-D20A-43C7-992B-5529FB635127}" type="pres">
      <dgm:prSet presAssocID="{C42F65E6-B853-40DD-9F31-1AA551B3377F}" presName="spacerB" presStyleCnt="0"/>
      <dgm:spPr/>
    </dgm:pt>
    <dgm:pt modelId="{C2510A20-752F-4E2D-AFA6-52861BE85C49}" type="pres">
      <dgm:prSet presAssocID="{5CB3B77C-009A-4014-8A63-9AE6E5D74A95}" presName="node" presStyleLbl="node1" presStyleIdx="3" presStyleCnt="5" custLinFactX="4459" custLinFactY="-71692" custLinFactNeighborX="100000" custLinFactNeighborY="-100000">
        <dgm:presLayoutVars>
          <dgm:bulletEnabled val="1"/>
        </dgm:presLayoutVars>
      </dgm:prSet>
      <dgm:spPr/>
      <dgm:t>
        <a:bodyPr/>
        <a:lstStyle/>
        <a:p>
          <a:endParaRPr lang="fr-FR"/>
        </a:p>
      </dgm:t>
    </dgm:pt>
    <dgm:pt modelId="{72027A6F-4AED-41DA-8CBB-33CD6692B110}" type="pres">
      <dgm:prSet presAssocID="{F02A812B-4B89-411F-87EA-D813942BA449}" presName="sibTransLast" presStyleLbl="sibTrans2D1" presStyleIdx="3" presStyleCnt="4"/>
      <dgm:spPr/>
      <dgm:t>
        <a:bodyPr/>
        <a:lstStyle/>
        <a:p>
          <a:endParaRPr lang="fr-FR"/>
        </a:p>
      </dgm:t>
    </dgm:pt>
    <dgm:pt modelId="{DDBDF13A-857E-4D81-8A22-256F6C6C0C73}" type="pres">
      <dgm:prSet presAssocID="{F02A812B-4B89-411F-87EA-D813942BA449}" presName="connectorText" presStyleLbl="sibTrans2D1" presStyleIdx="3" presStyleCnt="4"/>
      <dgm:spPr/>
      <dgm:t>
        <a:bodyPr/>
        <a:lstStyle/>
        <a:p>
          <a:endParaRPr lang="fr-FR"/>
        </a:p>
      </dgm:t>
    </dgm:pt>
    <dgm:pt modelId="{1C9E58A3-9E1B-478A-9433-D06ADE0B5517}" type="pres">
      <dgm:prSet presAssocID="{F02A812B-4B89-411F-87EA-D813942BA449}" presName="lastNode" presStyleLbl="node1" presStyleIdx="4" presStyleCnt="5">
        <dgm:presLayoutVars>
          <dgm:bulletEnabled val="1"/>
        </dgm:presLayoutVars>
      </dgm:prSet>
      <dgm:spPr/>
      <dgm:t>
        <a:bodyPr/>
        <a:lstStyle/>
        <a:p>
          <a:endParaRPr lang="fr-FR"/>
        </a:p>
      </dgm:t>
    </dgm:pt>
  </dgm:ptLst>
  <dgm:cxnLst>
    <dgm:cxn modelId="{767DF207-F67D-417A-964A-D16D6FFFE1FD}" type="presOf" srcId="{F02A812B-4B89-411F-87EA-D813942BA449}" destId="{4009C88F-86A7-4B76-B821-D4088A605580}" srcOrd="0" destOrd="0" presId="urn:microsoft.com/office/officeart/2005/8/layout/equation2"/>
    <dgm:cxn modelId="{77E60A35-BEB0-405E-9652-0039B9C99CAB}" srcId="{F02A812B-4B89-411F-87EA-D813942BA449}" destId="{40327C76-0556-40FE-8651-E50B521B554B}" srcOrd="4" destOrd="0" parTransId="{80142AF3-474D-4439-A6BC-F1785E855C31}" sibTransId="{ACEBE1CD-7118-4B6F-8939-E9627461778D}"/>
    <dgm:cxn modelId="{B131D44E-6067-47A8-972E-8227B51E14B3}" type="presOf" srcId="{5CB3B77C-009A-4014-8A63-9AE6E5D74A95}" destId="{C2510A20-752F-4E2D-AFA6-52861BE85C49}" srcOrd="0" destOrd="0" presId="urn:microsoft.com/office/officeart/2005/8/layout/equation2"/>
    <dgm:cxn modelId="{0BA0ED4D-588E-48C6-A1E2-943846752356}" srcId="{F02A812B-4B89-411F-87EA-D813942BA449}" destId="{31638524-8761-4B7F-A30D-B92C67FEF773}" srcOrd="2" destOrd="0" parTransId="{17C3D6DB-64FD-464E-A3D2-1928411BCA3B}" sibTransId="{C42F65E6-B853-40DD-9F31-1AA551B3377F}"/>
    <dgm:cxn modelId="{B8D6D023-76D3-4918-A6BE-FA06E42CC4F2}" type="presOf" srcId="{E368D568-4FB0-451C-8A6A-E023B466677E}" destId="{B97DE83D-F651-4C66-969B-9B1639E1C4CE}" srcOrd="0" destOrd="0" presId="urn:microsoft.com/office/officeart/2005/8/layout/equation2"/>
    <dgm:cxn modelId="{11531678-0EF3-42E7-99BD-11239BA39885}" srcId="{F02A812B-4B89-411F-87EA-D813942BA449}" destId="{5D85E9BD-8758-4489-9A2E-8B22EBF8DD78}" srcOrd="1" destOrd="0" parTransId="{B35C0FBE-A9D2-4CFE-A808-CE5A1F044103}" sibTransId="{399B2C61-FF54-44BA-9C96-4A2E77746AF4}"/>
    <dgm:cxn modelId="{A7B702B6-65E3-43DF-A6E1-F4DC48BBAAB5}" type="presOf" srcId="{C42F65E6-B853-40DD-9F31-1AA551B3377F}" destId="{5A5E477C-36E5-4887-8FDA-64DF9090D12C}" srcOrd="0" destOrd="0" presId="urn:microsoft.com/office/officeart/2005/8/layout/equation2"/>
    <dgm:cxn modelId="{6BF1F628-E9EB-46E3-98CE-8101A0E3297D}" type="presOf" srcId="{40327C76-0556-40FE-8651-E50B521B554B}" destId="{1C9E58A3-9E1B-478A-9433-D06ADE0B5517}" srcOrd="0" destOrd="0" presId="urn:microsoft.com/office/officeart/2005/8/layout/equation2"/>
    <dgm:cxn modelId="{3893ADA7-22A6-4FCF-9E15-157DD44C321E}" type="presOf" srcId="{57918B3B-7937-48D1-B544-3FB287888529}" destId="{72027A6F-4AED-41DA-8CBB-33CD6692B110}" srcOrd="0" destOrd="0" presId="urn:microsoft.com/office/officeart/2005/8/layout/equation2"/>
    <dgm:cxn modelId="{D6507FF8-C79C-4AD4-8719-616592152E99}" type="presOf" srcId="{5D85E9BD-8758-4489-9A2E-8B22EBF8DD78}" destId="{E5F03359-503C-4CB6-BC41-DFEBF5796D6F}" srcOrd="0" destOrd="0" presId="urn:microsoft.com/office/officeart/2005/8/layout/equation2"/>
    <dgm:cxn modelId="{6C937E37-2E96-4877-ACBF-EBB883E11CA3}" type="presOf" srcId="{31638524-8761-4B7F-A30D-B92C67FEF773}" destId="{FA1559AE-C399-41F4-90E7-A1F88F3A2769}" srcOrd="0" destOrd="0" presId="urn:microsoft.com/office/officeart/2005/8/layout/equation2"/>
    <dgm:cxn modelId="{E536A06D-D3E4-4CB4-9D4D-CE73F3643B85}" type="presOf" srcId="{2FD205A6-294F-4386-B183-2CBFFD827565}" destId="{1BB0D621-0F21-4179-86EE-96E1D354EAB5}" srcOrd="0" destOrd="0" presId="urn:microsoft.com/office/officeart/2005/8/layout/equation2"/>
    <dgm:cxn modelId="{5643FBE7-720E-44F9-8847-4F2C47B9193E}" srcId="{F02A812B-4B89-411F-87EA-D813942BA449}" destId="{E368D568-4FB0-451C-8A6A-E023B466677E}" srcOrd="0" destOrd="0" parTransId="{F6D2809A-268F-48FB-9B49-56B9AD699BC1}" sibTransId="{2FD205A6-294F-4386-B183-2CBFFD827565}"/>
    <dgm:cxn modelId="{D89E8785-B4D1-4CFE-9B10-4B8B32EFF758}" type="presOf" srcId="{399B2C61-FF54-44BA-9C96-4A2E77746AF4}" destId="{8F019CF2-D7FA-45FA-ABC3-B29781B96D22}" srcOrd="0" destOrd="0" presId="urn:microsoft.com/office/officeart/2005/8/layout/equation2"/>
    <dgm:cxn modelId="{DAC68C98-7D7B-4DD4-91C9-6A88806E0E1C}" srcId="{F02A812B-4B89-411F-87EA-D813942BA449}" destId="{5CB3B77C-009A-4014-8A63-9AE6E5D74A95}" srcOrd="3" destOrd="0" parTransId="{3840E2EA-326F-45ED-BA22-B3F6B0AFBD77}" sibTransId="{57918B3B-7937-48D1-B544-3FB287888529}"/>
    <dgm:cxn modelId="{A052E8C7-EA11-45D3-9BC4-252CFF024424}" type="presOf" srcId="{57918B3B-7937-48D1-B544-3FB287888529}" destId="{DDBDF13A-857E-4D81-8A22-256F6C6C0C73}" srcOrd="1" destOrd="0" presId="urn:microsoft.com/office/officeart/2005/8/layout/equation2"/>
    <dgm:cxn modelId="{163798EC-6F66-4530-BE85-71C6C6DA3F74}" type="presParOf" srcId="{4009C88F-86A7-4B76-B821-D4088A605580}" destId="{D411FDAB-B094-4341-B48B-C13F66A68B92}" srcOrd="0" destOrd="0" presId="urn:microsoft.com/office/officeart/2005/8/layout/equation2"/>
    <dgm:cxn modelId="{A91638F2-371C-4AC8-A92C-EB944E9E762D}" type="presParOf" srcId="{D411FDAB-B094-4341-B48B-C13F66A68B92}" destId="{B97DE83D-F651-4C66-969B-9B1639E1C4CE}" srcOrd="0" destOrd="0" presId="urn:microsoft.com/office/officeart/2005/8/layout/equation2"/>
    <dgm:cxn modelId="{1461B2E6-7189-4A3A-876D-1447C9A846B9}" type="presParOf" srcId="{D411FDAB-B094-4341-B48B-C13F66A68B92}" destId="{D8D2CBC9-AAF7-43F9-9AD5-D8A151D0ED75}" srcOrd="1" destOrd="0" presId="urn:microsoft.com/office/officeart/2005/8/layout/equation2"/>
    <dgm:cxn modelId="{F7F2F447-6108-455C-84E7-1D471180E509}" type="presParOf" srcId="{D411FDAB-B094-4341-B48B-C13F66A68B92}" destId="{1BB0D621-0F21-4179-86EE-96E1D354EAB5}" srcOrd="2" destOrd="0" presId="urn:microsoft.com/office/officeart/2005/8/layout/equation2"/>
    <dgm:cxn modelId="{9999B8A7-C23E-4BD0-B981-D6295AAF9747}" type="presParOf" srcId="{D411FDAB-B094-4341-B48B-C13F66A68B92}" destId="{6ECB1722-3E81-4805-8514-B388E91BD93B}" srcOrd="3" destOrd="0" presId="urn:microsoft.com/office/officeart/2005/8/layout/equation2"/>
    <dgm:cxn modelId="{A18D880A-342D-430A-B1D2-609F99E4C525}" type="presParOf" srcId="{D411FDAB-B094-4341-B48B-C13F66A68B92}" destId="{E5F03359-503C-4CB6-BC41-DFEBF5796D6F}" srcOrd="4" destOrd="0" presId="urn:microsoft.com/office/officeart/2005/8/layout/equation2"/>
    <dgm:cxn modelId="{7439C72D-0925-4E99-9AE3-994276A9FD62}" type="presParOf" srcId="{D411FDAB-B094-4341-B48B-C13F66A68B92}" destId="{A57BD7B8-1305-420C-AB07-2336EDD40C47}" srcOrd="5" destOrd="0" presId="urn:microsoft.com/office/officeart/2005/8/layout/equation2"/>
    <dgm:cxn modelId="{30455576-2C98-4A99-9063-0D8330563B34}" type="presParOf" srcId="{D411FDAB-B094-4341-B48B-C13F66A68B92}" destId="{8F019CF2-D7FA-45FA-ABC3-B29781B96D22}" srcOrd="6" destOrd="0" presId="urn:microsoft.com/office/officeart/2005/8/layout/equation2"/>
    <dgm:cxn modelId="{6C2B7D7A-B144-484D-B0CC-F40FC7E27D8C}" type="presParOf" srcId="{D411FDAB-B094-4341-B48B-C13F66A68B92}" destId="{83B92085-0F19-46BB-AE32-B452C595ECD3}" srcOrd="7" destOrd="0" presId="urn:microsoft.com/office/officeart/2005/8/layout/equation2"/>
    <dgm:cxn modelId="{957C43F8-B8F9-4E0A-929D-7A67D60D0D11}" type="presParOf" srcId="{D411FDAB-B094-4341-B48B-C13F66A68B92}" destId="{FA1559AE-C399-41F4-90E7-A1F88F3A2769}" srcOrd="8" destOrd="0" presId="urn:microsoft.com/office/officeart/2005/8/layout/equation2"/>
    <dgm:cxn modelId="{44808EAD-80A3-4549-8BE8-2A84FDEFD3EC}" type="presParOf" srcId="{D411FDAB-B094-4341-B48B-C13F66A68B92}" destId="{7EDECE2B-453E-4781-9D6C-DAB29DB358E3}" srcOrd="9" destOrd="0" presId="urn:microsoft.com/office/officeart/2005/8/layout/equation2"/>
    <dgm:cxn modelId="{E03EE08B-D71C-4DA3-B880-C6A0EEEC6BCF}" type="presParOf" srcId="{D411FDAB-B094-4341-B48B-C13F66A68B92}" destId="{5A5E477C-36E5-4887-8FDA-64DF9090D12C}" srcOrd="10" destOrd="0" presId="urn:microsoft.com/office/officeart/2005/8/layout/equation2"/>
    <dgm:cxn modelId="{7B0B2C29-E789-4CA7-8344-0485D1886AB0}" type="presParOf" srcId="{D411FDAB-B094-4341-B48B-C13F66A68B92}" destId="{A241216F-D20A-43C7-992B-5529FB635127}" srcOrd="11" destOrd="0" presId="urn:microsoft.com/office/officeart/2005/8/layout/equation2"/>
    <dgm:cxn modelId="{A893E59B-562A-4C34-AA25-4250F0D98ECC}" type="presParOf" srcId="{D411FDAB-B094-4341-B48B-C13F66A68B92}" destId="{C2510A20-752F-4E2D-AFA6-52861BE85C49}" srcOrd="12" destOrd="0" presId="urn:microsoft.com/office/officeart/2005/8/layout/equation2"/>
    <dgm:cxn modelId="{953D3B8F-6433-4EDA-A556-3DF5F1ECA529}" type="presParOf" srcId="{4009C88F-86A7-4B76-B821-D4088A605580}" destId="{72027A6F-4AED-41DA-8CBB-33CD6692B110}" srcOrd="1" destOrd="0" presId="urn:microsoft.com/office/officeart/2005/8/layout/equation2"/>
    <dgm:cxn modelId="{2FE78C2D-3597-4D29-9EDC-000285D31A09}" type="presParOf" srcId="{72027A6F-4AED-41DA-8CBB-33CD6692B110}" destId="{DDBDF13A-857E-4D81-8A22-256F6C6C0C73}" srcOrd="0" destOrd="0" presId="urn:microsoft.com/office/officeart/2005/8/layout/equation2"/>
    <dgm:cxn modelId="{4D553C8D-7882-447A-B88E-D61F593517FE}" type="presParOf" srcId="{4009C88F-86A7-4B76-B821-D4088A605580}" destId="{1C9E58A3-9E1B-478A-9433-D06ADE0B5517}" srcOrd="2" destOrd="0" presId="urn:microsoft.com/office/officeart/2005/8/layout/equation2"/>
  </dgm:cxnLst>
  <dgm:bg/>
  <dgm:whole/>
</dgm:dataModel>
</file>

<file path=ppt/diagrams/data3.xml><?xml version="1.0" encoding="utf-8"?>
<dgm:dataModel xmlns:dgm="http://schemas.openxmlformats.org/drawingml/2006/diagram" xmlns:a="http://schemas.openxmlformats.org/drawingml/2006/main">
  <dgm:ptLst>
    <dgm:pt modelId="{DFAF017D-56BF-4882-B39C-608E8344D8E3}"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fr-FR"/>
        </a:p>
      </dgm:t>
    </dgm:pt>
    <dgm:pt modelId="{F8B8DCCF-1DC0-40C3-8489-0B195D21C723}">
      <dgm:prSet phldrT="[Text]"/>
      <dgm:spPr/>
      <dgm:t>
        <a:bodyPr/>
        <a:lstStyle/>
        <a:p>
          <a:r>
            <a:rPr lang="ar-DZ" dirty="0" smtClean="0"/>
            <a:t>الخبرة والمعارف </a:t>
          </a:r>
          <a:endParaRPr lang="fr-FR" dirty="0"/>
        </a:p>
      </dgm:t>
    </dgm:pt>
    <dgm:pt modelId="{6D977B24-3DFC-4230-B5E9-CEAE6425DF1E}" type="parTrans" cxnId="{C05F1097-9731-49EC-8B6E-20A5630BFBC3}">
      <dgm:prSet/>
      <dgm:spPr/>
      <dgm:t>
        <a:bodyPr/>
        <a:lstStyle/>
        <a:p>
          <a:endParaRPr lang="fr-FR"/>
        </a:p>
      </dgm:t>
    </dgm:pt>
    <dgm:pt modelId="{CD774C74-0B22-4ECC-9B33-98C59B6C7C66}" type="sibTrans" cxnId="{C05F1097-9731-49EC-8B6E-20A5630BFBC3}">
      <dgm:prSet/>
      <dgm:spPr/>
      <dgm:t>
        <a:bodyPr/>
        <a:lstStyle/>
        <a:p>
          <a:endParaRPr lang="fr-FR"/>
        </a:p>
      </dgm:t>
    </dgm:pt>
    <dgm:pt modelId="{FA04AAEA-ADD6-4482-8B0D-435DCC091116}">
      <dgm:prSet phldrT="[Text]"/>
      <dgm:spPr/>
      <dgm:t>
        <a:bodyPr/>
        <a:lstStyle/>
        <a:p>
          <a:r>
            <a:rPr lang="ar-DZ" dirty="0" smtClean="0"/>
            <a:t>المهارات</a:t>
          </a:r>
          <a:endParaRPr lang="fr-FR" dirty="0"/>
        </a:p>
      </dgm:t>
    </dgm:pt>
    <dgm:pt modelId="{AD1B64FB-B3B6-4142-B611-13E725189375}" type="parTrans" cxnId="{FACF9BBB-299B-4BEB-9C8C-D77261E3B15C}">
      <dgm:prSet/>
      <dgm:spPr/>
      <dgm:t>
        <a:bodyPr/>
        <a:lstStyle/>
        <a:p>
          <a:endParaRPr lang="fr-FR"/>
        </a:p>
      </dgm:t>
    </dgm:pt>
    <dgm:pt modelId="{97A0902F-C1DE-41FD-8B8F-C097C4D4E65B}" type="sibTrans" cxnId="{FACF9BBB-299B-4BEB-9C8C-D77261E3B15C}">
      <dgm:prSet/>
      <dgm:spPr/>
      <dgm:t>
        <a:bodyPr/>
        <a:lstStyle/>
        <a:p>
          <a:endParaRPr lang="fr-FR"/>
        </a:p>
      </dgm:t>
    </dgm:pt>
    <dgm:pt modelId="{3B7764E3-96DA-4E44-AFB6-ABBB1405FA16}">
      <dgm:prSet phldrT="[Text]"/>
      <dgm:spPr/>
      <dgm:t>
        <a:bodyPr/>
        <a:lstStyle/>
        <a:p>
          <a:pPr rtl="1"/>
          <a:r>
            <a:rPr lang="ar-DZ" b="1" dirty="0" err="1" smtClean="0">
              <a:solidFill>
                <a:srgbClr val="FF0000"/>
              </a:solidFill>
            </a:rPr>
            <a:t>الابداع</a:t>
          </a:r>
          <a:r>
            <a:rPr lang="ar-DZ" b="1" dirty="0" smtClean="0">
              <a:solidFill>
                <a:srgbClr val="FF0000"/>
              </a:solidFill>
            </a:rPr>
            <a:t>        تفكير</a:t>
          </a:r>
          <a:endParaRPr lang="fr-FR" b="1" dirty="0">
            <a:solidFill>
              <a:srgbClr val="FF0000"/>
            </a:solidFill>
          </a:endParaRPr>
        </a:p>
      </dgm:t>
    </dgm:pt>
    <dgm:pt modelId="{727C6B35-4D8D-4FEA-8822-BEFA780ED886}" type="parTrans" cxnId="{8D451A1A-D9C3-41F4-88D6-D9044EDD919F}">
      <dgm:prSet/>
      <dgm:spPr/>
      <dgm:t>
        <a:bodyPr/>
        <a:lstStyle/>
        <a:p>
          <a:endParaRPr lang="fr-FR"/>
        </a:p>
      </dgm:t>
    </dgm:pt>
    <dgm:pt modelId="{619A3142-595E-402E-A15A-A1F5368C1112}" type="sibTrans" cxnId="{8D451A1A-D9C3-41F4-88D6-D9044EDD919F}">
      <dgm:prSet/>
      <dgm:spPr/>
      <dgm:t>
        <a:bodyPr/>
        <a:lstStyle/>
        <a:p>
          <a:endParaRPr lang="fr-FR"/>
        </a:p>
      </dgm:t>
    </dgm:pt>
    <dgm:pt modelId="{F1EC1C92-6E49-41FD-A7AD-86461FBA454D}">
      <dgm:prSet phldrT="[Text]"/>
      <dgm:spPr/>
      <dgm:t>
        <a:bodyPr/>
        <a:lstStyle/>
        <a:p>
          <a:r>
            <a:rPr lang="ar-DZ" dirty="0" smtClean="0"/>
            <a:t>الخيال</a:t>
          </a:r>
          <a:endParaRPr lang="fr-FR" dirty="0"/>
        </a:p>
      </dgm:t>
    </dgm:pt>
    <dgm:pt modelId="{EDE703B6-03AF-45DF-A4C3-6B67C19031AD}" type="parTrans" cxnId="{3E25114B-0276-4188-BEA4-0BF06934BA2D}">
      <dgm:prSet/>
      <dgm:spPr/>
      <dgm:t>
        <a:bodyPr/>
        <a:lstStyle/>
        <a:p>
          <a:endParaRPr lang="fr-FR"/>
        </a:p>
      </dgm:t>
    </dgm:pt>
    <dgm:pt modelId="{05393F16-5280-4EFD-8626-846C2EA04333}" type="sibTrans" cxnId="{3E25114B-0276-4188-BEA4-0BF06934BA2D}">
      <dgm:prSet/>
      <dgm:spPr/>
      <dgm:t>
        <a:bodyPr/>
        <a:lstStyle/>
        <a:p>
          <a:endParaRPr lang="fr-FR"/>
        </a:p>
      </dgm:t>
    </dgm:pt>
    <dgm:pt modelId="{A32ADEE3-53DC-441F-B9D4-B173F2A2D343}" type="pres">
      <dgm:prSet presAssocID="{DFAF017D-56BF-4882-B39C-608E8344D8E3}" presName="Name0" presStyleCnt="0">
        <dgm:presLayoutVars>
          <dgm:chMax val="4"/>
          <dgm:resizeHandles val="exact"/>
        </dgm:presLayoutVars>
      </dgm:prSet>
      <dgm:spPr/>
      <dgm:t>
        <a:bodyPr/>
        <a:lstStyle/>
        <a:p>
          <a:endParaRPr lang="fr-FR"/>
        </a:p>
      </dgm:t>
    </dgm:pt>
    <dgm:pt modelId="{837962E4-8DFE-41F7-BD16-CE8F5659F6F3}" type="pres">
      <dgm:prSet presAssocID="{DFAF017D-56BF-4882-B39C-608E8344D8E3}" presName="ellipse" presStyleLbl="trBgShp" presStyleIdx="0" presStyleCnt="1" custLinFactNeighborX="9448" custLinFactNeighborY="-42583"/>
      <dgm:spPr/>
      <dgm:t>
        <a:bodyPr/>
        <a:lstStyle/>
        <a:p>
          <a:endParaRPr lang="fr-FR"/>
        </a:p>
      </dgm:t>
    </dgm:pt>
    <dgm:pt modelId="{26F7F18D-C31C-4D31-AB93-E712A91EB3BE}" type="pres">
      <dgm:prSet presAssocID="{DFAF017D-56BF-4882-B39C-608E8344D8E3}" presName="arrow1" presStyleLbl="fgShp" presStyleIdx="0" presStyleCnt="1"/>
      <dgm:spPr>
        <a:solidFill>
          <a:srgbClr val="FF0000"/>
        </a:solidFill>
      </dgm:spPr>
      <dgm:t>
        <a:bodyPr/>
        <a:lstStyle/>
        <a:p>
          <a:endParaRPr lang="fr-FR"/>
        </a:p>
      </dgm:t>
    </dgm:pt>
    <dgm:pt modelId="{3A47AE59-EA68-47A4-B11E-AFDD24E1E7DB}" type="pres">
      <dgm:prSet presAssocID="{DFAF017D-56BF-4882-B39C-608E8344D8E3}" presName="rectangle" presStyleLbl="revTx" presStyleIdx="0" presStyleCnt="1">
        <dgm:presLayoutVars>
          <dgm:bulletEnabled val="1"/>
        </dgm:presLayoutVars>
      </dgm:prSet>
      <dgm:spPr/>
      <dgm:t>
        <a:bodyPr/>
        <a:lstStyle/>
        <a:p>
          <a:endParaRPr lang="fr-FR"/>
        </a:p>
      </dgm:t>
    </dgm:pt>
    <dgm:pt modelId="{FF2F9C51-E804-417F-B6CF-0620DCAEE53D}" type="pres">
      <dgm:prSet presAssocID="{FA04AAEA-ADD6-4482-8B0D-435DCC091116}" presName="item1" presStyleLbl="node1" presStyleIdx="0" presStyleCnt="3" custLinFactNeighborX="-43" custLinFactNeighborY="-648">
        <dgm:presLayoutVars>
          <dgm:bulletEnabled val="1"/>
        </dgm:presLayoutVars>
      </dgm:prSet>
      <dgm:spPr/>
      <dgm:t>
        <a:bodyPr/>
        <a:lstStyle/>
        <a:p>
          <a:endParaRPr lang="fr-FR"/>
        </a:p>
      </dgm:t>
    </dgm:pt>
    <dgm:pt modelId="{E4E2CAE5-6ED2-4819-9264-CAB6B62D1B58}" type="pres">
      <dgm:prSet presAssocID="{F1EC1C92-6E49-41FD-A7AD-86461FBA454D}" presName="item2" presStyleLbl="node1" presStyleIdx="1" presStyleCnt="3">
        <dgm:presLayoutVars>
          <dgm:bulletEnabled val="1"/>
        </dgm:presLayoutVars>
      </dgm:prSet>
      <dgm:spPr/>
      <dgm:t>
        <a:bodyPr/>
        <a:lstStyle/>
        <a:p>
          <a:endParaRPr lang="fr-FR"/>
        </a:p>
      </dgm:t>
    </dgm:pt>
    <dgm:pt modelId="{C9E5A8F7-CED3-445A-9C86-823D2F313649}" type="pres">
      <dgm:prSet presAssocID="{3B7764E3-96DA-4E44-AFB6-ABBB1405FA16}" presName="item3" presStyleLbl="node1" presStyleIdx="2" presStyleCnt="3" custLinFactNeighborX="7930" custLinFactNeighborY="-8928">
        <dgm:presLayoutVars>
          <dgm:bulletEnabled val="1"/>
        </dgm:presLayoutVars>
      </dgm:prSet>
      <dgm:spPr/>
      <dgm:t>
        <a:bodyPr/>
        <a:lstStyle/>
        <a:p>
          <a:endParaRPr lang="fr-FR"/>
        </a:p>
      </dgm:t>
    </dgm:pt>
    <dgm:pt modelId="{C41C9E60-8C76-4F77-9DB8-48CB4EB53329}" type="pres">
      <dgm:prSet presAssocID="{DFAF017D-56BF-4882-B39C-608E8344D8E3}" presName="funnel" presStyleLbl="trAlignAcc1" presStyleIdx="0" presStyleCnt="1" custLinFactNeighborX="1385" custLinFactNeighborY="-29762"/>
      <dgm:spPr/>
      <dgm:t>
        <a:bodyPr/>
        <a:lstStyle/>
        <a:p>
          <a:endParaRPr lang="fr-FR"/>
        </a:p>
      </dgm:t>
    </dgm:pt>
  </dgm:ptLst>
  <dgm:cxnLst>
    <dgm:cxn modelId="{D26923B4-7C0D-4CF6-B06B-21DD52ED697C}" type="presOf" srcId="{FA04AAEA-ADD6-4482-8B0D-435DCC091116}" destId="{E4E2CAE5-6ED2-4819-9264-CAB6B62D1B58}" srcOrd="0" destOrd="0" presId="urn:microsoft.com/office/officeart/2005/8/layout/funnel1"/>
    <dgm:cxn modelId="{8D451A1A-D9C3-41F4-88D6-D9044EDD919F}" srcId="{DFAF017D-56BF-4882-B39C-608E8344D8E3}" destId="{3B7764E3-96DA-4E44-AFB6-ABBB1405FA16}" srcOrd="3" destOrd="0" parTransId="{727C6B35-4D8D-4FEA-8822-BEFA780ED886}" sibTransId="{619A3142-595E-402E-A15A-A1F5368C1112}"/>
    <dgm:cxn modelId="{C05F1097-9731-49EC-8B6E-20A5630BFBC3}" srcId="{DFAF017D-56BF-4882-B39C-608E8344D8E3}" destId="{F8B8DCCF-1DC0-40C3-8489-0B195D21C723}" srcOrd="0" destOrd="0" parTransId="{6D977B24-3DFC-4230-B5E9-CEAE6425DF1E}" sibTransId="{CD774C74-0B22-4ECC-9B33-98C59B6C7C66}"/>
    <dgm:cxn modelId="{6B33BD46-D01C-4236-8CE7-5B9DBCDECBE8}" type="presOf" srcId="{F1EC1C92-6E49-41FD-A7AD-86461FBA454D}" destId="{FF2F9C51-E804-417F-B6CF-0620DCAEE53D}" srcOrd="0" destOrd="0" presId="urn:microsoft.com/office/officeart/2005/8/layout/funnel1"/>
    <dgm:cxn modelId="{E24ECC45-30E1-4C57-B545-020115571FE0}" type="presOf" srcId="{F8B8DCCF-1DC0-40C3-8489-0B195D21C723}" destId="{C9E5A8F7-CED3-445A-9C86-823D2F313649}" srcOrd="0" destOrd="0" presId="urn:microsoft.com/office/officeart/2005/8/layout/funnel1"/>
    <dgm:cxn modelId="{6ECABA90-29F7-4CEF-A088-5A1B5C683F81}" type="presOf" srcId="{3B7764E3-96DA-4E44-AFB6-ABBB1405FA16}" destId="{3A47AE59-EA68-47A4-B11E-AFDD24E1E7DB}" srcOrd="0" destOrd="0" presId="urn:microsoft.com/office/officeart/2005/8/layout/funnel1"/>
    <dgm:cxn modelId="{3E25114B-0276-4188-BEA4-0BF06934BA2D}" srcId="{DFAF017D-56BF-4882-B39C-608E8344D8E3}" destId="{F1EC1C92-6E49-41FD-A7AD-86461FBA454D}" srcOrd="2" destOrd="0" parTransId="{EDE703B6-03AF-45DF-A4C3-6B67C19031AD}" sibTransId="{05393F16-5280-4EFD-8626-846C2EA04333}"/>
    <dgm:cxn modelId="{FACF9BBB-299B-4BEB-9C8C-D77261E3B15C}" srcId="{DFAF017D-56BF-4882-B39C-608E8344D8E3}" destId="{FA04AAEA-ADD6-4482-8B0D-435DCC091116}" srcOrd="1" destOrd="0" parTransId="{AD1B64FB-B3B6-4142-B611-13E725189375}" sibTransId="{97A0902F-C1DE-41FD-8B8F-C097C4D4E65B}"/>
    <dgm:cxn modelId="{EAE56B24-EABE-473A-A2C6-5A1866DA2424}" type="presOf" srcId="{DFAF017D-56BF-4882-B39C-608E8344D8E3}" destId="{A32ADEE3-53DC-441F-B9D4-B173F2A2D343}" srcOrd="0" destOrd="0" presId="urn:microsoft.com/office/officeart/2005/8/layout/funnel1"/>
    <dgm:cxn modelId="{597F2B8E-F1B6-485C-AEAE-EE0325390FF0}" type="presParOf" srcId="{A32ADEE3-53DC-441F-B9D4-B173F2A2D343}" destId="{837962E4-8DFE-41F7-BD16-CE8F5659F6F3}" srcOrd="0" destOrd="0" presId="urn:microsoft.com/office/officeart/2005/8/layout/funnel1"/>
    <dgm:cxn modelId="{D2FFBF39-8410-44E7-946F-2D0A082B2EEF}" type="presParOf" srcId="{A32ADEE3-53DC-441F-B9D4-B173F2A2D343}" destId="{26F7F18D-C31C-4D31-AB93-E712A91EB3BE}" srcOrd="1" destOrd="0" presId="urn:microsoft.com/office/officeart/2005/8/layout/funnel1"/>
    <dgm:cxn modelId="{CC977BFF-17B3-4638-9FFD-7F2D2F0AC403}" type="presParOf" srcId="{A32ADEE3-53DC-441F-B9D4-B173F2A2D343}" destId="{3A47AE59-EA68-47A4-B11E-AFDD24E1E7DB}" srcOrd="2" destOrd="0" presId="urn:microsoft.com/office/officeart/2005/8/layout/funnel1"/>
    <dgm:cxn modelId="{1D0F148C-0CBC-4D13-BCA1-1F6C72A5433E}" type="presParOf" srcId="{A32ADEE3-53DC-441F-B9D4-B173F2A2D343}" destId="{FF2F9C51-E804-417F-B6CF-0620DCAEE53D}" srcOrd="3" destOrd="0" presId="urn:microsoft.com/office/officeart/2005/8/layout/funnel1"/>
    <dgm:cxn modelId="{133E6427-5AFD-48A2-8750-D185C51FEC82}" type="presParOf" srcId="{A32ADEE3-53DC-441F-B9D4-B173F2A2D343}" destId="{E4E2CAE5-6ED2-4819-9264-CAB6B62D1B58}" srcOrd="4" destOrd="0" presId="urn:microsoft.com/office/officeart/2005/8/layout/funnel1"/>
    <dgm:cxn modelId="{203F15FC-F3DF-47B2-9062-AC8F397AB575}" type="presParOf" srcId="{A32ADEE3-53DC-441F-B9D4-B173F2A2D343}" destId="{C9E5A8F7-CED3-445A-9C86-823D2F313649}" srcOrd="5" destOrd="0" presId="urn:microsoft.com/office/officeart/2005/8/layout/funnel1"/>
    <dgm:cxn modelId="{143F6C1E-726F-4649-B3E3-40D8750E4BBA}" type="presParOf" srcId="{A32ADEE3-53DC-441F-B9D4-B173F2A2D343}" destId="{C41C9E60-8C76-4F77-9DB8-48CB4EB53329}" srcOrd="6" destOrd="0" presId="urn:microsoft.com/office/officeart/2005/8/layout/funnel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F5FA3-F5B7-4D74-B787-11C210D04B48}">
      <dsp:nvSpPr>
        <dsp:cNvPr id="0" name=""/>
        <dsp:cNvSpPr/>
      </dsp:nvSpPr>
      <dsp:spPr>
        <a:xfrm>
          <a:off x="3186674" y="1460075"/>
          <a:ext cx="1855819" cy="1605359"/>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t>الإبداع</a:t>
          </a:r>
          <a:endParaRPr lang="fr-FR" sz="2900" kern="1200" dirty="0"/>
        </a:p>
      </dsp:txBody>
      <dsp:txXfrm>
        <a:off x="3494209" y="1726106"/>
        <a:ext cx="1240749" cy="1073297"/>
      </dsp:txXfrm>
    </dsp:sp>
    <dsp:sp modelId="{FC248F93-297E-4DED-9CD1-CE201A09DFA5}">
      <dsp:nvSpPr>
        <dsp:cNvPr id="0" name=""/>
        <dsp:cNvSpPr/>
      </dsp:nvSpPr>
      <dsp:spPr>
        <a:xfrm>
          <a:off x="4348774" y="692019"/>
          <a:ext cx="700195" cy="603310"/>
        </a:xfrm>
        <a:prstGeom prst="hexagon">
          <a:avLst>
            <a:gd name="adj" fmla="val 28900"/>
            <a:gd name="vf" fmla="val 115470"/>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D959660-BCCE-4FA1-AFF3-A6288322353C}">
      <dsp:nvSpPr>
        <dsp:cNvPr id="0" name=""/>
        <dsp:cNvSpPr/>
      </dsp:nvSpPr>
      <dsp:spPr>
        <a:xfrm>
          <a:off x="2314605" y="244627"/>
          <a:ext cx="1520831" cy="1315697"/>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chemeClr val="tx1"/>
              </a:solidFill>
            </a:rPr>
            <a:t>الابتكار</a:t>
          </a:r>
          <a:endParaRPr lang="fr-FR" sz="2900" kern="1200" dirty="0">
            <a:solidFill>
              <a:schemeClr val="tx1"/>
            </a:solidFill>
          </a:endParaRPr>
        </a:p>
      </dsp:txBody>
      <dsp:txXfrm>
        <a:off x="2566639" y="462666"/>
        <a:ext cx="1016763" cy="879619"/>
      </dsp:txXfrm>
    </dsp:sp>
    <dsp:sp modelId="{D7138766-CD97-4286-9272-F2FAFB2EC240}">
      <dsp:nvSpPr>
        <dsp:cNvPr id="0" name=""/>
        <dsp:cNvSpPr/>
      </dsp:nvSpPr>
      <dsp:spPr>
        <a:xfrm>
          <a:off x="5165956" y="1819889"/>
          <a:ext cx="700195" cy="603310"/>
        </a:xfrm>
        <a:prstGeom prst="hexagon">
          <a:avLst>
            <a:gd name="adj" fmla="val 28900"/>
            <a:gd name="vf" fmla="val 115470"/>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EE724FA-B35E-4799-A673-948F7BF87E27}">
      <dsp:nvSpPr>
        <dsp:cNvPr id="0" name=""/>
        <dsp:cNvSpPr/>
      </dsp:nvSpPr>
      <dsp:spPr>
        <a:xfrm>
          <a:off x="4474833" y="316631"/>
          <a:ext cx="1520831" cy="1315697"/>
        </a:xfrm>
        <a:prstGeom prst="hexagon">
          <a:avLst>
            <a:gd name="adj" fmla="val 28570"/>
            <a:gd name="vf" fmla="val 115470"/>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rgbClr val="FF0000"/>
              </a:solidFill>
            </a:rPr>
            <a:t>إعادة ترتيب</a:t>
          </a:r>
          <a:endParaRPr lang="fr-FR" sz="2900" kern="1200" dirty="0">
            <a:solidFill>
              <a:srgbClr val="FF0000"/>
            </a:solidFill>
          </a:endParaRPr>
        </a:p>
      </dsp:txBody>
      <dsp:txXfrm>
        <a:off x="4726867" y="534670"/>
        <a:ext cx="1016763" cy="879619"/>
      </dsp:txXfrm>
    </dsp:sp>
    <dsp:sp modelId="{D1935249-0F2D-4356-BF12-58FEBF80E057}">
      <dsp:nvSpPr>
        <dsp:cNvPr id="0" name=""/>
        <dsp:cNvSpPr/>
      </dsp:nvSpPr>
      <dsp:spPr>
        <a:xfrm>
          <a:off x="4598288" y="3093043"/>
          <a:ext cx="700195" cy="603310"/>
        </a:xfrm>
        <a:prstGeom prst="hexagon">
          <a:avLst>
            <a:gd name="adj" fmla="val 28900"/>
            <a:gd name="vf" fmla="val 115470"/>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B07CF83-DC26-4579-88D2-B63FFF90E46F}">
      <dsp:nvSpPr>
        <dsp:cNvPr id="0" name=""/>
        <dsp:cNvSpPr/>
      </dsp:nvSpPr>
      <dsp:spPr>
        <a:xfrm>
          <a:off x="5050909" y="1756794"/>
          <a:ext cx="1520831" cy="1315697"/>
        </a:xfrm>
        <a:prstGeom prst="hexagon">
          <a:avLst>
            <a:gd name="adj" fmla="val 28570"/>
            <a:gd name="vf" fmla="val 115470"/>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chemeClr val="tx1"/>
              </a:solidFill>
            </a:rPr>
            <a:t>توضيح</a:t>
          </a:r>
          <a:endParaRPr lang="fr-FR" sz="2900" kern="1200" dirty="0">
            <a:solidFill>
              <a:schemeClr val="tx1"/>
            </a:solidFill>
          </a:endParaRPr>
        </a:p>
      </dsp:txBody>
      <dsp:txXfrm>
        <a:off x="5302943" y="1974833"/>
        <a:ext cx="1016763" cy="879619"/>
      </dsp:txXfrm>
    </dsp:sp>
    <dsp:sp modelId="{885C6FA1-0A5E-4E81-A138-D4513C69996B}">
      <dsp:nvSpPr>
        <dsp:cNvPr id="0" name=""/>
        <dsp:cNvSpPr/>
      </dsp:nvSpPr>
      <dsp:spPr>
        <a:xfrm>
          <a:off x="3190127" y="3225201"/>
          <a:ext cx="700195" cy="603310"/>
        </a:xfrm>
        <a:prstGeom prst="hexagon">
          <a:avLst>
            <a:gd name="adj" fmla="val 28900"/>
            <a:gd name="vf" fmla="val 115470"/>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6744622-EA1B-462B-9D80-08533C8B3DD5}">
      <dsp:nvSpPr>
        <dsp:cNvPr id="0" name=""/>
        <dsp:cNvSpPr/>
      </dsp:nvSpPr>
      <dsp:spPr>
        <a:xfrm>
          <a:off x="4114798" y="3120324"/>
          <a:ext cx="1520831" cy="1315697"/>
        </a:xfrm>
        <a:prstGeom prst="hexagon">
          <a:avLst>
            <a:gd name="adj" fmla="val 28570"/>
            <a:gd name="vf" fmla="val 115470"/>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chemeClr val="tx1"/>
              </a:solidFill>
            </a:rPr>
            <a:t>تطوير وتسهيل</a:t>
          </a:r>
          <a:endParaRPr lang="fr-FR" sz="2900" kern="1200" dirty="0">
            <a:solidFill>
              <a:schemeClr val="tx1"/>
            </a:solidFill>
          </a:endParaRPr>
        </a:p>
      </dsp:txBody>
      <dsp:txXfrm>
        <a:off x="4366832" y="3338363"/>
        <a:ext cx="1016763" cy="879619"/>
      </dsp:txXfrm>
    </dsp:sp>
    <dsp:sp modelId="{6571936A-63FB-4508-A81F-65D5FF6E7A49}">
      <dsp:nvSpPr>
        <dsp:cNvPr id="0" name=""/>
        <dsp:cNvSpPr/>
      </dsp:nvSpPr>
      <dsp:spPr>
        <a:xfrm>
          <a:off x="2359563" y="2097783"/>
          <a:ext cx="700195" cy="603310"/>
        </a:xfrm>
        <a:prstGeom prst="hexagon">
          <a:avLst>
            <a:gd name="adj" fmla="val 28900"/>
            <a:gd name="vf" fmla="val 115470"/>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928330-69BE-4B7A-B6AC-DD270766BFF8}">
      <dsp:nvSpPr>
        <dsp:cNvPr id="0" name=""/>
        <dsp:cNvSpPr/>
      </dsp:nvSpPr>
      <dsp:spPr>
        <a:xfrm>
          <a:off x="1522505" y="1708874"/>
          <a:ext cx="1520831" cy="1315697"/>
        </a:xfrm>
        <a:prstGeom prst="hexagon">
          <a:avLst>
            <a:gd name="adj" fmla="val 28570"/>
            <a:gd name="vf" fmla="val 115470"/>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chemeClr val="tx1"/>
              </a:solidFill>
            </a:rPr>
            <a:t>وجهة نظر</a:t>
          </a:r>
          <a:endParaRPr lang="fr-FR" sz="2900" kern="1200" dirty="0">
            <a:solidFill>
              <a:schemeClr val="tx1"/>
            </a:solidFill>
          </a:endParaRPr>
        </a:p>
      </dsp:txBody>
      <dsp:txXfrm>
        <a:off x="1774539" y="1926913"/>
        <a:ext cx="1016763" cy="879619"/>
      </dsp:txXfrm>
    </dsp:sp>
    <dsp:sp modelId="{DC058134-747A-4B62-B3EE-E73511563458}">
      <dsp:nvSpPr>
        <dsp:cNvPr id="0" name=""/>
        <dsp:cNvSpPr/>
      </dsp:nvSpPr>
      <dsp:spPr>
        <a:xfrm>
          <a:off x="2481876" y="3195277"/>
          <a:ext cx="1520831" cy="1315697"/>
        </a:xfrm>
        <a:prstGeom prst="hexagon">
          <a:avLst>
            <a:gd name="adj" fmla="val 28570"/>
            <a:gd name="vf" fmla="val 11547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ar-DZ" sz="2900" kern="1200" dirty="0" smtClean="0">
              <a:solidFill>
                <a:schemeClr val="tx1"/>
              </a:solidFill>
            </a:rPr>
            <a:t>الحداثة</a:t>
          </a:r>
          <a:endParaRPr lang="fr-FR" sz="2900" kern="1200" dirty="0">
            <a:solidFill>
              <a:schemeClr val="tx1"/>
            </a:solidFill>
          </a:endParaRPr>
        </a:p>
      </dsp:txBody>
      <dsp:txXfrm>
        <a:off x="2733910" y="3413316"/>
        <a:ext cx="1016763" cy="87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962E4-8DFE-41F7-BD16-CE8F5659F6F3}">
      <dsp:nvSpPr>
        <dsp:cNvPr id="0" name=""/>
        <dsp:cNvSpPr/>
      </dsp:nvSpPr>
      <dsp:spPr>
        <a:xfrm>
          <a:off x="2606186" y="0"/>
          <a:ext cx="3706026" cy="1287054"/>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7F18D-C31C-4D31-AB93-E712A91EB3BE}">
      <dsp:nvSpPr>
        <dsp:cNvPr id="0" name=""/>
        <dsp:cNvSpPr/>
      </dsp:nvSpPr>
      <dsp:spPr>
        <a:xfrm>
          <a:off x="3755688" y="3338296"/>
          <a:ext cx="718222" cy="459662"/>
        </a:xfrm>
        <a:prstGeom prst="downArrow">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47AE59-EA68-47A4-B11E-AFDD24E1E7DB}">
      <dsp:nvSpPr>
        <dsp:cNvPr id="0" name=""/>
        <dsp:cNvSpPr/>
      </dsp:nvSpPr>
      <dsp:spPr>
        <a:xfrm>
          <a:off x="2391066" y="3706026"/>
          <a:ext cx="3447466" cy="86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ar-DZ" sz="3000" b="1" kern="1200" dirty="0" smtClean="0">
              <a:solidFill>
                <a:srgbClr val="FF0000"/>
              </a:solidFill>
            </a:rPr>
            <a:t>الابتكار</a:t>
          </a:r>
          <a:endParaRPr lang="fr-FR" sz="3000" b="1" kern="1200" dirty="0">
            <a:solidFill>
              <a:srgbClr val="FF0000"/>
            </a:solidFill>
          </a:endParaRPr>
        </a:p>
      </dsp:txBody>
      <dsp:txXfrm>
        <a:off x="2391066" y="3706026"/>
        <a:ext cx="3447466" cy="861866"/>
      </dsp:txXfrm>
    </dsp:sp>
    <dsp:sp modelId="{FF2F9C51-E804-417F-B6CF-0620DCAEE53D}">
      <dsp:nvSpPr>
        <dsp:cNvPr id="0" name=""/>
        <dsp:cNvSpPr/>
      </dsp:nvSpPr>
      <dsp:spPr>
        <a:xfrm>
          <a:off x="3602869" y="1564816"/>
          <a:ext cx="1292799" cy="12927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DZ" sz="2300" kern="1200" dirty="0" smtClean="0"/>
            <a:t>الدافع</a:t>
          </a:r>
          <a:endParaRPr lang="fr-FR" sz="2300" kern="1200" dirty="0"/>
        </a:p>
      </dsp:txBody>
      <dsp:txXfrm>
        <a:off x="3792195" y="1754142"/>
        <a:ext cx="914147" cy="914147"/>
      </dsp:txXfrm>
    </dsp:sp>
    <dsp:sp modelId="{AF5EA3E7-7738-4FF8-A3E0-C2FADE5EFCAB}">
      <dsp:nvSpPr>
        <dsp:cNvPr id="0" name=""/>
        <dsp:cNvSpPr/>
      </dsp:nvSpPr>
      <dsp:spPr>
        <a:xfrm>
          <a:off x="2678355" y="603306"/>
          <a:ext cx="1292799" cy="1292799"/>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DZ" sz="2300" kern="1200" dirty="0" smtClean="0"/>
            <a:t>المهارات</a:t>
          </a:r>
          <a:endParaRPr lang="fr-FR" sz="2300" kern="1200" dirty="0"/>
        </a:p>
      </dsp:txBody>
      <dsp:txXfrm>
        <a:off x="2867681" y="792632"/>
        <a:ext cx="914147" cy="914147"/>
      </dsp:txXfrm>
    </dsp:sp>
    <dsp:sp modelId="{C9E5A8F7-CED3-445A-9C86-823D2F313649}">
      <dsp:nvSpPr>
        <dsp:cNvPr id="0" name=""/>
        <dsp:cNvSpPr/>
      </dsp:nvSpPr>
      <dsp:spPr>
        <a:xfrm>
          <a:off x="4102403" y="175315"/>
          <a:ext cx="1292799" cy="129279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DZ" sz="2300" kern="1200" dirty="0" smtClean="0"/>
            <a:t>الخبرة </a:t>
          </a:r>
          <a:endParaRPr lang="fr-FR" sz="2300" kern="1200" dirty="0"/>
        </a:p>
      </dsp:txBody>
      <dsp:txXfrm>
        <a:off x="4291729" y="364641"/>
        <a:ext cx="914147" cy="914147"/>
      </dsp:txXfrm>
    </dsp:sp>
    <dsp:sp modelId="{C41C9E60-8C76-4F77-9DB8-48CB4EB53329}">
      <dsp:nvSpPr>
        <dsp:cNvPr id="0" name=""/>
        <dsp:cNvSpPr/>
      </dsp:nvSpPr>
      <dsp:spPr>
        <a:xfrm>
          <a:off x="2103777" y="29050"/>
          <a:ext cx="4022044" cy="3217635"/>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186238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1418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94338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325286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17410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208271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403880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301524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312034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38187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2F05-3D1F-487F-9802-0BEB34519BAA}" type="datetimeFigureOut">
              <a:rPr lang="fr-FR" smtClean="0"/>
              <a:pPr/>
              <a:t>15/12/2022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408274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2F05-3D1F-487F-9802-0BEB34519BAA}" type="datetimeFigureOut">
              <a:rPr lang="fr-FR" smtClean="0"/>
              <a:pPr/>
              <a:t>15/12/2022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5AEC0-7C22-4A19-8F1E-D14723D3C683}" type="slidenum">
              <a:rPr lang="fr-FR" smtClean="0"/>
              <a:pPr/>
              <a:t>‹N°›</a:t>
            </a:fld>
            <a:endParaRPr lang="fr-FR"/>
          </a:p>
        </p:txBody>
      </p:sp>
    </p:spTree>
    <p:extLst>
      <p:ext uri="{BB962C8B-B14F-4D97-AF65-F5344CB8AC3E}">
        <p14:creationId xmlns="" xmlns:p14="http://schemas.microsoft.com/office/powerpoint/2010/main" val="165093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الابتكار </a:t>
            </a:r>
            <a:r>
              <a:rPr lang="ar-DZ" dirty="0" err="1" smtClean="0"/>
              <a:t>والابداع</a:t>
            </a:r>
            <a:endParaRPr lang="fr-FR" dirty="0"/>
          </a:p>
        </p:txBody>
      </p:sp>
      <p:sp>
        <p:nvSpPr>
          <p:cNvPr id="3" name="Sous-titre 2"/>
          <p:cNvSpPr>
            <a:spLocks noGrp="1"/>
          </p:cNvSpPr>
          <p:nvPr>
            <p:ph type="subTitle" idx="1"/>
          </p:nvPr>
        </p:nvSpPr>
        <p:spPr>
          <a:xfrm>
            <a:off x="1524000" y="3602038"/>
            <a:ext cx="1669366" cy="674540"/>
          </a:xfrm>
        </p:spPr>
        <p:txBody>
          <a:bodyPr/>
          <a:lstStyle/>
          <a:p>
            <a:r>
              <a:rPr lang="ar-DZ" dirty="0" smtClean="0"/>
              <a:t>غنام نعيمة</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Simplified Arabic" pitchFamily="18" charset="-78"/>
                <a:cs typeface="Simplified Arabic" pitchFamily="18" charset="-78"/>
              </a:rPr>
              <a:t>إيجاد منفذ جديد لتصريف المنتجات</a:t>
            </a:r>
            <a:endParaRPr lang="fr-FR" dirty="0"/>
          </a:p>
        </p:txBody>
      </p:sp>
      <p:sp>
        <p:nvSpPr>
          <p:cNvPr id="3" name="Espace réservé du contenu 2"/>
          <p:cNvSpPr>
            <a:spLocks noGrp="1"/>
          </p:cNvSpPr>
          <p:nvPr>
            <p:ph idx="1"/>
          </p:nvPr>
        </p:nvSpPr>
        <p:spPr/>
        <p:txBody>
          <a:bodyPr/>
          <a:lstStyle/>
          <a:p>
            <a:pPr algn="r" rtl="1"/>
            <a:r>
              <a:rPr lang="ar-DZ" dirty="0" smtClean="0"/>
              <a:t>مثل منصات التواصل الاجتماعي</a:t>
            </a:r>
          </a:p>
          <a:p>
            <a:pPr algn="r" rtl="1"/>
            <a:r>
              <a:rPr lang="ar-DZ" dirty="0" smtClean="0"/>
              <a:t>التسويق الشبكي</a:t>
            </a:r>
          </a:p>
          <a:p>
            <a:pPr algn="r" rtl="1"/>
            <a:r>
              <a:rPr lang="ar-DZ" dirty="0" smtClean="0"/>
              <a:t>التسويق الالكتروني الذي يشمل المواقع الالكترونية، البريد الالكتروني والهواتف الذكية</a:t>
            </a:r>
          </a:p>
          <a:p>
            <a:endParaRPr lang="fr-FR" dirty="0"/>
          </a:p>
        </p:txBody>
      </p:sp>
      <p:pic>
        <p:nvPicPr>
          <p:cNvPr id="29698" name="Picture 2"/>
          <p:cNvPicPr>
            <a:picLocks noChangeAspect="1" noChangeArrowheads="1"/>
          </p:cNvPicPr>
          <p:nvPr/>
        </p:nvPicPr>
        <p:blipFill>
          <a:blip r:embed="rId2"/>
          <a:srcRect/>
          <a:stretch>
            <a:fillRect/>
          </a:stretch>
        </p:blipFill>
        <p:spPr bwMode="auto">
          <a:xfrm>
            <a:off x="2784158" y="3460652"/>
            <a:ext cx="3715116" cy="234058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Simplified Arabic" pitchFamily="18" charset="-78"/>
                <a:cs typeface="Simplified Arabic" pitchFamily="18" charset="-78"/>
              </a:rPr>
              <a:t>اكتشاف مصدر جديد للمواد الأولية .</a:t>
            </a:r>
            <a:endParaRPr lang="fr-FR" dirty="0"/>
          </a:p>
        </p:txBody>
      </p:sp>
      <p:sp>
        <p:nvSpPr>
          <p:cNvPr id="3" name="Espace réservé du contenu 2"/>
          <p:cNvSpPr>
            <a:spLocks noGrp="1"/>
          </p:cNvSpPr>
          <p:nvPr>
            <p:ph idx="1"/>
          </p:nvPr>
        </p:nvSpPr>
        <p:spPr/>
        <p:txBody>
          <a:bodyPr/>
          <a:lstStyle/>
          <a:p>
            <a:pPr algn="r" rtl="1"/>
            <a:r>
              <a:rPr lang="ar-DZ" dirty="0" smtClean="0"/>
              <a:t>تربية الأسماك في المياه العذبة</a:t>
            </a:r>
          </a:p>
          <a:p>
            <a:pPr algn="r" rtl="1"/>
            <a:r>
              <a:rPr lang="ar-DZ" dirty="0" smtClean="0"/>
              <a:t>استخراج الغاز الصخري</a:t>
            </a:r>
          </a:p>
          <a:p>
            <a:pPr algn="r" rtl="1"/>
            <a:r>
              <a:rPr lang="ar-DZ" dirty="0" smtClean="0"/>
              <a:t>الطاقة الشمسية</a:t>
            </a:r>
          </a:p>
          <a:p>
            <a:pPr algn="r" rtl="1"/>
            <a:r>
              <a:rPr lang="ar-DZ" dirty="0" smtClean="0"/>
              <a:t>الطاقة النووية</a:t>
            </a:r>
          </a:p>
          <a:p>
            <a:pPr algn="r" rtl="1"/>
            <a:r>
              <a:rPr lang="ar-DZ" dirty="0" smtClean="0"/>
              <a:t>النفايات كمصدر للطاقة</a:t>
            </a:r>
          </a:p>
          <a:p>
            <a:pPr algn="r" rtl="1"/>
            <a:endParaRPr lang="ar-DZ" dirty="0" smtClean="0"/>
          </a:p>
          <a:p>
            <a:pPr algn="r" rtl="1"/>
            <a:endParaRPr lang="fr-FR" dirty="0"/>
          </a:p>
        </p:txBody>
      </p:sp>
      <p:pic>
        <p:nvPicPr>
          <p:cNvPr id="28674" name="Picture 2"/>
          <p:cNvPicPr>
            <a:picLocks noChangeAspect="1" noChangeArrowheads="1"/>
          </p:cNvPicPr>
          <p:nvPr/>
        </p:nvPicPr>
        <p:blipFill>
          <a:blip r:embed="rId2"/>
          <a:srcRect/>
          <a:stretch>
            <a:fillRect/>
          </a:stretch>
        </p:blipFill>
        <p:spPr bwMode="auto">
          <a:xfrm>
            <a:off x="1019029" y="1631852"/>
            <a:ext cx="3806190" cy="230952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err="1" smtClean="0"/>
              <a:t>ايجاد</a:t>
            </a:r>
            <a:r>
              <a:rPr lang="ar-DZ" dirty="0" smtClean="0"/>
              <a:t> تنظيم جديد</a:t>
            </a:r>
            <a:endParaRPr lang="fr-FR" dirty="0"/>
          </a:p>
        </p:txBody>
      </p:sp>
      <p:sp>
        <p:nvSpPr>
          <p:cNvPr id="3" name="Espace réservé du contenu 2"/>
          <p:cNvSpPr>
            <a:spLocks noGrp="1"/>
          </p:cNvSpPr>
          <p:nvPr>
            <p:ph idx="1"/>
          </p:nvPr>
        </p:nvSpPr>
        <p:spPr/>
        <p:txBody>
          <a:bodyPr/>
          <a:lstStyle/>
          <a:p>
            <a:pPr algn="r" rtl="1"/>
            <a:r>
              <a:rPr lang="ar-DZ" dirty="0" smtClean="0"/>
              <a:t>العمل الاجتماعي كوسيلة للترويج مثل الأعمال الخيرية ورعاية مشاريع اجتماعية مثل </a:t>
            </a:r>
            <a:r>
              <a:rPr lang="ar-DZ" dirty="0" err="1" smtClean="0"/>
              <a:t>الاشراف</a:t>
            </a:r>
            <a:r>
              <a:rPr lang="ar-DZ" dirty="0" smtClean="0"/>
              <a:t> على بناء مدرسة، مسجد (المقاولين) رعاية فريق كرة القدم المحلي وغيرها من النشاطات</a:t>
            </a:r>
          </a:p>
          <a:p>
            <a:pPr algn="r" rtl="1"/>
            <a:r>
              <a:rPr lang="ar-DZ" dirty="0" smtClean="0"/>
              <a:t>المؤسسات المستدامة التي تراعي المسؤولية الاجتماعية والبيئية</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Users\naima\Desktop\New Folder (2)\Picture14.jpg_thumb.jpg"/>
          <p:cNvPicPr>
            <a:picLocks noChangeAspect="1" noChangeArrowheads="1"/>
          </p:cNvPicPr>
          <p:nvPr/>
        </p:nvPicPr>
        <p:blipFill>
          <a:blip r:embed="rId2" cstate="print"/>
          <a:srcRect/>
          <a:stretch>
            <a:fillRect/>
          </a:stretch>
        </p:blipFill>
        <p:spPr bwMode="auto">
          <a:xfrm>
            <a:off x="152400" y="0"/>
            <a:ext cx="120396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ar-DZ" b="1" dirty="0"/>
              <a:t>الابتكار</a:t>
            </a:r>
            <a:r>
              <a:rPr lang="ar-DZ" dirty="0"/>
              <a:t> </a:t>
            </a:r>
            <a:endParaRPr lang="fr-FR" dirty="0"/>
          </a:p>
        </p:txBody>
      </p:sp>
      <p:sp>
        <p:nvSpPr>
          <p:cNvPr id="3" name="Content Placeholder 2"/>
          <p:cNvSpPr>
            <a:spLocks noGrp="1"/>
          </p:cNvSpPr>
          <p:nvPr>
            <p:ph idx="1"/>
          </p:nvPr>
        </p:nvSpPr>
        <p:spPr>
          <a:xfrm>
            <a:off x="838200" y="1484599"/>
            <a:ext cx="10515600" cy="937355"/>
          </a:xfrm>
        </p:spPr>
        <p:txBody>
          <a:bodyPr>
            <a:normAutofit lnSpcReduction="10000"/>
          </a:bodyPr>
          <a:lstStyle/>
          <a:p>
            <a:pPr algn="just" rtl="1"/>
            <a:r>
              <a:rPr lang="ar-DZ" sz="2200" dirty="0"/>
              <a:t>لا يوجد هناك تعريف شامل مقبول للابتكار، على الرغم من وجود عدة </a:t>
            </a:r>
            <a:r>
              <a:rPr lang="ar-DZ" sz="2200" dirty="0" smtClean="0"/>
              <a:t>تداخلات</a:t>
            </a:r>
            <a:r>
              <a:rPr lang="fr-FR" sz="2200" dirty="0" smtClean="0"/>
              <a:t> </a:t>
            </a:r>
            <a:r>
              <a:rPr lang="ar-DZ" sz="2200" dirty="0" smtClean="0"/>
              <a:t>في </a:t>
            </a:r>
            <a:r>
              <a:rPr lang="ar-DZ" sz="2200" dirty="0"/>
              <a:t>تفسير هذا المصطلح، ففي كثير من الأحيان ما يستخدم مصطلحي الابتكار و الإبداع للدلالة </a:t>
            </a:r>
            <a:r>
              <a:rPr lang="ar-DZ" sz="2200" dirty="0" smtClean="0"/>
              <a:t>على</a:t>
            </a:r>
            <a:r>
              <a:rPr lang="en-US" sz="2200" dirty="0" smtClean="0"/>
              <a:t> </a:t>
            </a:r>
            <a:r>
              <a:rPr lang="ar-DZ" sz="2200" dirty="0" smtClean="0"/>
              <a:t>نفس </a:t>
            </a:r>
            <a:r>
              <a:rPr lang="ar-DZ" sz="2200" dirty="0"/>
              <a:t>المعنى، على الرغم من أن لكل منهما دلالات </a:t>
            </a:r>
            <a:r>
              <a:rPr lang="ar-DZ" sz="2200" dirty="0" smtClean="0"/>
              <a:t>مختلفة</a:t>
            </a:r>
            <a:endParaRPr lang="en-US" sz="2200" dirty="0" smtClean="0"/>
          </a:p>
          <a:p>
            <a:pPr marL="0" indent="0" algn="just" rtl="1">
              <a:buNone/>
            </a:pPr>
            <a:endParaRPr lang="fr-FR" dirty="0"/>
          </a:p>
        </p:txBody>
      </p:sp>
      <p:sp>
        <p:nvSpPr>
          <p:cNvPr id="5" name="Content Placeholder 2"/>
          <p:cNvSpPr txBox="1">
            <a:spLocks/>
          </p:cNvSpPr>
          <p:nvPr/>
        </p:nvSpPr>
        <p:spPr>
          <a:xfrm>
            <a:off x="701040" y="2421954"/>
            <a:ext cx="10421662" cy="388994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20000"/>
              </a:lnSpc>
            </a:pPr>
            <a:r>
              <a:rPr lang="ar-DZ" dirty="0" smtClean="0"/>
              <a:t> </a:t>
            </a:r>
            <a:r>
              <a:rPr lang="ar-DZ" sz="6200" dirty="0" smtClean="0">
                <a:latin typeface="Simplified Arabic" panose="02020603050405020304" pitchFamily="18" charset="-78"/>
                <a:cs typeface="Simplified Arabic" panose="02020603050405020304" pitchFamily="18" charset="-78"/>
              </a:rPr>
              <a:t>يرى </a:t>
            </a:r>
            <a:r>
              <a:rPr lang="fr-FR" sz="6200" dirty="0" err="1" smtClean="0">
                <a:latin typeface="Simplified Arabic" panose="02020603050405020304" pitchFamily="18" charset="-78"/>
                <a:cs typeface="Simplified Arabic" panose="02020603050405020304" pitchFamily="18" charset="-78"/>
              </a:rPr>
              <a:t>Okpara</a:t>
            </a:r>
            <a:r>
              <a:rPr lang="ar-DZ" sz="6200" dirty="0" smtClean="0">
                <a:latin typeface="Simplified Arabic" panose="02020603050405020304" pitchFamily="18" charset="-78"/>
                <a:cs typeface="Simplified Arabic" panose="02020603050405020304" pitchFamily="18" charset="-78"/>
              </a:rPr>
              <a:t> الابتكار أنه: "القدرة على صنع أو جلب إلى الوجود شيء جديد، سواء كان حل</a:t>
            </a:r>
            <a:r>
              <a:rPr lang="fr-FR" sz="6200" dirty="0" smtClean="0">
                <a:latin typeface="Simplified Arabic" panose="02020603050405020304" pitchFamily="18" charset="-78"/>
                <a:cs typeface="Simplified Arabic" panose="02020603050405020304" pitchFamily="18" charset="-78"/>
              </a:rPr>
              <a:t> </a:t>
            </a:r>
            <a:r>
              <a:rPr lang="ar-DZ" sz="6200" dirty="0" smtClean="0">
                <a:latin typeface="Simplified Arabic" panose="02020603050405020304" pitchFamily="18" charset="-78"/>
                <a:cs typeface="Simplified Arabic" panose="02020603050405020304" pitchFamily="18" charset="-78"/>
              </a:rPr>
              <a:t>جديد لمشكلة، طريقة جديدة أو جهاز جديد، أو شكل أو موضوع فني جديد"</a:t>
            </a:r>
            <a:r>
              <a:rPr lang="ar-DZ" sz="6200" b="1" dirty="0" smtClean="0">
                <a:latin typeface="Simplified Arabic" panose="02020603050405020304" pitchFamily="18" charset="-78"/>
                <a:cs typeface="Simplified Arabic" panose="02020603050405020304" pitchFamily="18" charset="-78"/>
              </a:rPr>
              <a:t>.</a:t>
            </a:r>
            <a:r>
              <a:rPr lang="en-US" sz="6200" b="1" dirty="0" smtClean="0">
                <a:latin typeface="Simplified Arabic" panose="02020603050405020304" pitchFamily="18" charset="-78"/>
                <a:cs typeface="Simplified Arabic" panose="02020603050405020304" pitchFamily="18" charset="-78"/>
              </a:rPr>
              <a:t> </a:t>
            </a:r>
            <a:r>
              <a:rPr lang="ar-DZ" sz="6200" dirty="0" smtClean="0">
                <a:latin typeface="Simplified Arabic" panose="02020603050405020304" pitchFamily="18" charset="-78"/>
                <a:cs typeface="Simplified Arabic" panose="02020603050405020304" pitchFamily="18" charset="-78"/>
              </a:rPr>
              <a:t>الابتكار هو القدرة على خلق أو جلب شيء إلى الوجود، و اختراعه في شكل جديد، فالابتكار لا يعني القدرة على خلق شيء من لا شيء، و لكن القدرة على توليد أفكار جديدة من خلال جمع، تغيير، إعادة تطبيق الأفكار الموجودة</a:t>
            </a:r>
          </a:p>
          <a:p>
            <a:pPr algn="just" rtl="1">
              <a:lnSpc>
                <a:spcPct val="120000"/>
              </a:lnSpc>
            </a:pPr>
            <a:r>
              <a:rPr lang="ar-DZ" sz="6200" dirty="0" smtClean="0">
                <a:latin typeface="Simplified Arabic" panose="02020603050405020304" pitchFamily="18" charset="-78"/>
                <a:cs typeface="Simplified Arabic" panose="02020603050405020304" pitchFamily="18" charset="-78"/>
              </a:rPr>
              <a:t>ينقسم الابتكار إلى ثلاث أنواع رئيسية :</a:t>
            </a:r>
          </a:p>
          <a:p>
            <a:pPr algn="just" rtl="1">
              <a:lnSpc>
                <a:spcPct val="120000"/>
              </a:lnSpc>
            </a:pPr>
            <a:r>
              <a:rPr lang="ar-DZ" sz="6200" dirty="0" smtClean="0">
                <a:latin typeface="Simplified Arabic" panose="02020603050405020304" pitchFamily="18" charset="-78"/>
                <a:cs typeface="Simplified Arabic" panose="02020603050405020304" pitchFamily="18" charset="-78"/>
              </a:rPr>
              <a:t>الابتكار التكنولوجي، </a:t>
            </a:r>
          </a:p>
          <a:p>
            <a:pPr algn="just" rtl="1">
              <a:lnSpc>
                <a:spcPct val="120000"/>
              </a:lnSpc>
            </a:pPr>
            <a:r>
              <a:rPr lang="ar-DZ" sz="6200" dirty="0" smtClean="0">
                <a:latin typeface="Simplified Arabic" panose="02020603050405020304" pitchFamily="18" charset="-78"/>
                <a:cs typeface="Simplified Arabic" panose="02020603050405020304" pitchFamily="18" charset="-78"/>
              </a:rPr>
              <a:t>الابتكار الاقتصادي أو الريادة، </a:t>
            </a:r>
          </a:p>
          <a:p>
            <a:pPr algn="just" rtl="1">
              <a:lnSpc>
                <a:spcPct val="120000"/>
              </a:lnSpc>
            </a:pPr>
            <a:r>
              <a:rPr lang="ar-DZ" sz="6200" dirty="0" smtClean="0">
                <a:latin typeface="Simplified Arabic" panose="02020603050405020304" pitchFamily="18" charset="-78"/>
                <a:cs typeface="Simplified Arabic" panose="02020603050405020304" pitchFamily="18" charset="-78"/>
              </a:rPr>
              <a:t>الابتكار الثقافي و الفني، </a:t>
            </a:r>
          </a:p>
          <a:p>
            <a:pPr algn="just" rtl="1">
              <a:lnSpc>
                <a:spcPct val="120000"/>
              </a:lnSpc>
            </a:pPr>
            <a:r>
              <a:rPr lang="ar-DZ" sz="6200" dirty="0" smtClean="0">
                <a:latin typeface="Simplified Arabic" panose="02020603050405020304" pitchFamily="18" charset="-78"/>
                <a:cs typeface="Simplified Arabic" panose="02020603050405020304" pitchFamily="18" charset="-78"/>
              </a:rPr>
              <a:t>و تعتمد هذه الأنواع الثلاث للابتكار على بعضها البعض، فمن أجل توليد</a:t>
            </a:r>
            <a:r>
              <a:rPr lang="en-US" sz="6200" dirty="0" smtClean="0">
                <a:latin typeface="Simplified Arabic" panose="02020603050405020304" pitchFamily="18" charset="-78"/>
                <a:cs typeface="Simplified Arabic" panose="02020603050405020304" pitchFamily="18" charset="-78"/>
              </a:rPr>
              <a:t> </a:t>
            </a:r>
            <a:r>
              <a:rPr lang="ar-DZ" sz="6200" dirty="0" smtClean="0">
                <a:latin typeface="Simplified Arabic" panose="02020603050405020304" pitchFamily="18" charset="-78"/>
                <a:cs typeface="Simplified Arabic" panose="02020603050405020304" pitchFamily="18" charset="-78"/>
              </a:rPr>
              <a:t>الريادة (و الممثلة في إنشاء أعمال جديدة)،يجب أن تتوفر فالأنواع الثلاث للابتكار فهي تحفز و تعزز بعضها البعض</a:t>
            </a:r>
            <a:endParaRPr lang="fr-FR" sz="6200" dirty="0"/>
          </a:p>
        </p:txBody>
      </p:sp>
    </p:spTree>
    <p:extLst>
      <p:ext uri="{BB962C8B-B14F-4D97-AF65-F5344CB8AC3E}">
        <p14:creationId xmlns="" xmlns:p14="http://schemas.microsoft.com/office/powerpoint/2010/main" val="67599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aima\Desktop\new f\powerpoint-design[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solidFill>
              <a:srgbClr val="FFFF00"/>
            </a:solidFill>
            <a:miter lim="800000"/>
            <a:headEnd/>
            <a:tailEnd/>
          </a:ln>
        </p:spPr>
      </p:pic>
      <p:sp>
        <p:nvSpPr>
          <p:cNvPr id="3" name="Left Arrow 2"/>
          <p:cNvSpPr/>
          <p:nvPr/>
        </p:nvSpPr>
        <p:spPr>
          <a:xfrm>
            <a:off x="6474521" y="3420255"/>
            <a:ext cx="614597" cy="494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32906" y="1822025"/>
            <a:ext cx="5257800" cy="142406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b="1" dirty="0" smtClean="0">
                <a:solidFill>
                  <a:schemeClr val="tx1"/>
                </a:solidFill>
              </a:rPr>
              <a:t>الابتكار </a:t>
            </a:r>
            <a:r>
              <a:rPr lang="ar-DZ" b="1" dirty="0">
                <a:solidFill>
                  <a:schemeClr val="tx1"/>
                </a:solidFill>
              </a:rPr>
              <a:t>في إجراءات الإنتاج: يمكن صنع المنتوج بتكنولوجيا جديدة، أو سيرورة إنتاج غير معروفة، فقد يتجسد الابتكار في شكل تجهيزات جديدة للإنتاج، أو إدخال مادة أولية مختلفة، أو تنسيق جديد بين مختلف التجهيزات</a:t>
            </a:r>
            <a:endParaRPr lang="fr-FR" b="1" dirty="0">
              <a:solidFill>
                <a:schemeClr val="tx1"/>
              </a:solidFill>
            </a:endParaRPr>
          </a:p>
        </p:txBody>
      </p:sp>
      <p:sp>
        <p:nvSpPr>
          <p:cNvPr id="7" name="Rectangle 6"/>
          <p:cNvSpPr/>
          <p:nvPr/>
        </p:nvSpPr>
        <p:spPr>
          <a:xfrm>
            <a:off x="332906" y="201494"/>
            <a:ext cx="5257800" cy="142406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b="1" dirty="0" smtClean="0">
                <a:solidFill>
                  <a:schemeClr val="tx1"/>
                </a:solidFill>
              </a:rPr>
              <a:t>الابتكار </a:t>
            </a:r>
            <a:r>
              <a:rPr lang="ar-DZ" b="1" dirty="0">
                <a:solidFill>
                  <a:schemeClr val="tx1"/>
                </a:solidFill>
              </a:rPr>
              <a:t>في الإنتاج: يظهر الابتكار في كل مجالات الإنتاج، فقد يتمثل في خلق مشروع جديد أو إعـادة تشـكيل منتوجـات كانـت موجودة بطريقة متطورة أو مختلفة، بحيث يعرض المنتج خصائص جديدة على الزبائن مزايا جديدة،</a:t>
            </a:r>
            <a:endParaRPr lang="fr-FR" b="1" dirty="0">
              <a:solidFill>
                <a:schemeClr val="tx1"/>
              </a:solidFill>
            </a:endParaRPr>
          </a:p>
        </p:txBody>
      </p:sp>
      <p:sp>
        <p:nvSpPr>
          <p:cNvPr id="8" name="Rectangle 7"/>
          <p:cNvSpPr/>
          <p:nvPr/>
        </p:nvSpPr>
        <p:spPr>
          <a:xfrm>
            <a:off x="332906" y="3401344"/>
            <a:ext cx="5257800" cy="142406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b="1" dirty="0">
                <a:solidFill>
                  <a:schemeClr val="tx1"/>
                </a:solidFill>
              </a:rPr>
              <a:t>الابتكار التنظيمي: يمكن للابتكار أن يحول التنظـيم إلى تنظـيم يسـتجيب بسـرعة لتـدفقات الطلـب وتقلـيص التخـزين في آن واحـد، يؤدي إلى تشجيع العمل الجماعي ويضمن مرونة كبيرة في إنجاز المهام، </a:t>
            </a:r>
            <a:endParaRPr lang="fr-FR" b="1" dirty="0">
              <a:solidFill>
                <a:schemeClr val="tx1"/>
              </a:solidFill>
            </a:endParaRPr>
          </a:p>
        </p:txBody>
      </p:sp>
      <p:sp>
        <p:nvSpPr>
          <p:cNvPr id="9" name="Rectangle 8"/>
          <p:cNvSpPr/>
          <p:nvPr/>
        </p:nvSpPr>
        <p:spPr>
          <a:xfrm>
            <a:off x="332906" y="5053123"/>
            <a:ext cx="5257800" cy="142406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a:solidFill>
                  <a:schemeClr val="tx1"/>
                </a:solidFill>
              </a:rPr>
              <a:t>الابتكار في التوزيع: يمس الابتكار في التوزيع كل العناصر التجارية للمؤسسة، وكذا النقل والمستودعات وغيرها. </a:t>
            </a:r>
            <a:endParaRPr lang="fr-FR" b="1" dirty="0">
              <a:solidFill>
                <a:schemeClr val="tx1"/>
              </a:solidFill>
            </a:endParaRPr>
          </a:p>
        </p:txBody>
      </p:sp>
      <p:sp>
        <p:nvSpPr>
          <p:cNvPr id="11" name="Rectangle 10"/>
          <p:cNvSpPr/>
          <p:nvPr/>
        </p:nvSpPr>
        <p:spPr>
          <a:xfrm>
            <a:off x="6066019" y="1410155"/>
            <a:ext cx="1049312" cy="1123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rPr>
              <a:t>القيـادة </a:t>
            </a:r>
            <a:endParaRPr lang="fr-FR" sz="2000" b="1" dirty="0">
              <a:solidFill>
                <a:schemeClr val="tx1"/>
              </a:solidFill>
            </a:endParaRPr>
          </a:p>
        </p:txBody>
      </p:sp>
      <p:sp>
        <p:nvSpPr>
          <p:cNvPr id="12" name="Rectangle 11"/>
          <p:cNvSpPr/>
          <p:nvPr/>
        </p:nvSpPr>
        <p:spPr>
          <a:xfrm>
            <a:off x="7155305" y="282773"/>
            <a:ext cx="1049312" cy="1123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rPr>
              <a:t>الهيكل التنظيمي</a:t>
            </a:r>
            <a:endParaRPr lang="fr-FR" sz="2000" b="1" dirty="0">
              <a:solidFill>
                <a:schemeClr val="tx1"/>
              </a:solidFill>
            </a:endParaRPr>
          </a:p>
        </p:txBody>
      </p:sp>
      <p:sp>
        <p:nvSpPr>
          <p:cNvPr id="13" name="Rectangle 12"/>
          <p:cNvSpPr/>
          <p:nvPr/>
        </p:nvSpPr>
        <p:spPr>
          <a:xfrm>
            <a:off x="11112787" y="1049866"/>
            <a:ext cx="1049312" cy="1123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البيئة</a:t>
            </a:r>
            <a:endParaRPr lang="fr-FR" sz="2400" b="1" dirty="0">
              <a:solidFill>
                <a:schemeClr val="tx1"/>
              </a:solidFill>
            </a:endParaRPr>
          </a:p>
        </p:txBody>
      </p:sp>
      <p:sp>
        <p:nvSpPr>
          <p:cNvPr id="14" name="Rectangle 13"/>
          <p:cNvSpPr/>
          <p:nvPr/>
        </p:nvSpPr>
        <p:spPr>
          <a:xfrm>
            <a:off x="8447582" y="-74037"/>
            <a:ext cx="1049312" cy="1123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rPr>
              <a:t>ثقافـة المؤسسـة</a:t>
            </a:r>
            <a:endParaRPr lang="fr-FR" sz="2000" b="1" dirty="0">
              <a:solidFill>
                <a:schemeClr val="tx1"/>
              </a:solidFill>
            </a:endParaRPr>
          </a:p>
        </p:txBody>
      </p:sp>
      <p:sp>
        <p:nvSpPr>
          <p:cNvPr id="15" name="Rectangle 14"/>
          <p:cNvSpPr/>
          <p:nvPr/>
        </p:nvSpPr>
        <p:spPr>
          <a:xfrm>
            <a:off x="9769216" y="290449"/>
            <a:ext cx="1193747" cy="1123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a:solidFill>
                  <a:schemeClr val="tx1"/>
                </a:solidFill>
              </a:rPr>
              <a:t>مؤسسات البحث والتطوير في المجتمع</a:t>
            </a:r>
            <a:endParaRPr lang="fr-FR" b="1" dirty="0">
              <a:solidFill>
                <a:schemeClr val="tx1"/>
              </a:solidFill>
            </a:endParaRPr>
          </a:p>
        </p:txBody>
      </p:sp>
      <p:sp>
        <p:nvSpPr>
          <p:cNvPr id="18" name="Down Arrow 17"/>
          <p:cNvSpPr/>
          <p:nvPr/>
        </p:nvSpPr>
        <p:spPr>
          <a:xfrm rot="19402205">
            <a:off x="7155305" y="1972106"/>
            <a:ext cx="435339" cy="3549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own Arrow 18"/>
          <p:cNvSpPr/>
          <p:nvPr/>
        </p:nvSpPr>
        <p:spPr>
          <a:xfrm>
            <a:off x="7848472" y="1480713"/>
            <a:ext cx="356145" cy="341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Down Arrow 19"/>
          <p:cNvSpPr/>
          <p:nvPr/>
        </p:nvSpPr>
        <p:spPr>
          <a:xfrm>
            <a:off x="8661817" y="1169282"/>
            <a:ext cx="356145" cy="341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Down Arrow 20"/>
          <p:cNvSpPr/>
          <p:nvPr/>
        </p:nvSpPr>
        <p:spPr>
          <a:xfrm rot="2153543">
            <a:off x="10702978" y="1889493"/>
            <a:ext cx="409810" cy="341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own Arrow 21"/>
          <p:cNvSpPr/>
          <p:nvPr/>
        </p:nvSpPr>
        <p:spPr>
          <a:xfrm>
            <a:off x="10009944" y="1538600"/>
            <a:ext cx="356145" cy="341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7301132" y="3221502"/>
            <a:ext cx="2954216" cy="731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الابتكار</a:t>
            </a:r>
            <a:endParaRPr lang="fr-FR" dirty="0"/>
          </a:p>
        </p:txBody>
      </p:sp>
      <p:pic>
        <p:nvPicPr>
          <p:cNvPr id="25" name="Picture 2" descr="متطلبات الإبداع"/>
          <p:cNvPicPr>
            <a:picLocks noChangeAspect="1" noChangeArrowheads="1"/>
          </p:cNvPicPr>
          <p:nvPr/>
        </p:nvPicPr>
        <p:blipFill>
          <a:blip r:embed="rId3"/>
          <a:srcRect/>
          <a:stretch>
            <a:fillRect/>
          </a:stretch>
        </p:blipFill>
        <p:spPr bwMode="auto">
          <a:xfrm>
            <a:off x="7272996" y="4417257"/>
            <a:ext cx="3104271" cy="1758462"/>
          </a:xfrm>
          <a:prstGeom prst="rect">
            <a:avLst/>
          </a:prstGeom>
          <a:noFill/>
        </p:spPr>
      </p:pic>
    </p:spTree>
    <p:extLst>
      <p:ext uri="{BB962C8B-B14F-4D97-AF65-F5344CB8AC3E}">
        <p14:creationId xmlns="" xmlns:p14="http://schemas.microsoft.com/office/powerpoint/2010/main" val="328366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naima\Desktop\new f\New Folder (2)\powerpoint-background-christian-free.jpg"/>
          <p:cNvPicPr>
            <a:picLocks noChangeAspect="1" noChangeArrowheads="1"/>
          </p:cNvPicPr>
          <p:nvPr/>
        </p:nvPicPr>
        <p:blipFill>
          <a:blip r:embed="rId2" cstate="print"/>
          <a:srcRect/>
          <a:stretch>
            <a:fillRect/>
          </a:stretch>
        </p:blipFill>
        <p:spPr bwMode="auto">
          <a:xfrm>
            <a:off x="0" y="-35862"/>
            <a:ext cx="12192000" cy="6858000"/>
          </a:xfrm>
          <a:prstGeom prst="rect">
            <a:avLst/>
          </a:prstGeom>
          <a:noFill/>
          <a:ln w="9525">
            <a:noFill/>
            <a:miter lim="800000"/>
            <a:headEnd/>
            <a:tailEnd/>
          </a:ln>
        </p:spPr>
      </p:pic>
      <p:sp>
        <p:nvSpPr>
          <p:cNvPr id="2" name="Title 1"/>
          <p:cNvSpPr>
            <a:spLocks noGrp="1"/>
          </p:cNvSpPr>
          <p:nvPr>
            <p:ph type="title"/>
          </p:nvPr>
        </p:nvSpPr>
        <p:spPr>
          <a:xfrm>
            <a:off x="205177" y="153629"/>
            <a:ext cx="10515600" cy="1325563"/>
          </a:xfrm>
        </p:spPr>
        <p:txBody>
          <a:bodyPr>
            <a:normAutofit/>
          </a:bodyPr>
          <a:lstStyle/>
          <a:p>
            <a:r>
              <a:rPr lang="ar-DZ" b="1" dirty="0" smtClean="0"/>
              <a:t>صفات الأفراد </a:t>
            </a:r>
            <a:r>
              <a:rPr lang="ar-DZ" b="1" dirty="0"/>
              <a:t>المبتكرين </a:t>
            </a:r>
            <a:endParaRPr lang="fr-FR" b="1" dirty="0"/>
          </a:p>
        </p:txBody>
      </p:sp>
      <p:sp>
        <p:nvSpPr>
          <p:cNvPr id="3" name="Content Placeholder 2"/>
          <p:cNvSpPr>
            <a:spLocks noGrp="1"/>
          </p:cNvSpPr>
          <p:nvPr>
            <p:ph idx="1"/>
          </p:nvPr>
        </p:nvSpPr>
        <p:spPr/>
        <p:txBody>
          <a:bodyPr>
            <a:normAutofit/>
          </a:bodyPr>
          <a:lstStyle/>
          <a:p>
            <a:pPr algn="r" rtl="1"/>
            <a:r>
              <a:rPr lang="ar-DZ" dirty="0" smtClean="0"/>
              <a:t>.</a:t>
            </a:r>
            <a:r>
              <a:rPr lang="ar-DZ" dirty="0"/>
              <a:t/>
            </a:r>
            <a:br>
              <a:rPr lang="ar-DZ" dirty="0"/>
            </a:br>
            <a:r>
              <a:rPr lang="ar-DZ" dirty="0" smtClean="0"/>
              <a:t>.</a:t>
            </a:r>
            <a:r>
              <a:rPr lang="ar-DZ" dirty="0"/>
              <a:t/>
            </a:r>
            <a:br>
              <a:rPr lang="ar-DZ" dirty="0"/>
            </a:br>
            <a:r>
              <a:rPr lang="ar-DZ" dirty="0"/>
              <a:t/>
            </a:r>
            <a:br>
              <a:rPr lang="ar-DZ" dirty="0"/>
            </a:br>
            <a:r>
              <a:rPr lang="ar-DZ" dirty="0" smtClean="0"/>
              <a:t>-</a:t>
            </a:r>
            <a:r>
              <a:rPr lang="ar-DZ" dirty="0"/>
              <a:t/>
            </a:r>
            <a:br>
              <a:rPr lang="ar-DZ" dirty="0"/>
            </a:br>
            <a:endParaRPr lang="fr-FR" dirty="0"/>
          </a:p>
        </p:txBody>
      </p:sp>
      <p:sp>
        <p:nvSpPr>
          <p:cNvPr id="5" name="Rectangle 4"/>
          <p:cNvSpPr/>
          <p:nvPr/>
        </p:nvSpPr>
        <p:spPr>
          <a:xfrm>
            <a:off x="888791" y="2310280"/>
            <a:ext cx="1543987" cy="13373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درجة عالية من الانضباط الذاتي في المسائل المتعلقة بالعمل</a:t>
            </a:r>
            <a:endParaRPr lang="fr-FR" dirty="0"/>
          </a:p>
        </p:txBody>
      </p:sp>
      <p:sp>
        <p:nvSpPr>
          <p:cNvPr id="6" name="Rectangle 5"/>
          <p:cNvSpPr/>
          <p:nvPr/>
        </p:nvSpPr>
        <p:spPr>
          <a:xfrm>
            <a:off x="9948784" y="2055813"/>
            <a:ext cx="1543987" cy="13373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درجة عالية من النضال الفردي الهادف من أجل التميز</a:t>
            </a:r>
            <a:endParaRPr lang="fr-FR" dirty="0"/>
          </a:p>
        </p:txBody>
      </p:sp>
      <p:sp>
        <p:nvSpPr>
          <p:cNvPr id="7" name="Rectangle 6"/>
          <p:cNvSpPr/>
          <p:nvPr/>
        </p:nvSpPr>
        <p:spPr>
          <a:xfrm>
            <a:off x="6933103" y="1263494"/>
            <a:ext cx="1543987" cy="13373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الرغبة </a:t>
            </a:r>
            <a:r>
              <a:rPr lang="ar-DZ" dirty="0"/>
              <a:t>في المخاطرة.</a:t>
            </a:r>
            <a:endParaRPr lang="fr-FR" dirty="0"/>
          </a:p>
        </p:txBody>
      </p:sp>
      <p:sp>
        <p:nvSpPr>
          <p:cNvPr id="8" name="Rectangle 7"/>
          <p:cNvSpPr/>
          <p:nvPr/>
        </p:nvSpPr>
        <p:spPr>
          <a:xfrm>
            <a:off x="3845601" y="1263494"/>
            <a:ext cx="1543987" cy="148130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درجة </a:t>
            </a:r>
            <a:r>
              <a:rPr lang="ar-DZ" dirty="0"/>
              <a:t>عالية من التحرر: التحرر من القوالب النمطية لأدوار الجنسين</a:t>
            </a:r>
            <a:endParaRPr lang="fr-FR" dirty="0"/>
          </a:p>
        </p:txBody>
      </p:sp>
      <p:sp>
        <p:nvSpPr>
          <p:cNvPr id="9" name="Down Arrow 8"/>
          <p:cNvSpPr/>
          <p:nvPr/>
        </p:nvSpPr>
        <p:spPr>
          <a:xfrm>
            <a:off x="6095998" y="3246151"/>
            <a:ext cx="837103" cy="60815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40977" y="4099777"/>
            <a:ext cx="4347147" cy="9893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rPr>
              <a:t>خطوات العملية الابتكارية</a:t>
            </a:r>
            <a:endParaRPr lang="fr-FR" sz="2000" dirty="0">
              <a:solidFill>
                <a:schemeClr val="tx1"/>
              </a:solidFill>
            </a:endParaRPr>
          </a:p>
        </p:txBody>
      </p:sp>
      <p:cxnSp>
        <p:nvCxnSpPr>
          <p:cNvPr id="12" name="Straight Arrow Connector 11"/>
          <p:cNvCxnSpPr/>
          <p:nvPr/>
        </p:nvCxnSpPr>
        <p:spPr>
          <a:xfrm>
            <a:off x="6625652" y="5111646"/>
            <a:ext cx="3323132" cy="457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Down Arrow 12"/>
          <p:cNvSpPr/>
          <p:nvPr/>
        </p:nvSpPr>
        <p:spPr>
          <a:xfrm>
            <a:off x="6594924" y="5089128"/>
            <a:ext cx="45719" cy="9084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p:cNvCxnSpPr>
            <a:stCxn id="10" idx="2"/>
          </p:cNvCxnSpPr>
          <p:nvPr/>
        </p:nvCxnSpPr>
        <p:spPr>
          <a:xfrm flipH="1">
            <a:off x="3132944" y="5089128"/>
            <a:ext cx="3381607" cy="4796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64892" y="5741233"/>
            <a:ext cx="3337885" cy="10809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smtClean="0">
                <a:solidFill>
                  <a:schemeClr val="tx1"/>
                </a:solidFill>
              </a:rPr>
              <a:t>التقييم</a:t>
            </a:r>
            <a:endParaRPr lang="fr-FR" sz="2000" b="1" dirty="0">
              <a:solidFill>
                <a:schemeClr val="tx1"/>
              </a:solidFill>
            </a:endParaRPr>
          </a:p>
        </p:txBody>
      </p:sp>
      <p:sp>
        <p:nvSpPr>
          <p:cNvPr id="17" name="Rectangle 16"/>
          <p:cNvSpPr/>
          <p:nvPr/>
        </p:nvSpPr>
        <p:spPr>
          <a:xfrm>
            <a:off x="4925981" y="5761250"/>
            <a:ext cx="3337885" cy="10809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rPr>
              <a:t>تشكيل </a:t>
            </a:r>
            <a:r>
              <a:rPr lang="ar-DZ" sz="2000" b="1" dirty="0" smtClean="0">
                <a:solidFill>
                  <a:schemeClr val="tx1"/>
                </a:solidFill>
              </a:rPr>
              <a:t>الفكرة واختبارها</a:t>
            </a:r>
            <a:endParaRPr lang="fr-FR" sz="2000" b="1" dirty="0">
              <a:solidFill>
                <a:schemeClr val="tx1"/>
              </a:solidFill>
            </a:endParaRPr>
          </a:p>
        </p:txBody>
      </p:sp>
      <p:sp>
        <p:nvSpPr>
          <p:cNvPr id="18" name="Rectangle 17"/>
          <p:cNvSpPr/>
          <p:nvPr/>
        </p:nvSpPr>
        <p:spPr>
          <a:xfrm>
            <a:off x="8854115" y="5741233"/>
            <a:ext cx="3337885" cy="10809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tx1"/>
                </a:solidFill>
              </a:rPr>
              <a:t>تشكيل، تحديد وتعريف قضية </a:t>
            </a:r>
            <a:r>
              <a:rPr lang="ar-DZ" sz="2000" b="1" dirty="0" smtClean="0">
                <a:solidFill>
                  <a:schemeClr val="tx1"/>
                </a:solidFill>
              </a:rPr>
              <a:t>ما و</a:t>
            </a:r>
            <a:r>
              <a:rPr lang="ar-DZ" sz="2000" b="1" dirty="0">
                <a:solidFill>
                  <a:schemeClr val="tx1"/>
                </a:solidFill>
              </a:rPr>
              <a:t> الحصول على </a:t>
            </a:r>
            <a:r>
              <a:rPr lang="ar-DZ" sz="2000" b="1" dirty="0" smtClean="0">
                <a:solidFill>
                  <a:schemeClr val="tx1"/>
                </a:solidFill>
              </a:rPr>
              <a:t>بياناتها </a:t>
            </a:r>
            <a:r>
              <a:rPr lang="ar-DZ" sz="2000" b="1" dirty="0">
                <a:solidFill>
                  <a:schemeClr val="tx1"/>
                </a:solidFill>
              </a:rPr>
              <a:t>وإعدادها</a:t>
            </a:r>
            <a:endParaRPr lang="fr-FR" sz="2000" b="1" dirty="0">
              <a:solidFill>
                <a:schemeClr val="tx1"/>
              </a:solidFill>
            </a:endParaRPr>
          </a:p>
        </p:txBody>
      </p:sp>
    </p:spTree>
    <p:extLst>
      <p:ext uri="{BB962C8B-B14F-4D97-AF65-F5344CB8AC3E}">
        <p14:creationId xmlns="" xmlns:p14="http://schemas.microsoft.com/office/powerpoint/2010/main" val="349504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320" y="0"/>
            <a:ext cx="3916680" cy="1055712"/>
          </a:xfrm>
        </p:spPr>
        <p:style>
          <a:lnRef idx="1">
            <a:schemeClr val="accent2"/>
          </a:lnRef>
          <a:fillRef idx="2">
            <a:schemeClr val="accent2"/>
          </a:fillRef>
          <a:effectRef idx="1">
            <a:schemeClr val="accent2"/>
          </a:effectRef>
          <a:fontRef idx="minor">
            <a:schemeClr val="dk1"/>
          </a:fontRef>
        </p:style>
        <p:txBody>
          <a:bodyPr/>
          <a:lstStyle/>
          <a:p>
            <a:r>
              <a:rPr lang="ar-DZ" dirty="0" err="1" smtClean="0"/>
              <a:t>الرقمنة</a:t>
            </a:r>
            <a:r>
              <a:rPr lang="ar-DZ" dirty="0" smtClean="0"/>
              <a:t> والابتكار </a:t>
            </a:r>
            <a:endParaRPr lang="fr-FR" dirty="0"/>
          </a:p>
        </p:txBody>
      </p:sp>
      <p:sp>
        <p:nvSpPr>
          <p:cNvPr id="3" name="Espace réservé du contenu 2"/>
          <p:cNvSpPr>
            <a:spLocks noGrp="1"/>
          </p:cNvSpPr>
          <p:nvPr>
            <p:ph idx="1"/>
          </p:nvPr>
        </p:nvSpPr>
        <p:spPr>
          <a:xfrm>
            <a:off x="351693" y="1181686"/>
            <a:ext cx="11408898" cy="5401994"/>
          </a:xfrm>
        </p:spPr>
        <p:txBody>
          <a:bodyPr>
            <a:normAutofit fontScale="40000" lnSpcReduction="20000"/>
          </a:bodyPr>
          <a:lstStyle/>
          <a:p>
            <a:pPr algn="just" rtl="1">
              <a:lnSpc>
                <a:spcPct val="120000"/>
              </a:lnSpc>
            </a:pPr>
            <a:r>
              <a:rPr lang="ar-DZ" sz="4800" dirty="0" smtClean="0">
                <a:latin typeface="Simplified Arabic" pitchFamily="18" charset="-78"/>
                <a:cs typeface="Simplified Arabic" pitchFamily="18" charset="-78"/>
              </a:rPr>
              <a:t>وفقًا لتقرير صادر عن مجموعة بوسطن الاستشارية فإن الشركات الأكثر ابتكارًا في عام 2019 تستخدم الذكاء الاصطناعي والمنصات والأنظمة البيئية لتمكين نفسها والآخرين من متابعة منتجات وخدمات وطرق عمل جديدة.</a:t>
            </a:r>
          </a:p>
          <a:p>
            <a:pPr algn="just" rtl="1">
              <a:lnSpc>
                <a:spcPct val="120000"/>
              </a:lnSpc>
            </a:pPr>
            <a:r>
              <a:rPr lang="ar-DZ" sz="4800" dirty="0" smtClean="0">
                <a:latin typeface="Simplified Arabic" pitchFamily="18" charset="-78"/>
                <a:cs typeface="Simplified Arabic" pitchFamily="18" charset="-78"/>
              </a:rPr>
              <a:t>أشهر التطبيقات:</a:t>
            </a:r>
          </a:p>
          <a:p>
            <a:pPr algn="just" rtl="1">
              <a:lnSpc>
                <a:spcPct val="120000"/>
              </a:lnSpc>
            </a:pPr>
            <a:r>
              <a:rPr lang="ar-DZ" sz="4800" dirty="0" err="1" smtClean="0">
                <a:latin typeface="Simplified Arabic" pitchFamily="18" charset="-78"/>
                <a:cs typeface="Simplified Arabic" pitchFamily="18" charset="-78"/>
              </a:rPr>
              <a:t>ان</a:t>
            </a:r>
            <a:r>
              <a:rPr lang="ar-DZ" sz="4800" dirty="0" smtClean="0">
                <a:latin typeface="Simplified Arabic" pitchFamily="18" charset="-78"/>
                <a:cs typeface="Simplified Arabic" pitchFamily="18" charset="-78"/>
              </a:rPr>
              <a:t> كوم مؤسس “</a:t>
            </a:r>
            <a:r>
              <a:rPr lang="ar-DZ" sz="4800" dirty="0" err="1" smtClean="0">
                <a:latin typeface="Simplified Arabic" pitchFamily="18" charset="-78"/>
                <a:cs typeface="Simplified Arabic" pitchFamily="18" charset="-78"/>
              </a:rPr>
              <a:t>واتساب</a:t>
            </a:r>
            <a:r>
              <a:rPr lang="ar-DZ" sz="4800" dirty="0" smtClean="0">
                <a:latin typeface="Simplified Arabic" pitchFamily="18" charset="-78"/>
                <a:cs typeface="Simplified Arabic" pitchFamily="18" charset="-78"/>
              </a:rPr>
              <a:t>”: يُعد رائد الأعمال الأمريكي جان كوم واحدًا من أبرز رواد التطبيقات الإلكترونية في العالم؛ بعد عمله في </a:t>
            </a:r>
            <a:r>
              <a:rPr lang="fr-FR" sz="4800" dirty="0" smtClean="0">
                <a:latin typeface="Simplified Arabic" pitchFamily="18" charset="-78"/>
                <a:cs typeface="Simplified Arabic" pitchFamily="18" charset="-78"/>
              </a:rPr>
              <a:t>Yahoo</a:t>
            </a:r>
            <a:r>
              <a:rPr lang="ar-DZ" sz="4800" dirty="0" smtClean="0">
                <a:latin typeface="Simplified Arabic" pitchFamily="18" charset="-78"/>
                <a:cs typeface="Simplified Arabic" pitchFamily="18" charset="-78"/>
              </a:rPr>
              <a:t> مع زميله </a:t>
            </a:r>
            <a:r>
              <a:rPr lang="ar-DZ" sz="4800" dirty="0" err="1" smtClean="0">
                <a:latin typeface="Simplified Arabic" pitchFamily="18" charset="-78"/>
                <a:cs typeface="Simplified Arabic" pitchFamily="18" charset="-78"/>
              </a:rPr>
              <a:t>أكتون</a:t>
            </a:r>
            <a:r>
              <a:rPr lang="fr-FR" sz="4800" dirty="0" smtClean="0">
                <a:latin typeface="Simplified Arabic" pitchFamily="18" charset="-78"/>
                <a:cs typeface="Simplified Arabic" pitchFamily="18" charset="-78"/>
              </a:rPr>
              <a:t> </a:t>
            </a:r>
            <a:r>
              <a:rPr lang="ar-DZ" sz="4800" dirty="0" smtClean="0">
                <a:latin typeface="Simplified Arabic" pitchFamily="18" charset="-78"/>
                <a:cs typeface="Simplified Arabic" pitchFamily="18" charset="-78"/>
              </a:rPr>
              <a:t>لعدة سنوات ترك كل منهما وظيفتيهما لاستكشاف طرق جديدة في وسائل التواصل الاجتماعي، وأدى حبهما لوسائل التواصل الاجتماعي في النهاية إلى تأسيس تطبيق المراسلات الفورية “</a:t>
            </a:r>
            <a:r>
              <a:rPr lang="ar-DZ" sz="4800" dirty="0" err="1" smtClean="0">
                <a:latin typeface="Simplified Arabic" pitchFamily="18" charset="-78"/>
                <a:cs typeface="Simplified Arabic" pitchFamily="18" charset="-78"/>
              </a:rPr>
              <a:t>واتساب</a:t>
            </a:r>
            <a:r>
              <a:rPr lang="ar-DZ" sz="4800" dirty="0" smtClean="0">
                <a:latin typeface="Simplified Arabic" pitchFamily="18" charset="-78"/>
                <a:cs typeface="Simplified Arabic" pitchFamily="18" charset="-78"/>
              </a:rPr>
              <a:t>” للهواتف الذكية وأصبح من أكثر منصات المراسلة شعبية في العالم، وبعد رحلة طويلة مليئة بالكفاح مع تطبيق المراسلات الفورية، باع “كوم” </a:t>
            </a:r>
            <a:r>
              <a:rPr lang="ar-DZ" sz="4800" dirty="0" err="1" smtClean="0">
                <a:latin typeface="Simplified Arabic" pitchFamily="18" charset="-78"/>
                <a:cs typeface="Simplified Arabic" pitchFamily="18" charset="-78"/>
              </a:rPr>
              <a:t>واتساب</a:t>
            </a:r>
            <a:r>
              <a:rPr lang="ar-DZ" sz="4800" dirty="0" smtClean="0">
                <a:latin typeface="Simplified Arabic" pitchFamily="18" charset="-78"/>
                <a:cs typeface="Simplified Arabic" pitchFamily="18" charset="-78"/>
              </a:rPr>
              <a:t> إلى شركة فيسبوك بأكثر من 19 مليار دولار أمريكي.</a:t>
            </a:r>
          </a:p>
          <a:p>
            <a:pPr algn="just" rtl="1">
              <a:lnSpc>
                <a:spcPct val="120000"/>
              </a:lnSpc>
            </a:pPr>
            <a:r>
              <a:rPr lang="ar-DZ" sz="4800" dirty="0" smtClean="0">
                <a:latin typeface="Simplified Arabic" pitchFamily="18" charset="-78"/>
                <a:cs typeface="Simplified Arabic" pitchFamily="18" charset="-78"/>
              </a:rPr>
              <a:t>مايكل </a:t>
            </a:r>
            <a:r>
              <a:rPr lang="ar-DZ" sz="4800" dirty="0" err="1" smtClean="0">
                <a:latin typeface="Simplified Arabic" pitchFamily="18" charset="-78"/>
                <a:cs typeface="Simplified Arabic" pitchFamily="18" charset="-78"/>
              </a:rPr>
              <a:t>كيو</a:t>
            </a:r>
            <a:r>
              <a:rPr lang="ar-DZ" sz="4800" dirty="0" smtClean="0">
                <a:latin typeface="Simplified Arabic" pitchFamily="18" charset="-78"/>
                <a:cs typeface="Simplified Arabic" pitchFamily="18" charset="-78"/>
              </a:rPr>
              <a:t> مؤسس “</a:t>
            </a:r>
            <a:r>
              <a:rPr lang="ar-DZ" sz="4800" dirty="0" err="1" smtClean="0">
                <a:latin typeface="Simplified Arabic" pitchFamily="18" charset="-78"/>
                <a:cs typeface="Simplified Arabic" pitchFamily="18" charset="-78"/>
              </a:rPr>
              <a:t>شير</a:t>
            </a:r>
            <a:r>
              <a:rPr lang="ar-DZ" sz="4800" dirty="0" smtClean="0">
                <a:latin typeface="Simplified Arabic" pitchFamily="18" charset="-78"/>
                <a:cs typeface="Simplified Arabic" pitchFamily="18" charset="-78"/>
              </a:rPr>
              <a:t> </a:t>
            </a:r>
            <a:r>
              <a:rPr lang="ar-DZ" sz="4800" dirty="0" err="1" smtClean="0">
                <a:latin typeface="Simplified Arabic" pitchFamily="18" charset="-78"/>
                <a:cs typeface="Simplified Arabic" pitchFamily="18" charset="-78"/>
              </a:rPr>
              <a:t>ات</a:t>
            </a:r>
            <a:r>
              <a:rPr lang="ar-DZ" sz="4800" dirty="0" smtClean="0">
                <a:latin typeface="Simplified Arabic" pitchFamily="18" charset="-78"/>
                <a:cs typeface="Simplified Arabic" pitchFamily="18" charset="-78"/>
              </a:rPr>
              <a:t>” </a:t>
            </a:r>
            <a:r>
              <a:rPr lang="fr-FR" sz="4800" dirty="0" err="1" smtClean="0">
                <a:latin typeface="Simplified Arabic" pitchFamily="18" charset="-78"/>
                <a:cs typeface="Simplified Arabic" pitchFamily="18" charset="-78"/>
              </a:rPr>
              <a:t>SHAREit</a:t>
            </a:r>
            <a:r>
              <a:rPr lang="ar-DZ" sz="4800" dirty="0" smtClean="0">
                <a:latin typeface="Simplified Arabic" pitchFamily="18" charset="-78"/>
                <a:cs typeface="Simplified Arabic" pitchFamily="18" charset="-78"/>
              </a:rPr>
              <a:t>:  أحد رواد التطبيقات الإلكترونية الذين طوروا تقنية  </a:t>
            </a:r>
            <a:r>
              <a:rPr lang="fr-FR" sz="4800" dirty="0" smtClean="0">
                <a:latin typeface="Simplified Arabic" pitchFamily="18" charset="-78"/>
                <a:cs typeface="Simplified Arabic" pitchFamily="18" charset="-78"/>
              </a:rPr>
              <a:t>Bluetooth </a:t>
            </a:r>
            <a:r>
              <a:rPr lang="ar-DZ" sz="4800" dirty="0" smtClean="0">
                <a:latin typeface="Simplified Arabic" pitchFamily="18" charset="-78"/>
                <a:cs typeface="Simplified Arabic" pitchFamily="18" charset="-78"/>
              </a:rPr>
              <a:t>لمشاركة الملفات، مثل: الصور والتسجيلات الصوتية ومقاطع الفيديو وما إلى ذلك، بسرعة تزيد 200 مرة عن سرعة اتصال </a:t>
            </a:r>
            <a:r>
              <a:rPr lang="fr-FR" sz="4800" dirty="0" smtClean="0">
                <a:latin typeface="Simplified Arabic" pitchFamily="18" charset="-78"/>
                <a:cs typeface="Simplified Arabic" pitchFamily="18" charset="-78"/>
              </a:rPr>
              <a:t>Bluetooth </a:t>
            </a:r>
            <a:r>
              <a:rPr lang="ar-DZ" sz="4800" dirty="0" smtClean="0">
                <a:latin typeface="Simplified Arabic" pitchFamily="18" charset="-78"/>
                <a:cs typeface="Simplified Arabic" pitchFamily="18" charset="-78"/>
              </a:rPr>
              <a:t>واتصالات المجال القريب. في غضون عام من إطلاقه استقطب تطبيق </a:t>
            </a:r>
            <a:r>
              <a:rPr lang="fr-FR" sz="4800" dirty="0" err="1" smtClean="0">
                <a:latin typeface="Simplified Arabic" pitchFamily="18" charset="-78"/>
                <a:cs typeface="Simplified Arabic" pitchFamily="18" charset="-78"/>
              </a:rPr>
              <a:t>SHAREit</a:t>
            </a:r>
            <a:r>
              <a:rPr lang="fr-FR" sz="4800" dirty="0" smtClean="0">
                <a:latin typeface="Simplified Arabic" pitchFamily="18" charset="-78"/>
                <a:cs typeface="Simplified Arabic" pitchFamily="18" charset="-78"/>
              </a:rPr>
              <a:t> </a:t>
            </a:r>
            <a:r>
              <a:rPr lang="ar-DZ" sz="4800" dirty="0" smtClean="0">
                <a:latin typeface="Simplified Arabic" pitchFamily="18" charset="-78"/>
                <a:cs typeface="Simplified Arabic" pitchFamily="18" charset="-78"/>
              </a:rPr>
              <a:t> أكثر من 500 مليون مستخدم حول العالم، وهو يُدعم أكثر من 45 لغة ويتوفر التطبيق على جميع أنظمة الهواتف الذكية والأجهزة </a:t>
            </a:r>
            <a:r>
              <a:rPr lang="ar-DZ" sz="4800" dirty="0" err="1" smtClean="0">
                <a:latin typeface="Simplified Arabic" pitchFamily="18" charset="-78"/>
                <a:cs typeface="Simplified Arabic" pitchFamily="18" charset="-78"/>
              </a:rPr>
              <a:t>اللوحية</a:t>
            </a:r>
            <a:r>
              <a:rPr lang="ar-DZ" sz="4800" dirty="0" smtClean="0">
                <a:latin typeface="Simplified Arabic" pitchFamily="18" charset="-78"/>
                <a:cs typeface="Simplified Arabic" pitchFamily="18" charset="-78"/>
              </a:rPr>
              <a:t>.</a:t>
            </a:r>
          </a:p>
          <a:p>
            <a:pPr algn="just" rtl="1">
              <a:lnSpc>
                <a:spcPct val="120000"/>
              </a:lnSpc>
            </a:pPr>
            <a:r>
              <a:rPr lang="ar-DZ" sz="4800" dirty="0" smtClean="0">
                <a:latin typeface="Simplified Arabic" pitchFamily="18" charset="-78"/>
                <a:cs typeface="Simplified Arabic" pitchFamily="18" charset="-78"/>
              </a:rPr>
              <a:t>إريك </a:t>
            </a:r>
            <a:r>
              <a:rPr lang="ar-DZ" sz="4800" dirty="0" err="1" smtClean="0">
                <a:latin typeface="Simplified Arabic" pitchFamily="18" charset="-78"/>
                <a:cs typeface="Simplified Arabic" pitchFamily="18" charset="-78"/>
              </a:rPr>
              <a:t>يوان</a:t>
            </a:r>
            <a:r>
              <a:rPr lang="ar-DZ" sz="4800" dirty="0" smtClean="0">
                <a:latin typeface="Simplified Arabic" pitchFamily="18" charset="-78"/>
                <a:cs typeface="Simplified Arabic" pitchFamily="18" charset="-78"/>
              </a:rPr>
              <a:t> مؤسس “زوم” يأتي رائد الأعمال الصيني إريك </a:t>
            </a:r>
            <a:r>
              <a:rPr lang="ar-DZ" sz="4800" dirty="0" err="1" smtClean="0">
                <a:latin typeface="Simplified Arabic" pitchFamily="18" charset="-78"/>
                <a:cs typeface="Simplified Arabic" pitchFamily="18" charset="-78"/>
              </a:rPr>
              <a:t>يوان</a:t>
            </a:r>
            <a:r>
              <a:rPr lang="ar-DZ" sz="4800" dirty="0" smtClean="0">
                <a:latin typeface="Simplified Arabic" pitchFamily="18" charset="-78"/>
                <a:cs typeface="Simplified Arabic" pitchFamily="18" charset="-78"/>
              </a:rPr>
              <a:t>؛ المؤسس المشارك والرئيس التنفيذي لشركة زوم لاتصالات الفيديو، ضمن أفضل رواد التطبيقات الإلكترونية في العالم، وبدأ </a:t>
            </a:r>
            <a:r>
              <a:rPr lang="ar-DZ" sz="4800" dirty="0" err="1" smtClean="0">
                <a:latin typeface="Simplified Arabic" pitchFamily="18" charset="-78"/>
                <a:cs typeface="Simplified Arabic" pitchFamily="18" charset="-78"/>
              </a:rPr>
              <a:t>يوان</a:t>
            </a:r>
            <a:r>
              <a:rPr lang="ar-DZ" sz="4800" dirty="0" smtClean="0">
                <a:latin typeface="Simplified Arabic" pitchFamily="18" charset="-78"/>
                <a:cs typeface="Simplified Arabic" pitchFamily="18" charset="-78"/>
              </a:rPr>
              <a:t> بتأسيس شركة </a:t>
            </a:r>
            <a:r>
              <a:rPr lang="fr-FR" sz="4800" dirty="0" smtClean="0">
                <a:latin typeface="Simplified Arabic" pitchFamily="18" charset="-78"/>
                <a:cs typeface="Simplified Arabic" pitchFamily="18" charset="-78"/>
              </a:rPr>
              <a:t>Zoom </a:t>
            </a:r>
            <a:r>
              <a:rPr lang="ar-DZ" sz="4800" dirty="0" smtClean="0">
                <a:latin typeface="Simplified Arabic" pitchFamily="18" charset="-78"/>
                <a:cs typeface="Simplified Arabic" pitchFamily="18" charset="-78"/>
              </a:rPr>
              <a:t>عندما كان يبلغ من العمر 41 عامًا، وبفضل إبداعاته ونجاحاته ارتفعت القيمة السوقية لشركة </a:t>
            </a:r>
            <a:r>
              <a:rPr lang="fr-FR" sz="4800" dirty="0" smtClean="0">
                <a:latin typeface="Simplified Arabic" pitchFamily="18" charset="-78"/>
                <a:cs typeface="Simplified Arabic" pitchFamily="18" charset="-78"/>
              </a:rPr>
              <a:t>Zoom </a:t>
            </a:r>
            <a:r>
              <a:rPr lang="ar-DZ" sz="4800" dirty="0" smtClean="0">
                <a:latin typeface="Simplified Arabic" pitchFamily="18" charset="-78"/>
                <a:cs typeface="Simplified Arabic" pitchFamily="18" charset="-78"/>
              </a:rPr>
              <a:t>إلى 32 مليار دولار، والتي تزايد استخدامها بعد انتشار جائحة كورونا.</a:t>
            </a:r>
          </a:p>
          <a:p>
            <a:pPr algn="just" rtl="1"/>
            <a:endParaRPr lang="ar-DZ"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فيروس كورونا</a:t>
            </a:r>
            <a:endParaRPr lang="fr-FR" dirty="0"/>
          </a:p>
        </p:txBody>
      </p:sp>
      <p:sp>
        <p:nvSpPr>
          <p:cNvPr id="3" name="Espace réservé du contenu 2"/>
          <p:cNvSpPr>
            <a:spLocks noGrp="1"/>
          </p:cNvSpPr>
          <p:nvPr>
            <p:ph idx="1"/>
          </p:nvPr>
        </p:nvSpPr>
        <p:spPr/>
        <p:txBody>
          <a:bodyPr/>
          <a:lstStyle/>
          <a:p>
            <a:pPr algn="just" rtl="1"/>
            <a:r>
              <a:rPr lang="ar-DZ" sz="2400" dirty="0" smtClean="0"/>
              <a:t>نجاح زراعة وحصاد الفلفل الحار بالفضاء. أعلنت عنه وكالة ناسا</a:t>
            </a:r>
          </a:p>
          <a:p>
            <a:pPr algn="just" rtl="1"/>
            <a:r>
              <a:rPr lang="ar-DZ" sz="2400" dirty="0" smtClean="0"/>
              <a:t>حذاء يحذر المكفوفين وضعاف البصر من العوائق </a:t>
            </a:r>
            <a:r>
              <a:rPr lang="ar-DZ" sz="2400" dirty="0" err="1" smtClean="0"/>
              <a:t>والمطبات</a:t>
            </a:r>
            <a:r>
              <a:rPr lang="ar-DZ" sz="2400" dirty="0" smtClean="0"/>
              <a:t> في الطريق</a:t>
            </a:r>
          </a:p>
          <a:p>
            <a:pPr algn="just" rtl="1"/>
            <a:r>
              <a:rPr lang="ar-DZ" sz="2400" dirty="0" smtClean="0"/>
              <a:t>طورت شركة </a:t>
            </a:r>
            <a:r>
              <a:rPr lang="fr-FR" sz="2400" dirty="0" smtClean="0"/>
              <a:t>AIRPOP</a:t>
            </a:r>
            <a:r>
              <a:rPr lang="ar-DZ" sz="2400" dirty="0" smtClean="0"/>
              <a:t> كمامة من قماش خفي تقوم بترشيح الهواء من الميكروبات والأتربة حيث يتم إرسال البيانات المتعلقة بالقناع إلى تطبيق في الهاتف الذكي</a:t>
            </a:r>
          </a:p>
          <a:p>
            <a:pPr algn="just" rtl="1"/>
            <a:endParaRPr lang="ar-DZ" sz="2400" dirty="0" smtClean="0"/>
          </a:p>
          <a:p>
            <a:endParaRPr lang="fr-FR" dirty="0"/>
          </a:p>
        </p:txBody>
      </p:sp>
      <p:pic>
        <p:nvPicPr>
          <p:cNvPr id="4" name="Picture 2"/>
          <p:cNvPicPr>
            <a:picLocks noChangeAspect="1" noChangeArrowheads="1"/>
          </p:cNvPicPr>
          <p:nvPr/>
        </p:nvPicPr>
        <p:blipFill>
          <a:blip r:embed="rId2"/>
          <a:srcRect/>
          <a:stretch>
            <a:fillRect/>
          </a:stretch>
        </p:blipFill>
        <p:spPr bwMode="auto">
          <a:xfrm>
            <a:off x="470756" y="3910817"/>
            <a:ext cx="2905489" cy="250404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79828"/>
            <a:ext cx="11353800" cy="5797135"/>
          </a:xfrm>
        </p:spPr>
        <p:txBody>
          <a:bodyPr>
            <a:normAutofit/>
          </a:bodyPr>
          <a:lstStyle/>
          <a:p>
            <a:pPr algn="r" rtl="1"/>
            <a:r>
              <a:rPr lang="ar-DZ" dirty="0" smtClean="0"/>
              <a:t>سلالم متحركة تكافح العدوى. من ابتكار الشركة الألمانية «</a:t>
            </a:r>
            <a:r>
              <a:rPr lang="fr-FR" dirty="0" smtClean="0"/>
              <a:t>UVIS» </a:t>
            </a:r>
            <a:r>
              <a:rPr lang="ar-DZ" dirty="0" smtClean="0"/>
              <a:t>صندوقاً يحتوي على ضوء الأشعة فوق البنفسجية، ويعمل على تطهير السلالم المتحركة ما يجعلها خالية من الجراثيم، وأطلقت عليه اسم «</a:t>
            </a:r>
            <a:r>
              <a:rPr lang="fr-FR" dirty="0" smtClean="0"/>
              <a:t>ESCALITE».</a:t>
            </a:r>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r>
              <a:rPr lang="ar-DZ" dirty="0" smtClean="0"/>
              <a:t>جهاز تبريد قابل للارتداء. من تطوير شركة «سوني الشهيرة، مكيفات هواء متناهية الصغر أطلقت عليها اسم </a:t>
            </a:r>
            <a:r>
              <a:rPr lang="fr-FR" dirty="0" err="1" smtClean="0"/>
              <a:t>Reon</a:t>
            </a:r>
            <a:r>
              <a:rPr lang="fr-FR" dirty="0" smtClean="0"/>
              <a:t> Pocket»، </a:t>
            </a:r>
            <a:r>
              <a:rPr lang="ar-DZ" dirty="0" smtClean="0"/>
              <a:t>ويمكن ارتداؤها مع الملابس، تم إطلاقه بالتزامن مع دورة الألعاب الأولمبية في طوكيو.</a:t>
            </a:r>
            <a:endParaRPr lang="fr-FR" dirty="0" smtClean="0"/>
          </a:p>
          <a:p>
            <a:pPr algn="r" rtl="1"/>
            <a:endParaRPr lang="fr-FR" dirty="0"/>
          </a:p>
        </p:txBody>
      </p:sp>
      <p:pic>
        <p:nvPicPr>
          <p:cNvPr id="26628" name="Picture 4" descr="Escalite | UVIS UV-Innovative Solutions GmbH | Nordrhein-Westfalen"/>
          <p:cNvPicPr>
            <a:picLocks noChangeAspect="1" noChangeArrowheads="1"/>
          </p:cNvPicPr>
          <p:nvPr/>
        </p:nvPicPr>
        <p:blipFill>
          <a:blip r:embed="rId2"/>
          <a:srcRect/>
          <a:stretch>
            <a:fillRect/>
          </a:stretch>
        </p:blipFill>
        <p:spPr bwMode="auto">
          <a:xfrm>
            <a:off x="5262148" y="1716258"/>
            <a:ext cx="6096000" cy="2138289"/>
          </a:xfrm>
          <a:prstGeom prst="rect">
            <a:avLst/>
          </a:prstGeom>
          <a:noFill/>
        </p:spPr>
      </p:pic>
      <p:pic>
        <p:nvPicPr>
          <p:cNvPr id="26630" name="Picture 6" descr="This Wearable Air Conditioner Provides 2.5 Hours of Cooling - Nerdist"/>
          <p:cNvPicPr>
            <a:picLocks noChangeAspect="1" noChangeArrowheads="1"/>
          </p:cNvPicPr>
          <p:nvPr/>
        </p:nvPicPr>
        <p:blipFill>
          <a:blip r:embed="rId3" cstate="print"/>
          <a:srcRect/>
          <a:stretch>
            <a:fillRect/>
          </a:stretch>
        </p:blipFill>
        <p:spPr bwMode="auto">
          <a:xfrm>
            <a:off x="0" y="5125597"/>
            <a:ext cx="2475914" cy="1732403"/>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30722" name="Picture 2"/>
          <p:cNvPicPr>
            <a:picLocks noChangeAspect="1" noChangeArrowheads="1"/>
          </p:cNvPicPr>
          <p:nvPr/>
        </p:nvPicPr>
        <p:blipFill>
          <a:blip r:embed="rId2"/>
          <a:srcRect/>
          <a:stretch>
            <a:fillRect/>
          </a:stretch>
        </p:blipFill>
        <p:spPr bwMode="auto">
          <a:xfrm>
            <a:off x="0" y="4811150"/>
            <a:ext cx="3810000" cy="2046849"/>
          </a:xfrm>
          <a:prstGeom prst="rect">
            <a:avLst/>
          </a:prstGeom>
          <a:noFill/>
          <a:ln w="9525">
            <a:noFill/>
            <a:miter lim="800000"/>
            <a:headEnd/>
            <a:tailEnd/>
          </a:ln>
          <a:effectLst/>
        </p:spPr>
      </p:pic>
      <p:pic>
        <p:nvPicPr>
          <p:cNvPr id="30724" name="Picture 4" descr="كيف تؤسس منزل ذكي ومتطور بأقل التكاليف الممكنة؟ • تسعة"/>
          <p:cNvPicPr>
            <a:picLocks noChangeAspect="1" noChangeArrowheads="1"/>
          </p:cNvPicPr>
          <p:nvPr/>
        </p:nvPicPr>
        <p:blipFill>
          <a:blip r:embed="rId3"/>
          <a:srcRect/>
          <a:stretch>
            <a:fillRect/>
          </a:stretch>
        </p:blipFill>
        <p:spPr bwMode="auto">
          <a:xfrm>
            <a:off x="5562600" y="0"/>
            <a:ext cx="6629400" cy="3695701"/>
          </a:xfrm>
          <a:prstGeom prst="rect">
            <a:avLst/>
          </a:prstGeom>
          <a:noFill/>
        </p:spPr>
      </p:pic>
      <p:pic>
        <p:nvPicPr>
          <p:cNvPr id="30725" name="Picture 5" descr="C:\Users\elkima\Desktop\images (2).jpg"/>
          <p:cNvPicPr>
            <a:picLocks noChangeAspect="1" noChangeArrowheads="1"/>
          </p:cNvPicPr>
          <p:nvPr/>
        </p:nvPicPr>
        <p:blipFill>
          <a:blip r:embed="rId4"/>
          <a:srcRect/>
          <a:stretch>
            <a:fillRect/>
          </a:stretch>
        </p:blipFill>
        <p:spPr bwMode="auto">
          <a:xfrm>
            <a:off x="9190599" y="4437112"/>
            <a:ext cx="2476500" cy="1838325"/>
          </a:xfrm>
          <a:prstGeom prst="rect">
            <a:avLst/>
          </a:prstGeom>
          <a:noFill/>
        </p:spPr>
      </p:pic>
      <p:pic>
        <p:nvPicPr>
          <p:cNvPr id="30726" name="Picture 6" descr="C:\Users\elkima\Desktop\download.jpg"/>
          <p:cNvPicPr>
            <a:picLocks noChangeAspect="1" noChangeArrowheads="1"/>
          </p:cNvPicPr>
          <p:nvPr/>
        </p:nvPicPr>
        <p:blipFill>
          <a:blip r:embed="rId5"/>
          <a:srcRect/>
          <a:stretch>
            <a:fillRect/>
          </a:stretch>
        </p:blipFill>
        <p:spPr bwMode="auto">
          <a:xfrm>
            <a:off x="0" y="0"/>
            <a:ext cx="2771775" cy="1647825"/>
          </a:xfrm>
          <a:prstGeom prst="rect">
            <a:avLst/>
          </a:prstGeom>
          <a:noFill/>
        </p:spPr>
      </p:pic>
      <p:pic>
        <p:nvPicPr>
          <p:cNvPr id="30727" name="Picture 7" descr="C:\Users\elkima\Desktop\images.jpg"/>
          <p:cNvPicPr>
            <a:picLocks noChangeAspect="1" noChangeArrowheads="1"/>
          </p:cNvPicPr>
          <p:nvPr/>
        </p:nvPicPr>
        <p:blipFill>
          <a:blip r:embed="rId6"/>
          <a:srcRect/>
          <a:stretch>
            <a:fillRect/>
          </a:stretch>
        </p:blipFill>
        <p:spPr bwMode="auto">
          <a:xfrm>
            <a:off x="2819620" y="0"/>
            <a:ext cx="2867025" cy="1590675"/>
          </a:xfrm>
          <a:prstGeom prst="rect">
            <a:avLst/>
          </a:prstGeom>
          <a:noFill/>
        </p:spPr>
      </p:pic>
      <p:pic>
        <p:nvPicPr>
          <p:cNvPr id="30728" name="Picture 8" descr="C:\Users\elkima\Desktop\HTB1IbqEafBNTKJjSszcq6zO2VXa6.jpg"/>
          <p:cNvPicPr>
            <a:picLocks noChangeAspect="1" noChangeArrowheads="1"/>
          </p:cNvPicPr>
          <p:nvPr/>
        </p:nvPicPr>
        <p:blipFill>
          <a:blip r:embed="rId7"/>
          <a:srcRect/>
          <a:stretch>
            <a:fillRect/>
          </a:stretch>
        </p:blipFill>
        <p:spPr bwMode="auto">
          <a:xfrm>
            <a:off x="0" y="1716259"/>
            <a:ext cx="2386525" cy="2992608"/>
          </a:xfrm>
          <a:prstGeom prst="rect">
            <a:avLst/>
          </a:prstGeom>
          <a:noFill/>
        </p:spPr>
      </p:pic>
      <p:pic>
        <p:nvPicPr>
          <p:cNvPr id="30729" name="Picture 9" descr="C:\Users\elkima\Desktop\images (1).jpg"/>
          <p:cNvPicPr>
            <a:picLocks noChangeAspect="1" noChangeArrowheads="1"/>
          </p:cNvPicPr>
          <p:nvPr/>
        </p:nvPicPr>
        <p:blipFill>
          <a:blip r:embed="rId8"/>
          <a:srcRect/>
          <a:stretch>
            <a:fillRect/>
          </a:stretch>
        </p:blipFill>
        <p:spPr bwMode="auto">
          <a:xfrm>
            <a:off x="6726629" y="4200306"/>
            <a:ext cx="2143125" cy="2143125"/>
          </a:xfrm>
          <a:prstGeom prst="rect">
            <a:avLst/>
          </a:prstGeom>
          <a:noFill/>
        </p:spPr>
      </p:pic>
      <p:pic>
        <p:nvPicPr>
          <p:cNvPr id="30730" name="Picture 10" descr="C:\Users\elkima\Desktop\51RxLhxTSOS._AC_SY350_.jpg"/>
          <p:cNvPicPr>
            <a:picLocks noChangeAspect="1" noChangeArrowheads="1"/>
          </p:cNvPicPr>
          <p:nvPr/>
        </p:nvPicPr>
        <p:blipFill>
          <a:blip r:embed="rId9"/>
          <a:srcRect/>
          <a:stretch>
            <a:fillRect/>
          </a:stretch>
        </p:blipFill>
        <p:spPr bwMode="auto">
          <a:xfrm>
            <a:off x="3086393" y="1804328"/>
            <a:ext cx="3543300" cy="3333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5" name="Picture 9" descr="C:\Users\naima\Desktop\20061116173607938.gif"/>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graphicFrame>
        <p:nvGraphicFramePr>
          <p:cNvPr id="4" name="Content Placeholder 3"/>
          <p:cNvGraphicFramePr>
            <a:graphicFrameLocks noGrp="1"/>
          </p:cNvGraphicFramePr>
          <p:nvPr>
            <p:ph idx="1"/>
            <p:extLst>
              <p:ext uri="{D42A27DB-BD31-4B8C-83A1-F6EECF244321}">
                <p14:modId xmlns="" xmlns:p14="http://schemas.microsoft.com/office/powerpoint/2010/main" val="406298044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à coins arrondis 11"/>
          <p:cNvSpPr/>
          <p:nvPr/>
        </p:nvSpPr>
        <p:spPr>
          <a:xfrm>
            <a:off x="562708" y="787791"/>
            <a:ext cx="2025747" cy="28979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DZ" dirty="0" smtClean="0"/>
              <a:t>هي عملية الرقي بالعمليات العقلية للوصول إلى نتائج مغايرة عما وجده الغير ينتج </a:t>
            </a:r>
            <a:r>
              <a:rPr lang="ar-DZ" dirty="0" err="1" smtClean="0"/>
              <a:t>الابداع</a:t>
            </a:r>
            <a:r>
              <a:rPr lang="ar-DZ" dirty="0" smtClean="0"/>
              <a:t> عند مزج القدرات مع الاستعدادات والخصائص الشخصية في بيئة مناسبة</a:t>
            </a:r>
            <a:endParaRPr lang="fr-FR" dirty="0"/>
          </a:p>
        </p:txBody>
      </p:sp>
      <p:cxnSp>
        <p:nvCxnSpPr>
          <p:cNvPr id="14" name="Connecteur en arc 13"/>
          <p:cNvCxnSpPr/>
          <p:nvPr/>
        </p:nvCxnSpPr>
        <p:spPr>
          <a:xfrm rot="10800000">
            <a:off x="2644727" y="2138290"/>
            <a:ext cx="2700997" cy="1252025"/>
          </a:xfrm>
          <a:prstGeom prst="curvedConnector3">
            <a:avLst>
              <a:gd name="adj1" fmla="val 50000"/>
            </a:avLst>
          </a:prstGeom>
          <a:ln>
            <a:headEnd type="arrow"/>
            <a:tailEnd type="arrow"/>
          </a:ln>
          <a:effectLst>
            <a:glow rad="228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a:off x="1547446" y="3742006"/>
            <a:ext cx="717452" cy="4923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Connecteur droit avec flèche 17"/>
          <p:cNvCxnSpPr/>
          <p:nvPr/>
        </p:nvCxnSpPr>
        <p:spPr>
          <a:xfrm rot="10800000" flipV="1">
            <a:off x="858129" y="3727937"/>
            <a:ext cx="661182" cy="50643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Rectangle à coins arrondis 18"/>
          <p:cNvSpPr/>
          <p:nvPr/>
        </p:nvSpPr>
        <p:spPr>
          <a:xfrm>
            <a:off x="1645920" y="4220308"/>
            <a:ext cx="1505243" cy="21242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dirty="0" smtClean="0"/>
              <a:t>ا</a:t>
            </a:r>
            <a:r>
              <a:rPr lang="ar-SA" dirty="0" smtClean="0"/>
              <a:t>لتفكير بطرق غير تقليدية </a:t>
            </a:r>
            <a:r>
              <a:rPr lang="en-US" dirty="0" smtClean="0"/>
              <a:t>Unconventional</a:t>
            </a:r>
            <a:endParaRPr lang="fr-FR" dirty="0"/>
          </a:p>
        </p:txBody>
      </p:sp>
      <p:sp>
        <p:nvSpPr>
          <p:cNvPr id="20" name="Rectangle à coins arrondis 19"/>
          <p:cNvSpPr/>
          <p:nvPr/>
        </p:nvSpPr>
        <p:spPr>
          <a:xfrm>
            <a:off x="0" y="4260167"/>
            <a:ext cx="1505243" cy="21242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dirty="0" smtClean="0"/>
              <a:t>لتفكير خارج المربع أو خارج الصندوق" "</a:t>
            </a:r>
            <a:r>
              <a:rPr lang="en-US" dirty="0" smtClean="0"/>
              <a:t>Thinking outside the box or the square</a:t>
            </a:r>
            <a:r>
              <a:rPr lang="ar-SA" dirty="0" smtClean="0"/>
              <a:t>" ، </a:t>
            </a:r>
            <a:endParaRPr lang="fr-FR" dirty="0"/>
          </a:p>
        </p:txBody>
      </p:sp>
      <p:sp>
        <p:nvSpPr>
          <p:cNvPr id="21" name="Content Placeholder 2"/>
          <p:cNvSpPr txBox="1">
            <a:spLocks/>
          </p:cNvSpPr>
          <p:nvPr/>
        </p:nvSpPr>
        <p:spPr>
          <a:xfrm>
            <a:off x="8693834" y="323557"/>
            <a:ext cx="2659966" cy="585340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صنف </a:t>
            </a:r>
            <a:r>
              <a:rPr kumimoji="0" lang="ar-DZ" sz="2400" b="0" i="0" u="none" strike="noStrike" kern="1200" cap="none" spc="0" normalizeH="0" baseline="0" noProof="0" dirty="0" err="1" smtClean="0">
                <a:ln>
                  <a:noFill/>
                </a:ln>
                <a:solidFill>
                  <a:schemeClr val="tx1"/>
                </a:solidFill>
                <a:effectLst/>
                <a:uLnTx/>
                <a:uFillTx/>
                <a:latin typeface="Simplified Arabic" pitchFamily="18" charset="-78"/>
                <a:cs typeface="Simplified Arabic" pitchFamily="18" charset="-78"/>
              </a:rPr>
              <a:t>شومبيتر</a:t>
            </a: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a:t>
            </a:r>
            <a:r>
              <a:rPr kumimoji="0" lang="ar-DZ" sz="2400" b="0" i="0" u="none" strike="noStrike" kern="1200" cap="none" spc="0" normalizeH="0" baseline="0" noProof="0" dirty="0" err="1" smtClean="0">
                <a:ln>
                  <a:noFill/>
                </a:ln>
                <a:solidFill>
                  <a:schemeClr val="tx1"/>
                </a:solidFill>
                <a:effectLst/>
                <a:uLnTx/>
                <a:uFillTx/>
                <a:latin typeface="Simplified Arabic" pitchFamily="18" charset="-78"/>
                <a:cs typeface="Simplified Arabic" pitchFamily="18" charset="-78"/>
              </a:rPr>
              <a:t>الابداع</a:t>
            </a: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إلى خمسة أصناف، وهي :</a:t>
            </a:r>
            <a:endParaRPr kumimoji="0" lang="en-US"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 إنتاج منتجات جديدة استجابة لطلبات مستقبلية .</a:t>
            </a:r>
            <a:endParaRPr kumimoji="0" lang="en-US"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 الكشف عن طرائق جديدة في الإنتاج لم تكن معروفة من قبل تسهم في تخفيض التكاليف</a:t>
            </a:r>
            <a:endParaRPr kumimoji="0" lang="en-US"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إيجاد منفذ جديد لتصريف المنتجات .</a:t>
            </a:r>
            <a:endParaRPr kumimoji="0" lang="en-US"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 اكتشاف مصدر جديد للمواد الأولية .</a:t>
            </a:r>
            <a:endParaRPr kumimoji="0" lang="en-US"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DZ" sz="24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 إيجاد تنظيم جديد</a:t>
            </a:r>
            <a:endParaRPr kumimoji="0" lang="fr-FR" sz="2400" b="0"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22" name="Flèche vers le haut 21"/>
          <p:cNvSpPr/>
          <p:nvPr/>
        </p:nvSpPr>
        <p:spPr>
          <a:xfrm>
            <a:off x="4853354" y="1237957"/>
            <a:ext cx="422031" cy="436098"/>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Rectangle à coins arrondis 22"/>
          <p:cNvSpPr/>
          <p:nvPr/>
        </p:nvSpPr>
        <p:spPr>
          <a:xfrm>
            <a:off x="4839286" y="211015"/>
            <a:ext cx="3446585" cy="970671"/>
          </a:xfrm>
          <a:prstGeom prst="roundRect">
            <a:avLst/>
          </a:prstGeom>
          <a:effectLst>
            <a:glow rad="228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b="1" dirty="0" smtClean="0">
                <a:latin typeface="Simplified Arabic" pitchFamily="18" charset="-78"/>
                <a:cs typeface="Simplified Arabic" pitchFamily="18" charset="-78"/>
              </a:rPr>
              <a:t>التطبيقات الناجحة للأفكار الإبداعية</a:t>
            </a:r>
            <a:endParaRPr lang="fr-FR" b="1" dirty="0">
              <a:latin typeface="Simplified Arabic" pitchFamily="18" charset="-78"/>
              <a:cs typeface="Simplified Arabic" pitchFamily="18" charset="-78"/>
            </a:endParaRPr>
          </a:p>
        </p:txBody>
      </p:sp>
    </p:spTree>
    <p:extLst>
      <p:ext uri="{BB962C8B-B14F-4D97-AF65-F5344CB8AC3E}">
        <p14:creationId xmlns="" xmlns:p14="http://schemas.microsoft.com/office/powerpoint/2010/main" val="239260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4529797" y="0"/>
          <a:ext cx="7371472" cy="746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www.dal4you.com/wp-content/uploads/2020/11/%D8%A7%D9%84%D8%A5%D8%A8%D8%AF%D8%A7%D8%B9.jpeg"/>
          <p:cNvPicPr>
            <a:picLocks noChangeAspect="1" noChangeArrowheads="1"/>
          </p:cNvPicPr>
          <p:nvPr/>
        </p:nvPicPr>
        <p:blipFill>
          <a:blip r:embed="rId6"/>
          <a:srcRect/>
          <a:stretch>
            <a:fillRect/>
          </a:stretch>
        </p:blipFill>
        <p:spPr bwMode="auto">
          <a:xfrm>
            <a:off x="4206240" y="693786"/>
            <a:ext cx="2686928" cy="2021279"/>
          </a:xfrm>
          <a:prstGeom prst="rect">
            <a:avLst/>
          </a:prstGeom>
          <a:ln>
            <a:noFill/>
          </a:ln>
          <a:effectLst>
            <a:softEdge rad="112500"/>
          </a:effectLst>
        </p:spPr>
      </p:pic>
      <p:graphicFrame>
        <p:nvGraphicFramePr>
          <p:cNvPr id="7" name="Content Placeholder 3"/>
          <p:cNvGraphicFramePr>
            <a:graphicFrameLocks/>
          </p:cNvGraphicFramePr>
          <p:nvPr>
            <p:extLst>
              <p:ext uri="{D42A27DB-BD31-4B8C-83A1-F6EECF244321}">
                <p14:modId xmlns="" xmlns:p14="http://schemas.microsoft.com/office/powerpoint/2010/main" val="3457266170"/>
              </p:ext>
            </p:extLst>
          </p:nvPr>
        </p:nvGraphicFramePr>
        <p:xfrm>
          <a:off x="-1884387" y="2261378"/>
          <a:ext cx="8229600" cy="4596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Égal 7"/>
          <p:cNvSpPr/>
          <p:nvPr/>
        </p:nvSpPr>
        <p:spPr>
          <a:xfrm>
            <a:off x="8781145" y="3875316"/>
            <a:ext cx="449942" cy="275770"/>
          </a:xfrm>
          <a:prstGeom prst="mathEqua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0" name="Égal 9"/>
          <p:cNvSpPr/>
          <p:nvPr/>
        </p:nvSpPr>
        <p:spPr>
          <a:xfrm>
            <a:off x="1886857" y="6139544"/>
            <a:ext cx="537028" cy="3773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droite 10"/>
          <p:cNvSpPr/>
          <p:nvPr/>
        </p:nvSpPr>
        <p:spPr>
          <a:xfrm>
            <a:off x="3483427" y="61105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528458" y="5689600"/>
            <a:ext cx="1451428" cy="928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 لا نفقات مالية </a:t>
            </a:r>
            <a:r>
              <a:rPr lang="ar-DZ" smtClean="0"/>
              <a:t>وبالتالي غير </a:t>
            </a:r>
            <a:r>
              <a:rPr lang="ar-DZ" dirty="0" smtClean="0"/>
              <a:t>معرض للخطر</a:t>
            </a:r>
            <a:endParaRPr lang="fr-FR" dirty="0"/>
          </a:p>
        </p:txBody>
      </p:sp>
      <p:sp>
        <p:nvSpPr>
          <p:cNvPr id="13" name="Rectangle à coins arrondis 12"/>
          <p:cNvSpPr/>
          <p:nvPr/>
        </p:nvSpPr>
        <p:spPr>
          <a:xfrm>
            <a:off x="10726056" y="4760687"/>
            <a:ext cx="1465943" cy="1277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وجود نفقات  مالية وبالتالي فهو معرض للمخاطر</a:t>
            </a:r>
            <a:endParaRPr lang="fr-FR" dirty="0"/>
          </a:p>
        </p:txBody>
      </p:sp>
      <p:cxnSp>
        <p:nvCxnSpPr>
          <p:cNvPr id="15" name="Connecteur droit avec flèche 14"/>
          <p:cNvCxnSpPr/>
          <p:nvPr/>
        </p:nvCxnSpPr>
        <p:spPr>
          <a:xfrm rot="10800000">
            <a:off x="10058401" y="4615544"/>
            <a:ext cx="682171" cy="4499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Rectangle à coins arrondis 3"/>
          <p:cNvSpPr/>
          <p:nvPr/>
        </p:nvSpPr>
        <p:spPr>
          <a:xfrm>
            <a:off x="3108961" y="5198012"/>
            <a:ext cx="2377440" cy="1413803"/>
          </a:xfrm>
          <a:prstGeom prst="round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Steve Jobs </a:t>
            </a:r>
            <a:r>
              <a:rPr lang="ar-DZ" dirty="0" smtClean="0"/>
              <a:t>و</a:t>
            </a:r>
            <a:r>
              <a:rPr lang="fr-FR" dirty="0" smtClean="0"/>
              <a:t>Steve </a:t>
            </a:r>
            <a:r>
              <a:rPr lang="fr-FR" dirty="0" err="1" smtClean="0"/>
              <a:t>Wozniak</a:t>
            </a:r>
            <a:endParaRPr lang="fr-FR" dirty="0"/>
          </a:p>
        </p:txBody>
      </p:sp>
      <p:cxnSp>
        <p:nvCxnSpPr>
          <p:cNvPr id="6" name="Connecteur droit avec flèche 5"/>
          <p:cNvCxnSpPr/>
          <p:nvPr/>
        </p:nvCxnSpPr>
        <p:spPr>
          <a:xfrm rot="10800000" flipV="1">
            <a:off x="2264898" y="6133513"/>
            <a:ext cx="858130" cy="2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a:off x="0" y="5394959"/>
            <a:ext cx="2264899" cy="1223890"/>
          </a:xfrm>
          <a:prstGeom prst="round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ثورة في عالم الكمبيوتر</a:t>
            </a:r>
            <a:endParaRPr lang="fr-FR" dirty="0"/>
          </a:p>
        </p:txBody>
      </p:sp>
      <p:sp>
        <p:nvSpPr>
          <p:cNvPr id="8" name="Rectangle 7"/>
          <p:cNvSpPr/>
          <p:nvPr/>
        </p:nvSpPr>
        <p:spPr>
          <a:xfrm>
            <a:off x="9200271" y="5416062"/>
            <a:ext cx="2504049" cy="1069145"/>
          </a:xfrm>
          <a:prstGeom prst="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المعرفة والتمكن</a:t>
            </a:r>
          </a:p>
          <a:p>
            <a:pPr algn="ctr"/>
            <a:r>
              <a:rPr lang="ar-DZ" dirty="0" smtClean="0"/>
              <a:t>الشغف وحب التطوير </a:t>
            </a:r>
          </a:p>
          <a:p>
            <a:pPr algn="ctr"/>
            <a:r>
              <a:rPr lang="ar-DZ" dirty="0" smtClean="0"/>
              <a:t>والاختراع</a:t>
            </a:r>
          </a:p>
          <a:p>
            <a:pPr algn="ctr"/>
            <a:r>
              <a:rPr lang="ar-DZ" dirty="0" smtClean="0"/>
              <a:t>التجريب </a:t>
            </a:r>
            <a:r>
              <a:rPr lang="ar-DZ" dirty="0" err="1" smtClean="0"/>
              <a:t>والاصرار</a:t>
            </a:r>
            <a:r>
              <a:rPr lang="ar-DZ" dirty="0" smtClean="0"/>
              <a:t> والتصميم</a:t>
            </a:r>
            <a:endParaRPr lang="fr-FR" dirty="0"/>
          </a:p>
        </p:txBody>
      </p:sp>
      <p:sp>
        <p:nvSpPr>
          <p:cNvPr id="12" name="Rectangle 11"/>
          <p:cNvSpPr/>
          <p:nvPr/>
        </p:nvSpPr>
        <p:spPr>
          <a:xfrm>
            <a:off x="6682154" y="5359790"/>
            <a:ext cx="1659987" cy="1223889"/>
          </a:xfrm>
          <a:prstGeom prst="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الاستقلالية</a:t>
            </a:r>
            <a:endParaRPr lang="fr-FR" dirty="0"/>
          </a:p>
        </p:txBody>
      </p:sp>
      <p:sp>
        <p:nvSpPr>
          <p:cNvPr id="11" name="Rectangle à coins arrondis 10"/>
          <p:cNvSpPr/>
          <p:nvPr/>
        </p:nvSpPr>
        <p:spPr>
          <a:xfrm>
            <a:off x="4951828" y="1758462"/>
            <a:ext cx="1659987" cy="1617785"/>
          </a:xfrm>
          <a:prstGeom prst="round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err="1" smtClean="0"/>
              <a:t>الابداع</a:t>
            </a:r>
            <a:endParaRPr lang="fr-FR" dirty="0"/>
          </a:p>
        </p:txBody>
      </p:sp>
      <p:sp>
        <p:nvSpPr>
          <p:cNvPr id="17" name="Plus 16"/>
          <p:cNvSpPr/>
          <p:nvPr/>
        </p:nvSpPr>
        <p:spPr>
          <a:xfrm>
            <a:off x="8595360" y="5880295"/>
            <a:ext cx="351692" cy="3657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rot="10800000" flipV="1">
            <a:off x="5486401" y="6006904"/>
            <a:ext cx="1153551" cy="42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5134707" y="323556"/>
            <a:ext cx="1561514" cy="12520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بيئة عمل إيجابية (التوتر، الإرهاق، الصراع)</a:t>
            </a:r>
            <a:endParaRPr lang="fr-FR" b="1" dirty="0">
              <a:solidFill>
                <a:schemeClr val="tx1"/>
              </a:solidFill>
            </a:endParaRPr>
          </a:p>
        </p:txBody>
      </p:sp>
      <p:sp>
        <p:nvSpPr>
          <p:cNvPr id="25" name="Rectangle 24"/>
          <p:cNvSpPr/>
          <p:nvPr/>
        </p:nvSpPr>
        <p:spPr>
          <a:xfrm>
            <a:off x="4818684" y="3671668"/>
            <a:ext cx="2109655" cy="13622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احترام </a:t>
            </a:r>
            <a:r>
              <a:rPr lang="ar-DZ" sz="2000" b="1" dirty="0" err="1" smtClean="0">
                <a:solidFill>
                  <a:schemeClr val="tx1"/>
                </a:solidFill>
              </a:rPr>
              <a:t>الأراء</a:t>
            </a:r>
            <a:r>
              <a:rPr lang="ar-DZ" sz="2000" b="1" dirty="0" smtClean="0">
                <a:solidFill>
                  <a:schemeClr val="tx1"/>
                </a:solidFill>
              </a:rPr>
              <a:t> والأفكار </a:t>
            </a:r>
            <a:endParaRPr lang="fr-FR" sz="2000" b="1" dirty="0">
              <a:solidFill>
                <a:schemeClr val="tx1"/>
              </a:solidFill>
            </a:endParaRPr>
          </a:p>
        </p:txBody>
      </p:sp>
      <p:sp>
        <p:nvSpPr>
          <p:cNvPr id="26" name="Rectangle 25"/>
          <p:cNvSpPr/>
          <p:nvPr/>
        </p:nvSpPr>
        <p:spPr>
          <a:xfrm>
            <a:off x="1491673" y="2278967"/>
            <a:ext cx="2109655" cy="23211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منح الوقت الكافي (الوقت الضيق، المشاريع المتراكمة)= تخصيص وقت أسبوعيا أو شهريا لسماع اقتراحات جديدة وحلول لم يتم تجريبها سابقا </a:t>
            </a:r>
            <a:endParaRPr lang="fr-FR" sz="2000" b="1" dirty="0">
              <a:solidFill>
                <a:schemeClr val="tx1"/>
              </a:solidFill>
            </a:endParaRPr>
          </a:p>
        </p:txBody>
      </p:sp>
      <p:sp>
        <p:nvSpPr>
          <p:cNvPr id="27" name="Rectangle 26"/>
          <p:cNvSpPr/>
          <p:nvPr/>
        </p:nvSpPr>
        <p:spPr>
          <a:xfrm>
            <a:off x="2363372" y="379828"/>
            <a:ext cx="2222695" cy="14771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solidFill>
                  <a:schemeClr val="tx1"/>
                </a:solidFill>
              </a:rPr>
              <a:t>تطبيق الأفكار المقدمة ومشاركة النتائج المتحصل عليها مع فريق العمل لضمان استمرارية تدفق أفكارهم وحماستهم </a:t>
            </a:r>
            <a:endParaRPr lang="fr-FR" b="1" dirty="0">
              <a:solidFill>
                <a:schemeClr val="tx1"/>
              </a:solidFill>
            </a:endParaRPr>
          </a:p>
        </p:txBody>
      </p:sp>
      <p:sp>
        <p:nvSpPr>
          <p:cNvPr id="28" name="Rectangle 27"/>
          <p:cNvSpPr/>
          <p:nvPr/>
        </p:nvSpPr>
        <p:spPr>
          <a:xfrm>
            <a:off x="7282874" y="1404426"/>
            <a:ext cx="2109655" cy="1676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الاستقلالية دون رقابة دقيقة وتحميل الجميع مسؤولية قراراتهم </a:t>
            </a:r>
            <a:endParaRPr lang="fr-FR" sz="2000" b="1" dirty="0">
              <a:solidFill>
                <a:schemeClr val="tx1"/>
              </a:solidFill>
            </a:endParaRPr>
          </a:p>
        </p:txBody>
      </p:sp>
      <p:sp>
        <p:nvSpPr>
          <p:cNvPr id="29" name="Rectangle 28"/>
          <p:cNvSpPr/>
          <p:nvPr/>
        </p:nvSpPr>
        <p:spPr>
          <a:xfrm>
            <a:off x="10832123" y="239151"/>
            <a:ext cx="1359877" cy="4107766"/>
          </a:xfrm>
          <a:prstGeom prst="rect">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زيادة الاستقلالية عن طريق طرح أسئلة مثل كيف ستفعل هذا؟”، “ما الذي تعتقد أنه سيكون موعدًا نهائيًا جيدًا؟”، </a:t>
            </a:r>
            <a:r>
              <a:rPr lang="ar-DZ" dirty="0" err="1" smtClean="0"/>
              <a:t>و</a:t>
            </a:r>
            <a:r>
              <a:rPr lang="ar-DZ" dirty="0" smtClean="0"/>
              <a:t>”ما هي الحملة التي تعتقد أنها تحتوي على أفضل العناصر المرئية؟ ولماذا؟”.</a:t>
            </a:r>
            <a:endParaRPr lang="fr-FR" dirty="0"/>
          </a:p>
        </p:txBody>
      </p:sp>
      <p:cxnSp>
        <p:nvCxnSpPr>
          <p:cNvPr id="30" name="Connecteur droit avec flèche 29"/>
          <p:cNvCxnSpPr>
            <a:endCxn id="28" idx="3"/>
          </p:cNvCxnSpPr>
          <p:nvPr/>
        </p:nvCxnSpPr>
        <p:spPr>
          <a:xfrm rot="10800000" flipV="1">
            <a:off x="9392530" y="1125414"/>
            <a:ext cx="1411459" cy="1117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implified Arabic" pitchFamily="18" charset="-78"/>
                <a:cs typeface="Simplified Arabic" pitchFamily="18" charset="-78"/>
              </a:rPr>
              <a:t>إنتاج منتجات جديدة استجابة لطلبات مستقبلية</a:t>
            </a:r>
            <a:endParaRPr lang="fr-FR" dirty="0"/>
          </a:p>
        </p:txBody>
      </p:sp>
      <p:sp>
        <p:nvSpPr>
          <p:cNvPr id="3" name="Espace réservé du contenu 2"/>
          <p:cNvSpPr>
            <a:spLocks noGrp="1"/>
          </p:cNvSpPr>
          <p:nvPr>
            <p:ph idx="1"/>
          </p:nvPr>
        </p:nvSpPr>
        <p:spPr/>
        <p:txBody>
          <a:bodyPr/>
          <a:lstStyle/>
          <a:p>
            <a:pPr algn="just" rtl="1"/>
            <a:r>
              <a:rPr lang="ar-DZ" dirty="0" smtClean="0">
                <a:latin typeface="Simplified Arabic" pitchFamily="18" charset="-78"/>
                <a:cs typeface="Simplified Arabic" pitchFamily="18" charset="-78"/>
              </a:rPr>
              <a:t>مارك </a:t>
            </a:r>
            <a:r>
              <a:rPr lang="ar-DZ" dirty="0" err="1" smtClean="0">
                <a:latin typeface="Simplified Arabic" pitchFamily="18" charset="-78"/>
                <a:cs typeface="Simplified Arabic" pitchFamily="18" charset="-78"/>
              </a:rPr>
              <a:t>راندولف</a:t>
            </a:r>
            <a:r>
              <a:rPr lang="ar-DZ" dirty="0" smtClean="0">
                <a:latin typeface="Simplified Arabic" pitchFamily="18" charset="-78"/>
                <a:cs typeface="Simplified Arabic" pitchFamily="18" charset="-78"/>
              </a:rPr>
              <a:t> مؤسس “</a:t>
            </a:r>
            <a:r>
              <a:rPr lang="ar-DZ" dirty="0" err="1" smtClean="0">
                <a:latin typeface="Simplified Arabic" pitchFamily="18" charset="-78"/>
                <a:cs typeface="Simplified Arabic" pitchFamily="18" charset="-78"/>
              </a:rPr>
              <a:t>نتفليكس</a:t>
            </a:r>
            <a:r>
              <a:rPr lang="ar-DZ" dirty="0" smtClean="0">
                <a:latin typeface="Simplified Arabic" pitchFamily="18" charset="-78"/>
                <a:cs typeface="Simplified Arabic" pitchFamily="18" charset="-78"/>
              </a:rPr>
              <a:t>” بدأ رائد الأعمال الأمريكي مارك </a:t>
            </a:r>
            <a:r>
              <a:rPr lang="ar-DZ" dirty="0" err="1" smtClean="0">
                <a:latin typeface="Simplified Arabic" pitchFamily="18" charset="-78"/>
                <a:cs typeface="Simplified Arabic" pitchFamily="18" charset="-78"/>
              </a:rPr>
              <a:t>راندولف</a:t>
            </a:r>
            <a:r>
              <a:rPr lang="ar-DZ" dirty="0" smtClean="0">
                <a:latin typeface="Simplified Arabic" pitchFamily="18" charset="-78"/>
                <a:cs typeface="Simplified Arabic" pitchFamily="18" charset="-78"/>
              </a:rPr>
              <a:t> في تأسيس شبكة “</a:t>
            </a:r>
            <a:r>
              <a:rPr lang="ar-DZ" dirty="0" err="1" smtClean="0">
                <a:latin typeface="Simplified Arabic" pitchFamily="18" charset="-78"/>
                <a:cs typeface="Simplified Arabic" pitchFamily="18" charset="-78"/>
              </a:rPr>
              <a:t>نتفليكس</a:t>
            </a:r>
            <a:r>
              <a:rPr lang="ar-DZ" dirty="0" smtClean="0">
                <a:latin typeface="Simplified Arabic" pitchFamily="18" charset="-78"/>
                <a:cs typeface="Simplified Arabic" pitchFamily="18" charset="-78"/>
              </a:rPr>
              <a:t>” لأول في مطلع الربع الثالث من عام 1997، ومنذ ذلك الحين نمت الشبكة لتصبح واحدة من أهم وأبرز منصات الترفيه عبر الإنترنت الرائدة في العالم. حيث تقدم خدمة البث عبر الانترنت. نمت إلى 150 مليون مشترك وغيرت بشكل أساسي الطريقة التي يتعامل </a:t>
            </a:r>
            <a:r>
              <a:rPr lang="ar-DZ" dirty="0" err="1" smtClean="0">
                <a:latin typeface="Simplified Arabic" pitchFamily="18" charset="-78"/>
                <a:cs typeface="Simplified Arabic" pitchFamily="18" charset="-78"/>
              </a:rPr>
              <a:t>بها</a:t>
            </a:r>
            <a:r>
              <a:rPr lang="ar-DZ" dirty="0" smtClean="0">
                <a:latin typeface="Simplified Arabic" pitchFamily="18" charset="-78"/>
                <a:cs typeface="Simplified Arabic" pitchFamily="18" charset="-78"/>
              </a:rPr>
              <a:t> العالم مع وسائل الإعلام، وطوال حياته المهنية أسس مارك </a:t>
            </a:r>
            <a:r>
              <a:rPr lang="ar-DZ" dirty="0" err="1" smtClean="0">
                <a:latin typeface="Simplified Arabic" pitchFamily="18" charset="-78"/>
                <a:cs typeface="Simplified Arabic" pitchFamily="18" charset="-78"/>
              </a:rPr>
              <a:t>راندولف</a:t>
            </a:r>
            <a:r>
              <a:rPr lang="ar-DZ" dirty="0" smtClean="0">
                <a:latin typeface="Simplified Arabic" pitchFamily="18" charset="-78"/>
                <a:cs typeface="Simplified Arabic" pitchFamily="18" charset="-78"/>
              </a:rPr>
              <a:t> ما لا يقل عن ست شركات ناشئة ناجحة، بما في ذلك مجلة </a:t>
            </a:r>
            <a:r>
              <a:rPr lang="fr-FR" dirty="0" err="1" smtClean="0">
                <a:latin typeface="Simplified Arabic" pitchFamily="18" charset="-78"/>
                <a:cs typeface="Simplified Arabic" pitchFamily="18" charset="-78"/>
              </a:rPr>
              <a:t>Macworld</a:t>
            </a:r>
            <a:r>
              <a:rPr lang="fr-FR"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 وأشرف على مئات من رواد الأعمال في المراحل المبكرة</a:t>
            </a:r>
            <a:r>
              <a:rPr lang="ar-DZ" dirty="0" smtClean="0"/>
              <a:t>.</a:t>
            </a:r>
          </a:p>
          <a:p>
            <a:pPr algn="r" rtl="1"/>
            <a:endParaRPr lang="fr-FR" dirty="0"/>
          </a:p>
        </p:txBody>
      </p:sp>
      <p:pic>
        <p:nvPicPr>
          <p:cNvPr id="11266" name="Picture 2" descr="نتفليكس ترفع جودة الصوت وتجعله أكثر مرونة لإثراء تجربة المستخدم مع اختلاف  سرعات النت | عالم التقنية"/>
          <p:cNvPicPr>
            <a:picLocks noChangeAspect="1" noChangeArrowheads="1"/>
          </p:cNvPicPr>
          <p:nvPr/>
        </p:nvPicPr>
        <p:blipFill>
          <a:blip r:embed="rId2"/>
          <a:srcRect/>
          <a:stretch>
            <a:fillRect/>
          </a:stretch>
        </p:blipFill>
        <p:spPr bwMode="auto">
          <a:xfrm>
            <a:off x="225914" y="4304714"/>
            <a:ext cx="6807932" cy="22936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Simplified Arabic" pitchFamily="18" charset="-78"/>
                <a:cs typeface="Simplified Arabic" pitchFamily="18" charset="-78"/>
              </a:rPr>
              <a:t>إنتاج منتجات جديدة استجابة لطلبات </a:t>
            </a:r>
            <a:r>
              <a:rPr lang="ar-DZ" dirty="0" smtClean="0">
                <a:latin typeface="Simplified Arabic" pitchFamily="18" charset="-78"/>
                <a:cs typeface="Simplified Arabic" pitchFamily="18" charset="-78"/>
              </a:rPr>
              <a:t>مستقبلية (تابع)</a:t>
            </a:r>
            <a:endParaRPr lang="fr-FR" dirty="0"/>
          </a:p>
        </p:txBody>
      </p:sp>
      <p:sp>
        <p:nvSpPr>
          <p:cNvPr id="3" name="Espace réservé du contenu 2"/>
          <p:cNvSpPr>
            <a:spLocks noGrp="1"/>
          </p:cNvSpPr>
          <p:nvPr>
            <p:ph idx="1"/>
          </p:nvPr>
        </p:nvSpPr>
        <p:spPr/>
        <p:txBody>
          <a:bodyPr/>
          <a:lstStyle/>
          <a:p>
            <a:pPr algn="just" rtl="1"/>
            <a:r>
              <a:rPr lang="ar-DZ" dirty="0" smtClean="0"/>
              <a:t>شركة البحث الشهيرة </a:t>
            </a:r>
            <a:r>
              <a:rPr lang="ar-DZ" dirty="0" err="1" smtClean="0"/>
              <a:t>جوجل</a:t>
            </a:r>
            <a:r>
              <a:rPr lang="ar-DZ" dirty="0" smtClean="0"/>
              <a:t> قامت مؤخراً بخطوة استثنائية، بإضافة خدمة الخريطة الشمسية، التي تحسب أشعة الشمس التي تسقط على سطح المنازل، بعد أن كرست تمويلاً قدر بـ2 مليار دولار لمشاريع الطاقة المتجددة، وبهذا سيصبح في إمكانك أن تبحث عن منزلك وترى كمية أشعة الشمس التي تسقط عليه، لتعرف ما إن كان الاستفادة بهذه الطاقة وتحويل بيتك للطاقة الشمسية مفيداً أم لا.</a:t>
            </a:r>
            <a:r>
              <a:rPr lang="fr-FR" dirty="0" smtClean="0"/>
              <a:t> </a:t>
            </a:r>
            <a:r>
              <a:rPr lang="ar-DZ" dirty="0" smtClean="0"/>
              <a:t>تم تسمية المشروع </a:t>
            </a:r>
            <a:r>
              <a:rPr lang="fr-FR" dirty="0" smtClean="0"/>
              <a:t>Project </a:t>
            </a:r>
            <a:r>
              <a:rPr lang="fr-FR" dirty="0" err="1" smtClean="0"/>
              <a:t>Sunroof</a:t>
            </a:r>
            <a:endParaRPr lang="fr-FR" dirty="0" smtClean="0"/>
          </a:p>
          <a:p>
            <a:pPr algn="r" rtl="1"/>
            <a:r>
              <a:rPr lang="ar-DZ" dirty="0" smtClean="0"/>
              <a:t>وهي أداة جديدة </a:t>
            </a:r>
            <a:r>
              <a:rPr lang="ar-DZ" dirty="0" err="1" smtClean="0"/>
              <a:t>أون</a:t>
            </a:r>
            <a:r>
              <a:rPr lang="ar-DZ" dirty="0" smtClean="0"/>
              <a:t> لاين تسمح </a:t>
            </a:r>
            <a:r>
              <a:rPr lang="ar-DZ" dirty="0" err="1" smtClean="0"/>
              <a:t>لك</a:t>
            </a:r>
            <a:r>
              <a:rPr lang="ar-DZ" dirty="0" smtClean="0"/>
              <a:t> بإدخال عنوانك، كي تقوم بحساب المساحة التي يمكنك أن تستغلها في وضع الألواح الشمسية على سطح منزلك، كما يمكنها أن تحسب عدد الساعات المشمسة التي يظفر </a:t>
            </a:r>
            <a:r>
              <a:rPr lang="ar-DZ" dirty="0" err="1" smtClean="0"/>
              <a:t>بها</a:t>
            </a:r>
            <a:r>
              <a:rPr lang="ar-DZ" dirty="0" smtClean="0"/>
              <a:t> سطح منزلك على مدار السنة، وكم من المال يمكنك أن توفره عن طريق هذه الخطوة.</a:t>
            </a:r>
            <a:endParaRPr lang="fr-F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تطوير منتجات موجودة وإعطاءها ميزة</a:t>
            </a:r>
            <a:endParaRPr lang="fr-FR" dirty="0"/>
          </a:p>
        </p:txBody>
      </p:sp>
      <p:sp>
        <p:nvSpPr>
          <p:cNvPr id="3" name="Espace réservé du contenu 2"/>
          <p:cNvSpPr>
            <a:spLocks noGrp="1"/>
          </p:cNvSpPr>
          <p:nvPr>
            <p:ph idx="1"/>
          </p:nvPr>
        </p:nvSpPr>
        <p:spPr/>
        <p:txBody>
          <a:bodyPr/>
          <a:lstStyle/>
          <a:p>
            <a:pPr algn="r" rtl="1"/>
            <a:r>
              <a:rPr lang="ar-DZ" b="1" dirty="0" smtClean="0"/>
              <a:t>شركة </a:t>
            </a:r>
            <a:r>
              <a:rPr lang="fr-FR" b="1" dirty="0" err="1" smtClean="0"/>
              <a:t>J.Crew</a:t>
            </a:r>
            <a:r>
              <a:rPr lang="fr-FR" b="1" dirty="0" smtClean="0"/>
              <a:t>، </a:t>
            </a:r>
            <a:r>
              <a:rPr lang="ar-DZ" dirty="0" smtClean="0"/>
              <a:t>قامت الشركة بتصنيع </a:t>
            </a:r>
            <a:r>
              <a:rPr lang="ar-DZ" dirty="0" err="1" smtClean="0"/>
              <a:t>بدلة</a:t>
            </a:r>
            <a:r>
              <a:rPr lang="ar-DZ" dirty="0" smtClean="0"/>
              <a:t> غير قابلة للتجعد أو الطي، أي أنك لن تحتاج إلى المكواة مطلقًا لكي تستطيع ارتداء بدلتك وتضمن أن تظهر بشكل أنيق طوال الوقت، وهذا من أمثلة الابتكار.</a:t>
            </a:r>
          </a:p>
          <a:p>
            <a:endParaRPr lang="fr-FR" dirty="0"/>
          </a:p>
        </p:txBody>
      </p:sp>
      <p:pic>
        <p:nvPicPr>
          <p:cNvPr id="1026" name="Picture 2"/>
          <p:cNvPicPr>
            <a:picLocks noChangeAspect="1" noChangeArrowheads="1"/>
          </p:cNvPicPr>
          <p:nvPr/>
        </p:nvPicPr>
        <p:blipFill>
          <a:blip r:embed="rId2"/>
          <a:srcRect/>
          <a:stretch>
            <a:fillRect/>
          </a:stretch>
        </p:blipFill>
        <p:spPr bwMode="auto">
          <a:xfrm>
            <a:off x="417415" y="2710229"/>
            <a:ext cx="5476875" cy="38290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t>تطوير منتجات موجودة وإعطاءها ميزة</a:t>
            </a:r>
            <a:endParaRPr lang="fr-FR" dirty="0"/>
          </a:p>
        </p:txBody>
      </p:sp>
      <p:sp>
        <p:nvSpPr>
          <p:cNvPr id="3" name="Espace réservé du contenu 2"/>
          <p:cNvSpPr>
            <a:spLocks noGrp="1"/>
          </p:cNvSpPr>
          <p:nvPr>
            <p:ph idx="1"/>
          </p:nvPr>
        </p:nvSpPr>
        <p:spPr/>
        <p:txBody>
          <a:bodyPr/>
          <a:lstStyle/>
          <a:p>
            <a:pPr algn="r" rtl="1"/>
            <a:r>
              <a:rPr lang="ar-DZ" b="1" dirty="0" smtClean="0"/>
              <a:t>شركة </a:t>
            </a:r>
            <a:r>
              <a:rPr lang="ar-DZ" b="1" dirty="0" err="1" smtClean="0"/>
              <a:t>ال</a:t>
            </a:r>
            <a:r>
              <a:rPr lang="ar-DZ" b="1" dirty="0" smtClean="0"/>
              <a:t> </a:t>
            </a:r>
            <a:r>
              <a:rPr lang="fr-FR" b="1" dirty="0" smtClean="0"/>
              <a:t>LG، </a:t>
            </a:r>
            <a:r>
              <a:rPr lang="ar-DZ" dirty="0" smtClean="0"/>
              <a:t>وهي إحدى الشركات الإلكترونية المعروفة، قامت الشركة بتصنيع نوع جديد من الشاشات </a:t>
            </a:r>
            <a:r>
              <a:rPr lang="fr-FR" dirty="0" smtClean="0"/>
              <a:t> OLED </a:t>
            </a:r>
            <a:r>
              <a:rPr lang="ar-DZ" dirty="0" smtClean="0"/>
              <a:t>بحيث يكون مرنًا بدرجة كافية ليتم لفه كالصحف. وهنا يكمن الابتكار؛ لأنه يحل مشكلة قابلية النقل. كما تعمل على الهواتف القابلة للطي.</a:t>
            </a:r>
            <a:endParaRPr lang="fr-FR" dirty="0"/>
          </a:p>
        </p:txBody>
      </p:sp>
      <p:sp>
        <p:nvSpPr>
          <p:cNvPr id="1026" name="AutoShape 2" descr="بعد شاشات التلفزيون المرنة.. شركة LG تجري تجارب على الهواتف القابلة للطي |  عربي بوس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أل جي&quot;LG&quot; تعمل على تطوير شاشات OLED جديدة قابلة للطي"/>
          <p:cNvPicPr>
            <a:picLocks noChangeAspect="1" noChangeArrowheads="1"/>
          </p:cNvPicPr>
          <p:nvPr/>
        </p:nvPicPr>
        <p:blipFill>
          <a:blip r:embed="rId2"/>
          <a:srcRect/>
          <a:stretch>
            <a:fillRect/>
          </a:stretch>
        </p:blipFill>
        <p:spPr bwMode="auto">
          <a:xfrm>
            <a:off x="239982" y="3629464"/>
            <a:ext cx="5429298" cy="2942077"/>
          </a:xfrm>
          <a:prstGeom prst="rect">
            <a:avLst/>
          </a:prstGeom>
          <a:noFill/>
        </p:spPr>
      </p:pic>
      <p:pic>
        <p:nvPicPr>
          <p:cNvPr id="1029" name="Picture 5"/>
          <p:cNvPicPr>
            <a:picLocks noChangeAspect="1" noChangeArrowheads="1"/>
          </p:cNvPicPr>
          <p:nvPr/>
        </p:nvPicPr>
        <p:blipFill>
          <a:blip r:embed="rId3"/>
          <a:srcRect/>
          <a:stretch>
            <a:fillRect/>
          </a:stretch>
        </p:blipFill>
        <p:spPr bwMode="auto">
          <a:xfrm>
            <a:off x="6035040" y="3010485"/>
            <a:ext cx="6156960" cy="279243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Simplified Arabic" pitchFamily="18" charset="-78"/>
                <a:cs typeface="Simplified Arabic" pitchFamily="18" charset="-78"/>
              </a:rPr>
              <a:t>الكشف عن طرائق جديدة في الإنتاج لم تكن معروفة من قبل تسهم في تخفيض التكاليف</a:t>
            </a:r>
            <a:endParaRPr lang="fr-FR" dirty="0"/>
          </a:p>
        </p:txBody>
      </p:sp>
      <p:sp>
        <p:nvSpPr>
          <p:cNvPr id="3" name="Espace réservé du contenu 2"/>
          <p:cNvSpPr>
            <a:spLocks noGrp="1"/>
          </p:cNvSpPr>
          <p:nvPr>
            <p:ph idx="1"/>
          </p:nvPr>
        </p:nvSpPr>
        <p:spPr>
          <a:xfrm>
            <a:off x="4628270" y="1825625"/>
            <a:ext cx="6725529" cy="4351338"/>
          </a:xfrm>
        </p:spPr>
        <p:txBody>
          <a:bodyPr>
            <a:normAutofit lnSpcReduction="10000"/>
          </a:bodyPr>
          <a:lstStyle/>
          <a:p>
            <a:pPr algn="r" rtl="1"/>
            <a:r>
              <a:rPr lang="ar-DZ" dirty="0" smtClean="0"/>
              <a:t>سنة 2021 تم الكشف عن أول نظام في العالم لتحويل البلاستيك المستخدم إلى نفط وهي طريقة أفضل من إعادة تدويره والتي تعتبر مكلفة</a:t>
            </a:r>
            <a:r>
              <a:rPr lang="fr-FR" dirty="0" smtClean="0"/>
              <a:t>  .</a:t>
            </a:r>
            <a:r>
              <a:rPr lang="ar-DZ" dirty="0" smtClean="0"/>
              <a:t>وقامت شركة يابانية تدعى </a:t>
            </a:r>
            <a:r>
              <a:rPr lang="fr-FR" dirty="0" err="1" smtClean="0"/>
              <a:t>Blest</a:t>
            </a:r>
            <a:r>
              <a:rPr lang="fr-FR" dirty="0" smtClean="0"/>
              <a:t> </a:t>
            </a:r>
            <a:r>
              <a:rPr lang="ar-DZ" dirty="0" smtClean="0"/>
              <a:t>بإنتاج آلة صغيرة آمنة جدا وسهلة الاستخدام ، يمكنها تحويل عدة أنواع من البلاستيك إلى مادتها الأولية ، </a:t>
            </a:r>
            <a:r>
              <a:rPr lang="ar-DZ" b="1" dirty="0" smtClean="0"/>
              <a:t>الوقود (النفط)</a:t>
            </a:r>
            <a:r>
              <a:rPr lang="ar-DZ" dirty="0" smtClean="0"/>
              <a:t>.</a:t>
            </a:r>
          </a:p>
          <a:p>
            <a:pPr algn="just" rtl="1"/>
            <a:r>
              <a:rPr lang="ar-DZ" dirty="0" smtClean="0"/>
              <a:t>استغلال اهتزاز الأشجار جراء الرياح لتوليد الطاقة الكهربائية في فرنسا تستخدم الشجرة لاستغلال نسمات الهواء الصغيرة التي تسري خلال شوارع ومباني المدينة، كي يمد أضواء الشارع أو محطات شحن السيارات الكهربائية بالطاقة</a:t>
            </a:r>
          </a:p>
          <a:p>
            <a:pPr algn="r" rtl="1"/>
            <a:endParaRPr lang="ar-DZ" b="1" dirty="0" smtClean="0"/>
          </a:p>
          <a:p>
            <a:pPr algn="r" rtl="1"/>
            <a:endParaRPr lang="fr-FR" dirty="0"/>
          </a:p>
        </p:txBody>
      </p:sp>
      <p:pic>
        <p:nvPicPr>
          <p:cNvPr id="27650" name="Picture 2"/>
          <p:cNvPicPr>
            <a:picLocks noChangeAspect="1" noChangeArrowheads="1"/>
          </p:cNvPicPr>
          <p:nvPr/>
        </p:nvPicPr>
        <p:blipFill>
          <a:blip r:embed="rId2"/>
          <a:srcRect/>
          <a:stretch>
            <a:fillRect/>
          </a:stretch>
        </p:blipFill>
        <p:spPr bwMode="auto">
          <a:xfrm>
            <a:off x="372355" y="4332850"/>
            <a:ext cx="4016766" cy="229413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211015" y="1772531"/>
            <a:ext cx="3573194" cy="222269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1294</Words>
  <Application>Microsoft Office PowerPoint</Application>
  <PresentationFormat>Personnalisé</PresentationFormat>
  <Paragraphs>121</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الابتكار والابداع</vt:lpstr>
      <vt:lpstr>Diapositive 2</vt:lpstr>
      <vt:lpstr>Diapositive 3</vt:lpstr>
      <vt:lpstr>Diapositive 4</vt:lpstr>
      <vt:lpstr>إنتاج منتجات جديدة استجابة لطلبات مستقبلية</vt:lpstr>
      <vt:lpstr>إنتاج منتجات جديدة استجابة لطلبات مستقبلية (تابع)</vt:lpstr>
      <vt:lpstr>تطوير منتجات موجودة وإعطاءها ميزة</vt:lpstr>
      <vt:lpstr>تطوير منتجات موجودة وإعطاءها ميزة</vt:lpstr>
      <vt:lpstr>الكشف عن طرائق جديدة في الإنتاج لم تكن معروفة من قبل تسهم في تخفيض التكاليف</vt:lpstr>
      <vt:lpstr>إيجاد منفذ جديد لتصريف المنتجات</vt:lpstr>
      <vt:lpstr>اكتشاف مصدر جديد للمواد الأولية .</vt:lpstr>
      <vt:lpstr>ايجاد تنظيم جديد</vt:lpstr>
      <vt:lpstr>الابتكار </vt:lpstr>
      <vt:lpstr>Diapositive 14</vt:lpstr>
      <vt:lpstr>صفات الأفراد المبتكرين </vt:lpstr>
      <vt:lpstr>الرقمنة والابتكار </vt:lpstr>
      <vt:lpstr>فيروس كورونا</vt:lpstr>
      <vt:lpstr>Diapositive 18</vt:lpstr>
      <vt:lpstr>Diapositive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elkima</cp:lastModifiedBy>
  <cp:revision>76</cp:revision>
  <dcterms:created xsi:type="dcterms:W3CDTF">2021-01-26T06:40:58Z</dcterms:created>
  <dcterms:modified xsi:type="dcterms:W3CDTF">2022-12-15T17:13:23Z</dcterms:modified>
</cp:coreProperties>
</file>